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4" r:id="rId6"/>
    <p:sldId id="265" r:id="rId7"/>
    <p:sldId id="268" r:id="rId8"/>
    <p:sldId id="266" r:id="rId9"/>
    <p:sldId id="267" r:id="rId10"/>
    <p:sldId id="261" r:id="rId11"/>
    <p:sldId id="26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00" autoAdjust="0"/>
  </p:normalViewPr>
  <p:slideViewPr>
    <p:cSldViewPr snapToGrid="0">
      <p:cViewPr varScale="1">
        <p:scale>
          <a:sx n="70" d="100"/>
          <a:sy n="70" d="100"/>
        </p:scale>
        <p:origin x="90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FE6CC-0E28-4DE4-9887-BC7624355CD2}" type="datetimeFigureOut">
              <a:rPr lang="zh-CN" altLang="en-US" smtClean="0"/>
              <a:t>2023/12/19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0DC7D3-660C-4B21-98F0-08B07E0DC72D}" type="slidenum">
              <a:rPr lang="zh-CN" altLang="en-US" smtClean="0"/>
              <a:t>‹#›</a:t>
            </a:fld>
            <a:endParaRPr lang="zh-CN" altLang="en-US"/>
          </a:p>
        </p:txBody>
      </p:sp>
    </p:spTree>
    <p:extLst>
      <p:ext uri="{BB962C8B-B14F-4D97-AF65-F5344CB8AC3E}">
        <p14:creationId xmlns:p14="http://schemas.microsoft.com/office/powerpoint/2010/main" val="397211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在向</a:t>
            </a:r>
            <a:r>
              <a:rPr lang="en-US" altLang="zh-CN" b="0" i="0" dirty="0">
                <a:solidFill>
                  <a:srgbClr val="1D2129"/>
                </a:solidFill>
                <a:effectLst/>
                <a:latin typeface="PingFangSC-Regular"/>
              </a:rPr>
              <a:t>DynamoDB</a:t>
            </a:r>
            <a:r>
              <a:rPr lang="zh-CN" altLang="en-US" b="0" i="0" dirty="0">
                <a:solidFill>
                  <a:srgbClr val="1D2129"/>
                </a:solidFill>
                <a:effectLst/>
                <a:latin typeface="PingFangSC-Regular"/>
              </a:rPr>
              <a:t>提交任务的新调优结果时，我们还检查由相同框架使用相同框架配置调优的现有调度</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如果有的话</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，并保留更好的调度。同时，为了向后兼容，将保留由不同框架或配置调整过的调度。具有过时框架配置的时间表可以通过单独的</a:t>
            </a:r>
            <a:r>
              <a:rPr lang="en-US" altLang="zh-CN" b="0" i="0" dirty="0" err="1">
                <a:solidFill>
                  <a:srgbClr val="1D2129"/>
                </a:solidFill>
                <a:effectLst/>
                <a:latin typeface="PingFangSC-Regular"/>
              </a:rPr>
              <a:t>Lorien</a:t>
            </a:r>
            <a:r>
              <a:rPr lang="en-US" altLang="zh-CN" b="0" i="0" dirty="0">
                <a:solidFill>
                  <a:srgbClr val="1D2129"/>
                </a:solidFill>
                <a:effectLst/>
                <a:latin typeface="PingFangSC-Regular"/>
              </a:rPr>
              <a:t> API</a:t>
            </a:r>
            <a:r>
              <a:rPr lang="zh-CN" altLang="en-US" b="0" i="0" dirty="0">
                <a:solidFill>
                  <a:srgbClr val="1D2129"/>
                </a:solidFill>
                <a:effectLst/>
                <a:latin typeface="PingFangSC-Regular"/>
              </a:rPr>
              <a:t>进行清理，并且该操作可以在常规维护期间脱机完成。</a:t>
            </a:r>
            <a:endParaRPr lang="zh-CN" altLang="en-US" dirty="0"/>
          </a:p>
        </p:txBody>
      </p:sp>
      <p:sp>
        <p:nvSpPr>
          <p:cNvPr id="4" name="灯片编号占位符 3"/>
          <p:cNvSpPr>
            <a:spLocks noGrp="1"/>
          </p:cNvSpPr>
          <p:nvPr>
            <p:ph type="sldNum" sz="quarter" idx="5"/>
          </p:nvPr>
        </p:nvSpPr>
        <p:spPr/>
        <p:txBody>
          <a:bodyPr/>
          <a:lstStyle/>
          <a:p>
            <a:fld id="{330DC7D3-660C-4B21-98F0-08B07E0DC72D}" type="slidenum">
              <a:rPr lang="zh-CN" altLang="en-US" smtClean="0"/>
              <a:t>8</a:t>
            </a:fld>
            <a:endParaRPr lang="zh-CN" altLang="en-US"/>
          </a:p>
        </p:txBody>
      </p:sp>
    </p:spTree>
    <p:extLst>
      <p:ext uri="{BB962C8B-B14F-4D97-AF65-F5344CB8AC3E}">
        <p14:creationId xmlns:p14="http://schemas.microsoft.com/office/powerpoint/2010/main" val="2079446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71E48-8B2C-D806-D1B8-1F94CC36FF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D5C9CD7-2106-D30F-ED05-378A7C9CA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DC4DF4-ED90-E3D0-DC88-8E38EE65A206}"/>
              </a:ext>
            </a:extLst>
          </p:cNvPr>
          <p:cNvSpPr>
            <a:spLocks noGrp="1"/>
          </p:cNvSpPr>
          <p:nvPr>
            <p:ph type="dt" sz="half" idx="10"/>
          </p:nvPr>
        </p:nvSpPr>
        <p:spPr/>
        <p:txBody>
          <a:bodyPr/>
          <a:lstStyle/>
          <a:p>
            <a:fld id="{C32550B4-116B-425A-B59B-84B8C033D7CB}" type="datetimeFigureOut">
              <a:rPr lang="zh-CN" altLang="en-US" smtClean="0"/>
              <a:t>2023/12/19</a:t>
            </a:fld>
            <a:endParaRPr lang="zh-CN" altLang="en-US"/>
          </a:p>
        </p:txBody>
      </p:sp>
      <p:sp>
        <p:nvSpPr>
          <p:cNvPr id="5" name="页脚占位符 4">
            <a:extLst>
              <a:ext uri="{FF2B5EF4-FFF2-40B4-BE49-F238E27FC236}">
                <a16:creationId xmlns:a16="http://schemas.microsoft.com/office/drawing/2014/main" id="{2B704F80-EE86-778C-7BF0-E85AE033B7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F79C3D-FBED-5E82-5754-B4B1C88F63F4}"/>
              </a:ext>
            </a:extLst>
          </p:cNvPr>
          <p:cNvSpPr>
            <a:spLocks noGrp="1"/>
          </p:cNvSpPr>
          <p:nvPr>
            <p:ph type="sldNum" sz="quarter" idx="12"/>
          </p:nvPr>
        </p:nvSpPr>
        <p:spPr/>
        <p:txBody>
          <a:bodyPr/>
          <a:lstStyle/>
          <a:p>
            <a:fld id="{72A9B511-11B5-462D-9982-6C1663ECAEF7}" type="slidenum">
              <a:rPr lang="zh-CN" altLang="en-US" smtClean="0"/>
              <a:t>‹#›</a:t>
            </a:fld>
            <a:endParaRPr lang="zh-CN" altLang="en-US"/>
          </a:p>
        </p:txBody>
      </p:sp>
    </p:spTree>
    <p:extLst>
      <p:ext uri="{BB962C8B-B14F-4D97-AF65-F5344CB8AC3E}">
        <p14:creationId xmlns:p14="http://schemas.microsoft.com/office/powerpoint/2010/main" val="391090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2B5CC-BEBF-134D-B85A-B6D645CB65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9DDBF6-AD80-3AB5-7A0B-A065B4C9D0B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FE7E68-8652-7C8D-9E6B-1F9982DEF8D9}"/>
              </a:ext>
            </a:extLst>
          </p:cNvPr>
          <p:cNvSpPr>
            <a:spLocks noGrp="1"/>
          </p:cNvSpPr>
          <p:nvPr>
            <p:ph type="dt" sz="half" idx="10"/>
          </p:nvPr>
        </p:nvSpPr>
        <p:spPr/>
        <p:txBody>
          <a:bodyPr/>
          <a:lstStyle/>
          <a:p>
            <a:fld id="{C32550B4-116B-425A-B59B-84B8C033D7CB}" type="datetimeFigureOut">
              <a:rPr lang="zh-CN" altLang="en-US" smtClean="0"/>
              <a:t>2023/12/19</a:t>
            </a:fld>
            <a:endParaRPr lang="zh-CN" altLang="en-US"/>
          </a:p>
        </p:txBody>
      </p:sp>
      <p:sp>
        <p:nvSpPr>
          <p:cNvPr id="5" name="页脚占位符 4">
            <a:extLst>
              <a:ext uri="{FF2B5EF4-FFF2-40B4-BE49-F238E27FC236}">
                <a16:creationId xmlns:a16="http://schemas.microsoft.com/office/drawing/2014/main" id="{5BF9056B-F5E1-F4DC-0CDC-81738B4D49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A72F8D-CD76-31D5-EB1A-2F0932E6A0BE}"/>
              </a:ext>
            </a:extLst>
          </p:cNvPr>
          <p:cNvSpPr>
            <a:spLocks noGrp="1"/>
          </p:cNvSpPr>
          <p:nvPr>
            <p:ph type="sldNum" sz="quarter" idx="12"/>
          </p:nvPr>
        </p:nvSpPr>
        <p:spPr/>
        <p:txBody>
          <a:bodyPr/>
          <a:lstStyle/>
          <a:p>
            <a:fld id="{72A9B511-11B5-462D-9982-6C1663ECAEF7}" type="slidenum">
              <a:rPr lang="zh-CN" altLang="en-US" smtClean="0"/>
              <a:t>‹#›</a:t>
            </a:fld>
            <a:endParaRPr lang="zh-CN" altLang="en-US"/>
          </a:p>
        </p:txBody>
      </p:sp>
    </p:spTree>
    <p:extLst>
      <p:ext uri="{BB962C8B-B14F-4D97-AF65-F5344CB8AC3E}">
        <p14:creationId xmlns:p14="http://schemas.microsoft.com/office/powerpoint/2010/main" val="429368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93ECA8-D75A-B553-84F2-1C69C46EDA0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CD2CA2-E1EF-F8A1-97D0-CAE980E85FD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371E72-127D-1BFA-9088-870BE9042392}"/>
              </a:ext>
            </a:extLst>
          </p:cNvPr>
          <p:cNvSpPr>
            <a:spLocks noGrp="1"/>
          </p:cNvSpPr>
          <p:nvPr>
            <p:ph type="dt" sz="half" idx="10"/>
          </p:nvPr>
        </p:nvSpPr>
        <p:spPr/>
        <p:txBody>
          <a:bodyPr/>
          <a:lstStyle/>
          <a:p>
            <a:fld id="{C32550B4-116B-425A-B59B-84B8C033D7CB}" type="datetimeFigureOut">
              <a:rPr lang="zh-CN" altLang="en-US" smtClean="0"/>
              <a:t>2023/12/19</a:t>
            </a:fld>
            <a:endParaRPr lang="zh-CN" altLang="en-US"/>
          </a:p>
        </p:txBody>
      </p:sp>
      <p:sp>
        <p:nvSpPr>
          <p:cNvPr id="5" name="页脚占位符 4">
            <a:extLst>
              <a:ext uri="{FF2B5EF4-FFF2-40B4-BE49-F238E27FC236}">
                <a16:creationId xmlns:a16="http://schemas.microsoft.com/office/drawing/2014/main" id="{1FB923B5-C0B1-33F5-5DDA-5EEE2368CE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ACD014-7B79-22CA-3F84-DAB1B4FDF74B}"/>
              </a:ext>
            </a:extLst>
          </p:cNvPr>
          <p:cNvSpPr>
            <a:spLocks noGrp="1"/>
          </p:cNvSpPr>
          <p:nvPr>
            <p:ph type="sldNum" sz="quarter" idx="12"/>
          </p:nvPr>
        </p:nvSpPr>
        <p:spPr/>
        <p:txBody>
          <a:bodyPr/>
          <a:lstStyle/>
          <a:p>
            <a:fld id="{72A9B511-11B5-462D-9982-6C1663ECAEF7}" type="slidenum">
              <a:rPr lang="zh-CN" altLang="en-US" smtClean="0"/>
              <a:t>‹#›</a:t>
            </a:fld>
            <a:endParaRPr lang="zh-CN" altLang="en-US"/>
          </a:p>
        </p:txBody>
      </p:sp>
    </p:spTree>
    <p:extLst>
      <p:ext uri="{BB962C8B-B14F-4D97-AF65-F5344CB8AC3E}">
        <p14:creationId xmlns:p14="http://schemas.microsoft.com/office/powerpoint/2010/main" val="1610740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1742C-B689-F904-D21E-2E0BCA9EAF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A33B2D-F73B-9E37-0D5C-B89DB0EFFA3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BEFA7A-47E1-F1C8-182F-FE61A509AB3E}"/>
              </a:ext>
            </a:extLst>
          </p:cNvPr>
          <p:cNvSpPr>
            <a:spLocks noGrp="1"/>
          </p:cNvSpPr>
          <p:nvPr>
            <p:ph type="dt" sz="half" idx="10"/>
          </p:nvPr>
        </p:nvSpPr>
        <p:spPr/>
        <p:txBody>
          <a:bodyPr/>
          <a:lstStyle/>
          <a:p>
            <a:fld id="{C32550B4-116B-425A-B59B-84B8C033D7CB}" type="datetimeFigureOut">
              <a:rPr lang="zh-CN" altLang="en-US" smtClean="0"/>
              <a:t>2023/12/19</a:t>
            </a:fld>
            <a:endParaRPr lang="zh-CN" altLang="en-US"/>
          </a:p>
        </p:txBody>
      </p:sp>
      <p:sp>
        <p:nvSpPr>
          <p:cNvPr id="5" name="页脚占位符 4">
            <a:extLst>
              <a:ext uri="{FF2B5EF4-FFF2-40B4-BE49-F238E27FC236}">
                <a16:creationId xmlns:a16="http://schemas.microsoft.com/office/drawing/2014/main" id="{6AC25297-60E3-7EE4-4E24-E7B1872C89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1573CF-0D18-FB64-2AE5-2DE1D0463D8C}"/>
              </a:ext>
            </a:extLst>
          </p:cNvPr>
          <p:cNvSpPr>
            <a:spLocks noGrp="1"/>
          </p:cNvSpPr>
          <p:nvPr>
            <p:ph type="sldNum" sz="quarter" idx="12"/>
          </p:nvPr>
        </p:nvSpPr>
        <p:spPr/>
        <p:txBody>
          <a:bodyPr/>
          <a:lstStyle/>
          <a:p>
            <a:fld id="{72A9B511-11B5-462D-9982-6C1663ECAEF7}" type="slidenum">
              <a:rPr lang="zh-CN" altLang="en-US" smtClean="0"/>
              <a:t>‹#›</a:t>
            </a:fld>
            <a:endParaRPr lang="zh-CN" altLang="en-US"/>
          </a:p>
        </p:txBody>
      </p:sp>
    </p:spTree>
    <p:extLst>
      <p:ext uri="{BB962C8B-B14F-4D97-AF65-F5344CB8AC3E}">
        <p14:creationId xmlns:p14="http://schemas.microsoft.com/office/powerpoint/2010/main" val="345730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EC8F7-FC4B-2B60-9CE3-6B82891114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01A592-DD82-C73F-3F50-D53AAA3625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19F056E-4206-87DC-080E-DB57A1431DE6}"/>
              </a:ext>
            </a:extLst>
          </p:cNvPr>
          <p:cNvSpPr>
            <a:spLocks noGrp="1"/>
          </p:cNvSpPr>
          <p:nvPr>
            <p:ph type="dt" sz="half" idx="10"/>
          </p:nvPr>
        </p:nvSpPr>
        <p:spPr/>
        <p:txBody>
          <a:bodyPr/>
          <a:lstStyle/>
          <a:p>
            <a:fld id="{C32550B4-116B-425A-B59B-84B8C033D7CB}" type="datetimeFigureOut">
              <a:rPr lang="zh-CN" altLang="en-US" smtClean="0"/>
              <a:t>2023/12/19</a:t>
            </a:fld>
            <a:endParaRPr lang="zh-CN" altLang="en-US"/>
          </a:p>
        </p:txBody>
      </p:sp>
      <p:sp>
        <p:nvSpPr>
          <p:cNvPr id="5" name="页脚占位符 4">
            <a:extLst>
              <a:ext uri="{FF2B5EF4-FFF2-40B4-BE49-F238E27FC236}">
                <a16:creationId xmlns:a16="http://schemas.microsoft.com/office/drawing/2014/main" id="{FEB8AE89-2BF3-DF0B-B94D-D2537071A2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8E581D-3CD3-BF60-C04D-3A82ABFA3FCD}"/>
              </a:ext>
            </a:extLst>
          </p:cNvPr>
          <p:cNvSpPr>
            <a:spLocks noGrp="1"/>
          </p:cNvSpPr>
          <p:nvPr>
            <p:ph type="sldNum" sz="quarter" idx="12"/>
          </p:nvPr>
        </p:nvSpPr>
        <p:spPr/>
        <p:txBody>
          <a:bodyPr/>
          <a:lstStyle/>
          <a:p>
            <a:fld id="{72A9B511-11B5-462D-9982-6C1663ECAEF7}" type="slidenum">
              <a:rPr lang="zh-CN" altLang="en-US" smtClean="0"/>
              <a:t>‹#›</a:t>
            </a:fld>
            <a:endParaRPr lang="zh-CN" altLang="en-US"/>
          </a:p>
        </p:txBody>
      </p:sp>
    </p:spTree>
    <p:extLst>
      <p:ext uri="{BB962C8B-B14F-4D97-AF65-F5344CB8AC3E}">
        <p14:creationId xmlns:p14="http://schemas.microsoft.com/office/powerpoint/2010/main" val="2667105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F8DBA-22C0-92C6-8794-95530D425E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109E59-B691-2F42-DC2E-BE5604D7DE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20E749-3C14-68AE-DAC5-0B6B4BFB523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4E52A8E-BD44-E824-263A-E464DF5F76F8}"/>
              </a:ext>
            </a:extLst>
          </p:cNvPr>
          <p:cNvSpPr>
            <a:spLocks noGrp="1"/>
          </p:cNvSpPr>
          <p:nvPr>
            <p:ph type="dt" sz="half" idx="10"/>
          </p:nvPr>
        </p:nvSpPr>
        <p:spPr/>
        <p:txBody>
          <a:bodyPr/>
          <a:lstStyle/>
          <a:p>
            <a:fld id="{C32550B4-116B-425A-B59B-84B8C033D7CB}" type="datetimeFigureOut">
              <a:rPr lang="zh-CN" altLang="en-US" smtClean="0"/>
              <a:t>2023/12/19</a:t>
            </a:fld>
            <a:endParaRPr lang="zh-CN" altLang="en-US"/>
          </a:p>
        </p:txBody>
      </p:sp>
      <p:sp>
        <p:nvSpPr>
          <p:cNvPr id="6" name="页脚占位符 5">
            <a:extLst>
              <a:ext uri="{FF2B5EF4-FFF2-40B4-BE49-F238E27FC236}">
                <a16:creationId xmlns:a16="http://schemas.microsoft.com/office/drawing/2014/main" id="{62AF3CE5-A559-C620-A303-486D316AF8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690A69-074D-8FAF-CBDF-9430D23D8006}"/>
              </a:ext>
            </a:extLst>
          </p:cNvPr>
          <p:cNvSpPr>
            <a:spLocks noGrp="1"/>
          </p:cNvSpPr>
          <p:nvPr>
            <p:ph type="sldNum" sz="quarter" idx="12"/>
          </p:nvPr>
        </p:nvSpPr>
        <p:spPr/>
        <p:txBody>
          <a:bodyPr/>
          <a:lstStyle/>
          <a:p>
            <a:fld id="{72A9B511-11B5-462D-9982-6C1663ECAEF7}" type="slidenum">
              <a:rPr lang="zh-CN" altLang="en-US" smtClean="0"/>
              <a:t>‹#›</a:t>
            </a:fld>
            <a:endParaRPr lang="zh-CN" altLang="en-US"/>
          </a:p>
        </p:txBody>
      </p:sp>
    </p:spTree>
    <p:extLst>
      <p:ext uri="{BB962C8B-B14F-4D97-AF65-F5344CB8AC3E}">
        <p14:creationId xmlns:p14="http://schemas.microsoft.com/office/powerpoint/2010/main" val="1093194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ABAFF-4B63-B307-A8D8-169373DCA1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D73A51-8EEB-D200-5115-CACDC3ADE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DEA72D4-C19E-6182-574A-C698E0F81D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CAC5C12-BE1F-D5F8-867F-93C3894F5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9C1942E-8248-F39C-5734-AB44C02035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F93B381-C720-CD01-C3D7-05885B7BD453}"/>
              </a:ext>
            </a:extLst>
          </p:cNvPr>
          <p:cNvSpPr>
            <a:spLocks noGrp="1"/>
          </p:cNvSpPr>
          <p:nvPr>
            <p:ph type="dt" sz="half" idx="10"/>
          </p:nvPr>
        </p:nvSpPr>
        <p:spPr/>
        <p:txBody>
          <a:bodyPr/>
          <a:lstStyle/>
          <a:p>
            <a:fld id="{C32550B4-116B-425A-B59B-84B8C033D7CB}" type="datetimeFigureOut">
              <a:rPr lang="zh-CN" altLang="en-US" smtClean="0"/>
              <a:t>2023/12/19</a:t>
            </a:fld>
            <a:endParaRPr lang="zh-CN" altLang="en-US"/>
          </a:p>
        </p:txBody>
      </p:sp>
      <p:sp>
        <p:nvSpPr>
          <p:cNvPr id="8" name="页脚占位符 7">
            <a:extLst>
              <a:ext uri="{FF2B5EF4-FFF2-40B4-BE49-F238E27FC236}">
                <a16:creationId xmlns:a16="http://schemas.microsoft.com/office/drawing/2014/main" id="{D922F712-DCFF-2DA8-4FDB-063BC66FF46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D883B40-AA3B-7A4C-689B-5FB137333EA4}"/>
              </a:ext>
            </a:extLst>
          </p:cNvPr>
          <p:cNvSpPr>
            <a:spLocks noGrp="1"/>
          </p:cNvSpPr>
          <p:nvPr>
            <p:ph type="sldNum" sz="quarter" idx="12"/>
          </p:nvPr>
        </p:nvSpPr>
        <p:spPr/>
        <p:txBody>
          <a:bodyPr/>
          <a:lstStyle/>
          <a:p>
            <a:fld id="{72A9B511-11B5-462D-9982-6C1663ECAEF7}" type="slidenum">
              <a:rPr lang="zh-CN" altLang="en-US" smtClean="0"/>
              <a:t>‹#›</a:t>
            </a:fld>
            <a:endParaRPr lang="zh-CN" altLang="en-US"/>
          </a:p>
        </p:txBody>
      </p:sp>
    </p:spTree>
    <p:extLst>
      <p:ext uri="{BB962C8B-B14F-4D97-AF65-F5344CB8AC3E}">
        <p14:creationId xmlns:p14="http://schemas.microsoft.com/office/powerpoint/2010/main" val="182337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E3D75-A11C-46B3-A7D5-6A07B2E65E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DE26D2-C21A-F69B-1588-95AF29AF26E6}"/>
              </a:ext>
            </a:extLst>
          </p:cNvPr>
          <p:cNvSpPr>
            <a:spLocks noGrp="1"/>
          </p:cNvSpPr>
          <p:nvPr>
            <p:ph type="dt" sz="half" idx="10"/>
          </p:nvPr>
        </p:nvSpPr>
        <p:spPr/>
        <p:txBody>
          <a:bodyPr/>
          <a:lstStyle/>
          <a:p>
            <a:fld id="{C32550B4-116B-425A-B59B-84B8C033D7CB}" type="datetimeFigureOut">
              <a:rPr lang="zh-CN" altLang="en-US" smtClean="0"/>
              <a:t>2023/12/19</a:t>
            </a:fld>
            <a:endParaRPr lang="zh-CN" altLang="en-US"/>
          </a:p>
        </p:txBody>
      </p:sp>
      <p:sp>
        <p:nvSpPr>
          <p:cNvPr id="4" name="页脚占位符 3">
            <a:extLst>
              <a:ext uri="{FF2B5EF4-FFF2-40B4-BE49-F238E27FC236}">
                <a16:creationId xmlns:a16="http://schemas.microsoft.com/office/drawing/2014/main" id="{BE8E0B09-9C55-A7AF-A63A-0135EC1E66D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FDE74A-AC81-F5D7-2E5F-FBE860A61684}"/>
              </a:ext>
            </a:extLst>
          </p:cNvPr>
          <p:cNvSpPr>
            <a:spLocks noGrp="1"/>
          </p:cNvSpPr>
          <p:nvPr>
            <p:ph type="sldNum" sz="quarter" idx="12"/>
          </p:nvPr>
        </p:nvSpPr>
        <p:spPr/>
        <p:txBody>
          <a:bodyPr/>
          <a:lstStyle/>
          <a:p>
            <a:fld id="{72A9B511-11B5-462D-9982-6C1663ECAEF7}" type="slidenum">
              <a:rPr lang="zh-CN" altLang="en-US" smtClean="0"/>
              <a:t>‹#›</a:t>
            </a:fld>
            <a:endParaRPr lang="zh-CN" altLang="en-US"/>
          </a:p>
        </p:txBody>
      </p:sp>
    </p:spTree>
    <p:extLst>
      <p:ext uri="{BB962C8B-B14F-4D97-AF65-F5344CB8AC3E}">
        <p14:creationId xmlns:p14="http://schemas.microsoft.com/office/powerpoint/2010/main" val="208811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53303C-9B5F-375E-3B17-2D1A9A2A3F59}"/>
              </a:ext>
            </a:extLst>
          </p:cNvPr>
          <p:cNvSpPr>
            <a:spLocks noGrp="1"/>
          </p:cNvSpPr>
          <p:nvPr>
            <p:ph type="dt" sz="half" idx="10"/>
          </p:nvPr>
        </p:nvSpPr>
        <p:spPr/>
        <p:txBody>
          <a:bodyPr/>
          <a:lstStyle/>
          <a:p>
            <a:fld id="{C32550B4-116B-425A-B59B-84B8C033D7CB}" type="datetimeFigureOut">
              <a:rPr lang="zh-CN" altLang="en-US" smtClean="0"/>
              <a:t>2023/12/19</a:t>
            </a:fld>
            <a:endParaRPr lang="zh-CN" altLang="en-US"/>
          </a:p>
        </p:txBody>
      </p:sp>
      <p:sp>
        <p:nvSpPr>
          <p:cNvPr id="3" name="页脚占位符 2">
            <a:extLst>
              <a:ext uri="{FF2B5EF4-FFF2-40B4-BE49-F238E27FC236}">
                <a16:creationId xmlns:a16="http://schemas.microsoft.com/office/drawing/2014/main" id="{5136A0A0-84DC-9AC8-CA60-2E2C808AD9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87A7BE-7BC1-2B7C-7E1D-5A1DBF1A4FCE}"/>
              </a:ext>
            </a:extLst>
          </p:cNvPr>
          <p:cNvSpPr>
            <a:spLocks noGrp="1"/>
          </p:cNvSpPr>
          <p:nvPr>
            <p:ph type="sldNum" sz="quarter" idx="12"/>
          </p:nvPr>
        </p:nvSpPr>
        <p:spPr/>
        <p:txBody>
          <a:bodyPr/>
          <a:lstStyle/>
          <a:p>
            <a:fld id="{72A9B511-11B5-462D-9982-6C1663ECAEF7}" type="slidenum">
              <a:rPr lang="zh-CN" altLang="en-US" smtClean="0"/>
              <a:t>‹#›</a:t>
            </a:fld>
            <a:endParaRPr lang="zh-CN" altLang="en-US"/>
          </a:p>
        </p:txBody>
      </p:sp>
    </p:spTree>
    <p:extLst>
      <p:ext uri="{BB962C8B-B14F-4D97-AF65-F5344CB8AC3E}">
        <p14:creationId xmlns:p14="http://schemas.microsoft.com/office/powerpoint/2010/main" val="296697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8468C-8F76-2CD0-5ED5-6271A798C2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B014AE4-E8E1-934C-6DC2-9ABE139777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39D98FD-A498-BD74-47A5-3F1ABD6FB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7AF798-BDF9-4535-09ED-ED0DAA161434}"/>
              </a:ext>
            </a:extLst>
          </p:cNvPr>
          <p:cNvSpPr>
            <a:spLocks noGrp="1"/>
          </p:cNvSpPr>
          <p:nvPr>
            <p:ph type="dt" sz="half" idx="10"/>
          </p:nvPr>
        </p:nvSpPr>
        <p:spPr/>
        <p:txBody>
          <a:bodyPr/>
          <a:lstStyle/>
          <a:p>
            <a:fld id="{C32550B4-116B-425A-B59B-84B8C033D7CB}" type="datetimeFigureOut">
              <a:rPr lang="zh-CN" altLang="en-US" smtClean="0"/>
              <a:t>2023/12/19</a:t>
            </a:fld>
            <a:endParaRPr lang="zh-CN" altLang="en-US"/>
          </a:p>
        </p:txBody>
      </p:sp>
      <p:sp>
        <p:nvSpPr>
          <p:cNvPr id="6" name="页脚占位符 5">
            <a:extLst>
              <a:ext uri="{FF2B5EF4-FFF2-40B4-BE49-F238E27FC236}">
                <a16:creationId xmlns:a16="http://schemas.microsoft.com/office/drawing/2014/main" id="{B5FC6558-FF30-ECE7-D263-3E5D7A2D08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337F09-5B0C-57F0-0596-375F4044E99E}"/>
              </a:ext>
            </a:extLst>
          </p:cNvPr>
          <p:cNvSpPr>
            <a:spLocks noGrp="1"/>
          </p:cNvSpPr>
          <p:nvPr>
            <p:ph type="sldNum" sz="quarter" idx="12"/>
          </p:nvPr>
        </p:nvSpPr>
        <p:spPr/>
        <p:txBody>
          <a:bodyPr/>
          <a:lstStyle/>
          <a:p>
            <a:fld id="{72A9B511-11B5-462D-9982-6C1663ECAEF7}" type="slidenum">
              <a:rPr lang="zh-CN" altLang="en-US" smtClean="0"/>
              <a:t>‹#›</a:t>
            </a:fld>
            <a:endParaRPr lang="zh-CN" altLang="en-US"/>
          </a:p>
        </p:txBody>
      </p:sp>
    </p:spTree>
    <p:extLst>
      <p:ext uri="{BB962C8B-B14F-4D97-AF65-F5344CB8AC3E}">
        <p14:creationId xmlns:p14="http://schemas.microsoft.com/office/powerpoint/2010/main" val="157348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1C28E-61DF-EC6C-2B7E-E3966C208B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3E6ACBC-800B-80D9-5D60-E8A5E7433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058F6D6-D878-71A4-FF29-0D58B6219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117184-36EF-C18D-77FB-159278A3126B}"/>
              </a:ext>
            </a:extLst>
          </p:cNvPr>
          <p:cNvSpPr>
            <a:spLocks noGrp="1"/>
          </p:cNvSpPr>
          <p:nvPr>
            <p:ph type="dt" sz="half" idx="10"/>
          </p:nvPr>
        </p:nvSpPr>
        <p:spPr/>
        <p:txBody>
          <a:bodyPr/>
          <a:lstStyle/>
          <a:p>
            <a:fld id="{C32550B4-116B-425A-B59B-84B8C033D7CB}" type="datetimeFigureOut">
              <a:rPr lang="zh-CN" altLang="en-US" smtClean="0"/>
              <a:t>2023/12/19</a:t>
            </a:fld>
            <a:endParaRPr lang="zh-CN" altLang="en-US"/>
          </a:p>
        </p:txBody>
      </p:sp>
      <p:sp>
        <p:nvSpPr>
          <p:cNvPr id="6" name="页脚占位符 5">
            <a:extLst>
              <a:ext uri="{FF2B5EF4-FFF2-40B4-BE49-F238E27FC236}">
                <a16:creationId xmlns:a16="http://schemas.microsoft.com/office/drawing/2014/main" id="{C3B84802-2640-6010-1D0E-F9C0D53503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082CED-A933-BA64-51DF-AB1178CAFE28}"/>
              </a:ext>
            </a:extLst>
          </p:cNvPr>
          <p:cNvSpPr>
            <a:spLocks noGrp="1"/>
          </p:cNvSpPr>
          <p:nvPr>
            <p:ph type="sldNum" sz="quarter" idx="12"/>
          </p:nvPr>
        </p:nvSpPr>
        <p:spPr/>
        <p:txBody>
          <a:bodyPr/>
          <a:lstStyle/>
          <a:p>
            <a:fld id="{72A9B511-11B5-462D-9982-6C1663ECAEF7}" type="slidenum">
              <a:rPr lang="zh-CN" altLang="en-US" smtClean="0"/>
              <a:t>‹#›</a:t>
            </a:fld>
            <a:endParaRPr lang="zh-CN" altLang="en-US"/>
          </a:p>
        </p:txBody>
      </p:sp>
    </p:spTree>
    <p:extLst>
      <p:ext uri="{BB962C8B-B14F-4D97-AF65-F5344CB8AC3E}">
        <p14:creationId xmlns:p14="http://schemas.microsoft.com/office/powerpoint/2010/main" val="2206899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46F650C-2FB3-A87A-609A-3CA8C2AF39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967E9FB-47B9-8EB1-89BA-CCEE767F0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BF882A-9967-32F9-3B28-17C009936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550B4-116B-425A-B59B-84B8C033D7CB}" type="datetimeFigureOut">
              <a:rPr lang="zh-CN" altLang="en-US" smtClean="0"/>
              <a:t>2023/12/19</a:t>
            </a:fld>
            <a:endParaRPr lang="zh-CN" altLang="en-US"/>
          </a:p>
        </p:txBody>
      </p:sp>
      <p:sp>
        <p:nvSpPr>
          <p:cNvPr id="5" name="页脚占位符 4">
            <a:extLst>
              <a:ext uri="{FF2B5EF4-FFF2-40B4-BE49-F238E27FC236}">
                <a16:creationId xmlns:a16="http://schemas.microsoft.com/office/drawing/2014/main" id="{02B8FEF8-3190-4422-CF75-93FE0FF81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5E18471-8DF0-829D-DE99-ECA73F88E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9B511-11B5-462D-9982-6C1663ECAEF7}" type="slidenum">
              <a:rPr lang="zh-CN" altLang="en-US" smtClean="0"/>
              <a:t>‹#›</a:t>
            </a:fld>
            <a:endParaRPr lang="zh-CN" altLang="en-US"/>
          </a:p>
        </p:txBody>
      </p:sp>
    </p:spTree>
    <p:extLst>
      <p:ext uri="{BB962C8B-B14F-4D97-AF65-F5344CB8AC3E}">
        <p14:creationId xmlns:p14="http://schemas.microsoft.com/office/powerpoint/2010/main" val="1459328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D2211C-0471-A77F-9346-C01D07CCAADB}"/>
              </a:ext>
            </a:extLst>
          </p:cNvPr>
          <p:cNvSpPr txBox="1"/>
          <p:nvPr/>
        </p:nvSpPr>
        <p:spPr>
          <a:xfrm>
            <a:off x="2254370" y="1483743"/>
            <a:ext cx="7683260" cy="1323439"/>
          </a:xfrm>
          <a:prstGeom prst="rect">
            <a:avLst/>
          </a:prstGeom>
          <a:noFill/>
        </p:spPr>
        <p:txBody>
          <a:bodyPr wrap="square" rtlCol="0">
            <a:spAutoFit/>
          </a:bodyPr>
          <a:lstStyle/>
          <a:p>
            <a:pPr algn="ctr"/>
            <a:r>
              <a:rPr lang="en-US" altLang="zh-CN" sz="4000" dirty="0" err="1">
                <a:latin typeface="Times New Roman" panose="02020603050405020304" pitchFamily="18" charset="0"/>
                <a:cs typeface="Times New Roman" panose="02020603050405020304" pitchFamily="18" charset="0"/>
              </a:rPr>
              <a:t>Lorien</a:t>
            </a:r>
            <a:r>
              <a:rPr lang="en-US" altLang="zh-CN" sz="4000" dirty="0">
                <a:latin typeface="Times New Roman" panose="02020603050405020304" pitchFamily="18" charset="0"/>
                <a:cs typeface="Times New Roman" panose="02020603050405020304" pitchFamily="18" charset="0"/>
              </a:rPr>
              <a:t>: Efficient Deep Learning Workloads Delivery</a:t>
            </a:r>
            <a:endParaRPr lang="zh-CN" altLang="en-US" sz="4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758E712-167F-DE4B-6C6A-CDCBFF74BFF8}"/>
              </a:ext>
            </a:extLst>
          </p:cNvPr>
          <p:cNvPicPr>
            <a:picLocks noChangeAspect="1"/>
          </p:cNvPicPr>
          <p:nvPr/>
        </p:nvPicPr>
        <p:blipFill>
          <a:blip r:embed="rId2"/>
          <a:stretch>
            <a:fillRect/>
          </a:stretch>
        </p:blipFill>
        <p:spPr>
          <a:xfrm>
            <a:off x="1959738" y="4050819"/>
            <a:ext cx="8272523" cy="1771663"/>
          </a:xfrm>
          <a:prstGeom prst="rect">
            <a:avLst/>
          </a:prstGeom>
        </p:spPr>
      </p:pic>
    </p:spTree>
    <p:extLst>
      <p:ext uri="{BB962C8B-B14F-4D97-AF65-F5344CB8AC3E}">
        <p14:creationId xmlns:p14="http://schemas.microsoft.com/office/powerpoint/2010/main" val="371775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9043D90-F2E1-0021-FDF8-CA389155A2EF}"/>
              </a:ext>
            </a:extLst>
          </p:cNvPr>
          <p:cNvSpPr txBox="1"/>
          <p:nvPr/>
        </p:nvSpPr>
        <p:spPr>
          <a:xfrm>
            <a:off x="74761" y="189781"/>
            <a:ext cx="8994477"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Performance Cost Model and Zero-Shot Tuning</a:t>
            </a:r>
            <a:endParaRPr lang="zh-CN" altLang="en-US" sz="2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6DF249D9-0383-BD65-C0CD-590D975B06CA}"/>
              </a:ext>
            </a:extLst>
          </p:cNvPr>
          <p:cNvPicPr>
            <a:picLocks noChangeAspect="1"/>
          </p:cNvPicPr>
          <p:nvPr/>
        </p:nvPicPr>
        <p:blipFill>
          <a:blip r:embed="rId2"/>
          <a:stretch>
            <a:fillRect/>
          </a:stretch>
        </p:blipFill>
        <p:spPr>
          <a:xfrm>
            <a:off x="6090459" y="4106440"/>
            <a:ext cx="5618167" cy="2376247"/>
          </a:xfrm>
          <a:prstGeom prst="rect">
            <a:avLst/>
          </a:prstGeom>
        </p:spPr>
      </p:pic>
      <p:sp>
        <p:nvSpPr>
          <p:cNvPr id="5" name="文本框 4">
            <a:extLst>
              <a:ext uri="{FF2B5EF4-FFF2-40B4-BE49-F238E27FC236}">
                <a16:creationId xmlns:a16="http://schemas.microsoft.com/office/drawing/2014/main" id="{FFB954C2-5021-27A2-37B1-DEAB59FEF379}"/>
              </a:ext>
            </a:extLst>
          </p:cNvPr>
          <p:cNvSpPr txBox="1"/>
          <p:nvPr/>
        </p:nvSpPr>
        <p:spPr>
          <a:xfrm>
            <a:off x="205009" y="968992"/>
            <a:ext cx="11770901"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Zero-shot Tuning:</a:t>
            </a:r>
          </a:p>
          <a:p>
            <a:r>
              <a:rPr lang="en-US" altLang="zh-CN" sz="2400" dirty="0">
                <a:latin typeface="Times New Roman" panose="02020603050405020304" pitchFamily="18" charset="0"/>
                <a:cs typeface="Times New Roman" panose="02020603050405020304" pitchFamily="18" charset="0"/>
              </a:rPr>
              <a:t>when the performance cost model is capable of accurately ranking the quality of schedule candidates, we can obtain the optimal schedule by purely leveraging the performance cost model without any on-device measurement.</a:t>
            </a:r>
            <a:endParaRPr lang="zh-CN" altLang="en-US" sz="2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CDABD41-041D-9D1E-8CDD-A908744DFA07}"/>
              </a:ext>
            </a:extLst>
          </p:cNvPr>
          <p:cNvSpPr txBox="1"/>
          <p:nvPr/>
        </p:nvSpPr>
        <p:spPr>
          <a:xfrm>
            <a:off x="205009" y="2715903"/>
            <a:ext cx="7976824"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Challenge 1: Portability:</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can’t guarantee sufficient accuracy.</a:t>
            </a:r>
          </a:p>
          <a:p>
            <a:r>
              <a:rPr lang="en-US" altLang="zh-CN" sz="2400" dirty="0">
                <a:latin typeface="Times New Roman" panose="02020603050405020304" pitchFamily="18" charset="0"/>
                <a:cs typeface="Times New Roman" panose="02020603050405020304" pitchFamily="18" charset="0"/>
              </a:rPr>
              <a:t>Challenge 2: Model fine-tuning on device.</a:t>
            </a:r>
            <a:endParaRPr lang="zh-CN" altLang="en-US" sz="2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1BB1A5DC-EFB1-D973-3881-AD5C0AFFD0DA}"/>
              </a:ext>
            </a:extLst>
          </p:cNvPr>
          <p:cNvSpPr txBox="1"/>
          <p:nvPr/>
        </p:nvSpPr>
        <p:spPr>
          <a:xfrm>
            <a:off x="8482084" y="3644775"/>
            <a:ext cx="1719618" cy="461665"/>
          </a:xfrm>
          <a:prstGeom prst="rect">
            <a:avLst/>
          </a:prstGeom>
          <a:noFill/>
        </p:spPr>
        <p:txBody>
          <a:bodyPr wrap="square" rtlCol="0">
            <a:spAutoFit/>
          </a:bodyPr>
          <a:lstStyle/>
          <a:p>
            <a:r>
              <a:rPr lang="en-US" altLang="zh-CN" sz="2400" dirty="0" err="1">
                <a:latin typeface="Times New Roman" panose="02020603050405020304" pitchFamily="18" charset="0"/>
                <a:cs typeface="Times New Roman" panose="02020603050405020304" pitchFamily="18" charset="0"/>
              </a:rPr>
              <a:t>AutoML</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72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D650FB-5299-34E3-3E50-ADDB2729B572}"/>
              </a:ext>
            </a:extLst>
          </p:cNvPr>
          <p:cNvSpPr txBox="1"/>
          <p:nvPr/>
        </p:nvSpPr>
        <p:spPr>
          <a:xfrm>
            <a:off x="416256" y="1009935"/>
            <a:ext cx="10733965" cy="3785652"/>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For challenge 1 – Portability:</a:t>
            </a:r>
          </a:p>
          <a:p>
            <a:r>
              <a:rPr lang="en-US" altLang="zh-CN" sz="2400" dirty="0">
                <a:latin typeface="Times New Roman" panose="02020603050405020304" pitchFamily="18" charset="0"/>
                <a:cs typeface="Times New Roman" panose="02020603050405020304" pitchFamily="18" charset="0"/>
              </a:rPr>
              <a:t>Train the model on high-level features extracted from an auto-tuning framework specific dialect, which simply parses and formalizes measured schedules in framework specific representation.</a:t>
            </a:r>
          </a:p>
          <a:p>
            <a:r>
              <a:rPr lang="en-US" altLang="zh-CN" sz="2400" dirty="0">
                <a:latin typeface="Times New Roman" panose="02020603050405020304" pitchFamily="18" charset="0"/>
                <a:cs typeface="Times New Roman" panose="02020603050405020304" pitchFamily="18" charset="0"/>
              </a:rPr>
              <a:t>These generated features are hardware independent.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For Challenge 2 - Model fine-tuning: </a:t>
            </a:r>
          </a:p>
          <a:p>
            <a:r>
              <a:rPr lang="en-US" altLang="zh-CN" sz="2400" dirty="0" err="1">
                <a:latin typeface="Times New Roman" panose="02020603050405020304" pitchFamily="18" charset="0"/>
                <a:cs typeface="Times New Roman" panose="02020603050405020304" pitchFamily="18" charset="0"/>
              </a:rPr>
              <a:t>Lorien</a:t>
            </a:r>
            <a:r>
              <a:rPr lang="en-US" altLang="zh-CN" sz="2400" dirty="0">
                <a:latin typeface="Times New Roman" panose="02020603050405020304" pitchFamily="18" charset="0"/>
                <a:cs typeface="Times New Roman" panose="02020603050405020304" pitchFamily="18" charset="0"/>
              </a:rPr>
              <a:t> will first randomly sample thousands of scheduling candidates and rank them with the cost model, and it only evaluates the top few candidates (e.g., 8 or fewer) on device.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37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755A7F7-9212-F7CA-2A2A-EC6F9023FFFB}"/>
              </a:ext>
            </a:extLst>
          </p:cNvPr>
          <p:cNvSpPr txBox="1"/>
          <p:nvPr/>
        </p:nvSpPr>
        <p:spPr>
          <a:xfrm>
            <a:off x="138023" y="97766"/>
            <a:ext cx="2835215"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Introduction</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C0882F0E-4B9E-7EC7-DC36-8E35DC13E69C}"/>
              </a:ext>
            </a:extLst>
          </p:cNvPr>
          <p:cNvSpPr txBox="1"/>
          <p:nvPr/>
        </p:nvSpPr>
        <p:spPr>
          <a:xfrm>
            <a:off x="138022" y="2120950"/>
            <a:ext cx="210484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Challenges:</a:t>
            </a:r>
            <a:endParaRPr lang="zh-CN" altLang="en-US" sz="2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59179150-DFD4-BEB9-1A07-7D1631A5B544}"/>
              </a:ext>
            </a:extLst>
          </p:cNvPr>
          <p:cNvSpPr txBox="1"/>
          <p:nvPr/>
        </p:nvSpPr>
        <p:spPr>
          <a:xfrm>
            <a:off x="828136" y="2644170"/>
            <a:ext cx="7016152"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Tuning Process Scalability and Stability</a:t>
            </a: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Tuning Result Management</a:t>
            </a: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Time to Deliver an Efficient Schedule</a:t>
            </a:r>
            <a:endParaRPr lang="zh-CN" altLang="en-US" sz="24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7BE946A-21BD-52A5-C92F-725EAB6FE7B9}"/>
              </a:ext>
            </a:extLst>
          </p:cNvPr>
          <p:cNvSpPr txBox="1"/>
          <p:nvPr/>
        </p:nvSpPr>
        <p:spPr>
          <a:xfrm>
            <a:off x="138022" y="808033"/>
            <a:ext cx="11260348" cy="1133965"/>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How to promptly deliver schedules with reasonably good performance upon user requests?</a:t>
            </a:r>
          </a:p>
          <a:p>
            <a:pPr>
              <a:lnSpc>
                <a:spcPct val="150000"/>
              </a:lnSpc>
            </a:pPr>
            <a:r>
              <a:rPr lang="en-US" altLang="zh-CN" sz="2400" dirty="0">
                <a:latin typeface="Times New Roman" panose="02020603050405020304" pitchFamily="18" charset="0"/>
                <a:cs typeface="Times New Roman" panose="02020603050405020304" pitchFamily="18" charset="0"/>
              </a:rPr>
              <a:t>- Tune in advance, and store into a database or file system.</a:t>
            </a:r>
            <a:endParaRPr lang="zh-CN" altLang="en-US" sz="2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6A036CC9-920E-2FAA-21AC-0CE7774BA744}"/>
              </a:ext>
            </a:extLst>
          </p:cNvPr>
          <p:cNvSpPr txBox="1"/>
          <p:nvPr/>
        </p:nvSpPr>
        <p:spPr>
          <a:xfrm>
            <a:off x="112143" y="4454338"/>
            <a:ext cx="9302151" cy="830997"/>
          </a:xfrm>
          <a:prstGeom prst="rect">
            <a:avLst/>
          </a:prstGeom>
          <a:noFill/>
        </p:spPr>
        <p:txBody>
          <a:bodyPr wrap="square" rtlCol="0">
            <a:spAutoFit/>
          </a:bodyPr>
          <a:lstStyle/>
          <a:p>
            <a:r>
              <a:rPr lang="en-US" altLang="zh-CN" sz="2400" dirty="0" err="1">
                <a:latin typeface="Times New Roman" panose="02020603050405020304" pitchFamily="18" charset="0"/>
                <a:cs typeface="Times New Roman" panose="02020603050405020304" pitchFamily="18" charset="0"/>
              </a:rPr>
              <a:t>Lorien</a:t>
            </a:r>
            <a:r>
              <a:rPr lang="en-US" altLang="zh-CN" sz="2400" dirty="0">
                <a:latin typeface="Times New Roman" panose="02020603050405020304" pitchFamily="18" charset="0"/>
                <a:cs typeface="Times New Roman" panose="02020603050405020304" pitchFamily="18" charset="0"/>
              </a:rPr>
              <a:t>   =   dialect   +   distribute system   +   general data model(Database)   		     +   zero-shot </a:t>
            </a:r>
            <a:r>
              <a:rPr lang="en-US" altLang="zh-CN" sz="2400" dirty="0" err="1">
                <a:latin typeface="Times New Roman" panose="02020603050405020304" pitchFamily="18" charset="0"/>
                <a:cs typeface="Times New Roman" panose="02020603050405020304" pitchFamily="18" charset="0"/>
              </a:rPr>
              <a:t>tuning&amp;AutoML</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18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351601-D7F2-198B-5D6F-985F36ECCE31}"/>
              </a:ext>
            </a:extLst>
          </p:cNvPr>
          <p:cNvSpPr txBox="1"/>
          <p:nvPr/>
        </p:nvSpPr>
        <p:spPr>
          <a:xfrm>
            <a:off x="138023" y="97766"/>
            <a:ext cx="2835215"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Background</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6FAEA3C-BE62-80CA-9B69-C33046208406}"/>
              </a:ext>
            </a:extLst>
          </p:cNvPr>
          <p:cNvSpPr txBox="1"/>
          <p:nvPr/>
        </p:nvSpPr>
        <p:spPr>
          <a:xfrm>
            <a:off x="138022" y="982176"/>
            <a:ext cx="12053978" cy="452431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Template-based auto-tuning frameworks</a:t>
            </a:r>
          </a:p>
          <a:p>
            <a:r>
              <a:rPr lang="en-US" altLang="zh-CN" sz="2400" dirty="0" err="1">
                <a:latin typeface="Times New Roman" panose="02020603050405020304" pitchFamily="18" charset="0"/>
                <a:cs typeface="Times New Roman" panose="02020603050405020304" pitchFamily="18" charset="0"/>
              </a:rPr>
              <a:t>AutoTVM</a:t>
            </a:r>
            <a:r>
              <a:rPr lang="en-US" altLang="zh-CN" sz="2400" dirty="0">
                <a:latin typeface="Times New Roman" panose="02020603050405020304" pitchFamily="18" charset="0"/>
                <a:cs typeface="Times New Roman" panose="02020603050405020304" pitchFamily="18" charset="0"/>
              </a:rPr>
              <a:t> and </a:t>
            </a:r>
            <a:r>
              <a:rPr lang="en-US" altLang="zh-CN" sz="2400" dirty="0" err="1">
                <a:latin typeface="Times New Roman" panose="02020603050405020304" pitchFamily="18" charset="0"/>
                <a:cs typeface="Times New Roman" panose="02020603050405020304" pitchFamily="18" charset="0"/>
              </a:rPr>
              <a:t>FlexTensor</a:t>
            </a:r>
            <a:r>
              <a:rPr lang="en-US" altLang="zh-CN" sz="2400" dirty="0">
                <a:latin typeface="Times New Roman" panose="02020603050405020304" pitchFamily="18" charset="0"/>
                <a:cs typeface="Times New Roman" panose="02020603050405020304" pitchFamily="18" charset="0"/>
              </a:rPr>
              <a:t> - leverage operator-based schedule templates written by domain experts.</a:t>
            </a:r>
          </a:p>
          <a:p>
            <a:pPr marL="800100" lvl="1"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One workload one tuning task;</a:t>
            </a:r>
          </a:p>
          <a:p>
            <a:pPr marL="800100" lvl="1"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Parallel;</a:t>
            </a:r>
          </a:p>
          <a:p>
            <a:pPr marL="800100" lvl="1"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Reusability.</a:t>
            </a: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Auto-scheduling frameworks</a:t>
            </a:r>
          </a:p>
          <a:p>
            <a:r>
              <a:rPr lang="en-US" altLang="zh-CN" sz="2400" dirty="0">
                <a:latin typeface="Times New Roman" panose="02020603050405020304" pitchFamily="18" charset="0"/>
                <a:cs typeface="Times New Roman" panose="02020603050405020304" pitchFamily="18" charset="0"/>
              </a:rPr>
              <a:t>Tensor Comprehensions and Halide auto-scheduler - generates schedules by directly analyzing the model graph. (only be applied to the model it was generated from)</a:t>
            </a:r>
          </a:p>
          <a:p>
            <a:r>
              <a:rPr lang="en-US" altLang="zh-CN" sz="2400" b="0" i="0" dirty="0" err="1">
                <a:solidFill>
                  <a:srgbClr val="1D2129"/>
                </a:solidFill>
                <a:effectLst/>
                <a:latin typeface="PingFangSC-Regular"/>
              </a:rPr>
              <a:t>Ansor</a:t>
            </a:r>
            <a:r>
              <a:rPr lang="en-US" altLang="zh-CN" sz="2400" b="0" i="0" dirty="0">
                <a:solidFill>
                  <a:srgbClr val="1D2129"/>
                </a:solidFill>
                <a:effectLst/>
                <a:latin typeface="Times New Roman" panose="02020603050405020304" pitchFamily="18" charset="0"/>
                <a:cs typeface="Times New Roman" panose="02020603050405020304" pitchFamily="18" charset="0"/>
              </a:rPr>
              <a:t> - partitions the model graph into several subgraphs.</a:t>
            </a:r>
          </a:p>
          <a:p>
            <a:pPr marL="800100" lvl="1"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subgraphs in parallel.</a:t>
            </a:r>
          </a:p>
          <a:p>
            <a:pPr marL="800100" lvl="1"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shared with the identical subgraph in another model.</a:t>
            </a:r>
          </a:p>
        </p:txBody>
      </p:sp>
    </p:spTree>
    <p:extLst>
      <p:ext uri="{BB962C8B-B14F-4D97-AF65-F5344CB8AC3E}">
        <p14:creationId xmlns:p14="http://schemas.microsoft.com/office/powerpoint/2010/main" val="224472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F543F2-D13B-44F9-A369-9D08EEDB2874}"/>
              </a:ext>
            </a:extLst>
          </p:cNvPr>
          <p:cNvSpPr txBox="1"/>
          <p:nvPr/>
        </p:nvSpPr>
        <p:spPr>
          <a:xfrm>
            <a:off x="138023" y="97766"/>
            <a:ext cx="655032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LORIEN INFRASTRUCTURE</a:t>
            </a:r>
            <a:endParaRPr lang="zh-CN" altLang="en-US" sz="32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A7A72D76-0913-5CE5-E505-A270368FCC74}"/>
              </a:ext>
            </a:extLst>
          </p:cNvPr>
          <p:cNvPicPr>
            <a:picLocks noChangeAspect="1"/>
          </p:cNvPicPr>
          <p:nvPr/>
        </p:nvPicPr>
        <p:blipFill>
          <a:blip r:embed="rId2"/>
          <a:stretch>
            <a:fillRect/>
          </a:stretch>
        </p:blipFill>
        <p:spPr>
          <a:xfrm>
            <a:off x="995170" y="1033565"/>
            <a:ext cx="5256362" cy="2157333"/>
          </a:xfrm>
          <a:prstGeom prst="rect">
            <a:avLst/>
          </a:prstGeom>
        </p:spPr>
      </p:pic>
      <p:pic>
        <p:nvPicPr>
          <p:cNvPr id="8" name="图片 7">
            <a:extLst>
              <a:ext uri="{FF2B5EF4-FFF2-40B4-BE49-F238E27FC236}">
                <a16:creationId xmlns:a16="http://schemas.microsoft.com/office/drawing/2014/main" id="{964E88AC-733C-5345-FF95-C7C79FFD94F7}"/>
              </a:ext>
            </a:extLst>
          </p:cNvPr>
          <p:cNvPicPr>
            <a:picLocks noChangeAspect="1"/>
          </p:cNvPicPr>
          <p:nvPr/>
        </p:nvPicPr>
        <p:blipFill>
          <a:blip r:embed="rId3"/>
          <a:stretch>
            <a:fillRect/>
          </a:stretch>
        </p:blipFill>
        <p:spPr>
          <a:xfrm>
            <a:off x="0" y="3667102"/>
            <a:ext cx="6648499" cy="3190898"/>
          </a:xfrm>
          <a:prstGeom prst="rect">
            <a:avLst/>
          </a:prstGeom>
        </p:spPr>
      </p:pic>
      <p:sp>
        <p:nvSpPr>
          <p:cNvPr id="9" name="文本框 8">
            <a:extLst>
              <a:ext uri="{FF2B5EF4-FFF2-40B4-BE49-F238E27FC236}">
                <a16:creationId xmlns:a16="http://schemas.microsoft.com/office/drawing/2014/main" id="{53942AB0-311E-7ED6-63F5-3A937212FBB6}"/>
              </a:ext>
            </a:extLst>
          </p:cNvPr>
          <p:cNvSpPr txBox="1"/>
          <p:nvPr/>
        </p:nvSpPr>
        <p:spPr>
          <a:xfrm>
            <a:off x="6803111" y="3998345"/>
            <a:ext cx="5256617" cy="2246769"/>
          </a:xfrm>
          <a:prstGeom prst="rect">
            <a:avLst/>
          </a:prstGeom>
          <a:noFill/>
        </p:spPr>
        <p:txBody>
          <a:bodyPr wrap="square" rtlCol="0">
            <a:spAutoFit/>
          </a:bodyPr>
          <a:lstStyle/>
          <a:p>
            <a:pPr marL="514350" indent="-514350">
              <a:buFont typeface="+mj-lt"/>
              <a:buAutoNum type="arabicPeriod"/>
            </a:pPr>
            <a:r>
              <a:rPr lang="en-US" altLang="zh-CN" sz="2800" dirty="0">
                <a:latin typeface="Times New Roman" panose="02020603050405020304" pitchFamily="18" charset="0"/>
                <a:cs typeface="Times New Roman" panose="02020603050405020304" pitchFamily="18" charset="0"/>
              </a:rPr>
              <a:t>Tuning Task Generator</a:t>
            </a:r>
          </a:p>
          <a:p>
            <a:pPr marL="514350" indent="-514350">
              <a:buFont typeface="+mj-lt"/>
              <a:buAutoNum type="arabicPeriod"/>
            </a:pPr>
            <a:r>
              <a:rPr lang="en-US" altLang="zh-CN" sz="2800" dirty="0">
                <a:latin typeface="Times New Roman" panose="02020603050405020304" pitchFamily="18" charset="0"/>
                <a:cs typeface="Times New Roman" panose="02020603050405020304" pitchFamily="18" charset="0"/>
              </a:rPr>
              <a:t>Distributed Tuner</a:t>
            </a:r>
          </a:p>
          <a:p>
            <a:pPr marL="514350" indent="-514350">
              <a:buFont typeface="+mj-lt"/>
              <a:buAutoNum type="arabicPeriod"/>
            </a:pPr>
            <a:r>
              <a:rPr lang="en-US" altLang="zh-CN" sz="2800" dirty="0">
                <a:latin typeface="Times New Roman" panose="02020603050405020304" pitchFamily="18" charset="0"/>
                <a:cs typeface="Times New Roman" panose="02020603050405020304" pitchFamily="18" charset="0"/>
              </a:rPr>
              <a:t>Database and file system</a:t>
            </a:r>
          </a:p>
          <a:p>
            <a:pPr marL="514350" indent="-514350">
              <a:buFont typeface="+mj-lt"/>
              <a:buAutoNum type="arabicPeriod"/>
            </a:pPr>
            <a:r>
              <a:rPr lang="en-US" altLang="zh-CN" sz="2800" dirty="0">
                <a:latin typeface="Times New Roman" panose="02020603050405020304" pitchFamily="18" charset="0"/>
                <a:cs typeface="Times New Roman" panose="02020603050405020304" pitchFamily="18" charset="0"/>
              </a:rPr>
              <a:t>Model Builder</a:t>
            </a:r>
          </a:p>
          <a:p>
            <a:pPr marL="514350" indent="-514350">
              <a:buFont typeface="+mj-lt"/>
              <a:buAutoNum type="arabicPeriod"/>
            </a:pPr>
            <a:r>
              <a:rPr lang="en-US" altLang="zh-CN" sz="2800" dirty="0">
                <a:latin typeface="Times New Roman" panose="02020603050405020304" pitchFamily="18" charset="0"/>
                <a:cs typeface="Times New Roman" panose="02020603050405020304" pitchFamily="18" charset="0"/>
              </a:rPr>
              <a:t>Performance cost model trainer</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8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351601-D7F2-198B-5D6F-985F36ECCE31}"/>
              </a:ext>
            </a:extLst>
          </p:cNvPr>
          <p:cNvSpPr txBox="1"/>
          <p:nvPr/>
        </p:nvSpPr>
        <p:spPr>
          <a:xfrm>
            <a:off x="138023" y="97766"/>
            <a:ext cx="4405222"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Tuning Task Generator</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6FAEA3C-BE62-80CA-9B69-C33046208406}"/>
              </a:ext>
            </a:extLst>
          </p:cNvPr>
          <p:cNvSpPr txBox="1"/>
          <p:nvPr/>
        </p:nvSpPr>
        <p:spPr>
          <a:xfrm>
            <a:off x="138023" y="744097"/>
            <a:ext cx="11174083" cy="1938992"/>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Model sources: </a:t>
            </a: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Commonly used deep learning models;</a:t>
            </a:r>
          </a:p>
          <a:p>
            <a:pPr lvl="1"/>
            <a:r>
              <a:rPr lang="en-US" altLang="zh-CN" sz="2400" dirty="0" err="1">
                <a:latin typeface="Times New Roman" panose="02020603050405020304" pitchFamily="18" charset="0"/>
                <a:cs typeface="Times New Roman" panose="02020603050405020304" pitchFamily="18" charset="0"/>
              </a:rPr>
              <a:t>GluonCV</a:t>
            </a:r>
            <a:r>
              <a:rPr lang="en-US" altLang="zh-CN" sz="2400" dirty="0">
                <a:latin typeface="Times New Roman" panose="02020603050405020304" pitchFamily="18" charset="0"/>
                <a:cs typeface="Times New Roman" panose="02020603050405020304" pitchFamily="18" charset="0"/>
              </a:rPr>
              <a:t> &amp; </a:t>
            </a:r>
            <a:r>
              <a:rPr lang="en-US" altLang="zh-CN" sz="2400" dirty="0" err="1">
                <a:latin typeface="Times New Roman" panose="02020603050405020304" pitchFamily="18" charset="0"/>
                <a:cs typeface="Times New Roman" panose="02020603050405020304" pitchFamily="18" charset="0"/>
              </a:rPr>
              <a:t>GluonNLP</a:t>
            </a:r>
            <a:r>
              <a:rPr lang="en-US" altLang="zh-CN" sz="2400" dirty="0">
                <a:latin typeface="Times New Roman" panose="02020603050405020304" pitchFamily="18" charset="0"/>
                <a:cs typeface="Times New Roman" panose="02020603050405020304" pitchFamily="18" charset="0"/>
              </a:rPr>
              <a:t> model zoo.</a:t>
            </a: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Deep learning models with variants.</a:t>
            </a:r>
          </a:p>
          <a:p>
            <a:pPr lvl="1"/>
            <a:r>
              <a:rPr lang="en-US" altLang="zh-CN" sz="2400" dirty="0">
                <a:latin typeface="Times New Roman" panose="02020603050405020304" pitchFamily="18" charset="0"/>
                <a:cs typeface="Times New Roman" panose="02020603050405020304" pitchFamily="18" charset="0"/>
              </a:rPr>
              <a:t>Different </a:t>
            </a:r>
            <a:r>
              <a:rPr lang="en-US" altLang="zh-CN" sz="2400" dirty="0" err="1">
                <a:latin typeface="Times New Roman" panose="02020603050405020304" pitchFamily="18" charset="0"/>
                <a:cs typeface="Times New Roman" panose="02020603050405020304" pitchFamily="18" charset="0"/>
              </a:rPr>
              <a:t>batchs</a:t>
            </a:r>
            <a:r>
              <a:rPr lang="en-US" altLang="zh-CN" sz="2400" dirty="0">
                <a:latin typeface="Times New Roman" panose="02020603050405020304" pitchFamily="18" charset="0"/>
                <a:cs typeface="Times New Roman" panose="02020603050405020304" pitchFamily="18" charset="0"/>
              </a:rPr>
              <a:t>, channel numbers or stride value et al.</a:t>
            </a:r>
          </a:p>
        </p:txBody>
      </p:sp>
      <p:pic>
        <p:nvPicPr>
          <p:cNvPr id="5" name="图片 4">
            <a:extLst>
              <a:ext uri="{FF2B5EF4-FFF2-40B4-BE49-F238E27FC236}">
                <a16:creationId xmlns:a16="http://schemas.microsoft.com/office/drawing/2014/main" id="{5C563971-595B-FE91-C361-D5974F4816FF}"/>
              </a:ext>
            </a:extLst>
          </p:cNvPr>
          <p:cNvPicPr>
            <a:picLocks noChangeAspect="1"/>
          </p:cNvPicPr>
          <p:nvPr/>
        </p:nvPicPr>
        <p:blipFill>
          <a:blip r:embed="rId2"/>
          <a:stretch>
            <a:fillRect/>
          </a:stretch>
        </p:blipFill>
        <p:spPr>
          <a:xfrm>
            <a:off x="138023" y="2710781"/>
            <a:ext cx="5550851" cy="2928257"/>
          </a:xfrm>
          <a:prstGeom prst="rect">
            <a:avLst/>
          </a:prstGeom>
        </p:spPr>
      </p:pic>
      <p:pic>
        <p:nvPicPr>
          <p:cNvPr id="7" name="图片 6">
            <a:extLst>
              <a:ext uri="{FF2B5EF4-FFF2-40B4-BE49-F238E27FC236}">
                <a16:creationId xmlns:a16="http://schemas.microsoft.com/office/drawing/2014/main" id="{8EA84772-A607-8274-7154-5D1340C6E785}"/>
              </a:ext>
            </a:extLst>
          </p:cNvPr>
          <p:cNvPicPr>
            <a:picLocks noChangeAspect="1"/>
          </p:cNvPicPr>
          <p:nvPr/>
        </p:nvPicPr>
        <p:blipFill>
          <a:blip r:embed="rId3"/>
          <a:stretch>
            <a:fillRect/>
          </a:stretch>
        </p:blipFill>
        <p:spPr>
          <a:xfrm>
            <a:off x="6096000" y="3586383"/>
            <a:ext cx="5800417" cy="1255911"/>
          </a:xfrm>
          <a:prstGeom prst="rect">
            <a:avLst/>
          </a:prstGeom>
        </p:spPr>
      </p:pic>
      <p:cxnSp>
        <p:nvCxnSpPr>
          <p:cNvPr id="9" name="直接箭头连接符 8">
            <a:extLst>
              <a:ext uri="{FF2B5EF4-FFF2-40B4-BE49-F238E27FC236}">
                <a16:creationId xmlns:a16="http://schemas.microsoft.com/office/drawing/2014/main" id="{E1542566-DA04-63A8-1B83-53C86EC79D17}"/>
              </a:ext>
            </a:extLst>
          </p:cNvPr>
          <p:cNvCxnSpPr>
            <a:cxnSpLocks/>
            <a:endCxn id="7" idx="1"/>
          </p:cNvCxnSpPr>
          <p:nvPr/>
        </p:nvCxnSpPr>
        <p:spPr>
          <a:xfrm>
            <a:off x="280868" y="3329420"/>
            <a:ext cx="5815132" cy="884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19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351601-D7F2-198B-5D6F-985F36ECCE31}"/>
              </a:ext>
            </a:extLst>
          </p:cNvPr>
          <p:cNvSpPr txBox="1"/>
          <p:nvPr/>
        </p:nvSpPr>
        <p:spPr>
          <a:xfrm>
            <a:off x="138023" y="97766"/>
            <a:ext cx="3565585"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Distributed Tuner</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6FAEA3C-BE62-80CA-9B69-C33046208406}"/>
              </a:ext>
            </a:extLst>
          </p:cNvPr>
          <p:cNvSpPr txBox="1"/>
          <p:nvPr/>
        </p:nvSpPr>
        <p:spPr>
          <a:xfrm>
            <a:off x="667110" y="744097"/>
            <a:ext cx="10403456" cy="2677656"/>
          </a:xfrm>
          <a:prstGeom prst="rect">
            <a:avLst/>
          </a:prstGeom>
          <a:noFill/>
        </p:spPr>
        <p:txBody>
          <a:bodyPr wrap="square" rtlCol="0">
            <a:spAutoFit/>
          </a:bodyPr>
          <a:lstStyle/>
          <a:p>
            <a:r>
              <a:rPr lang="en-US" altLang="zh-CN" sz="2400" dirty="0" err="1">
                <a:latin typeface="Times New Roman" panose="02020603050405020304" pitchFamily="18" charset="0"/>
                <a:cs typeface="Times New Roman" panose="02020603050405020304" pitchFamily="18" charset="0"/>
              </a:rPr>
              <a:t>Lorien</a:t>
            </a:r>
            <a:r>
              <a:rPr lang="en-US" altLang="zh-CN" sz="2400" dirty="0">
                <a:latin typeface="Times New Roman" panose="02020603050405020304" pitchFamily="18" charset="0"/>
                <a:cs typeface="Times New Roman" panose="02020603050405020304" pitchFamily="18" charset="0"/>
              </a:rPr>
              <a:t> tuner is designed in the master-worker pattern;</a:t>
            </a:r>
          </a:p>
          <a:p>
            <a:r>
              <a:rPr lang="en-US" altLang="zh-CN" sz="2400" dirty="0">
                <a:latin typeface="Times New Roman" panose="02020603050405020304" pitchFamily="18" charset="0"/>
                <a:cs typeface="Times New Roman" panose="02020603050405020304" pitchFamily="18" charset="0"/>
              </a:rPr>
              <a:t>YAML format(just a few KBs) - network overhead is acceptable.</a:t>
            </a:r>
          </a:p>
          <a:p>
            <a:r>
              <a:rPr lang="en-US" altLang="zh-CN" sz="2400" dirty="0">
                <a:latin typeface="Times New Roman" panose="02020603050405020304" pitchFamily="18" charset="0"/>
                <a:cs typeface="Times New Roman" panose="02020603050405020304" pitchFamily="18" charset="0"/>
              </a:rPr>
              <a:t>auto-tuning framework dialect:</a:t>
            </a:r>
          </a:p>
          <a:p>
            <a:pPr marL="914400" lvl="1" indent="-457200">
              <a:buAutoNum type="arabicParenR"/>
            </a:pPr>
            <a:r>
              <a:rPr lang="en-US" altLang="zh-CN" sz="2400" dirty="0">
                <a:latin typeface="Times New Roman" panose="02020603050405020304" pitchFamily="18" charset="0"/>
                <a:cs typeface="Times New Roman" panose="02020603050405020304" pitchFamily="18" charset="0"/>
              </a:rPr>
              <a:t>the best schedule searching;</a:t>
            </a:r>
          </a:p>
          <a:p>
            <a:pPr marL="914400" lvl="1" indent="-457200">
              <a:buAutoNum type="arabicParenR"/>
            </a:pPr>
            <a:r>
              <a:rPr lang="en-US" altLang="zh-CN" sz="2400" dirty="0">
                <a:latin typeface="Times New Roman" panose="02020603050405020304" pitchFamily="18" charset="0"/>
                <a:cs typeface="Times New Roman" panose="02020603050405020304" pitchFamily="18" charset="0"/>
              </a:rPr>
              <a:t>schedule quality evaluation.</a:t>
            </a:r>
          </a:p>
          <a:p>
            <a:r>
              <a:rPr lang="en-US" altLang="zh-CN" sz="2400" dirty="0">
                <a:latin typeface="Times New Roman" panose="02020603050405020304" pitchFamily="18" charset="0"/>
                <a:cs typeface="Times New Roman" panose="02020603050405020304" pitchFamily="18" charset="0"/>
              </a:rPr>
              <a:t>Best schedules -&gt; Database;   Full logs -&gt; File system.</a:t>
            </a:r>
          </a:p>
          <a:p>
            <a:endParaRPr lang="en-US" altLang="zh-CN"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C834870-3F09-A1E5-9C2C-F11006CA3F4A}"/>
              </a:ext>
            </a:extLst>
          </p:cNvPr>
          <p:cNvPicPr>
            <a:picLocks noChangeAspect="1"/>
          </p:cNvPicPr>
          <p:nvPr/>
        </p:nvPicPr>
        <p:blipFill>
          <a:blip r:embed="rId2"/>
          <a:stretch>
            <a:fillRect/>
          </a:stretch>
        </p:blipFill>
        <p:spPr>
          <a:xfrm>
            <a:off x="2509811" y="3684636"/>
            <a:ext cx="7172377" cy="2962297"/>
          </a:xfrm>
          <a:prstGeom prst="rect">
            <a:avLst/>
          </a:prstGeom>
        </p:spPr>
      </p:pic>
    </p:spTree>
    <p:extLst>
      <p:ext uri="{BB962C8B-B14F-4D97-AF65-F5344CB8AC3E}">
        <p14:creationId xmlns:p14="http://schemas.microsoft.com/office/powerpoint/2010/main" val="39204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351601-D7F2-198B-5D6F-985F36ECCE31}"/>
              </a:ext>
            </a:extLst>
          </p:cNvPr>
          <p:cNvSpPr txBox="1"/>
          <p:nvPr/>
        </p:nvSpPr>
        <p:spPr>
          <a:xfrm>
            <a:off x="138023" y="97766"/>
            <a:ext cx="3565585"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Distributed Tuner</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6FAEA3C-BE62-80CA-9B69-C33046208406}"/>
              </a:ext>
            </a:extLst>
          </p:cNvPr>
          <p:cNvSpPr txBox="1"/>
          <p:nvPr/>
        </p:nvSpPr>
        <p:spPr>
          <a:xfrm>
            <a:off x="483079" y="757824"/>
            <a:ext cx="11484633" cy="4154984"/>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Tuning tasks on cloud</a:t>
            </a:r>
          </a:p>
          <a:p>
            <a:pPr lvl="1"/>
            <a:r>
              <a:rPr lang="en-US" altLang="zh-CN" sz="2400" dirty="0">
                <a:latin typeface="Times New Roman" panose="02020603050405020304" pitchFamily="18" charset="0"/>
                <a:cs typeface="Times New Roman" panose="02020603050405020304" pitchFamily="18" charset="0"/>
              </a:rPr>
              <a:t>Existing batch processing services - scalability and reliability.</a:t>
            </a:r>
          </a:p>
          <a:p>
            <a:pPr lvl="1"/>
            <a:r>
              <a:rPr lang="en-US" altLang="zh-CN" sz="2400" dirty="0">
                <a:latin typeface="Times New Roman" panose="02020603050405020304" pitchFamily="18" charset="0"/>
                <a:cs typeface="Times New Roman" panose="02020603050405020304" pitchFamily="18" charset="0"/>
              </a:rPr>
              <a:t>If require, then deploy, if terminate, then resubmit.</a:t>
            </a:r>
          </a:p>
          <a:p>
            <a:pPr lvl="1"/>
            <a:r>
              <a:rPr lang="en-US" altLang="zh-CN" sz="2400" dirty="0">
                <a:latin typeface="Times New Roman" panose="02020603050405020304" pitchFamily="18" charset="0"/>
                <a:cs typeface="Times New Roman" panose="02020603050405020304" pitchFamily="18" charset="0"/>
              </a:rPr>
              <a:t>jobs that use auto-tuning framework dialect to tune one task -&gt; batch processing services. </a:t>
            </a: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Tuning tasks on edge</a:t>
            </a:r>
          </a:p>
          <a:p>
            <a:pPr lvl="1"/>
            <a:r>
              <a:rPr lang="en-US" altLang="zh-CN" sz="2400" dirty="0">
                <a:latin typeface="Times New Roman" panose="02020603050405020304" pitchFamily="18" charset="0"/>
                <a:cs typeface="Times New Roman" panose="02020603050405020304" pitchFamily="18" charset="0"/>
              </a:rPr>
              <a:t>Device farm and cluster system – </a:t>
            </a:r>
            <a:r>
              <a:rPr lang="en-US" altLang="zh-CN" sz="2400" dirty="0" err="1">
                <a:latin typeface="Times New Roman" panose="02020603050405020304" pitchFamily="18" charset="0"/>
                <a:cs typeface="Times New Roman" panose="02020603050405020304" pitchFamily="18" charset="0"/>
              </a:rPr>
              <a:t>Lorien</a:t>
            </a:r>
            <a:r>
              <a:rPr lang="en-US" altLang="zh-CN" sz="2400" dirty="0">
                <a:latin typeface="Times New Roman" panose="02020603050405020304" pitchFamily="18" charset="0"/>
                <a:cs typeface="Times New Roman" panose="02020603050405020304" pitchFamily="18" charset="0"/>
              </a:rPr>
              <a:t> task manager does.</a:t>
            </a:r>
          </a:p>
          <a:p>
            <a:pPr lvl="1"/>
            <a:r>
              <a:rPr lang="en-US" altLang="zh-CN" sz="2400" dirty="0">
                <a:latin typeface="Times New Roman" panose="02020603050405020304" pitchFamily="18" charset="0"/>
                <a:cs typeface="Times New Roman" panose="02020603050405020304" pitchFamily="18" charset="0"/>
              </a:rPr>
              <a:t>Client register to be a worker.</a:t>
            </a:r>
          </a:p>
          <a:p>
            <a:pPr lvl="1"/>
            <a:r>
              <a:rPr lang="en-US" altLang="zh-CN" sz="2400" dirty="0">
                <a:latin typeface="Times New Roman" panose="02020603050405020304" pitchFamily="18" charset="0"/>
                <a:cs typeface="Times New Roman" panose="02020603050405020304" pitchFamily="18" charset="0"/>
              </a:rPr>
              <a:t>Difference from other distribute system: the worker request tasks actively.</a:t>
            </a:r>
          </a:p>
          <a:p>
            <a:pPr lvl="1"/>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C834870-3F09-A1E5-9C2C-F11006CA3F4A}"/>
              </a:ext>
            </a:extLst>
          </p:cNvPr>
          <p:cNvPicPr>
            <a:picLocks noChangeAspect="1"/>
          </p:cNvPicPr>
          <p:nvPr/>
        </p:nvPicPr>
        <p:blipFill>
          <a:blip r:embed="rId2"/>
          <a:stretch>
            <a:fillRect/>
          </a:stretch>
        </p:blipFill>
        <p:spPr>
          <a:xfrm>
            <a:off x="2509811" y="3797937"/>
            <a:ext cx="7172377" cy="2962297"/>
          </a:xfrm>
          <a:prstGeom prst="rect">
            <a:avLst/>
          </a:prstGeom>
        </p:spPr>
      </p:pic>
      <p:sp>
        <p:nvSpPr>
          <p:cNvPr id="4" name="文本框 3">
            <a:extLst>
              <a:ext uri="{FF2B5EF4-FFF2-40B4-BE49-F238E27FC236}">
                <a16:creationId xmlns:a16="http://schemas.microsoft.com/office/drawing/2014/main" id="{3652E374-6B9D-50CC-7110-81AD91B6FB24}"/>
              </a:ext>
            </a:extLst>
          </p:cNvPr>
          <p:cNvSpPr txBox="1"/>
          <p:nvPr/>
        </p:nvSpPr>
        <p:spPr>
          <a:xfrm>
            <a:off x="483079" y="4876916"/>
            <a:ext cx="155850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Flexible!</a:t>
            </a:r>
            <a:endParaRPr lang="zh-CN" altLang="en-US" sz="28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C546812-48E5-5BC0-9A33-12BFBC24917A}"/>
              </a:ext>
            </a:extLst>
          </p:cNvPr>
          <p:cNvSpPr txBox="1"/>
          <p:nvPr/>
        </p:nvSpPr>
        <p:spPr>
          <a:xfrm>
            <a:off x="483079" y="5479348"/>
            <a:ext cx="217385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Transparent!</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80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351601-D7F2-198B-5D6F-985F36ECCE31}"/>
              </a:ext>
            </a:extLst>
          </p:cNvPr>
          <p:cNvSpPr txBox="1"/>
          <p:nvPr/>
        </p:nvSpPr>
        <p:spPr>
          <a:xfrm>
            <a:off x="138023" y="97766"/>
            <a:ext cx="404291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The Data Model</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6FAEA3C-BE62-80CA-9B69-C33046208406}"/>
              </a:ext>
            </a:extLst>
          </p:cNvPr>
          <p:cNvSpPr txBox="1"/>
          <p:nvPr/>
        </p:nvSpPr>
        <p:spPr>
          <a:xfrm>
            <a:off x="138024" y="960409"/>
            <a:ext cx="8051320" cy="2677656"/>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First, most queries are sent separately from different workers, so they can barely be batched. </a:t>
            </a:r>
          </a:p>
          <a:p>
            <a:r>
              <a:rPr lang="en-US" altLang="zh-CN" sz="2400" dirty="0">
                <a:latin typeface="Times New Roman" panose="02020603050405020304" pitchFamily="18" charset="0"/>
                <a:cs typeface="Times New Roman" panose="02020603050405020304" pitchFamily="18" charset="0"/>
              </a:rPr>
              <a:t>Second, one query will contain tuning results of one task. </a:t>
            </a:r>
          </a:p>
          <a:p>
            <a:r>
              <a:rPr lang="en-US" altLang="zh-CN" sz="2400" dirty="0">
                <a:latin typeface="Times New Roman" panose="02020603050405020304" pitchFamily="18" charset="0"/>
                <a:cs typeface="Times New Roman" panose="02020603050405020304" pitchFamily="18" charset="0"/>
              </a:rPr>
              <a:t>Third, tuning results of different tasks may have different attributes, because the argument list and schedule parameters of each task may vary. </a:t>
            </a:r>
          </a:p>
          <a:p>
            <a:r>
              <a:rPr lang="en-US" altLang="zh-CN" sz="2400" dirty="0">
                <a:latin typeface="Times New Roman" panose="02020603050405020304" pitchFamily="18" charset="0"/>
                <a:cs typeface="Times New Roman" panose="02020603050405020304" pitchFamily="18" charset="0"/>
              </a:rPr>
              <a:t>Fourth, tuning results of different tasks are mostly independent.</a:t>
            </a:r>
          </a:p>
        </p:txBody>
      </p:sp>
      <p:sp>
        <p:nvSpPr>
          <p:cNvPr id="5" name="文本框 4">
            <a:extLst>
              <a:ext uri="{FF2B5EF4-FFF2-40B4-BE49-F238E27FC236}">
                <a16:creationId xmlns:a16="http://schemas.microsoft.com/office/drawing/2014/main" id="{D1BF5106-1683-2B3C-53AA-C2DD1C035325}"/>
              </a:ext>
            </a:extLst>
          </p:cNvPr>
          <p:cNvSpPr txBox="1"/>
          <p:nvPr/>
        </p:nvSpPr>
        <p:spPr>
          <a:xfrm>
            <a:off x="8909863" y="2967335"/>
            <a:ext cx="248845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flexible attributes</a:t>
            </a:r>
            <a:endParaRPr lang="zh-CN" altLang="en-US" sz="2400" dirty="0">
              <a:latin typeface="Times New Roman" panose="02020603050405020304" pitchFamily="18" charset="0"/>
              <a:cs typeface="Times New Roman" panose="02020603050405020304" pitchFamily="18" charset="0"/>
            </a:endParaRPr>
          </a:p>
        </p:txBody>
      </p:sp>
      <p:pic>
        <p:nvPicPr>
          <p:cNvPr id="1030" name="Picture 6" descr="Amazon DynamoDB | AWS Cheat Sheet">
            <a:extLst>
              <a:ext uri="{FF2B5EF4-FFF2-40B4-BE49-F238E27FC236}">
                <a16:creationId xmlns:a16="http://schemas.microsoft.com/office/drawing/2014/main" id="{4891B187-59EB-2951-B93B-4CAB1C08D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4206" y="960409"/>
            <a:ext cx="3799770" cy="181082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DF66A41-CB69-6815-276F-2E9642404428}"/>
              </a:ext>
            </a:extLst>
          </p:cNvPr>
          <p:cNvSpPr txBox="1"/>
          <p:nvPr/>
        </p:nvSpPr>
        <p:spPr>
          <a:xfrm>
            <a:off x="138023" y="3996110"/>
            <a:ext cx="9719094"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Indices determine how data will be stored - simple key or composite key</a:t>
            </a:r>
            <a:endParaRPr lang="zh-CN" altLang="en-US" sz="2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B6974824-D21A-0BFF-0F4F-75975A18957E}"/>
              </a:ext>
            </a:extLst>
          </p:cNvPr>
          <p:cNvSpPr txBox="1"/>
          <p:nvPr/>
        </p:nvSpPr>
        <p:spPr>
          <a:xfrm>
            <a:off x="138023" y="4707029"/>
            <a:ext cx="4715773" cy="1200329"/>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target platform and tuning task key.</a:t>
            </a:r>
            <a:endParaRPr lang="en-US" altLang="zh-CN" sz="2400" b="0" i="0" dirty="0">
              <a:solidFill>
                <a:srgbClr val="1D2129"/>
              </a:solidFill>
              <a:effectLst/>
              <a:latin typeface="Times New Roman" panose="02020603050405020304" pitchFamily="18" charset="0"/>
              <a:cs typeface="Times New Roman" panose="02020603050405020304" pitchFamily="18" charset="0"/>
            </a:endParaRPr>
          </a:p>
          <a:p>
            <a:r>
              <a:rPr lang="en-US" altLang="zh-CN" sz="2400" b="0" i="0" dirty="0">
                <a:solidFill>
                  <a:srgbClr val="1D2129"/>
                </a:solidFill>
                <a:effectLst/>
                <a:latin typeface="Times New Roman" panose="02020603050405020304" pitchFamily="18" charset="0"/>
                <a:cs typeface="Times New Roman" panose="02020603050405020304" pitchFamily="18" charset="0"/>
              </a:rPr>
              <a:t>Target – Partition Key; </a:t>
            </a:r>
          </a:p>
          <a:p>
            <a:r>
              <a:rPr lang="en-US" altLang="zh-CN" sz="2400" b="0" i="0" dirty="0" err="1">
                <a:solidFill>
                  <a:srgbClr val="1D2129"/>
                </a:solidFill>
                <a:effectLst/>
                <a:latin typeface="Times New Roman" panose="02020603050405020304" pitchFamily="18" charset="0"/>
                <a:cs typeface="Times New Roman" panose="02020603050405020304" pitchFamily="18" charset="0"/>
              </a:rPr>
              <a:t>TaskKey</a:t>
            </a:r>
            <a:r>
              <a:rPr lang="en-US" altLang="zh-CN" sz="2400" b="0" i="0" dirty="0">
                <a:solidFill>
                  <a:srgbClr val="1D2129"/>
                </a:solidFill>
                <a:effectLst/>
                <a:latin typeface="Times New Roman" panose="02020603050405020304" pitchFamily="18" charset="0"/>
                <a:cs typeface="Times New Roman" panose="02020603050405020304" pitchFamily="18" charset="0"/>
              </a:rPr>
              <a:t> – Sort Key.</a:t>
            </a:r>
          </a:p>
        </p:txBody>
      </p:sp>
      <p:pic>
        <p:nvPicPr>
          <p:cNvPr id="11" name="图片 10">
            <a:extLst>
              <a:ext uri="{FF2B5EF4-FFF2-40B4-BE49-F238E27FC236}">
                <a16:creationId xmlns:a16="http://schemas.microsoft.com/office/drawing/2014/main" id="{7774883D-338C-AE82-544F-1AC069A317FD}"/>
              </a:ext>
            </a:extLst>
          </p:cNvPr>
          <p:cNvPicPr>
            <a:picLocks noChangeAspect="1"/>
          </p:cNvPicPr>
          <p:nvPr/>
        </p:nvPicPr>
        <p:blipFill>
          <a:blip r:embed="rId4"/>
          <a:stretch>
            <a:fillRect/>
          </a:stretch>
        </p:blipFill>
        <p:spPr>
          <a:xfrm>
            <a:off x="4606506" y="4737285"/>
            <a:ext cx="4100542" cy="1890726"/>
          </a:xfrm>
          <a:prstGeom prst="rect">
            <a:avLst/>
          </a:prstGeom>
        </p:spPr>
      </p:pic>
      <p:sp>
        <p:nvSpPr>
          <p:cNvPr id="12" name="文本框 11">
            <a:extLst>
              <a:ext uri="{FF2B5EF4-FFF2-40B4-BE49-F238E27FC236}">
                <a16:creationId xmlns:a16="http://schemas.microsoft.com/office/drawing/2014/main" id="{BB018882-9EC1-F70F-0ED9-70CB24E89A3C}"/>
              </a:ext>
            </a:extLst>
          </p:cNvPr>
          <p:cNvSpPr txBox="1"/>
          <p:nvPr/>
        </p:nvSpPr>
        <p:spPr>
          <a:xfrm>
            <a:off x="8707048" y="4689019"/>
            <a:ext cx="3404439" cy="1938992"/>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best schedule item:</a:t>
            </a:r>
          </a:p>
          <a:p>
            <a:r>
              <a:rPr lang="en-US" altLang="zh-CN" sz="2400" dirty="0">
                <a:latin typeface="Times New Roman" panose="02020603050405020304" pitchFamily="18" charset="0"/>
                <a:cs typeface="Times New Roman" panose="02020603050405020304" pitchFamily="18" charset="0"/>
              </a:rPr>
              <a:t>the auto-tuning framework configurations;</a:t>
            </a:r>
          </a:p>
          <a:p>
            <a:r>
              <a:rPr lang="en-US" altLang="zh-CN" sz="2400" dirty="0">
                <a:latin typeface="Times New Roman" panose="02020603050405020304" pitchFamily="18" charset="0"/>
                <a:cs typeface="Times New Roman" panose="02020603050405020304" pitchFamily="18" charset="0"/>
              </a:rPr>
              <a:t>he full tuning log path in the file system.</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56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351601-D7F2-198B-5D6F-985F36ECCE31}"/>
              </a:ext>
            </a:extLst>
          </p:cNvPr>
          <p:cNvSpPr txBox="1"/>
          <p:nvPr/>
        </p:nvSpPr>
        <p:spPr>
          <a:xfrm>
            <a:off x="138023" y="97766"/>
            <a:ext cx="5825705"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Deep Learning Model Builder</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6FAEA3C-BE62-80CA-9B69-C33046208406}"/>
              </a:ext>
            </a:extLst>
          </p:cNvPr>
          <p:cNvSpPr txBox="1"/>
          <p:nvPr/>
        </p:nvSpPr>
        <p:spPr>
          <a:xfrm>
            <a:off x="323409" y="1203150"/>
            <a:ext cx="4658023"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Just do batch querying for exactly the same </a:t>
            </a:r>
            <a:r>
              <a:rPr lang="en-US" altLang="zh-CN" sz="2400" dirty="0">
                <a:latin typeface="Microsoft YaHei UI" panose="020B0503020204020204" pitchFamily="34" charset="-122"/>
                <a:ea typeface="Microsoft YaHei UI" panose="020B0503020204020204" pitchFamily="34" charset="-122"/>
                <a:cs typeface="Times New Roman" panose="02020603050405020304" pitchFamily="18" charset="0"/>
              </a:rPr>
              <a:t>Config.</a:t>
            </a:r>
          </a:p>
        </p:txBody>
      </p:sp>
      <p:pic>
        <p:nvPicPr>
          <p:cNvPr id="5" name="图片 4">
            <a:extLst>
              <a:ext uri="{FF2B5EF4-FFF2-40B4-BE49-F238E27FC236}">
                <a16:creationId xmlns:a16="http://schemas.microsoft.com/office/drawing/2014/main" id="{8807A3D5-0E83-170B-FDA9-D8DFF843DCE5}"/>
              </a:ext>
            </a:extLst>
          </p:cNvPr>
          <p:cNvPicPr>
            <a:picLocks noChangeAspect="1"/>
          </p:cNvPicPr>
          <p:nvPr/>
        </p:nvPicPr>
        <p:blipFill>
          <a:blip r:embed="rId2"/>
          <a:stretch>
            <a:fillRect/>
          </a:stretch>
        </p:blipFill>
        <p:spPr>
          <a:xfrm>
            <a:off x="5659873" y="967337"/>
            <a:ext cx="5874348" cy="2952982"/>
          </a:xfrm>
          <a:prstGeom prst="rect">
            <a:avLst/>
          </a:prstGeom>
        </p:spPr>
      </p:pic>
      <p:pic>
        <p:nvPicPr>
          <p:cNvPr id="7" name="图片 6">
            <a:extLst>
              <a:ext uri="{FF2B5EF4-FFF2-40B4-BE49-F238E27FC236}">
                <a16:creationId xmlns:a16="http://schemas.microsoft.com/office/drawing/2014/main" id="{465D99B1-B26E-DF86-C8FB-8DE46BAD93E9}"/>
              </a:ext>
            </a:extLst>
          </p:cNvPr>
          <p:cNvPicPr>
            <a:picLocks noChangeAspect="1"/>
          </p:cNvPicPr>
          <p:nvPr/>
        </p:nvPicPr>
        <p:blipFill>
          <a:blip r:embed="rId3"/>
          <a:stretch>
            <a:fillRect/>
          </a:stretch>
        </p:blipFill>
        <p:spPr>
          <a:xfrm>
            <a:off x="5909137" y="4441630"/>
            <a:ext cx="5370738" cy="2132581"/>
          </a:xfrm>
          <a:prstGeom prst="rect">
            <a:avLst/>
          </a:prstGeom>
        </p:spPr>
      </p:pic>
      <p:sp>
        <p:nvSpPr>
          <p:cNvPr id="8" name="文本框 7">
            <a:extLst>
              <a:ext uri="{FF2B5EF4-FFF2-40B4-BE49-F238E27FC236}">
                <a16:creationId xmlns:a16="http://schemas.microsoft.com/office/drawing/2014/main" id="{157FE447-5A13-74C3-C0EE-1A0B45758961}"/>
              </a:ext>
            </a:extLst>
          </p:cNvPr>
          <p:cNvSpPr txBox="1"/>
          <p:nvPr/>
        </p:nvSpPr>
        <p:spPr>
          <a:xfrm>
            <a:off x="207404" y="4265887"/>
            <a:ext cx="5015552" cy="2308324"/>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different framework configurations might be acceptable sometimes(by allow users to specify a list of acceptable configuration fields)</a:t>
            </a:r>
          </a:p>
          <a:p>
            <a:r>
              <a:rPr lang="en-US" altLang="zh-CN" sz="2400" dirty="0">
                <a:latin typeface="Times New Roman" panose="02020603050405020304" pitchFamily="18" charset="0"/>
                <a:cs typeface="Times New Roman" panose="02020603050405020304" pitchFamily="18" charset="0"/>
              </a:rPr>
              <a:t>Similar device is also allowed, but none one-for all.</a:t>
            </a:r>
          </a:p>
        </p:txBody>
      </p:sp>
    </p:spTree>
    <p:extLst>
      <p:ext uri="{BB962C8B-B14F-4D97-AF65-F5344CB8AC3E}">
        <p14:creationId xmlns:p14="http://schemas.microsoft.com/office/powerpoint/2010/main" val="5667187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726</Words>
  <Application>Microsoft Office PowerPoint</Application>
  <PresentationFormat>宽屏</PresentationFormat>
  <Paragraphs>82</Paragraphs>
  <Slides>11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Microsoft YaHei UI</vt:lpstr>
      <vt:lpstr>PingFangSC-Regular</vt:lpstr>
      <vt:lpstr>等线</vt:lpstr>
      <vt:lpstr>等线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 Lucas</dc:creator>
  <cp:lastModifiedBy>Jeff Lucas</cp:lastModifiedBy>
  <cp:revision>60</cp:revision>
  <dcterms:created xsi:type="dcterms:W3CDTF">2023-12-18T12:20:00Z</dcterms:created>
  <dcterms:modified xsi:type="dcterms:W3CDTF">2023-12-19T06:29:55Z</dcterms:modified>
</cp:coreProperties>
</file>