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10B_B0BD0968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56" r:id="rId10"/>
    <p:sldId id="266" r:id="rId11"/>
    <p:sldId id="260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6EEF688-FEF6-2A39-1F72-F6C3F6C4226D}" name="Jeff Lucas" initials="JL" userId="862ccf63f9a1faa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79" autoAdjust="0"/>
  </p:normalViewPr>
  <p:slideViewPr>
    <p:cSldViewPr snapToGrid="0">
      <p:cViewPr varScale="1">
        <p:scale>
          <a:sx n="71" d="100"/>
          <a:sy n="71" d="100"/>
        </p:scale>
        <p:origin x="86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B_B0BD096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96F6120-D73A-44CA-BCB8-E16FC694DE34}" authorId="{06EEF688-FEF6-2A39-1F72-F6C3F6C4226D}" created="2023-11-22T06:30:28.644">
    <pc:sldMkLst xmlns:pc="http://schemas.microsoft.com/office/powerpoint/2013/main/command">
      <pc:docMk/>
      <pc:sldMk cId="2965178728" sldId="267"/>
    </pc:sldMkLst>
    <p188:txBody>
      <a:bodyPr/>
      <a:lstStyle/>
      <a:p>
        <a:r>
          <a:rPr lang="zh-CN" altLang="en-US"/>
          <a:t>In /tvm/src/relay/transforms/partial_eval.cc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F72AD-D32C-4770-92B7-8970C3D2D212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966AA-585F-45FB-A1B4-DE2FC3DA5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449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/</a:t>
            </a:r>
            <a:r>
              <a:rPr lang="en-US" altLang="zh-CN" dirty="0" err="1"/>
              <a:t>tvm</a:t>
            </a:r>
            <a:r>
              <a:rPr lang="en-US" altLang="zh-CN" dirty="0"/>
              <a:t>/include/</a:t>
            </a:r>
            <a:r>
              <a:rPr lang="en-US" altLang="zh-CN" dirty="0" err="1"/>
              <a:t>tvm</a:t>
            </a:r>
            <a:r>
              <a:rPr lang="en-US" altLang="zh-CN" dirty="0"/>
              <a:t>/relay/</a:t>
            </a:r>
            <a:r>
              <a:rPr lang="en-US" altLang="zh-CN" dirty="0" err="1"/>
              <a:t>transform.h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966AA-585F-45FB-A1B4-DE2FC3DA51F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73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4.1 Operator Fusion</a:t>
            </a:r>
            <a:r>
              <a:rPr lang="zh-CN" altLang="en-US" dirty="0"/>
              <a:t>部分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966AA-585F-45FB-A1B4-DE2FC3DA51F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499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Optimizations - Quantization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966AA-585F-45FB-A1B4-DE2FC3DA51F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832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4.2 Quantization Framework: annotation, calibration, and realization.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966AA-585F-45FB-A1B4-DE2FC3DA51F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732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AB8E1-91A5-8C43-7DAB-73D12C46E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B040C2-EFEE-6481-06BC-0AB103EB0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68A19-57F6-35C7-3420-079F502DD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D8DB-0155-45DB-B8D4-430AFE6D02A2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F3BC2D-DDA9-F5EF-0759-A721506B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6286FD-BDF5-A049-E1ED-E8AEFAA6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F6CF-8C70-4ED4-AF2D-3922260754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54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3802D-10AF-B2F9-2C10-72B0E643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3F7853-A814-CF32-A85D-4FA4CA1E0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EA16E4-36D5-85D2-D8F2-2BAA15BD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D8DB-0155-45DB-B8D4-430AFE6D02A2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5511D-C9A1-ACA6-7C33-76304DFE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DEFFD8-CCF7-EDF2-FBF8-D27BEE18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F6CF-8C70-4ED4-AF2D-3922260754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17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8AF498-9AFF-C7D5-B612-26BE6B3BF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5C5340-9F0B-5A36-C853-7298720FF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D844A2-F59B-1B3D-C0FE-FCE46728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D8DB-0155-45DB-B8D4-430AFE6D02A2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3929F0-370C-D358-E481-1D648B49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537133-A6E3-E90A-1CED-E1DD7E42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F6CF-8C70-4ED4-AF2D-3922260754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2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A4969-6605-C04A-6D78-029576C5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2A23C8-EDA9-FD3D-5370-62C9CDD85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48101C-C2B3-A681-91F3-42AAF27D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D8DB-0155-45DB-B8D4-430AFE6D02A2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65C7E-D8BB-E439-8255-5FBBE4E7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113291-8FD1-85F6-40E0-FE8DDF39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F6CF-8C70-4ED4-AF2D-3922260754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90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3D8BD-459F-4B01-2B93-5CBE30CA9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3C187F-8C75-5EE9-92BC-9C174474D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DF18C8-77FB-B292-25EB-A4BEB9024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D8DB-0155-45DB-B8D4-430AFE6D02A2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036D3-1D6D-B595-B340-EDBE176A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374EEF-CA7C-5665-72DE-E74BD514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F6CF-8C70-4ED4-AF2D-3922260754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17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FEA25-C812-56C4-80F5-FDD76E00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B67B8C-AD38-3E50-6FC8-448D10016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F11CE2-B730-38B2-83D7-DC78BC426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63E9C5-FD3C-CEBB-17A8-E5A6A424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D8DB-0155-45DB-B8D4-430AFE6D02A2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3A109D-C51B-6C31-CDFA-99243262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D7941E-238F-D7E1-2642-87DD6161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F6CF-8C70-4ED4-AF2D-3922260754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60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69A2D-CABD-C78F-F262-B3E7063F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24ED91-FC78-3495-630C-912ABE133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197694-47C2-A486-976F-AAD3C4D07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1BD0D1-12B3-68EF-FCEE-7D8537E7F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A47568-47FB-7CE1-A996-F02F5386A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C32F1E-85F6-D0F5-8E46-C3DF3FA8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D8DB-0155-45DB-B8D4-430AFE6D02A2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45312D-2044-E576-047F-FB213DD5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176348-A275-C17A-D51C-3463B595F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F6CF-8C70-4ED4-AF2D-3922260754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7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FEADE-A1F7-5837-240E-D4EBF330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BA8899-F801-4FC3-8AEB-BDDA57CF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D8DB-0155-45DB-B8D4-430AFE6D02A2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F8A77A-2A7B-93DD-DC6D-FDDA2DFA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A5E618-A07E-A4DF-075E-03D3D28F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F6CF-8C70-4ED4-AF2D-3922260754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48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7A7315-70F9-1819-4DCE-D37E50CB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D8DB-0155-45DB-B8D4-430AFE6D02A2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48167F-F0DC-3662-DD1E-5F2E8521A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3E686A-905C-5334-0C7E-2ECEA5AE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F6CF-8C70-4ED4-AF2D-3922260754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05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C8830-48DC-680F-2265-EA38E18E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473785-67BB-F257-1714-C30AD4C46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03F8C7-2D35-D12F-EED4-3962FC6CD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248E39-03AE-4151-DABD-01DD2E22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D8DB-0155-45DB-B8D4-430AFE6D02A2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FB45E6-9E47-035D-8E80-30863301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9592DA-2E46-4796-B857-452144E9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F6CF-8C70-4ED4-AF2D-3922260754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8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C4B74-8F6E-6185-B687-C22103293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49FDB2-4A70-EEA4-F2FF-3727D0277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11AA3-DCA1-FBCE-AE7D-126180AA2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176E70-5813-6928-4C39-BC7D84ECF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D8DB-0155-45DB-B8D4-430AFE6D02A2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BB22C2-3DE3-6018-C8E9-A13C4E79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A187BA-4250-421D-015D-006F3E80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F6CF-8C70-4ED4-AF2D-3922260754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38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C5E407-12A1-E9C5-36BC-8633AC0E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C2702C-52E2-DB42-FA99-ADD085801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8631E8-CDE6-5C36-364E-E9CCC4420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FD8DB-0155-45DB-B8D4-430AFE6D02A2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7F3DCB-E684-D6B0-781E-DC9BC588D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7F6A3D-45E3-57EC-FB12-0FC85953E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1F6CF-8C70-4ED4-AF2D-3922260754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79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0B_B0BD096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188A94F-1A12-EBE2-51DF-8DE8C385D4B9}"/>
              </a:ext>
            </a:extLst>
          </p:cNvPr>
          <p:cNvSpPr txBox="1"/>
          <p:nvPr/>
        </p:nvSpPr>
        <p:spPr>
          <a:xfrm>
            <a:off x="2764491" y="2828835"/>
            <a:ext cx="6663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Relay: A High-Level Compiler for Deep Learning</a:t>
            </a:r>
            <a:endParaRPr lang="zh-CN" altLang="en-US" sz="3600" dirty="0">
              <a:latin typeface="Times New Roman" panose="02020603050405020304" pitchFamily="18" charset="0"/>
              <a:ea typeface="Yu Gothic UI Light" panose="020B03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190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37C1534A-BFEE-D4DC-0D9E-0BF97D1E05D8}"/>
              </a:ext>
            </a:extLst>
          </p:cNvPr>
          <p:cNvSpPr txBox="1">
            <a:spLocks/>
          </p:cNvSpPr>
          <p:nvPr/>
        </p:nvSpPr>
        <p:spPr>
          <a:xfrm>
            <a:off x="285006" y="947921"/>
            <a:ext cx="11202949" cy="50091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three steps of the generic quantization flow: annotation, calibration, and realization. </a:t>
            </a:r>
          </a:p>
          <a:p>
            <a:pPr lvl="1">
              <a:lnSpc>
                <a:spcPct val="150000"/>
              </a:lnSpc>
            </a:pPr>
            <a:r>
              <a:rPr lang="e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Annotate</a:t>
            </a:r>
            <a:r>
              <a:rPr lang="e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Annotation rewrites the program to insert simulated quantization operations according to annotation rule for each operator.  </a:t>
            </a:r>
          </a:p>
          <a:p>
            <a:pPr lvl="1">
              <a:lnSpc>
                <a:spcPct val="150000"/>
              </a:lnSpc>
            </a:pPr>
            <a:r>
              <a:rPr lang="e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Calibrate</a:t>
            </a:r>
            <a:r>
              <a:rPr lang="e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calibration the model can be wildly inaccurate.</a:t>
            </a:r>
          </a:p>
          <a:p>
            <a:pPr lvl="1">
              <a:lnSpc>
                <a:spcPct val="150000"/>
              </a:lnSpc>
            </a:pPr>
            <a:r>
              <a:rPr lang="e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Realize</a:t>
            </a:r>
            <a:r>
              <a:rPr lang="e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Finally, after the algorithm has set the parameters appropriately, it applies realization. </a:t>
            </a:r>
          </a:p>
        </p:txBody>
      </p:sp>
    </p:spTree>
    <p:extLst>
      <p:ext uri="{BB962C8B-B14F-4D97-AF65-F5344CB8AC3E}">
        <p14:creationId xmlns:p14="http://schemas.microsoft.com/office/powerpoint/2010/main" val="4232580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A421F19-32A4-AEB3-2AD1-DEDC092BB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23" y="1164351"/>
            <a:ext cx="6444051" cy="45292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617AF11-9D99-F821-BD8B-86D3AAC1F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863" y="1936516"/>
            <a:ext cx="5380137" cy="71577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153CD33-FE9A-8143-4F42-70B38C5D9D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9590" y="3886267"/>
            <a:ext cx="5382410" cy="63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07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BE8E98-2D1F-0EED-6BC7-A7A2A7817B28}"/>
              </a:ext>
            </a:extLst>
          </p:cNvPr>
          <p:cNvSpPr txBox="1"/>
          <p:nvPr/>
        </p:nvSpPr>
        <p:spPr>
          <a:xfrm>
            <a:off x="333743" y="259956"/>
            <a:ext cx="4475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Evaluator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77811E-F7ED-8A8D-474B-0CB36F3267AB}"/>
              </a:ext>
            </a:extLst>
          </p:cNvPr>
          <p:cNvSpPr txBox="1"/>
          <p:nvPr/>
        </p:nvSpPr>
        <p:spPr>
          <a:xfrm>
            <a:off x="1261782" y="2007931"/>
            <a:ext cx="9668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Solved Problems: managing effectful computations and handling references.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6E341B5-2305-0B61-1E62-3BA838476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479" y="2767866"/>
            <a:ext cx="9485042" cy="286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7872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106A00-6F0F-C8A3-EA38-C82E23DF9F31}"/>
              </a:ext>
            </a:extLst>
          </p:cNvPr>
          <p:cNvSpPr txBox="1"/>
          <p:nvPr/>
        </p:nvSpPr>
        <p:spPr>
          <a:xfrm>
            <a:off x="371475" y="2362995"/>
            <a:ext cx="9439835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Axis scale folding is an optimization: removes scaling operations that occur before or after convolution-like operators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convolution combination: specialized optimization that fuses multiple 2D convolutions that share the same input.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A71951-EE56-485F-8D18-6D2616256E84}"/>
              </a:ext>
            </a:extLst>
          </p:cNvPr>
          <p:cNvSpPr txBox="1"/>
          <p:nvPr/>
        </p:nvSpPr>
        <p:spPr>
          <a:xfrm>
            <a:off x="371475" y="259087"/>
            <a:ext cx="60948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Accelerator-Specific Optimizations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8419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6148AF2-B59E-F0B0-CE1F-24C137F274EA}"/>
              </a:ext>
            </a:extLst>
          </p:cNvPr>
          <p:cNvSpPr txBox="1">
            <a:spLocks/>
          </p:cNvSpPr>
          <p:nvPr/>
        </p:nvSpPr>
        <p:spPr>
          <a:xfrm>
            <a:off x="283413" y="694582"/>
            <a:ext cx="11287561" cy="5988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7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Three-pronged extensibility challenge for DL IRs:</a:t>
            </a:r>
          </a:p>
          <a:p>
            <a:pPr marL="800100" lvl="1" indent="-342900" algn="l">
              <a:lnSpc>
                <a:spcPct val="17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Expressivity: It should be straightforward to write models involving control flow, first-class functions and data structures (e.g., trees, graphs, and lists).</a:t>
            </a:r>
          </a:p>
          <a:p>
            <a:pPr marL="800100" lvl="1" indent="-342900" algn="l">
              <a:lnSpc>
                <a:spcPct val="17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Composability: It should be straightforward to add and compose new optimizations with existing ones (e.g., quantization, operator fusion, and partial evaluation).</a:t>
            </a:r>
          </a:p>
          <a:p>
            <a:pPr marL="800100" lvl="1" indent="-342900" algn="l">
              <a:lnSpc>
                <a:spcPct val="17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Portability: It should be straightforward to add new hardware targets (e.g., TPU,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Inferentia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l">
              <a:lnSpc>
                <a:spcPct val="17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Relay’s design demonstrates how a unified IR can provide expressivity, composability, and portability without compromising performance. </a:t>
            </a:r>
          </a:p>
        </p:txBody>
      </p:sp>
    </p:spTree>
    <p:extLst>
      <p:ext uri="{BB962C8B-B14F-4D97-AF65-F5344CB8AC3E}">
        <p14:creationId xmlns:p14="http://schemas.microsoft.com/office/powerpoint/2010/main" val="411662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9DF6895-DB97-6FD4-538C-23CC3D90A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15" y="887648"/>
            <a:ext cx="9080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78D2B7A-5E87-2CE6-4368-3690B3AC503F}"/>
              </a:ext>
            </a:extLst>
          </p:cNvPr>
          <p:cNvSpPr txBox="1">
            <a:spLocks/>
          </p:cNvSpPr>
          <p:nvPr/>
        </p:nvSpPr>
        <p:spPr>
          <a:xfrm>
            <a:off x="318624" y="3127420"/>
            <a:ext cx="11720945" cy="30447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traditional data flow-style programming and transformations.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functional-style scoping, let-binding and making it a fully featured differentiable language.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able to allow the user to mix the two programming styles</a:t>
            </a:r>
          </a:p>
        </p:txBody>
      </p:sp>
    </p:spTree>
    <p:extLst>
      <p:ext uri="{BB962C8B-B14F-4D97-AF65-F5344CB8AC3E}">
        <p14:creationId xmlns:p14="http://schemas.microsoft.com/office/powerpoint/2010/main" val="360803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14BBB9-737A-68E4-E213-79061B1B5B95}"/>
              </a:ext>
            </a:extLst>
          </p:cNvPr>
          <p:cNvSpPr txBox="1">
            <a:spLocks/>
          </p:cNvSpPr>
          <p:nvPr/>
        </p:nvSpPr>
        <p:spPr>
          <a:xfrm>
            <a:off x="291730" y="852912"/>
            <a:ext cx="11287561" cy="51521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following contributions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Relay IR, a tensor-oriented, statically typed functional IR.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insight that common features in ML frameworks, such as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quantization and shape inference, can be reframed as standard compiler passes. 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platform-agnostic representation of operators and domain specific optimizations which work in concert to provide </a:t>
            </a:r>
            <a:r>
              <a:rPr lang="en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portability </a:t>
            </a:r>
            <a:r>
              <a:rPr lang="e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hardware backends.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256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D2F4FA48-CD24-B196-D359-42E13781BF25}"/>
              </a:ext>
            </a:extLst>
          </p:cNvPr>
          <p:cNvSpPr txBox="1">
            <a:spLocks/>
          </p:cNvSpPr>
          <p:nvPr/>
        </p:nvSpPr>
        <p:spPr>
          <a:xfrm>
            <a:off x="90025" y="517614"/>
            <a:ext cx="5813234" cy="6105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functional IR, an Let-Binding language tailored to machine learning.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closures, reference, ADTs, and primitive operators, and tensors as the primary value type.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 can represent full-models including a generative RNN and training loops.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functional design enables analysis and transform of pure data-flow.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14C94C-774F-E6CE-8028-D954F2104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743" y="600054"/>
            <a:ext cx="4719672" cy="565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8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14165A5-6C51-1641-2B70-EEF332060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519" y="1904581"/>
            <a:ext cx="5251690" cy="304883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66E77E4-AD57-EB67-DC58-B9F56F762430}"/>
              </a:ext>
            </a:extLst>
          </p:cNvPr>
          <p:cNvSpPr txBox="1"/>
          <p:nvPr/>
        </p:nvSpPr>
        <p:spPr>
          <a:xfrm>
            <a:off x="291353" y="1017074"/>
            <a:ext cx="58046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system with integrated shape information, shape analysis + type inference.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825BAC-19F1-122D-EE10-EC4971385FD6}"/>
              </a:ext>
            </a:extLst>
          </p:cNvPr>
          <p:cNvSpPr txBox="1"/>
          <p:nvPr/>
        </p:nvSpPr>
        <p:spPr>
          <a:xfrm>
            <a:off x="291352" y="3207124"/>
            <a:ext cx="5804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incorporate type relations into Relay's type system, enriched a Hindley-Milner-style type inference algorithm with a constraint solver.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01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94726AB-B562-8FEE-36F3-1F05D53A04EB}"/>
              </a:ext>
            </a:extLst>
          </p:cNvPr>
          <p:cNvSpPr txBox="1">
            <a:spLocks/>
          </p:cNvSpPr>
          <p:nvPr/>
        </p:nvSpPr>
        <p:spPr>
          <a:xfrm>
            <a:off x="278284" y="773109"/>
            <a:ext cx="6788146" cy="55708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transform::Legalize()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transform::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SimplifyInference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transform::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EliminateCommonSubexpr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fskip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transform::CombineParallelConv2D(3)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transform::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CombineParallelDense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transform::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FoldConstant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transform::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FoldScaleAxis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transform::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CanonicalizeCast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transform::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AlterOpLayout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transform::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FuseOps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80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A6D533FB-E0BB-935C-3F40-671710C1D83F}"/>
              </a:ext>
            </a:extLst>
          </p:cNvPr>
          <p:cNvSpPr txBox="1">
            <a:spLocks/>
          </p:cNvSpPr>
          <p:nvPr/>
        </p:nvSpPr>
        <p:spPr>
          <a:xfrm>
            <a:off x="285006" y="1146220"/>
            <a:ext cx="10890994" cy="5372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Fusion enables better sharing of computation, removal of intermediate allocations, and facilitates further optimization by combining loop nests.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 performs fusion in two steps, detailed below.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  <a:r>
              <a:rPr lang="e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First, Relay identifies subexpressions containing fusion-eligible and factors them into local functions that are marked as primitive 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Lowering</a:t>
            </a:r>
            <a:r>
              <a:rPr lang="e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second step, the Relay compiler converts the generated primitive function into platform and shape specific code.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77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7B5F6E-DAF0-3E29-24E2-E307664C3F59}"/>
              </a:ext>
            </a:extLst>
          </p:cNvPr>
          <p:cNvSpPr txBox="1"/>
          <p:nvPr/>
        </p:nvSpPr>
        <p:spPr>
          <a:xfrm>
            <a:off x="828115" y="927846"/>
            <a:ext cx="105357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Extraction: Relay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通过后序支配树来进行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Subexpressions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的分等价类（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equivalance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 class)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，然后以该等价类构造一个表达式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(expression)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收集其自由变量，构造一个以表达式为主体，以变量为参数的函数，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mark it as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primitive.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DFD90B-AD2C-4A00-15AE-E2630A93E1FE}"/>
              </a:ext>
            </a:extLst>
          </p:cNvPr>
          <p:cNvSpPr txBox="1"/>
          <p:nvPr/>
        </p:nvSpPr>
        <p:spPr>
          <a:xfrm>
            <a:off x="676835" y="3429000"/>
            <a:ext cx="10838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Lowering: 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将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extraction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部分生成的原语函数转换为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platform and shape specific code.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2082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627</Words>
  <Application>Microsoft Office PowerPoint</Application>
  <PresentationFormat>宽屏</PresentationFormat>
  <Paragraphs>53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Jeff Lucas</dc:creator>
  <cp:lastModifiedBy>Jeff Lucas</cp:lastModifiedBy>
  <cp:revision>26</cp:revision>
  <dcterms:created xsi:type="dcterms:W3CDTF">2023-11-16T14:45:28Z</dcterms:created>
  <dcterms:modified xsi:type="dcterms:W3CDTF">2023-11-22T06:49:19Z</dcterms:modified>
</cp:coreProperties>
</file>