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1" r:id="rId4"/>
    <p:sldId id="262" r:id="rId5"/>
    <p:sldId id="263" r:id="rId6"/>
    <p:sldId id="264" r:id="rId7"/>
    <p:sldId id="268" r:id="rId8"/>
    <p:sldId id="269" r:id="rId9"/>
    <p:sldId id="270" r:id="rId10"/>
    <p:sldId id="266" r:id="rId11"/>
    <p:sldId id="271" r:id="rId12"/>
    <p:sldId id="272" r:id="rId13"/>
    <p:sldId id="273" r:id="rId14"/>
    <p:sldId id="259" r:id="rId15"/>
    <p:sldId id="260" r:id="rId16"/>
    <p:sldId id="25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08" autoAdjust="0"/>
  </p:normalViewPr>
  <p:slideViewPr>
    <p:cSldViewPr snapToGrid="0">
      <p:cViewPr varScale="1">
        <p:scale>
          <a:sx n="70" d="100"/>
          <a:sy n="70" d="100"/>
        </p:scale>
        <p:origin x="9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11AE8-6AF4-479C-A451-F5FE4B8F159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6D6C7-6F72-478E-91F9-10A1BDD00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1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decoupling descriptions from computation rules (or schedule optimizations) and extends it to support new optimizations (nested parallelism, tensorization, and latency hiding)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6D6C7-6F72-478E-91F9-10A1BDD002E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52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BAAE8-6799-B133-EBF4-7B77052B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38E0F2-2548-46FC-0466-072AAC1AD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97BDD-ED65-CAB5-B665-4DA520BC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62F7-F94E-487C-AF14-D89510121BB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9F2E9-020D-2A28-CC4E-8B2E63DA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B50B7-4ECE-3E6D-8E93-976BE698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C37-1B84-4F91-825C-AF42C0453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63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6B5DC-9F6F-EB81-6798-D024D88F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C774D1-DDDA-5752-E009-EA60C5B2A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87CAB-7185-E3D7-D35E-C9E550CF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62F7-F94E-487C-AF14-D89510121BB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6CCC5-B633-12A6-6D0B-B1504BAC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43C57-BEEB-87D7-4DB6-0A57B703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C37-1B84-4F91-825C-AF42C0453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8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A128F3-1CC2-0AFB-5173-E5947998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508538-CA84-1017-11E4-711446442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69B16-8FC7-79A5-BAD1-49CCACDC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62F7-F94E-487C-AF14-D89510121BB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33CDA-D92E-1763-BB53-10349A08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FB183-FF85-BBD1-1681-A837A132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C37-1B84-4F91-825C-AF42C0453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4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A7E88-0FF8-C360-C190-D4141FEA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FD548-AC32-FA9E-B9E1-51006CF0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B4B2D-A2A3-3B02-681D-B74158F7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62F7-F94E-487C-AF14-D89510121BB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B91FE-7EF9-A59F-F796-A6812E80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B30F8-70D3-E6AE-72E2-0DA7103E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C37-1B84-4F91-825C-AF42C0453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88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78C4D-14B5-ECCE-B277-99EC1D87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FE73B9-611C-7E14-93E4-67925EBF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F8963-4D2E-5D39-7B7E-64FEA11A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62F7-F94E-487C-AF14-D89510121BB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F3D2B-7307-ED0B-0E1C-4E3D832D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50EF8-5452-5A51-8748-4F346EB0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C37-1B84-4F91-825C-AF42C0453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86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4E726-0E60-D522-311E-C98C6420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B0367-EAD4-C023-90B6-D74EE762A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4F0540-B626-710A-AB35-A4BE16D46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0A9B7F-DF63-0236-9ED7-FA16773E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62F7-F94E-487C-AF14-D89510121BB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DEA07F-A0D3-17BC-C88D-6034A82E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598466-52A3-82F8-F669-DE054D16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C37-1B84-4F91-825C-AF42C0453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85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09BC8-00DF-6C95-350D-85F6A618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C2E7C-D23E-4CF8-02AD-5427E270F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84A36-9327-61A4-2717-CACD4FD3F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5979ED-BCB6-6C9D-1C10-54E0B6F5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C3A6EA-9B93-76D7-4418-5B1A7A8CE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F1D2FF-8F2B-14A8-26BF-B5D8AF36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62F7-F94E-487C-AF14-D89510121BB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BB84DD-1BFB-7BBA-116B-39BBC9CC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08E8A6-10A5-5CA7-8761-7D814164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C37-1B84-4F91-825C-AF42C0453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2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9A26B-54E4-4741-F10F-5F2E9947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CE8355-E7E0-72A3-7571-DE8E6AB3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62F7-F94E-487C-AF14-D89510121BB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3726A9-9BE8-1FBF-4575-22D1643C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044DA3-4610-3C3B-2963-8D9D567C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C37-1B84-4F91-825C-AF42C0453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4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91B484-5498-DC3A-5385-4AFE7CB8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62F7-F94E-487C-AF14-D89510121BB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7005C2-CBCC-0C3D-C2A0-0B5118FE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66EA5E-BB3A-9C24-C924-E2A2B440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C37-1B84-4F91-825C-AF42C0453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08F40-5E5D-95A2-0806-4755A708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5CB9F-CFC9-98FA-B841-299F46B5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CD9EFA-010B-9086-3A93-7B2D0F44F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D97E9C-7CF9-FA33-FACF-6C957CC3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62F7-F94E-487C-AF14-D89510121BB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16888-01AB-C89D-A7E9-61902B5D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89D069-BCDE-88BC-5680-EC007275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C37-1B84-4F91-825C-AF42C0453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6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F8F8A-4DDF-0FB6-886B-41CE7C55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671630-37E6-8B2D-8370-0D24C599C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C41DEA-0438-9B72-B3E1-9B2AFDB41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AF4E31-AA56-3747-CE44-BB912405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62F7-F94E-487C-AF14-D89510121BB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7DCC0B-A77D-EA99-FB36-7B083B7F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481F24-C98A-AE8A-8432-80115592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C37-1B84-4F91-825C-AF42C0453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9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858D5C-67CC-3D1D-8886-7D4EF4B6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0E440A-3EC0-F85F-FA5D-2CB05A7D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69E02-C56F-5960-3DD0-62DD1AB33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562F7-F94E-487C-AF14-D89510121BB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F12D7-86B5-0D16-C368-F7508CEC4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8B4BE-27FD-4D4F-7AFD-9A0079BA7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61C37-1B84-4F91-825C-AF42C0453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5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28B6D6-18E5-7251-652B-9EB6FA98F97C}"/>
              </a:ext>
            </a:extLst>
          </p:cNvPr>
          <p:cNvSpPr txBox="1"/>
          <p:nvPr/>
        </p:nvSpPr>
        <p:spPr>
          <a:xfrm>
            <a:off x="1046671" y="2351782"/>
            <a:ext cx="10098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TVM: An Automated End-to-End Optimizing Compiler for Deep Learning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60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D7CB22-ED72-9241-0380-C3775BAA638F}"/>
              </a:ext>
            </a:extLst>
          </p:cNvPr>
          <p:cNvSpPr txBox="1"/>
          <p:nvPr/>
        </p:nvSpPr>
        <p:spPr>
          <a:xfrm>
            <a:off x="264544" y="183394"/>
            <a:ext cx="528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Optimization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D540B-DFB9-08AB-3D74-D33621A226A5}"/>
              </a:ext>
            </a:extLst>
          </p:cNvPr>
          <p:cNvSpPr txBox="1"/>
          <p:nvPr/>
        </p:nvSpPr>
        <p:spPr>
          <a:xfrm>
            <a:off x="264544" y="1368724"/>
            <a:ext cx="1152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392411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D7CB22-ED72-9241-0380-C3775BAA638F}"/>
              </a:ext>
            </a:extLst>
          </p:cNvPr>
          <p:cNvSpPr txBox="1"/>
          <p:nvPr/>
        </p:nvSpPr>
        <p:spPr>
          <a:xfrm>
            <a:off x="264544" y="183394"/>
            <a:ext cx="528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Optimization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D540B-DFB9-08AB-3D74-D33621A226A5}"/>
              </a:ext>
            </a:extLst>
          </p:cNvPr>
          <p:cNvSpPr txBox="1"/>
          <p:nvPr/>
        </p:nvSpPr>
        <p:spPr>
          <a:xfrm>
            <a:off x="264544" y="1368724"/>
            <a:ext cx="1152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309351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D7CB22-ED72-9241-0380-C3775BAA638F}"/>
              </a:ext>
            </a:extLst>
          </p:cNvPr>
          <p:cNvSpPr txBox="1"/>
          <p:nvPr/>
        </p:nvSpPr>
        <p:spPr>
          <a:xfrm>
            <a:off x="264544" y="183394"/>
            <a:ext cx="528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Optimization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D540B-DFB9-08AB-3D74-D33621A226A5}"/>
              </a:ext>
            </a:extLst>
          </p:cNvPr>
          <p:cNvSpPr txBox="1"/>
          <p:nvPr/>
        </p:nvSpPr>
        <p:spPr>
          <a:xfrm>
            <a:off x="264544" y="1368724"/>
            <a:ext cx="1152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229725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D7CB22-ED72-9241-0380-C3775BAA638F}"/>
              </a:ext>
            </a:extLst>
          </p:cNvPr>
          <p:cNvSpPr txBox="1"/>
          <p:nvPr/>
        </p:nvSpPr>
        <p:spPr>
          <a:xfrm>
            <a:off x="264544" y="183394"/>
            <a:ext cx="528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Optimization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D540B-DFB9-08AB-3D74-D33621A226A5}"/>
              </a:ext>
            </a:extLst>
          </p:cNvPr>
          <p:cNvSpPr txBox="1"/>
          <p:nvPr/>
        </p:nvSpPr>
        <p:spPr>
          <a:xfrm>
            <a:off x="264544" y="1368724"/>
            <a:ext cx="1152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417217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29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12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C2FE1DE-7420-7D1A-4DA9-0A96EB949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560" y="362309"/>
            <a:ext cx="8123596" cy="631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74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D7CB22-ED72-9241-0380-C3775BAA638F}"/>
              </a:ext>
            </a:extLst>
          </p:cNvPr>
          <p:cNvSpPr txBox="1"/>
          <p:nvPr/>
        </p:nvSpPr>
        <p:spPr>
          <a:xfrm>
            <a:off x="264544" y="183394"/>
            <a:ext cx="301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D540B-DFB9-08AB-3D74-D33621A226A5}"/>
              </a:ext>
            </a:extLst>
          </p:cNvPr>
          <p:cNvSpPr txBox="1"/>
          <p:nvPr/>
        </p:nvSpPr>
        <p:spPr>
          <a:xfrm>
            <a:off x="264544" y="1368724"/>
            <a:ext cx="115248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major optimization challenges in providing performance portability to deep learning workloads across diverse hardware back-ends.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novel schedule primitives that take advantage of cross-thread memory reuse, novel hardware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intrinsics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latency hiding.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and implement a machine learning based optimization system to automatically explore and search for optimized tensor operators.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end-to-end compilation and optimization stack that allows the deployment of deep learning workloads specified in high-level frameworks (including TensorFlow,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MXNet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CNTK) to diverse hardware back-ends (including CPUs, server GPUs, mobile GPUs, and FPGA-based accelerators). The open-sourced TVM is in production use inside several major companies</a:t>
            </a:r>
          </a:p>
        </p:txBody>
      </p:sp>
    </p:spTree>
    <p:extLst>
      <p:ext uri="{BB962C8B-B14F-4D97-AF65-F5344CB8AC3E}">
        <p14:creationId xmlns:p14="http://schemas.microsoft.com/office/powerpoint/2010/main" val="185714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D7CB22-ED72-9241-0380-C3775BAA638F}"/>
              </a:ext>
            </a:extLst>
          </p:cNvPr>
          <p:cNvSpPr txBox="1"/>
          <p:nvPr/>
        </p:nvSpPr>
        <p:spPr>
          <a:xfrm>
            <a:off x="264544" y="183394"/>
            <a:ext cx="301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D540B-DFB9-08AB-3D74-D33621A226A5}"/>
              </a:ext>
            </a:extLst>
          </p:cNvPr>
          <p:cNvSpPr txBox="1"/>
          <p:nvPr/>
        </p:nvSpPr>
        <p:spPr>
          <a:xfrm>
            <a:off x="264544" y="1368724"/>
            <a:ext cx="1152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EE9DDB-43AA-ABDE-0420-A6F6A1021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664" y="1642822"/>
            <a:ext cx="4905166" cy="492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5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D7CB22-ED72-9241-0380-C3775BAA638F}"/>
              </a:ext>
            </a:extLst>
          </p:cNvPr>
          <p:cNvSpPr txBox="1"/>
          <p:nvPr/>
        </p:nvSpPr>
        <p:spPr>
          <a:xfrm>
            <a:off x="264543" y="183394"/>
            <a:ext cx="8741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Computational Graphs-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Fusion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D540B-DFB9-08AB-3D74-D33621A226A5}"/>
              </a:ext>
            </a:extLst>
          </p:cNvPr>
          <p:cNvSpPr txBox="1"/>
          <p:nvPr/>
        </p:nvSpPr>
        <p:spPr>
          <a:xfrm>
            <a:off x="264543" y="1368724"/>
            <a:ext cx="10265433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injective (one-to-one map, e.g., add),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reduction (e.g., sum),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complexout-fusable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(can fuse element-wise map to output, e.g., conv2d),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opaque (cannot be fused, e.g., sort).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D7C0E0-0516-D0C0-49F6-BD889822D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873" y="3355289"/>
            <a:ext cx="5664784" cy="33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8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D7CB22-ED72-9241-0380-C3775BAA638F}"/>
              </a:ext>
            </a:extLst>
          </p:cNvPr>
          <p:cNvSpPr txBox="1"/>
          <p:nvPr/>
        </p:nvSpPr>
        <p:spPr>
          <a:xfrm>
            <a:off x="264542" y="183394"/>
            <a:ext cx="10880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Computational Graphs-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Layout Transformation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D540B-DFB9-08AB-3D74-D33621A226A5}"/>
              </a:ext>
            </a:extLst>
          </p:cNvPr>
          <p:cNvSpPr txBox="1"/>
          <p:nvPr/>
        </p:nvSpPr>
        <p:spPr>
          <a:xfrm>
            <a:off x="264542" y="1436963"/>
            <a:ext cx="11524890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Data Layout optimization converts a computational graph into one that can use better internal data layouts for execution on the target hardware.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首先根据 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memory hierarchies 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为每个 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operator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指定 </a:t>
            </a:r>
            <a:r>
              <a:rPr lang="en-US" altLang="zh-CN" sz="2400" i="0" dirty="0" err="1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prefered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 data layout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然后根据 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producer 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和 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consumer 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在 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operator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之间进行 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proper layout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28214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D7CB22-ED72-9241-0380-C3775BAA638F}"/>
              </a:ext>
            </a:extLst>
          </p:cNvPr>
          <p:cNvSpPr txBox="1"/>
          <p:nvPr/>
        </p:nvSpPr>
        <p:spPr>
          <a:xfrm>
            <a:off x="264544" y="183394"/>
            <a:ext cx="633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Tensor Operations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D540B-DFB9-08AB-3D74-D33621A226A5}"/>
              </a:ext>
            </a:extLst>
          </p:cNvPr>
          <p:cNvSpPr txBox="1"/>
          <p:nvPr/>
        </p:nvSpPr>
        <p:spPr>
          <a:xfrm>
            <a:off x="264544" y="1368724"/>
            <a:ext cx="1152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324880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D7CB22-ED72-9241-0380-C3775BAA638F}"/>
              </a:ext>
            </a:extLst>
          </p:cNvPr>
          <p:cNvSpPr txBox="1"/>
          <p:nvPr/>
        </p:nvSpPr>
        <p:spPr>
          <a:xfrm>
            <a:off x="264544" y="183394"/>
            <a:ext cx="633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Tensor Operations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D540B-DFB9-08AB-3D74-D33621A226A5}"/>
              </a:ext>
            </a:extLst>
          </p:cNvPr>
          <p:cNvSpPr txBox="1"/>
          <p:nvPr/>
        </p:nvSpPr>
        <p:spPr>
          <a:xfrm>
            <a:off x="264544" y="1368724"/>
            <a:ext cx="1152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294524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D7CB22-ED72-9241-0380-C3775BAA638F}"/>
              </a:ext>
            </a:extLst>
          </p:cNvPr>
          <p:cNvSpPr txBox="1"/>
          <p:nvPr/>
        </p:nvSpPr>
        <p:spPr>
          <a:xfrm>
            <a:off x="264544" y="183394"/>
            <a:ext cx="633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Tensor Operations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D540B-DFB9-08AB-3D74-D33621A226A5}"/>
              </a:ext>
            </a:extLst>
          </p:cNvPr>
          <p:cNvSpPr txBox="1"/>
          <p:nvPr/>
        </p:nvSpPr>
        <p:spPr>
          <a:xfrm>
            <a:off x="264544" y="1368724"/>
            <a:ext cx="1152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192453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D7CB22-ED72-9241-0380-C3775BAA638F}"/>
              </a:ext>
            </a:extLst>
          </p:cNvPr>
          <p:cNvSpPr txBox="1"/>
          <p:nvPr/>
        </p:nvSpPr>
        <p:spPr>
          <a:xfrm>
            <a:off x="264544" y="183394"/>
            <a:ext cx="633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Tensor Operations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D540B-DFB9-08AB-3D74-D33621A226A5}"/>
              </a:ext>
            </a:extLst>
          </p:cNvPr>
          <p:cNvSpPr txBox="1"/>
          <p:nvPr/>
        </p:nvSpPr>
        <p:spPr>
          <a:xfrm>
            <a:off x="264544" y="1368724"/>
            <a:ext cx="1152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247076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299</Words>
  <Application>Microsoft Office PowerPoint</Application>
  <PresentationFormat>宽屏</PresentationFormat>
  <Paragraphs>35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Jeff Lucas</dc:creator>
  <cp:lastModifiedBy>Jeff Lucas</cp:lastModifiedBy>
  <cp:revision>14</cp:revision>
  <dcterms:created xsi:type="dcterms:W3CDTF">2023-11-28T01:08:28Z</dcterms:created>
  <dcterms:modified xsi:type="dcterms:W3CDTF">2023-11-28T09:33:27Z</dcterms:modified>
</cp:coreProperties>
</file>