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4_46C53FCD.xml" ContentType="application/vnd.ms-powerpoint.comments+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2" r:id="rId4"/>
    <p:sldId id="259" r:id="rId5"/>
    <p:sldId id="263" r:id="rId6"/>
    <p:sldId id="264" r:id="rId7"/>
    <p:sldId id="260" r:id="rId8"/>
    <p:sldId id="265" r:id="rId9"/>
    <p:sldId id="272" r:id="rId10"/>
    <p:sldId id="266" r:id="rId11"/>
    <p:sldId id="273" r:id="rId12"/>
    <p:sldId id="269" r:id="rId13"/>
    <p:sldId id="261"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EEF688-FEF6-2A39-1F72-F6C3F6C4226D}" name="Jeff Lucas" initials="JL" userId="862ccf63f9a1faa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65" autoAdjust="0"/>
  </p:normalViewPr>
  <p:slideViewPr>
    <p:cSldViewPr snapToGrid="0">
      <p:cViewPr varScale="1">
        <p:scale>
          <a:sx n="75" d="100"/>
          <a:sy n="75" d="100"/>
        </p:scale>
        <p:origin x="708"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04_46C53FCD.xml><?xml version="1.0" encoding="utf-8"?>
<p188:cmLst xmlns:a="http://schemas.openxmlformats.org/drawingml/2006/main" xmlns:r="http://schemas.openxmlformats.org/officeDocument/2006/relationships" xmlns:p188="http://schemas.microsoft.com/office/powerpoint/2018/8/main">
  <p188:cm id="{CA14A900-5593-41C1-9BCC-784D293BF518}" authorId="{06EEF688-FEF6-2A39-1F72-F6C3F6C4226D}" created="2023-12-12T04:51:06.033">
    <pc:sldMkLst xmlns:pc="http://schemas.microsoft.com/office/powerpoint/2013/main/command">
      <pc:docMk/>
      <pc:sldMk cId="1187332045" sldId="260"/>
    </pc:sldMkLst>
    <p188:txBody>
      <a:bodyPr/>
      <a:lstStyle/>
      <a:p>
        <a:r>
          <a:rPr lang="zh-CN" altLang="en-US"/>
          <a:t>它需要累加器寄存器与加法寄存器相同（注意 +=）。这是因为 Tensor Core 指令的数据类型不透明性，这使我们无法为累加器提供任意初始值。</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367BA-D989-47EE-842E-A27BE249EAC5}" type="datetimeFigureOut">
              <a:rPr lang="zh-CN" altLang="en-US" smtClean="0"/>
              <a:t>2023/12/17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6B2F5-95AE-48FD-A46F-EFBAB03BCEBF}" type="slidenum">
              <a:rPr lang="zh-CN" altLang="en-US" smtClean="0"/>
              <a:t>‹#›</a:t>
            </a:fld>
            <a:endParaRPr lang="zh-CN" altLang="en-US"/>
          </a:p>
        </p:txBody>
      </p:sp>
    </p:spTree>
    <p:extLst>
      <p:ext uri="{BB962C8B-B14F-4D97-AF65-F5344CB8AC3E}">
        <p14:creationId xmlns:p14="http://schemas.microsoft.com/office/powerpoint/2010/main" val="520594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Nvidia Tensor core: numbers of entries and data types</a:t>
            </a:r>
            <a:endParaRPr lang="zh-CN" altLang="en-US" dirty="0"/>
          </a:p>
        </p:txBody>
      </p:sp>
      <p:sp>
        <p:nvSpPr>
          <p:cNvPr id="4" name="灯片编号占位符 3"/>
          <p:cNvSpPr>
            <a:spLocks noGrp="1"/>
          </p:cNvSpPr>
          <p:nvPr>
            <p:ph type="sldNum" sz="quarter" idx="5"/>
          </p:nvPr>
        </p:nvSpPr>
        <p:spPr/>
        <p:txBody>
          <a:bodyPr/>
          <a:lstStyle/>
          <a:p>
            <a:fld id="{A546B2F5-95AE-48FD-A46F-EFBAB03BCEBF}" type="slidenum">
              <a:rPr lang="zh-CN" altLang="en-US" smtClean="0"/>
              <a:t>4</a:t>
            </a:fld>
            <a:endParaRPr lang="zh-CN" altLang="en-US"/>
          </a:p>
        </p:txBody>
      </p:sp>
    </p:spTree>
    <p:extLst>
      <p:ext uri="{BB962C8B-B14F-4D97-AF65-F5344CB8AC3E}">
        <p14:creationId xmlns:p14="http://schemas.microsoft.com/office/powerpoint/2010/main" val="231120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尽管张量 </a:t>
            </a:r>
            <a:r>
              <a:rPr lang="en-US" altLang="zh-CN" b="0" i="0" dirty="0">
                <a:solidFill>
                  <a:srgbClr val="1D2129"/>
                </a:solidFill>
                <a:effectLst/>
                <a:latin typeface="PingFangSC-Regular"/>
              </a:rPr>
              <a:t>IR </a:t>
            </a:r>
            <a:r>
              <a:rPr lang="zh-CN" altLang="en-US" b="0" i="0" dirty="0">
                <a:solidFill>
                  <a:srgbClr val="1D2129"/>
                </a:solidFill>
                <a:effectLst/>
                <a:latin typeface="PingFangSC-Regular"/>
              </a:rPr>
              <a:t>提供了基本相同的分析信息，如上所述，但通过张量 </a:t>
            </a:r>
            <a:r>
              <a:rPr lang="en-US" altLang="zh-CN" b="0" i="0" dirty="0">
                <a:solidFill>
                  <a:srgbClr val="1D2129"/>
                </a:solidFill>
                <a:effectLst/>
                <a:latin typeface="PingFangSC-Regular"/>
              </a:rPr>
              <a:t>Op </a:t>
            </a:r>
            <a:r>
              <a:rPr lang="zh-CN" altLang="en-US" b="0" i="0" dirty="0">
                <a:solidFill>
                  <a:srgbClr val="1D2129"/>
                </a:solidFill>
                <a:effectLst/>
                <a:latin typeface="PingFangSC-Regular"/>
              </a:rPr>
              <a:t>数据结构更容易重组循环。</a:t>
            </a:r>
            <a:endParaRPr lang="zh-CN" altLang="en-US" dirty="0"/>
          </a:p>
        </p:txBody>
      </p:sp>
      <p:sp>
        <p:nvSpPr>
          <p:cNvPr id="4" name="灯片编号占位符 3"/>
          <p:cNvSpPr>
            <a:spLocks noGrp="1"/>
          </p:cNvSpPr>
          <p:nvPr>
            <p:ph type="sldNum" sz="quarter" idx="5"/>
          </p:nvPr>
        </p:nvSpPr>
        <p:spPr/>
        <p:txBody>
          <a:bodyPr/>
          <a:lstStyle/>
          <a:p>
            <a:fld id="{A546B2F5-95AE-48FD-A46F-EFBAB03BCEBF}" type="slidenum">
              <a:rPr lang="zh-CN" altLang="en-US" smtClean="0"/>
              <a:t>6</a:t>
            </a:fld>
            <a:endParaRPr lang="zh-CN" altLang="en-US"/>
          </a:p>
        </p:txBody>
      </p:sp>
    </p:spTree>
    <p:extLst>
      <p:ext uri="{BB962C8B-B14F-4D97-AF65-F5344CB8AC3E}">
        <p14:creationId xmlns:p14="http://schemas.microsoft.com/office/powerpoint/2010/main" val="47521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Microsoft YaHei UI" panose="020B0503020204020204" pitchFamily="34" charset="-122"/>
                <a:ea typeface="Microsoft YaHei UI" panose="020B0503020204020204" pitchFamily="34" charset="-122"/>
              </a:rPr>
              <a:t>a key difference in Nvidia Tensor Core: </a:t>
            </a:r>
            <a:r>
              <a:rPr lang="zh-CN" altLang="en-US" sz="1800" dirty="0">
                <a:effectLst/>
                <a:latin typeface="Microsoft YaHei UI" panose="020B0503020204020204" pitchFamily="34" charset="-122"/>
                <a:ea typeface="Microsoft YaHei UI" panose="020B0503020204020204" pitchFamily="34" charset="-122"/>
              </a:rPr>
              <a:t>它需要累加器寄存器与加法寄存器相同（注意 </a:t>
            </a:r>
            <a:r>
              <a:rPr lang="en-US" altLang="zh-CN" sz="1800" dirty="0">
                <a:effectLst/>
                <a:latin typeface="Microsoft YaHei UI" panose="020B0503020204020204" pitchFamily="34" charset="-122"/>
                <a:ea typeface="Microsoft YaHei UI" panose="020B0503020204020204" pitchFamily="34" charset="-122"/>
              </a:rPr>
              <a:t>+=</a:t>
            </a:r>
            <a:r>
              <a:rPr lang="zh-CN" altLang="en-US" sz="1800" dirty="0">
                <a:effectLst/>
                <a:latin typeface="Microsoft YaHei UI" panose="020B0503020204020204" pitchFamily="34" charset="-122"/>
                <a:ea typeface="Microsoft YaHei UI" panose="020B0503020204020204" pitchFamily="34" charset="-122"/>
              </a:rPr>
              <a:t>）。这是因为 </a:t>
            </a:r>
            <a:r>
              <a:rPr lang="en-US" altLang="zh-CN" sz="1800" dirty="0">
                <a:effectLst/>
                <a:latin typeface="Microsoft YaHei UI" panose="020B0503020204020204" pitchFamily="34" charset="-122"/>
                <a:ea typeface="Microsoft YaHei UI" panose="020B0503020204020204" pitchFamily="34" charset="-122"/>
              </a:rPr>
              <a:t>Tensor Core </a:t>
            </a:r>
            <a:r>
              <a:rPr lang="zh-CN" altLang="en-US" sz="1800" dirty="0">
                <a:effectLst/>
                <a:latin typeface="Microsoft YaHei UI" panose="020B0503020204020204" pitchFamily="34" charset="-122"/>
                <a:ea typeface="Microsoft YaHei UI" panose="020B0503020204020204" pitchFamily="34" charset="-122"/>
              </a:rPr>
              <a:t>指令的数据类型不透明性，这使我们无法为累加器提供任意初始值。</a:t>
            </a:r>
            <a:endParaRPr lang="zh-CN" altLang="en-US" dirty="0"/>
          </a:p>
        </p:txBody>
      </p:sp>
      <p:sp>
        <p:nvSpPr>
          <p:cNvPr id="4" name="灯片编号占位符 3"/>
          <p:cNvSpPr>
            <a:spLocks noGrp="1"/>
          </p:cNvSpPr>
          <p:nvPr>
            <p:ph type="sldNum" sz="quarter" idx="5"/>
          </p:nvPr>
        </p:nvSpPr>
        <p:spPr/>
        <p:txBody>
          <a:bodyPr/>
          <a:lstStyle/>
          <a:p>
            <a:fld id="{A546B2F5-95AE-48FD-A46F-EFBAB03BCEBF}" type="slidenum">
              <a:rPr lang="zh-CN" altLang="en-US" smtClean="0"/>
              <a:t>7</a:t>
            </a:fld>
            <a:endParaRPr lang="zh-CN" altLang="en-US"/>
          </a:p>
        </p:txBody>
      </p:sp>
    </p:spTree>
    <p:extLst>
      <p:ext uri="{BB962C8B-B14F-4D97-AF65-F5344CB8AC3E}">
        <p14:creationId xmlns:p14="http://schemas.microsoft.com/office/powerpoint/2010/main" val="3215372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如果展开程度太小，则没有足够的独立指令来填补 </a:t>
            </a:r>
            <a:r>
              <a:rPr lang="en-US" altLang="zh-CN" b="0" i="0" dirty="0">
                <a:solidFill>
                  <a:srgbClr val="1D2129"/>
                </a:solidFill>
                <a:effectLst/>
                <a:latin typeface="PingFangSC-Regular"/>
              </a:rPr>
              <a:t>RAW </a:t>
            </a:r>
            <a:r>
              <a:rPr lang="zh-CN" altLang="en-US" b="0" i="0" dirty="0">
                <a:solidFill>
                  <a:srgbClr val="1D2129"/>
                </a:solidFill>
                <a:effectLst/>
                <a:latin typeface="PingFangSC-Regular"/>
              </a:rPr>
              <a:t>危害引起的空闲惩罚周期。如果太大，将导致</a:t>
            </a:r>
            <a:r>
              <a:rPr lang="en-US" altLang="zh-CN" b="0" i="0" dirty="0">
                <a:solidFill>
                  <a:srgbClr val="1D2129"/>
                </a:solidFill>
                <a:effectLst/>
                <a:latin typeface="PingFangSC-Regular"/>
              </a:rPr>
              <a:t>I-cache</a:t>
            </a:r>
            <a:r>
              <a:rPr lang="zh-CN" altLang="en-US" b="0" i="0" dirty="0">
                <a:solidFill>
                  <a:srgbClr val="1D2129"/>
                </a:solidFill>
                <a:effectLst/>
                <a:latin typeface="PingFangSC-Regular"/>
              </a:rPr>
              <a:t>丢失。类似地，线程的数量既不太少也不太多。如果太少，计算内核的利用率不足，内存延迟不会隐藏。太多的线程引入了上下文切换开销</a:t>
            </a:r>
            <a:endParaRPr lang="zh-CN" altLang="en-US" dirty="0"/>
          </a:p>
        </p:txBody>
      </p:sp>
      <p:sp>
        <p:nvSpPr>
          <p:cNvPr id="4" name="灯片编号占位符 3"/>
          <p:cNvSpPr>
            <a:spLocks noGrp="1"/>
          </p:cNvSpPr>
          <p:nvPr>
            <p:ph type="sldNum" sz="quarter" idx="5"/>
          </p:nvPr>
        </p:nvSpPr>
        <p:spPr/>
        <p:txBody>
          <a:bodyPr/>
          <a:lstStyle/>
          <a:p>
            <a:fld id="{A546B2F5-95AE-48FD-A46F-EFBAB03BCEBF}" type="slidenum">
              <a:rPr lang="zh-CN" altLang="en-US" smtClean="0"/>
              <a:t>11</a:t>
            </a:fld>
            <a:endParaRPr lang="zh-CN" altLang="en-US"/>
          </a:p>
        </p:txBody>
      </p:sp>
    </p:spTree>
    <p:extLst>
      <p:ext uri="{BB962C8B-B14F-4D97-AF65-F5344CB8AC3E}">
        <p14:creationId xmlns:p14="http://schemas.microsoft.com/office/powerpoint/2010/main" val="305056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3226F-718F-1825-A566-63CB9E3891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C37642-4959-2E97-D4D5-7F6D01D89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1EB434-5D54-A5D4-999F-F177BBCC34B9}"/>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3E3AAC6B-B83F-2816-2760-124B144532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7F50FB-466F-8269-5E56-7A9B7D38AF05}"/>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294774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1BCBF-F66B-56BE-B257-F7A0715C6B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C214B5-415C-B1E2-D049-409802E9F0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402937-7D6A-F541-16A5-6A2C36467F3A}"/>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66F2D05A-E042-5474-AEB8-81F0685AFC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951DA8-97A1-847E-61D3-85CF9FEAA492}"/>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9545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52F338-1126-6381-4E87-5EC2E76E99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863880-3ED4-4B26-47C2-4FF24D2642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324646-FBAE-0689-5850-EA814BC839E8}"/>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F7934359-1EB8-3B61-DDF9-E2DB436D32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2EBF2-BCE9-833E-28D7-EB5843C23BA7}"/>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325711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A9C0E-FD70-5A34-9A6B-26B91E49D7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52E06D-F9D4-1AA6-02FB-1D6B651CCB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0AD241-C3A8-5F04-5CF8-1B645A217573}"/>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8A55603D-FDF3-10CC-6081-40FE24DEB7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011370-116E-C3FD-E21A-7C28FF49B8C5}"/>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221000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BFD18-A744-E298-CF2D-B44F12CDD0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6B49579-A14B-0135-C0F4-6A99BBD2F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28EC39-2A7D-D38B-09DD-7152B45C7E18}"/>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F4FF02BF-C63F-9C6D-A204-840BC6E1F7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C3A5B0-91A0-CA85-5302-C6DD7B67ABA9}"/>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155679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3E83F-011A-8417-288C-1264F81786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C53D3A-ABEA-67B2-D3DB-DE25F0B287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7C8274-2A11-2CE3-05F3-524560FBC7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D414FD-992D-72A8-5C34-DC14D244497D}"/>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85A07FA6-3AAA-1DA6-880D-35B1CA1035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D72AEA-6A1C-D185-BDE4-CBEF4059049D}"/>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405749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41FA1-27F4-5A54-4D2E-369D795761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F8F0B1-DE77-A753-EE04-3E1A74E7A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7D6E1D9-C99D-7F08-633D-B0FCED1A07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A7651D9-30EB-745B-1C27-9FB1EC258D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809611D-8D09-735C-06D0-A73570ED96B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4C71F0-A1BD-D536-1F50-28AACAB9D30F}"/>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8" name="页脚占位符 7">
            <a:extLst>
              <a:ext uri="{FF2B5EF4-FFF2-40B4-BE49-F238E27FC236}">
                <a16:creationId xmlns:a16="http://schemas.microsoft.com/office/drawing/2014/main" id="{0C3B11F7-AA53-4FD4-DD44-986EB79740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2ACB61-4325-6BFE-649D-D14852CEB353}"/>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290557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D8BD2-2195-B087-3E13-BCD1025D31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B75D6B-BDB4-2206-97C1-17B725FD5144}"/>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4" name="页脚占位符 3">
            <a:extLst>
              <a:ext uri="{FF2B5EF4-FFF2-40B4-BE49-F238E27FC236}">
                <a16:creationId xmlns:a16="http://schemas.microsoft.com/office/drawing/2014/main" id="{47BF27B5-5B1C-A8BE-28F6-E50D59BF08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6B2F51-FAEE-F30F-D370-AFBAE608C608}"/>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419369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1F769FD-2610-ACF3-CE76-5ACE9190E994}"/>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3" name="页脚占位符 2">
            <a:extLst>
              <a:ext uri="{FF2B5EF4-FFF2-40B4-BE49-F238E27FC236}">
                <a16:creationId xmlns:a16="http://schemas.microsoft.com/office/drawing/2014/main" id="{43E62FFC-290F-3222-7D9A-5FF8BD579E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982D7A4-CF77-4DE3-3353-A78854A7D3A6}"/>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358618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F30DB-A186-8070-D301-CE27AA3FA5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5A3E9E-B811-6ABC-FE39-78AB52905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5EA22B8-6949-2B9C-A08D-4B6FCED8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426744-F2D2-80B7-7FC6-8F83D27B84E5}"/>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B8FA7362-D57C-B09A-5F52-4823BA6980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CDDAF0-3D21-5F68-BAAF-73DB24BFD270}"/>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2888675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ECE49-BF08-F10B-C63A-089CD7393A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00D751-9516-569D-5010-E93AB3CFB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7698B1-1538-B77F-5FBB-E679D2153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C754D6-9704-7A1B-D9A4-5670FA276828}"/>
              </a:ext>
            </a:extLst>
          </p:cNvPr>
          <p:cNvSpPr>
            <a:spLocks noGrp="1"/>
          </p:cNvSpPr>
          <p:nvPr>
            <p:ph type="dt" sz="half" idx="10"/>
          </p:nvPr>
        </p:nvSpPr>
        <p:spPr/>
        <p:txBody>
          <a:bodyPr/>
          <a:lstStyle/>
          <a:p>
            <a:fld id="{3674A8A8-044F-4F7A-9785-59751F9DD149}" type="datetimeFigureOut">
              <a:rPr lang="zh-CN" altLang="en-US" smtClean="0"/>
              <a:t>2023/12/17</a:t>
            </a:fld>
            <a:endParaRPr lang="zh-CN" altLang="en-US"/>
          </a:p>
        </p:txBody>
      </p:sp>
      <p:sp>
        <p:nvSpPr>
          <p:cNvPr id="6" name="页脚占位符 5">
            <a:extLst>
              <a:ext uri="{FF2B5EF4-FFF2-40B4-BE49-F238E27FC236}">
                <a16:creationId xmlns:a16="http://schemas.microsoft.com/office/drawing/2014/main" id="{18919FA8-F1DE-09E9-17C8-3E077EBBEC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921EEF-10AF-4C4F-1E23-636E5F6F9942}"/>
              </a:ext>
            </a:extLst>
          </p:cNvPr>
          <p:cNvSpPr>
            <a:spLocks noGrp="1"/>
          </p:cNvSpPr>
          <p:nvPr>
            <p:ph type="sldNum" sz="quarter" idx="12"/>
          </p:nvPr>
        </p:nvSpPr>
        <p:spPr/>
        <p:txBody>
          <a:body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365890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1B9953-DCC5-356C-BBA3-5F3D0B56B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A71AE9-2EFA-D5B0-BE9D-A72D3552D7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47A7C6-2605-AAF6-8E07-7FAA4849E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4A8A8-044F-4F7A-9785-59751F9DD149}" type="datetimeFigureOut">
              <a:rPr lang="zh-CN" altLang="en-US" smtClean="0"/>
              <a:t>2023/12/17</a:t>
            </a:fld>
            <a:endParaRPr lang="zh-CN" altLang="en-US"/>
          </a:p>
        </p:txBody>
      </p:sp>
      <p:sp>
        <p:nvSpPr>
          <p:cNvPr id="5" name="页脚占位符 4">
            <a:extLst>
              <a:ext uri="{FF2B5EF4-FFF2-40B4-BE49-F238E27FC236}">
                <a16:creationId xmlns:a16="http://schemas.microsoft.com/office/drawing/2014/main" id="{7BDFE450-BC6E-D140-C5C6-D0604E6FD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18C18F-2E88-65E0-32B0-C8C8F12FD9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D2A29-E237-4C10-91AD-B1B58090C3DB}" type="slidenum">
              <a:rPr lang="zh-CN" altLang="en-US" smtClean="0"/>
              <a:t>‹#›</a:t>
            </a:fld>
            <a:endParaRPr lang="zh-CN" altLang="en-US"/>
          </a:p>
        </p:txBody>
      </p:sp>
    </p:spTree>
    <p:extLst>
      <p:ext uri="{BB962C8B-B14F-4D97-AF65-F5344CB8AC3E}">
        <p14:creationId xmlns:p14="http://schemas.microsoft.com/office/powerpoint/2010/main" val="397203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4_46C53FCD.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155B2A-F401-EDD2-374E-5E3DDFB56085}"/>
              </a:ext>
            </a:extLst>
          </p:cNvPr>
          <p:cNvSpPr txBox="1"/>
          <p:nvPr/>
        </p:nvSpPr>
        <p:spPr>
          <a:xfrm>
            <a:off x="570780" y="1690777"/>
            <a:ext cx="11050439"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UNIT: Unifying Tensorized Instruction Compilation</a:t>
            </a:r>
            <a:endParaRPr lang="zh-CN" altLang="en-US" sz="4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B8819FD-93A3-26A2-D996-DDB9C9BFD852}"/>
              </a:ext>
            </a:extLst>
          </p:cNvPr>
          <p:cNvPicPr>
            <a:picLocks noChangeAspect="1"/>
          </p:cNvPicPr>
          <p:nvPr/>
        </p:nvPicPr>
        <p:blipFill>
          <a:blip r:embed="rId2"/>
          <a:stretch>
            <a:fillRect/>
          </a:stretch>
        </p:blipFill>
        <p:spPr>
          <a:xfrm>
            <a:off x="2414559" y="3171823"/>
            <a:ext cx="7362879" cy="514354"/>
          </a:xfrm>
          <a:prstGeom prst="rect">
            <a:avLst/>
          </a:prstGeom>
        </p:spPr>
      </p:pic>
    </p:spTree>
    <p:extLst>
      <p:ext uri="{BB962C8B-B14F-4D97-AF65-F5344CB8AC3E}">
        <p14:creationId xmlns:p14="http://schemas.microsoft.com/office/powerpoint/2010/main" val="2268799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565540-C59E-FC77-0DB9-30CEF209903C}"/>
              </a:ext>
            </a:extLst>
          </p:cNvPr>
          <p:cNvSpPr txBox="1"/>
          <p:nvPr/>
        </p:nvSpPr>
        <p:spPr>
          <a:xfrm>
            <a:off x="264544" y="166777"/>
            <a:ext cx="1063840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Unified Tensorization - </a:t>
            </a:r>
            <a:r>
              <a:rPr lang="en-US" altLang="zh-CN" sz="2400" dirty="0">
                <a:latin typeface="Times New Roman" panose="02020603050405020304" pitchFamily="18" charset="0"/>
                <a:cs typeface="Times New Roman" panose="02020603050405020304" pitchFamily="18" charset="0"/>
              </a:rPr>
              <a:t>Code Transformation - Rewriter</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1DC71263-3114-330B-EE45-7D0CB8FDBFA1}"/>
              </a:ext>
            </a:extLst>
          </p:cNvPr>
          <p:cNvSpPr txBox="1"/>
          <p:nvPr/>
        </p:nvSpPr>
        <p:spPr>
          <a:xfrm>
            <a:off x="328044" y="1179047"/>
            <a:ext cx="5723506" cy="4457952"/>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Loop Reorganization: </a:t>
            </a:r>
            <a:r>
              <a:rPr lang="en-US" altLang="zh-CN" sz="2000" dirty="0">
                <a:latin typeface="Times New Roman" panose="02020603050405020304" pitchFamily="18" charset="0"/>
                <a:cs typeface="Times New Roman" panose="02020603050405020304" pitchFamily="18" charset="0"/>
              </a:rPr>
              <a:t>tile these loops and reorder them to the innermost loop levels so that those innermost loops perform exactly the same semantics as the instruction.(Tensor DSL provided)</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Tensorized Instruction Replacement: </a:t>
            </a:r>
            <a:r>
              <a:rPr lang="en-US" altLang="zh-CN" sz="2000" dirty="0">
                <a:latin typeface="Times New Roman" panose="02020603050405020304" pitchFamily="18" charset="0"/>
                <a:cs typeface="Times New Roman" panose="02020603050405020304" pitchFamily="18" charset="0"/>
              </a:rPr>
              <a:t>formalize a unified programming interface to compiler developers to manually specify the rule of operand generation.</a:t>
            </a:r>
          </a:p>
          <a:p>
            <a:pPr>
              <a:lnSpc>
                <a:spcPct val="150000"/>
              </a:lnSpc>
            </a:pPr>
            <a:r>
              <a:rPr lang="en-US" altLang="zh-CN" sz="2400" dirty="0">
                <a:latin typeface="Times New Roman" panose="02020603050405020304" pitchFamily="18" charset="0"/>
                <a:cs typeface="Times New Roman" panose="02020603050405020304" pitchFamily="18" charset="0"/>
              </a:rPr>
              <a:t>Tuner: CPU &amp; GPU</a:t>
            </a:r>
            <a:endParaRPr lang="zh-CN" altLang="en-US"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2FACFA5-F015-46F9-ACCE-E7D9B8A656F9}"/>
              </a:ext>
            </a:extLst>
          </p:cNvPr>
          <p:cNvPicPr>
            <a:picLocks noChangeAspect="1"/>
          </p:cNvPicPr>
          <p:nvPr/>
        </p:nvPicPr>
        <p:blipFill>
          <a:blip r:embed="rId2"/>
          <a:stretch>
            <a:fillRect/>
          </a:stretch>
        </p:blipFill>
        <p:spPr>
          <a:xfrm>
            <a:off x="6974394" y="1179047"/>
            <a:ext cx="5076856" cy="5512176"/>
          </a:xfrm>
          <a:prstGeom prst="rect">
            <a:avLst/>
          </a:prstGeom>
        </p:spPr>
      </p:pic>
      <p:cxnSp>
        <p:nvCxnSpPr>
          <p:cNvPr id="6" name="直接箭头连接符 5">
            <a:extLst>
              <a:ext uri="{FF2B5EF4-FFF2-40B4-BE49-F238E27FC236}">
                <a16:creationId xmlns:a16="http://schemas.microsoft.com/office/drawing/2014/main" id="{975982F1-29C6-7C3E-80F4-D2901AF28F4D}"/>
              </a:ext>
            </a:extLst>
          </p:cNvPr>
          <p:cNvCxnSpPr/>
          <p:nvPr/>
        </p:nvCxnSpPr>
        <p:spPr>
          <a:xfrm flipV="1">
            <a:off x="5162550" y="3251200"/>
            <a:ext cx="5111750" cy="76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79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565540-C59E-FC77-0DB9-30CEF209903C}"/>
              </a:ext>
            </a:extLst>
          </p:cNvPr>
          <p:cNvSpPr txBox="1"/>
          <p:nvPr/>
        </p:nvSpPr>
        <p:spPr>
          <a:xfrm>
            <a:off x="264544" y="166777"/>
            <a:ext cx="1063840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Unified Tensorization - </a:t>
            </a:r>
            <a:r>
              <a:rPr lang="en-US" altLang="zh-CN" sz="2400" dirty="0">
                <a:latin typeface="Times New Roman" panose="02020603050405020304" pitchFamily="18" charset="0"/>
                <a:cs typeface="Times New Roman" panose="02020603050405020304" pitchFamily="18" charset="0"/>
              </a:rPr>
              <a:t>Code Transformation - Rewriter</a:t>
            </a:r>
            <a:endParaRPr lang="zh-CN" altLang="en-US" sz="36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257F1E0B-D8CF-0171-0F15-1AAAA6953418}"/>
              </a:ext>
            </a:extLst>
          </p:cNvPr>
          <p:cNvSpPr txBox="1"/>
          <p:nvPr/>
        </p:nvSpPr>
        <p:spPr>
          <a:xfrm>
            <a:off x="366144" y="1040884"/>
            <a:ext cx="337820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CPU Tuning:</a:t>
            </a:r>
            <a:endParaRPr lang="zh-CN" alt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E1BC400-1374-DEE3-9704-9EBCFE3B66CB}"/>
              </a:ext>
            </a:extLst>
          </p:cNvPr>
          <p:cNvSpPr txBox="1"/>
          <p:nvPr/>
        </p:nvSpPr>
        <p:spPr>
          <a:xfrm>
            <a:off x="5854700" y="1116568"/>
            <a:ext cx="192405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GPU Tuning:</a:t>
            </a:r>
            <a:endParaRPr lang="zh-CN" altLang="en-US"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84C314BF-C4F2-DDC6-6A79-7BDFC447E9E9}"/>
              </a:ext>
            </a:extLst>
          </p:cNvPr>
          <p:cNvPicPr>
            <a:picLocks noChangeAspect="1"/>
          </p:cNvPicPr>
          <p:nvPr/>
        </p:nvPicPr>
        <p:blipFill>
          <a:blip r:embed="rId3"/>
          <a:stretch>
            <a:fillRect/>
          </a:stretch>
        </p:blipFill>
        <p:spPr>
          <a:xfrm>
            <a:off x="7604901" y="975496"/>
            <a:ext cx="4479499" cy="5793604"/>
          </a:xfrm>
          <a:prstGeom prst="rect">
            <a:avLst/>
          </a:prstGeom>
        </p:spPr>
      </p:pic>
      <p:sp>
        <p:nvSpPr>
          <p:cNvPr id="10" name="文本框 9">
            <a:extLst>
              <a:ext uri="{FF2B5EF4-FFF2-40B4-BE49-F238E27FC236}">
                <a16:creationId xmlns:a16="http://schemas.microsoft.com/office/drawing/2014/main" id="{4EBC1ED5-97FB-4953-67E1-AA9FE53BCDA9}"/>
              </a:ext>
            </a:extLst>
          </p:cNvPr>
          <p:cNvSpPr txBox="1"/>
          <p:nvPr/>
        </p:nvSpPr>
        <p:spPr>
          <a:xfrm>
            <a:off x="366144" y="1766880"/>
            <a:ext cx="5488556" cy="2677656"/>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To avoid RAW hazards penalty, and achieve instruction-level parallelism, we reorder and unroll a small degree of data parallel loops below the innermost reduction loop.</a:t>
            </a:r>
          </a:p>
          <a:p>
            <a:r>
              <a:rPr lang="en-US" altLang="zh-CN" sz="2400" dirty="0">
                <a:latin typeface="Times New Roman" panose="02020603050405020304" pitchFamily="18" charset="0"/>
                <a:cs typeface="Times New Roman" panose="02020603050405020304" pitchFamily="18" charset="0"/>
              </a:rPr>
              <a:t>The tuning space in CPU, two dimensions:</a:t>
            </a:r>
          </a:p>
          <a:p>
            <a:r>
              <a:rPr lang="en-US" altLang="zh-CN" sz="2400" dirty="0">
                <a:latin typeface="Times New Roman" panose="02020603050405020304" pitchFamily="18" charset="0"/>
                <a:cs typeface="Times New Roman" panose="02020603050405020304" pitchFamily="18" charset="0"/>
              </a:rPr>
              <a:t>unrolling and parallelization</a:t>
            </a:r>
            <a:endParaRPr lang="zh-CN" altLang="en-US" sz="24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FD03F4A-B454-15C4-8F44-24B897237639}"/>
              </a:ext>
            </a:extLst>
          </p:cNvPr>
          <p:cNvSpPr txBox="1"/>
          <p:nvPr/>
        </p:nvSpPr>
        <p:spPr>
          <a:xfrm>
            <a:off x="4876800" y="5405450"/>
            <a:ext cx="2728101"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dimension fusion </a:t>
            </a:r>
          </a:p>
          <a:p>
            <a:r>
              <a:rPr lang="en-US" altLang="zh-CN" sz="2800" dirty="0">
                <a:latin typeface="Times New Roman" panose="02020603050405020304" pitchFamily="18" charset="0"/>
                <a:cs typeface="Times New Roman" panose="02020603050405020304" pitchFamily="18" charset="0"/>
              </a:rPr>
              <a:t>split reduction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08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565540-C59E-FC77-0DB9-30CEF209903C}"/>
              </a:ext>
            </a:extLst>
          </p:cNvPr>
          <p:cNvSpPr txBox="1"/>
          <p:nvPr/>
        </p:nvSpPr>
        <p:spPr>
          <a:xfrm>
            <a:off x="264544" y="166777"/>
            <a:ext cx="4232694"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Methodology</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51A8D250-4BC4-9F7B-5916-44A67FFBB384}"/>
              </a:ext>
            </a:extLst>
          </p:cNvPr>
          <p:cNvSpPr txBox="1"/>
          <p:nvPr/>
        </p:nvSpPr>
        <p:spPr>
          <a:xfrm>
            <a:off x="330200" y="1028700"/>
            <a:ext cx="474345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Target Hardware Platforms</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08BDFCA-C4E1-CF16-C4B9-34A68E77445B}"/>
              </a:ext>
            </a:extLst>
          </p:cNvPr>
          <p:cNvSpPr txBox="1"/>
          <p:nvPr/>
        </p:nvSpPr>
        <p:spPr>
          <a:xfrm>
            <a:off x="706946" y="1490365"/>
            <a:ext cx="11294553" cy="2535566"/>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Intel x86 CPU</a:t>
            </a:r>
            <a:r>
              <a:rPr lang="en-US" altLang="zh-CN" dirty="0">
                <a:latin typeface="Times New Roman" panose="02020603050405020304" pitchFamily="18" charset="0"/>
                <a:cs typeface="Times New Roman" panose="02020603050405020304" pitchFamily="18" charset="0"/>
              </a:rPr>
              <a:t>: We use Amazon EC2 C5.12xlarge instance as our x86 platform with 24-core Intel Xeon Platinum 8275CL CPU @3.00GHz (codename: Cascade Lake) and 96GB memory.</a:t>
            </a:r>
          </a:p>
          <a:p>
            <a:pPr>
              <a:lnSpc>
                <a:spcPct val="150000"/>
              </a:lnSpc>
            </a:pPr>
            <a:r>
              <a:rPr lang="en-US" altLang="zh-CN" b="1" dirty="0">
                <a:latin typeface="Times New Roman" panose="02020603050405020304" pitchFamily="18" charset="0"/>
                <a:cs typeface="Times New Roman" panose="02020603050405020304" pitchFamily="18" charset="0"/>
              </a:rPr>
              <a:t>ARM CPU</a:t>
            </a:r>
            <a:r>
              <a:rPr lang="en-US" altLang="zh-CN" dirty="0">
                <a:latin typeface="Times New Roman" panose="02020603050405020304" pitchFamily="18" charset="0"/>
                <a:cs typeface="Times New Roman" panose="02020603050405020304" pitchFamily="18" charset="0"/>
              </a:rPr>
              <a:t>: We use Amazon EC2 M6g.8xlarge instance as our ARM platform with AWS Graviton2 CPU, which features 32-core ARM Cortex-A72 CPU @2.30GHz and 128GB memory.</a:t>
            </a:r>
          </a:p>
          <a:p>
            <a:pPr>
              <a:lnSpc>
                <a:spcPct val="150000"/>
              </a:lnSpc>
            </a:pPr>
            <a:r>
              <a:rPr lang="en-US" altLang="zh-CN" b="1" dirty="0">
                <a:latin typeface="Times New Roman" panose="02020603050405020304" pitchFamily="18" charset="0"/>
                <a:cs typeface="Times New Roman" panose="02020603050405020304" pitchFamily="18" charset="0"/>
              </a:rPr>
              <a:t>Nvidia GPU</a:t>
            </a:r>
            <a:r>
              <a:rPr lang="en-US" altLang="zh-CN" dirty="0">
                <a:latin typeface="Times New Roman" panose="02020603050405020304" pitchFamily="18" charset="0"/>
                <a:cs typeface="Times New Roman" panose="02020603050405020304" pitchFamily="18" charset="0"/>
              </a:rPr>
              <a:t>: We use Amazon EC2 P3.2xlarge instance as our GPU platform with Nvidia Tesla V100 SXM2 GPU that has 16GB host memory.</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3502624-A164-F8F2-5635-168825BDB901}"/>
              </a:ext>
            </a:extLst>
          </p:cNvPr>
          <p:cNvSpPr txBox="1"/>
          <p:nvPr/>
        </p:nvSpPr>
        <p:spPr>
          <a:xfrm>
            <a:off x="383096" y="4188430"/>
            <a:ext cx="10532554" cy="14275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Software Frameworks</a:t>
            </a:r>
          </a:p>
          <a:p>
            <a:pPr>
              <a:lnSpc>
                <a:spcPct val="150000"/>
              </a:lnSpc>
            </a:pPr>
            <a:r>
              <a:rPr lang="en-US" altLang="zh-CN" b="1" dirty="0">
                <a:latin typeface="Times New Roman" panose="02020603050405020304" pitchFamily="18" charset="0"/>
                <a:cs typeface="Times New Roman" panose="02020603050405020304" pitchFamily="18" charset="0"/>
              </a:rPr>
              <a:t>      Code Generation</a:t>
            </a:r>
            <a:r>
              <a:rPr lang="en-US" altLang="zh-CN" dirty="0">
                <a:latin typeface="Times New Roman" panose="02020603050405020304" pitchFamily="18" charset="0"/>
                <a:cs typeface="Times New Roman" panose="02020603050405020304" pitchFamily="18" charset="0"/>
              </a:rPr>
              <a:t>: Apache TVM are emitted to LLVM IR for code generation</a:t>
            </a:r>
          </a:p>
          <a:p>
            <a:pPr>
              <a:lnSpc>
                <a:spcPct val="150000"/>
              </a:lnSpc>
            </a:pPr>
            <a:r>
              <a:rPr lang="en-US" altLang="zh-CN" b="1" dirty="0">
                <a:latin typeface="Times New Roman" panose="02020603050405020304" pitchFamily="18" charset="0"/>
                <a:cs typeface="Times New Roman" panose="02020603050405020304" pitchFamily="18" charset="0"/>
              </a:rPr>
              <a:t>      Baseline</a:t>
            </a:r>
            <a:r>
              <a:rPr lang="en-US" altLang="zh-CN" dirty="0">
                <a:latin typeface="Times New Roman" panose="02020603050405020304" pitchFamily="18" charset="0"/>
                <a:cs typeface="Times New Roman" panose="02020603050405020304" pitchFamily="18" charset="0"/>
              </a:rPr>
              <a:t>: vendor-provided libraries for baseline performance of operators whenever possible</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DD5CBD8-023C-E2B7-ACE8-3A5B4D9338E5}"/>
              </a:ext>
            </a:extLst>
          </p:cNvPr>
          <p:cNvSpPr txBox="1"/>
          <p:nvPr/>
        </p:nvSpPr>
        <p:spPr>
          <a:xfrm>
            <a:off x="383096" y="5829300"/>
            <a:ext cx="46397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Workloads</a:t>
            </a:r>
            <a:r>
              <a:rPr lang="en-US" altLang="zh-CN" sz="2400" dirty="0">
                <a:latin typeface="Times New Roman" panose="02020603050405020304" pitchFamily="18" charset="0"/>
                <a:cs typeface="Times New Roman" panose="02020603050405020304" pitchFamily="18" charset="0"/>
              </a:rPr>
              <a:t>: DNN Models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906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F946FE-6BC9-2490-5C7A-23F3291A416E}"/>
              </a:ext>
            </a:extLst>
          </p:cNvPr>
          <p:cNvSpPr txBox="1"/>
          <p:nvPr/>
        </p:nvSpPr>
        <p:spPr>
          <a:xfrm>
            <a:off x="264544" y="166777"/>
            <a:ext cx="619975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Evaluation – </a:t>
            </a:r>
            <a:r>
              <a:rPr lang="en-US" altLang="zh-CN" sz="2800" dirty="0">
                <a:latin typeface="Times New Roman" panose="02020603050405020304" pitchFamily="18" charset="0"/>
                <a:cs typeface="Times New Roman" panose="02020603050405020304" pitchFamily="18" charset="0"/>
              </a:rPr>
              <a:t>End-to-end performance</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C94E8D7-FE2B-A735-BD64-6A5A89A80B83}"/>
              </a:ext>
            </a:extLst>
          </p:cNvPr>
          <p:cNvPicPr>
            <a:picLocks noChangeAspect="1"/>
          </p:cNvPicPr>
          <p:nvPr/>
        </p:nvPicPr>
        <p:blipFill>
          <a:blip r:embed="rId2"/>
          <a:stretch>
            <a:fillRect/>
          </a:stretch>
        </p:blipFill>
        <p:spPr>
          <a:xfrm>
            <a:off x="264544" y="1140608"/>
            <a:ext cx="5534266" cy="2891641"/>
          </a:xfrm>
          <a:prstGeom prst="rect">
            <a:avLst/>
          </a:prstGeom>
        </p:spPr>
      </p:pic>
      <p:pic>
        <p:nvPicPr>
          <p:cNvPr id="6" name="图片 5">
            <a:extLst>
              <a:ext uri="{FF2B5EF4-FFF2-40B4-BE49-F238E27FC236}">
                <a16:creationId xmlns:a16="http://schemas.microsoft.com/office/drawing/2014/main" id="{1A2397D7-FF0F-9469-1210-459240C0BA64}"/>
              </a:ext>
            </a:extLst>
          </p:cNvPr>
          <p:cNvPicPr>
            <a:picLocks noChangeAspect="1"/>
          </p:cNvPicPr>
          <p:nvPr/>
        </p:nvPicPr>
        <p:blipFill>
          <a:blip r:embed="rId3"/>
          <a:stretch>
            <a:fillRect/>
          </a:stretch>
        </p:blipFill>
        <p:spPr>
          <a:xfrm>
            <a:off x="5891986" y="3282146"/>
            <a:ext cx="5868214" cy="2900141"/>
          </a:xfrm>
          <a:prstGeom prst="rect">
            <a:avLst/>
          </a:prstGeom>
        </p:spPr>
      </p:pic>
    </p:spTree>
    <p:extLst>
      <p:ext uri="{BB962C8B-B14F-4D97-AF65-F5344CB8AC3E}">
        <p14:creationId xmlns:p14="http://schemas.microsoft.com/office/powerpoint/2010/main" val="35210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F946FE-6BC9-2490-5C7A-23F3291A416E}"/>
              </a:ext>
            </a:extLst>
          </p:cNvPr>
          <p:cNvSpPr txBox="1"/>
          <p:nvPr/>
        </p:nvSpPr>
        <p:spPr>
          <a:xfrm>
            <a:off x="264544" y="166777"/>
            <a:ext cx="599655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Evaluation - </a:t>
            </a:r>
            <a:r>
              <a:rPr lang="en-US" altLang="zh-CN" sz="2400" dirty="0">
                <a:latin typeface="Times New Roman" panose="02020603050405020304" pitchFamily="18" charset="0"/>
                <a:cs typeface="Times New Roman" panose="02020603050405020304" pitchFamily="18" charset="0"/>
              </a:rPr>
              <a:t>Optimization Implications</a:t>
            </a:r>
            <a:endParaRPr lang="zh-CN" altLang="en-US" sz="36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0036FD09-BD9B-9D42-983F-190DF21516D2}"/>
              </a:ext>
            </a:extLst>
          </p:cNvPr>
          <p:cNvPicPr>
            <a:picLocks noChangeAspect="1"/>
          </p:cNvPicPr>
          <p:nvPr/>
        </p:nvPicPr>
        <p:blipFill>
          <a:blip r:embed="rId2"/>
          <a:stretch>
            <a:fillRect/>
          </a:stretch>
        </p:blipFill>
        <p:spPr>
          <a:xfrm>
            <a:off x="3469462" y="1068371"/>
            <a:ext cx="5253076" cy="2252679"/>
          </a:xfrm>
          <a:prstGeom prst="rect">
            <a:avLst/>
          </a:prstGeom>
        </p:spPr>
      </p:pic>
      <p:pic>
        <p:nvPicPr>
          <p:cNvPr id="10" name="图片 9">
            <a:extLst>
              <a:ext uri="{FF2B5EF4-FFF2-40B4-BE49-F238E27FC236}">
                <a16:creationId xmlns:a16="http://schemas.microsoft.com/office/drawing/2014/main" id="{A3D59BFB-F53D-0613-842A-7C7938E21302}"/>
              </a:ext>
            </a:extLst>
          </p:cNvPr>
          <p:cNvPicPr>
            <a:picLocks noChangeAspect="1"/>
          </p:cNvPicPr>
          <p:nvPr/>
        </p:nvPicPr>
        <p:blipFill>
          <a:blip r:embed="rId3"/>
          <a:stretch>
            <a:fillRect/>
          </a:stretch>
        </p:blipFill>
        <p:spPr>
          <a:xfrm>
            <a:off x="264545" y="3984617"/>
            <a:ext cx="5831456" cy="2447371"/>
          </a:xfrm>
          <a:prstGeom prst="rect">
            <a:avLst/>
          </a:prstGeom>
        </p:spPr>
      </p:pic>
      <p:pic>
        <p:nvPicPr>
          <p:cNvPr id="12" name="图片 11">
            <a:extLst>
              <a:ext uri="{FF2B5EF4-FFF2-40B4-BE49-F238E27FC236}">
                <a16:creationId xmlns:a16="http://schemas.microsoft.com/office/drawing/2014/main" id="{247162A0-D3D4-77AF-08AA-38E5B6227605}"/>
              </a:ext>
            </a:extLst>
          </p:cNvPr>
          <p:cNvPicPr>
            <a:picLocks noChangeAspect="1"/>
          </p:cNvPicPr>
          <p:nvPr/>
        </p:nvPicPr>
        <p:blipFill>
          <a:blip r:embed="rId4"/>
          <a:stretch>
            <a:fillRect/>
          </a:stretch>
        </p:blipFill>
        <p:spPr>
          <a:xfrm>
            <a:off x="6188869" y="3984617"/>
            <a:ext cx="5673210" cy="2447371"/>
          </a:xfrm>
          <a:prstGeom prst="rect">
            <a:avLst/>
          </a:prstGeom>
        </p:spPr>
      </p:pic>
    </p:spTree>
    <p:extLst>
      <p:ext uri="{BB962C8B-B14F-4D97-AF65-F5344CB8AC3E}">
        <p14:creationId xmlns:p14="http://schemas.microsoft.com/office/powerpoint/2010/main" val="351127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F946FE-6BC9-2490-5C7A-23F3291A416E}"/>
              </a:ext>
            </a:extLst>
          </p:cNvPr>
          <p:cNvSpPr txBox="1"/>
          <p:nvPr/>
        </p:nvSpPr>
        <p:spPr>
          <a:xfrm>
            <a:off x="264544" y="166777"/>
            <a:ext cx="4232694"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Evaluation - </a:t>
            </a:r>
            <a:r>
              <a:rPr lang="en-US" altLang="zh-CN" sz="2400" dirty="0">
                <a:latin typeface="Times New Roman" panose="02020603050405020304" pitchFamily="18" charset="0"/>
                <a:cs typeface="Times New Roman" panose="02020603050405020304" pitchFamily="18" charset="0"/>
              </a:rPr>
              <a:t>Extensibility</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8A1E602-9DF5-3CA0-B951-302D69719730}"/>
              </a:ext>
            </a:extLst>
          </p:cNvPr>
          <p:cNvPicPr>
            <a:picLocks noChangeAspect="1"/>
          </p:cNvPicPr>
          <p:nvPr/>
        </p:nvPicPr>
        <p:blipFill>
          <a:blip r:embed="rId2"/>
          <a:stretch>
            <a:fillRect/>
          </a:stretch>
        </p:blipFill>
        <p:spPr>
          <a:xfrm>
            <a:off x="264544" y="1192201"/>
            <a:ext cx="5628256" cy="3143441"/>
          </a:xfrm>
          <a:prstGeom prst="rect">
            <a:avLst/>
          </a:prstGeom>
        </p:spPr>
      </p:pic>
      <p:pic>
        <p:nvPicPr>
          <p:cNvPr id="6" name="图片 5">
            <a:extLst>
              <a:ext uri="{FF2B5EF4-FFF2-40B4-BE49-F238E27FC236}">
                <a16:creationId xmlns:a16="http://schemas.microsoft.com/office/drawing/2014/main" id="{CC62FFE4-8705-754B-4086-277E7C615EF1}"/>
              </a:ext>
            </a:extLst>
          </p:cNvPr>
          <p:cNvPicPr>
            <a:picLocks noChangeAspect="1"/>
          </p:cNvPicPr>
          <p:nvPr/>
        </p:nvPicPr>
        <p:blipFill>
          <a:blip r:embed="rId3"/>
          <a:stretch>
            <a:fillRect/>
          </a:stretch>
        </p:blipFill>
        <p:spPr>
          <a:xfrm>
            <a:off x="5892800" y="3281354"/>
            <a:ext cx="6209611" cy="2681296"/>
          </a:xfrm>
          <a:prstGeom prst="rect">
            <a:avLst/>
          </a:prstGeom>
        </p:spPr>
      </p:pic>
    </p:spTree>
    <p:extLst>
      <p:ext uri="{BB962C8B-B14F-4D97-AF65-F5344CB8AC3E}">
        <p14:creationId xmlns:p14="http://schemas.microsoft.com/office/powerpoint/2010/main" val="83396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F1CA15-4A83-CE42-E333-64EED057EF03}"/>
              </a:ext>
            </a:extLst>
          </p:cNvPr>
          <p:cNvSpPr txBox="1"/>
          <p:nvPr/>
        </p:nvSpPr>
        <p:spPr>
          <a:xfrm>
            <a:off x="264544" y="166777"/>
            <a:ext cx="2927230"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Introduction</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51988C45-3D31-B76A-968C-FE1FFAFBA12F}"/>
              </a:ext>
            </a:extLst>
          </p:cNvPr>
          <p:cNvSpPr txBox="1"/>
          <p:nvPr/>
        </p:nvSpPr>
        <p:spPr>
          <a:xfrm>
            <a:off x="201044" y="1039004"/>
            <a:ext cx="11330556" cy="2308324"/>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Matmul</a:t>
            </a:r>
            <a:r>
              <a:rPr lang="en-US" altLang="zh-CN" sz="2400" dirty="0">
                <a:latin typeface="Times New Roman" panose="02020603050405020304" pitchFamily="18" charset="0"/>
                <a:cs typeface="Times New Roman" panose="02020603050405020304" pitchFamily="18" charset="0"/>
              </a:rPr>
              <a:t> and Conv are a series of multiply-accumulate (MAC) operations, which perform accumulation over a number of elementwise multiplications.</a:t>
            </a:r>
          </a:p>
          <a:p>
            <a:r>
              <a:rPr lang="en-US" altLang="zh-CN" sz="2400" dirty="0">
                <a:latin typeface="Times New Roman" panose="02020603050405020304" pitchFamily="18" charset="0"/>
                <a:cs typeface="Times New Roman" panose="02020603050405020304" pitchFamily="18" charset="0"/>
              </a:rPr>
              <a:t>To capture the reduction behavior and perform it more efficiently, recent general-purpose processors offer native tensor operation specialized instructions(tensorized instructions).</a:t>
            </a:r>
          </a:p>
          <a:p>
            <a:r>
              <a:rPr lang="en-US" altLang="zh-CN" sz="2400" dirty="0">
                <a:latin typeface="Times New Roman" panose="02020603050405020304" pitchFamily="18" charset="0"/>
                <a:cs typeface="Times New Roman" panose="02020603050405020304" pitchFamily="18" charset="0"/>
              </a:rPr>
              <a:t>“horizontal computation”</a:t>
            </a:r>
          </a:p>
          <a:p>
            <a:r>
              <a:rPr lang="en-US" altLang="zh-CN" sz="2400" dirty="0">
                <a:latin typeface="Times New Roman" panose="02020603050405020304" pitchFamily="18" charset="0"/>
                <a:cs typeface="Times New Roman" panose="02020603050405020304" pitchFamily="18" charset="0"/>
              </a:rPr>
              <a:t>tensorized instructions are often mixed-precision</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9ED13888-5BA8-E6E7-4DAE-E1193F2DC76C}"/>
              </a:ext>
            </a:extLst>
          </p:cNvPr>
          <p:cNvSpPr txBox="1"/>
          <p:nvPr/>
        </p:nvSpPr>
        <p:spPr>
          <a:xfrm>
            <a:off x="201044" y="3768545"/>
            <a:ext cx="11330556" cy="120032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these instructions essentially handle a similar compute pattern, i.e., elementwise multiplication and then horizontal accumulation. They primarily differ in the number of elementwise computation lanes and the accepting data types.</a:t>
            </a:r>
          </a:p>
        </p:txBody>
      </p:sp>
      <p:sp>
        <p:nvSpPr>
          <p:cNvPr id="5" name="文本框 4">
            <a:extLst>
              <a:ext uri="{FF2B5EF4-FFF2-40B4-BE49-F238E27FC236}">
                <a16:creationId xmlns:a16="http://schemas.microsoft.com/office/drawing/2014/main" id="{064D8002-AE3E-DE41-9143-F13737B3BD7B}"/>
              </a:ext>
            </a:extLst>
          </p:cNvPr>
          <p:cNvSpPr txBox="1"/>
          <p:nvPr/>
        </p:nvSpPr>
        <p:spPr>
          <a:xfrm>
            <a:off x="201044" y="5390091"/>
            <a:ext cx="11330556"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Goal: develop a unified approach to compile these tensorized instructions on multiple platforms to optimize the tensor operations in deep learning workloads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56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F1CA15-4A83-CE42-E333-64EED057EF03}"/>
              </a:ext>
            </a:extLst>
          </p:cNvPr>
          <p:cNvSpPr txBox="1"/>
          <p:nvPr/>
        </p:nvSpPr>
        <p:spPr>
          <a:xfrm>
            <a:off x="264544" y="166777"/>
            <a:ext cx="2927230"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Introduction</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2912975-DBA1-282E-7C0C-82CDC1F177CC}"/>
              </a:ext>
            </a:extLst>
          </p:cNvPr>
          <p:cNvSpPr txBox="1"/>
          <p:nvPr/>
        </p:nvSpPr>
        <p:spPr>
          <a:xfrm>
            <a:off x="264545" y="1258365"/>
            <a:ext cx="11324206" cy="3046988"/>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Instructions Integration: Instead of building a new specialized compiler for each new instruction, it is desirable to create a unified and extensible compilation flow;</a:t>
            </a:r>
          </a:p>
          <a:p>
            <a:r>
              <a:rPr lang="en-US" altLang="zh-CN" sz="2400" dirty="0">
                <a:latin typeface="Times New Roman" panose="02020603050405020304" pitchFamily="18" charset="0"/>
                <a:cs typeface="Times New Roman" panose="02020603050405020304" pitchFamily="18" charset="0"/>
              </a:rPr>
              <a:t>Detecting the applicability: Given a tensorized instruction, a first question is whether and how this instruction can be applied to the target tensor operation, which may require loop reorganization to make it applicable;</a:t>
            </a:r>
          </a:p>
          <a:p>
            <a:r>
              <a:rPr lang="en-US" altLang="zh-CN" sz="2400" dirty="0">
                <a:latin typeface="Times New Roman" panose="02020603050405020304" pitchFamily="18" charset="0"/>
                <a:cs typeface="Times New Roman" panose="02020603050405020304" pitchFamily="18" charset="0"/>
              </a:rPr>
              <a:t>Code rewriting: When applicable, the compiler must determine how the loops involved should be rewritten by the tensorized instruction, and how the loops should be rearranged to achieve high performance.</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6080D76-75E7-5572-6A55-3267C70744EC}"/>
              </a:ext>
            </a:extLst>
          </p:cNvPr>
          <p:cNvSpPr txBox="1"/>
          <p:nvPr/>
        </p:nvSpPr>
        <p:spPr>
          <a:xfrm>
            <a:off x="264544" y="4750610"/>
            <a:ext cx="11324207"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UNIT takes the tensorized instructions (e.g., Intel VNNI instructions on CPUs, or Nvidia Tensor Core instructions on GPUs) and a deep learning model as input, lowers the tensor operations of the model into loop-based IRs to identify the </a:t>
            </a:r>
            <a:r>
              <a:rPr lang="en-US" altLang="zh-CN" sz="2400" dirty="0" err="1">
                <a:latin typeface="Times New Roman" panose="02020603050405020304" pitchFamily="18" charset="0"/>
                <a:cs typeface="Times New Roman" panose="02020603050405020304" pitchFamily="18" charset="0"/>
              </a:rPr>
              <a:t>tensorizable</a:t>
            </a:r>
            <a:r>
              <a:rPr lang="en-US" altLang="zh-CN" sz="2400" dirty="0">
                <a:latin typeface="Times New Roman" panose="02020603050405020304" pitchFamily="18" charset="0"/>
                <a:cs typeface="Times New Roman" panose="02020603050405020304" pitchFamily="18" charset="0"/>
              </a:rPr>
              <a:t> components, and inserts the tensorized instructions by transforming and rewriting the loop.</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43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1464EB-F588-D00A-249E-01CDC72B95FB}"/>
              </a:ext>
            </a:extLst>
          </p:cNvPr>
          <p:cNvSpPr txBox="1"/>
          <p:nvPr/>
        </p:nvSpPr>
        <p:spPr>
          <a:xfrm>
            <a:off x="264544" y="166777"/>
            <a:ext cx="8706928"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Background - </a:t>
            </a:r>
            <a:r>
              <a:rPr lang="en-US" altLang="zh-CN" sz="2400" dirty="0">
                <a:latin typeface="Times New Roman" panose="02020603050405020304" pitchFamily="18" charset="0"/>
                <a:cs typeface="Times New Roman" panose="02020603050405020304" pitchFamily="18" charset="0"/>
              </a:rPr>
              <a:t>Mixed Precision Tensorized Instructions</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5D11824A-85F1-BD62-5EA4-EACCAC4F2820}"/>
              </a:ext>
            </a:extLst>
          </p:cNvPr>
          <p:cNvSpPr txBox="1"/>
          <p:nvPr/>
        </p:nvSpPr>
        <p:spPr>
          <a:xfrm>
            <a:off x="833049" y="1293222"/>
            <a:ext cx="455474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quantization for integer values</a:t>
            </a:r>
            <a:endParaRPr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5A7DF33-F0CD-DCBA-3B42-56D48E402831}"/>
              </a:ext>
            </a:extLst>
          </p:cNvPr>
          <p:cNvPicPr>
            <a:picLocks noChangeAspect="1"/>
          </p:cNvPicPr>
          <p:nvPr/>
        </p:nvPicPr>
        <p:blipFill>
          <a:blip r:embed="rId3"/>
          <a:stretch>
            <a:fillRect/>
          </a:stretch>
        </p:blipFill>
        <p:spPr>
          <a:xfrm>
            <a:off x="264544" y="2235001"/>
            <a:ext cx="5380291" cy="2984210"/>
          </a:xfrm>
          <a:prstGeom prst="rect">
            <a:avLst/>
          </a:prstGeom>
        </p:spPr>
      </p:pic>
      <p:pic>
        <p:nvPicPr>
          <p:cNvPr id="7" name="图片 6">
            <a:extLst>
              <a:ext uri="{FF2B5EF4-FFF2-40B4-BE49-F238E27FC236}">
                <a16:creationId xmlns:a16="http://schemas.microsoft.com/office/drawing/2014/main" id="{BA15B06A-3981-6275-A526-02FECC70E232}"/>
              </a:ext>
            </a:extLst>
          </p:cNvPr>
          <p:cNvPicPr>
            <a:picLocks noChangeAspect="1"/>
          </p:cNvPicPr>
          <p:nvPr/>
        </p:nvPicPr>
        <p:blipFill>
          <a:blip r:embed="rId4"/>
          <a:stretch>
            <a:fillRect/>
          </a:stretch>
        </p:blipFill>
        <p:spPr>
          <a:xfrm>
            <a:off x="6463767" y="2235001"/>
            <a:ext cx="5015409" cy="4126079"/>
          </a:xfrm>
          <a:prstGeom prst="rect">
            <a:avLst/>
          </a:prstGeom>
        </p:spPr>
      </p:pic>
      <p:sp>
        <p:nvSpPr>
          <p:cNvPr id="8" name="文本框 7">
            <a:extLst>
              <a:ext uri="{FF2B5EF4-FFF2-40B4-BE49-F238E27FC236}">
                <a16:creationId xmlns:a16="http://schemas.microsoft.com/office/drawing/2014/main" id="{01142EE1-9418-3D53-40DC-DAB663F68926}"/>
              </a:ext>
            </a:extLst>
          </p:cNvPr>
          <p:cNvSpPr txBox="1"/>
          <p:nvPr/>
        </p:nvSpPr>
        <p:spPr>
          <a:xfrm>
            <a:off x="6804205" y="1293222"/>
            <a:ext cx="436987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horizontal accumulation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76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1464EB-F588-D00A-249E-01CDC72B95FB}"/>
              </a:ext>
            </a:extLst>
          </p:cNvPr>
          <p:cNvSpPr txBox="1"/>
          <p:nvPr/>
        </p:nvSpPr>
        <p:spPr>
          <a:xfrm>
            <a:off x="264544" y="166777"/>
            <a:ext cx="6958641"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Background - </a:t>
            </a:r>
            <a:r>
              <a:rPr lang="en-US" altLang="zh-CN" sz="2400" dirty="0">
                <a:latin typeface="Times New Roman" panose="02020603050405020304" pitchFamily="18" charset="0"/>
                <a:cs typeface="Times New Roman" panose="02020603050405020304" pitchFamily="18" charset="0"/>
              </a:rPr>
              <a:t>Limitations of Existing Solutions</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0BFADA2-3B2E-687D-DD4F-3EE0C87AA89B}"/>
              </a:ext>
            </a:extLst>
          </p:cNvPr>
          <p:cNvSpPr txBox="1"/>
          <p:nvPr/>
        </p:nvSpPr>
        <p:spPr>
          <a:xfrm>
            <a:off x="264544" y="1257300"/>
            <a:ext cx="11121006" cy="2677656"/>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conventional loop vectorizers find it hard to exploit the profitability of these tensorized instructions, as they are not designed to work with the horizontal reduction idiom.</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conventional loop vectorizers focus on either analyzing the innermost loop body or combining instructions in the unrolled loop bodies. When it comes to the horizontal reduction idiom, these compilers often reorder the computation and generate epilogue reduction, preventing us from using the tensorized instructions.</a:t>
            </a:r>
            <a:endParaRPr lang="zh-CN" altLang="en-US"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481DE00-6B0B-039D-C07B-F3C20293AC25}"/>
              </a:ext>
            </a:extLst>
          </p:cNvPr>
          <p:cNvSpPr txBox="1"/>
          <p:nvPr/>
        </p:nvSpPr>
        <p:spPr>
          <a:xfrm>
            <a:off x="264544" y="5778500"/>
            <a:ext cx="11121006"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 generic solution to handle tensorized instructions from multiple platforms together is still missing.</a:t>
            </a:r>
            <a:endParaRPr lang="zh-CN" altLang="en-US" sz="2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4105047B-2F75-8300-0350-4F9087A86FAC}"/>
              </a:ext>
            </a:extLst>
          </p:cNvPr>
          <p:cNvPicPr>
            <a:picLocks noChangeAspect="1"/>
          </p:cNvPicPr>
          <p:nvPr/>
        </p:nvPicPr>
        <p:blipFill>
          <a:blip r:embed="rId2"/>
          <a:stretch>
            <a:fillRect/>
          </a:stretch>
        </p:blipFill>
        <p:spPr>
          <a:xfrm>
            <a:off x="264544" y="4090878"/>
            <a:ext cx="4736078" cy="1531700"/>
          </a:xfrm>
          <a:prstGeom prst="rect">
            <a:avLst/>
          </a:prstGeom>
        </p:spPr>
      </p:pic>
    </p:spTree>
    <p:extLst>
      <p:ext uri="{BB962C8B-B14F-4D97-AF65-F5344CB8AC3E}">
        <p14:creationId xmlns:p14="http://schemas.microsoft.com/office/powerpoint/2010/main" val="100821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1464EB-F588-D00A-249E-01CDC72B95FB}"/>
              </a:ext>
            </a:extLst>
          </p:cNvPr>
          <p:cNvSpPr txBox="1"/>
          <p:nvPr/>
        </p:nvSpPr>
        <p:spPr>
          <a:xfrm>
            <a:off x="264544" y="166777"/>
            <a:ext cx="7890294"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Background - </a:t>
            </a:r>
            <a:r>
              <a:rPr lang="en-US" altLang="zh-CN" sz="2400" dirty="0">
                <a:latin typeface="Times New Roman" panose="02020603050405020304" pitchFamily="18" charset="0"/>
                <a:cs typeface="Times New Roman" panose="02020603050405020304" pitchFamily="18" charset="0"/>
              </a:rPr>
              <a:t>Multi-Level Intermediate Representation</a:t>
            </a:r>
            <a:endParaRPr lang="zh-CN" altLang="en-US" sz="36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47B8BC1-5D04-AF8B-549C-621F4A648A0E}"/>
              </a:ext>
            </a:extLst>
          </p:cNvPr>
          <p:cNvSpPr txBox="1"/>
          <p:nvPr/>
        </p:nvSpPr>
        <p:spPr>
          <a:xfrm>
            <a:off x="264544" y="1504950"/>
            <a:ext cx="10740006" cy="3903954"/>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Graph-Level IR: useful for inter-</a:t>
            </a:r>
            <a:r>
              <a:rPr lang="en-US" altLang="zh-CN" sz="2400" dirty="0" err="1">
                <a:latin typeface="Times New Roman" panose="02020603050405020304" pitchFamily="18" charset="0"/>
                <a:cs typeface="Times New Roman" panose="02020603050405020304" pitchFamily="18" charset="0"/>
              </a:rPr>
              <a:t>tensoroperation</a:t>
            </a:r>
            <a:r>
              <a:rPr lang="en-US" altLang="zh-CN" sz="2400" dirty="0">
                <a:latin typeface="Times New Roman" panose="02020603050405020304" pitchFamily="18" charset="0"/>
                <a:cs typeface="Times New Roman" panose="02020603050405020304" pitchFamily="18" charset="0"/>
              </a:rPr>
              <a:t> optimization, like tensor shape padding, operation fusion, and choosing the proper data layout. Our tensorized analysis relies on tensor padding so that loops can be tiled by the number of lanes of the instruction perfectly</a:t>
            </a:r>
          </a:p>
          <a:p>
            <a:pPr>
              <a:lnSpc>
                <a:spcPct val="150000"/>
              </a:lnSpc>
            </a:pPr>
            <a:r>
              <a:rPr lang="en-US" altLang="zh-CN" sz="2400" dirty="0">
                <a:latin typeface="Times New Roman" panose="02020603050405020304" pitchFamily="18" charset="0"/>
                <a:cs typeface="Times New Roman" panose="02020603050405020304" pitchFamily="18" charset="0"/>
              </a:rPr>
              <a:t>Tensor DSL: tensor Op data structure. analysis on the tensor Op data structure level</a:t>
            </a:r>
          </a:p>
          <a:p>
            <a:pPr>
              <a:lnSpc>
                <a:spcPct val="150000"/>
              </a:lnSpc>
            </a:pPr>
            <a:r>
              <a:rPr lang="en-US" altLang="zh-CN" sz="2400" dirty="0">
                <a:latin typeface="Times New Roman" panose="02020603050405020304" pitchFamily="18" charset="0"/>
                <a:cs typeface="Times New Roman" panose="02020603050405020304" pitchFamily="18" charset="0"/>
              </a:rPr>
              <a:t>Tensor IR: performs transformation on the tensor IR</a:t>
            </a:r>
          </a:p>
          <a:p>
            <a:pPr>
              <a:lnSpc>
                <a:spcPct val="150000"/>
              </a:lnSpc>
            </a:pPr>
            <a:r>
              <a:rPr lang="en-US" altLang="zh-CN" sz="2400" dirty="0">
                <a:latin typeface="Times New Roman" panose="02020603050405020304" pitchFamily="18" charset="0"/>
                <a:cs typeface="Times New Roman" panose="02020603050405020304" pitchFamily="18" charset="0"/>
              </a:rPr>
              <a:t>Low-Level IR: assembly code generation.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565540-C59E-FC77-0DB9-30CEF209903C}"/>
              </a:ext>
            </a:extLst>
          </p:cNvPr>
          <p:cNvSpPr txBox="1"/>
          <p:nvPr/>
        </p:nvSpPr>
        <p:spPr>
          <a:xfrm>
            <a:off x="264544" y="166777"/>
            <a:ext cx="909535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Unified Tensorization - </a:t>
            </a:r>
            <a:r>
              <a:rPr lang="en-US" altLang="zh-CN" sz="2400" dirty="0">
                <a:latin typeface="Times New Roman" panose="02020603050405020304" pitchFamily="18" charset="0"/>
                <a:cs typeface="Times New Roman" panose="02020603050405020304" pitchFamily="18" charset="0"/>
              </a:rPr>
              <a:t>Semantics Abstraction - Tensor DSL</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B31E93A-21B9-A3FE-F079-E2271E3882D4}"/>
              </a:ext>
            </a:extLst>
          </p:cNvPr>
          <p:cNvPicPr>
            <a:picLocks noChangeAspect="1"/>
          </p:cNvPicPr>
          <p:nvPr/>
        </p:nvPicPr>
        <p:blipFill>
          <a:blip r:embed="rId4"/>
          <a:stretch>
            <a:fillRect/>
          </a:stretch>
        </p:blipFill>
        <p:spPr>
          <a:xfrm>
            <a:off x="6041100" y="1125276"/>
            <a:ext cx="6172065" cy="4678624"/>
          </a:xfrm>
          <a:prstGeom prst="rect">
            <a:avLst/>
          </a:prstGeom>
        </p:spPr>
      </p:pic>
      <p:sp>
        <p:nvSpPr>
          <p:cNvPr id="5" name="文本框 4">
            <a:extLst>
              <a:ext uri="{FF2B5EF4-FFF2-40B4-BE49-F238E27FC236}">
                <a16:creationId xmlns:a16="http://schemas.microsoft.com/office/drawing/2014/main" id="{7A2E4361-F5B5-48ED-4CE2-2A55F0A95ACA}"/>
              </a:ext>
            </a:extLst>
          </p:cNvPr>
          <p:cNvSpPr txBox="1"/>
          <p:nvPr/>
        </p:nvSpPr>
        <p:spPr>
          <a:xfrm>
            <a:off x="264544" y="1125276"/>
            <a:ext cx="5956300" cy="5565947"/>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How to have a unified description of the semantics of tensorized instructions</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All mixed precision tensorized instructions perform some elementwise operations for vectors, followed by a horizontal reduction. Each tensorized instruction, therefore, can be regarded as a small tensor operation program written in the tensor DSL.</a:t>
            </a:r>
          </a:p>
          <a:p>
            <a:pPr>
              <a:lnSpc>
                <a:spcPct val="150000"/>
              </a:lnSpc>
            </a:pPr>
            <a:r>
              <a:rPr lang="en-US" altLang="zh-CN" sz="2400" dirty="0">
                <a:latin typeface="Times New Roman" panose="02020603050405020304" pitchFamily="18" charset="0"/>
                <a:cs typeface="Times New Roman" panose="02020603050405020304" pitchFamily="18" charset="0"/>
              </a:rPr>
              <a:t>Compiler pipeline parses the operation into tensor Op.</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332045"/>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565540-C59E-FC77-0DB9-30CEF209903C}"/>
              </a:ext>
            </a:extLst>
          </p:cNvPr>
          <p:cNvSpPr txBox="1"/>
          <p:nvPr/>
        </p:nvSpPr>
        <p:spPr>
          <a:xfrm>
            <a:off x="264544" y="147727"/>
            <a:ext cx="968590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Unified Tensorization - </a:t>
            </a:r>
            <a:r>
              <a:rPr lang="en-US" altLang="zh-CN" sz="2400" dirty="0">
                <a:latin typeface="Times New Roman" panose="02020603050405020304" pitchFamily="18" charset="0"/>
                <a:cs typeface="Times New Roman" panose="02020603050405020304" pitchFamily="18" charset="0"/>
              </a:rPr>
              <a:t>Applicability Detection - Inspector</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A7DFEA5-8D37-A414-2043-F70B0A411B1A}"/>
              </a:ext>
            </a:extLst>
          </p:cNvPr>
          <p:cNvPicPr>
            <a:picLocks noChangeAspect="1"/>
          </p:cNvPicPr>
          <p:nvPr/>
        </p:nvPicPr>
        <p:blipFill>
          <a:blip r:embed="rId2"/>
          <a:stretch>
            <a:fillRect/>
          </a:stretch>
        </p:blipFill>
        <p:spPr>
          <a:xfrm>
            <a:off x="264544" y="1932764"/>
            <a:ext cx="5135580" cy="4825765"/>
          </a:xfrm>
          <a:prstGeom prst="rect">
            <a:avLst/>
          </a:prstGeom>
        </p:spPr>
      </p:pic>
      <p:sp>
        <p:nvSpPr>
          <p:cNvPr id="5" name="文本框 4">
            <a:extLst>
              <a:ext uri="{FF2B5EF4-FFF2-40B4-BE49-F238E27FC236}">
                <a16:creationId xmlns:a16="http://schemas.microsoft.com/office/drawing/2014/main" id="{32F87E2C-B4AB-E3D8-B6AD-020EEFF970AA}"/>
              </a:ext>
            </a:extLst>
          </p:cNvPr>
          <p:cNvSpPr txBox="1"/>
          <p:nvPr/>
        </p:nvSpPr>
        <p:spPr>
          <a:xfrm>
            <a:off x="482600" y="1282700"/>
            <a:ext cx="391795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Compute Isomorphism</a:t>
            </a:r>
            <a:endParaRPr lang="zh-CN" altLang="en-US"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B454453B-A930-831A-6C93-08278015D37B}"/>
              </a:ext>
            </a:extLst>
          </p:cNvPr>
          <p:cNvPicPr>
            <a:picLocks noChangeAspect="1"/>
          </p:cNvPicPr>
          <p:nvPr/>
        </p:nvPicPr>
        <p:blipFill>
          <a:blip r:embed="rId3"/>
          <a:stretch>
            <a:fillRect/>
          </a:stretch>
        </p:blipFill>
        <p:spPr>
          <a:xfrm>
            <a:off x="5946744" y="1490268"/>
            <a:ext cx="4575206" cy="5268261"/>
          </a:xfrm>
          <a:prstGeom prst="rect">
            <a:avLst/>
          </a:prstGeom>
        </p:spPr>
      </p:pic>
    </p:spTree>
    <p:extLst>
      <p:ext uri="{BB962C8B-B14F-4D97-AF65-F5344CB8AC3E}">
        <p14:creationId xmlns:p14="http://schemas.microsoft.com/office/powerpoint/2010/main" val="130402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565540-C59E-FC77-0DB9-30CEF209903C}"/>
              </a:ext>
            </a:extLst>
          </p:cNvPr>
          <p:cNvSpPr txBox="1"/>
          <p:nvPr/>
        </p:nvSpPr>
        <p:spPr>
          <a:xfrm>
            <a:off x="264544" y="147727"/>
            <a:ext cx="968590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Unified Tensorization - </a:t>
            </a:r>
            <a:r>
              <a:rPr lang="en-US" altLang="zh-CN" sz="2400" dirty="0">
                <a:latin typeface="Times New Roman" panose="02020603050405020304" pitchFamily="18" charset="0"/>
                <a:cs typeface="Times New Roman" panose="02020603050405020304" pitchFamily="18" charset="0"/>
              </a:rPr>
              <a:t>Applicability Detection - Inspector</a:t>
            </a:r>
            <a:endParaRPr lang="zh-CN" altLang="en-US" sz="36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A3CF2403-4546-642E-3DF8-36DEC731FEE9}"/>
              </a:ext>
            </a:extLst>
          </p:cNvPr>
          <p:cNvPicPr>
            <a:picLocks noChangeAspect="1"/>
          </p:cNvPicPr>
          <p:nvPr/>
        </p:nvPicPr>
        <p:blipFill>
          <a:blip r:embed="rId2"/>
          <a:stretch>
            <a:fillRect/>
          </a:stretch>
        </p:blipFill>
        <p:spPr>
          <a:xfrm>
            <a:off x="567105" y="3546156"/>
            <a:ext cx="4538696" cy="1323985"/>
          </a:xfrm>
          <a:prstGeom prst="rect">
            <a:avLst/>
          </a:prstGeom>
        </p:spPr>
      </p:pic>
      <p:pic>
        <p:nvPicPr>
          <p:cNvPr id="11" name="图片 10">
            <a:extLst>
              <a:ext uri="{FF2B5EF4-FFF2-40B4-BE49-F238E27FC236}">
                <a16:creationId xmlns:a16="http://schemas.microsoft.com/office/drawing/2014/main" id="{26DD2B1E-9D9F-86DD-795C-9A3BE7AF9326}"/>
              </a:ext>
            </a:extLst>
          </p:cNvPr>
          <p:cNvPicPr>
            <a:picLocks noChangeAspect="1"/>
          </p:cNvPicPr>
          <p:nvPr/>
        </p:nvPicPr>
        <p:blipFill>
          <a:blip r:embed="rId3"/>
          <a:stretch>
            <a:fillRect/>
          </a:stretch>
        </p:blipFill>
        <p:spPr>
          <a:xfrm>
            <a:off x="510355" y="4870141"/>
            <a:ext cx="4649802" cy="1516957"/>
          </a:xfrm>
          <a:prstGeom prst="rect">
            <a:avLst/>
          </a:prstGeom>
        </p:spPr>
      </p:pic>
      <p:pic>
        <p:nvPicPr>
          <p:cNvPr id="12" name="图片 11">
            <a:extLst>
              <a:ext uri="{FF2B5EF4-FFF2-40B4-BE49-F238E27FC236}">
                <a16:creationId xmlns:a16="http://schemas.microsoft.com/office/drawing/2014/main" id="{75BC0EBE-ECE4-4C9D-E46A-1A8E01782E48}"/>
              </a:ext>
            </a:extLst>
          </p:cNvPr>
          <p:cNvPicPr>
            <a:picLocks noChangeAspect="1"/>
          </p:cNvPicPr>
          <p:nvPr/>
        </p:nvPicPr>
        <p:blipFill>
          <a:blip r:embed="rId4"/>
          <a:stretch>
            <a:fillRect/>
          </a:stretch>
        </p:blipFill>
        <p:spPr>
          <a:xfrm>
            <a:off x="567105" y="1757741"/>
            <a:ext cx="4536302" cy="1554103"/>
          </a:xfrm>
          <a:prstGeom prst="rect">
            <a:avLst/>
          </a:prstGeom>
        </p:spPr>
      </p:pic>
      <p:sp>
        <p:nvSpPr>
          <p:cNvPr id="13" name="文本框 12">
            <a:extLst>
              <a:ext uri="{FF2B5EF4-FFF2-40B4-BE49-F238E27FC236}">
                <a16:creationId xmlns:a16="http://schemas.microsoft.com/office/drawing/2014/main" id="{2AD6B313-5778-76BD-BFCA-C86DD8207233}"/>
              </a:ext>
            </a:extLst>
          </p:cNvPr>
          <p:cNvSpPr txBox="1"/>
          <p:nvPr/>
        </p:nvSpPr>
        <p:spPr>
          <a:xfrm>
            <a:off x="567105" y="1237498"/>
            <a:ext cx="427675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Array Access Isomorphism</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1185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968</Words>
  <Application>Microsoft Office PowerPoint</Application>
  <PresentationFormat>宽屏</PresentationFormat>
  <Paragraphs>66</Paragraphs>
  <Slides>15</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Microsoft YaHei UI</vt:lpstr>
      <vt:lpstr>PingFangSC-Regular</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Lucas</dc:creator>
  <cp:lastModifiedBy>Jeff Lucas</cp:lastModifiedBy>
  <cp:revision>48</cp:revision>
  <dcterms:created xsi:type="dcterms:W3CDTF">2023-12-05T07:36:38Z</dcterms:created>
  <dcterms:modified xsi:type="dcterms:W3CDTF">2023-12-17T08:47:06Z</dcterms:modified>
</cp:coreProperties>
</file>