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9" r:id="rId12"/>
    <p:sldId id="268" r:id="rId13"/>
    <p:sldId id="27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F2B58-9D4B-4678-ABF0-55274C632DA0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AC0FD-5CDA-4E13-BEA6-116D08689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049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Convolutional network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4AC0FD-5CDA-4E13-BEA6-116D08689D0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485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Convolutional deep belief network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4AC0FD-5CDA-4E13-BEA6-116D08689D0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333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0" i="0" u="none" strike="noStrike" baseline="0" dirty="0">
                <a:latin typeface="AdvTT6071803a.B"/>
              </a:rPr>
              <a:t>Deep Boltzmann's machines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4AC0FD-5CDA-4E13-BEA6-116D08689D0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458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0" i="0" u="none" strike="noStrike" baseline="0" dirty="0">
                <a:latin typeface="AdvTT6071803a.B"/>
              </a:rPr>
              <a:t>Deep stacking network &amp; </a:t>
            </a:r>
            <a:r>
              <a:rPr lang="en-US" altLang="zh-CN" sz="1200" b="0" i="0" u="none" strike="noStrike" baseline="0" dirty="0">
                <a:latin typeface="AdvTT6071803a.B"/>
              </a:rPr>
              <a:t>Tensor deep stacking network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4AC0FD-5CDA-4E13-BEA6-116D08689D0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445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0" i="0" u="none" strike="noStrike" baseline="0" dirty="0">
                <a:latin typeface="AdvTT6071803a.B"/>
              </a:rPr>
              <a:t>Stacked autoencoders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4AC0FD-5CDA-4E13-BEA6-116D08689D0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751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0" i="0" u="none" strike="noStrike" baseline="0" dirty="0">
                <a:latin typeface="AdvTT6071803a.B"/>
              </a:rPr>
              <a:t>Deep kernel machines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4AC0FD-5CDA-4E13-BEA6-116D08689D0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446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0" i="0" u="none" strike="noStrike" baseline="0" dirty="0">
                <a:latin typeface="AdvTT6071803a.B+20"/>
              </a:rPr>
              <a:t>“</a:t>
            </a:r>
            <a:r>
              <a:rPr lang="en-US" altLang="zh-CN" sz="1800" b="0" i="0" u="none" strike="noStrike" baseline="0" dirty="0">
                <a:latin typeface="AdvTT6071803a.B"/>
              </a:rPr>
              <a:t>Long short</a:t>
            </a:r>
            <a:r>
              <a:rPr lang="en-US" altLang="zh-CN" sz="1800" b="0" i="0" u="none" strike="noStrike" baseline="0" dirty="0">
                <a:latin typeface="AdvTT6071803a.B+20"/>
              </a:rPr>
              <a:t>‐</a:t>
            </a:r>
            <a:r>
              <a:rPr lang="en-US" altLang="zh-CN" sz="1800" b="0" i="0" u="none" strike="noStrike" baseline="0" dirty="0">
                <a:latin typeface="AdvTT6071803a.B"/>
              </a:rPr>
              <a:t>term memory</a:t>
            </a:r>
            <a:r>
              <a:rPr lang="en-US" altLang="zh-CN" sz="1800" b="0" i="0" u="none" strike="noStrike" baseline="0" dirty="0">
                <a:latin typeface="AdvTT6071803a.B+20"/>
              </a:rPr>
              <a:t>” </a:t>
            </a:r>
            <a:r>
              <a:rPr lang="en-US" altLang="zh-CN" sz="1800" b="0" i="0" u="none" strike="noStrike" baseline="0" dirty="0">
                <a:latin typeface="AdvTT6071803a.B"/>
              </a:rPr>
              <a:t>recurrent neural network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4AC0FD-5CDA-4E13-BEA6-116D08689D0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411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0" i="0" u="none" strike="noStrike" baseline="0" dirty="0">
                <a:latin typeface="AdvTT6071803a.B"/>
              </a:rPr>
              <a:t>Deep coding networks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4AC0FD-5CDA-4E13-BEA6-116D08689D0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578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42E0D-3B3D-D617-F5E6-D9CA31E9E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C3D956-658E-A084-87CA-09A6531A2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59377-D66B-759A-67A7-135FDE33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190E-772C-4DF4-859C-C62F281F0614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E4D412-49F7-B46A-9FD4-574E53F9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DA766-CBAE-3854-8D20-9406518B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C61F-10D7-4E96-A651-161116B45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61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C49B4-9784-1B70-9513-14B75EDC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75D353-A0E6-C2F4-7F90-FCBB10560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875418-B82C-1590-136D-0E4C50346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190E-772C-4DF4-859C-C62F281F0614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B88DDF-7AFF-D004-90D1-9ED46273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5A3C9C-59ED-822C-7011-347C007E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C61F-10D7-4E96-A651-161116B45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93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174D90-5913-4236-440F-B108107BD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BAC742-0847-9328-9653-218478F57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9730B2-15FC-D281-3B26-EFBCC2C3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190E-772C-4DF4-859C-C62F281F0614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B9F161-17A2-0CFA-994F-E1B480C8F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456FA-87E1-8223-7A81-CB74548D9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C61F-10D7-4E96-A651-161116B45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41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1384A-246A-697B-484F-D24B7871B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D09E73-9E2D-DBEE-F357-8C33C89FA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C62BB1-F352-5D26-E7E3-3D5A1EE9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190E-772C-4DF4-859C-C62F281F0614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52F74-46EF-22A0-E33C-FFAC0EFE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060B7-BC93-A855-958A-5B43094B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C61F-10D7-4E96-A651-161116B45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36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6543B-5D47-1590-FA45-394340B5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176015-98B6-B19F-36E9-ADEEFE9E9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3382FF-841A-729F-FB07-CB29C73FF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190E-772C-4DF4-859C-C62F281F0614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5E367A-7C0B-27C0-7C3C-7B40771F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42BE81-F351-DA45-8CC4-286D59E4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C61F-10D7-4E96-A651-161116B45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88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F379E-F975-F5A0-B628-001508F9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CB44B-B6DC-92D3-4257-654F7D2AE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3D8E58-3366-149F-8107-00B4E1903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A37B04-2CE9-3761-1A2F-8935ED12D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190E-772C-4DF4-859C-C62F281F0614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11C56F-ECEB-C56E-063C-9C5B9E0D0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4CCA36-8C9D-8912-7C31-D3455103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C61F-10D7-4E96-A651-161116B45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03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16EE4-5D86-F88D-9976-4D5A4D177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8982F5-EFF6-2EF7-C887-D28B90E5C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598EEF-C9E5-5214-731A-CB7D3D39D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D44E10-3E92-7E8F-E0FF-8E52F51C8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DBFDD5-CBA3-E991-AAD9-56F720191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2EEFCC-CE63-DAB7-9D30-EFF4A23A8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190E-772C-4DF4-859C-C62F281F0614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65A187-C1EC-AFD9-8F39-5A7E3050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E7A34C-94E7-22BB-645F-BB57F019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C61F-10D7-4E96-A651-161116B45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6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67E26-D693-CAC5-3AC2-9F3143D7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14A179-B111-D1CA-55C6-A1335B357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190E-772C-4DF4-859C-C62F281F0614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7198D8-12BA-D070-6000-25198106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46B686-8EF4-1889-F228-16CFCC29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C61F-10D7-4E96-A651-161116B45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14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E0B4B3-D8B1-4610-5BFC-301BDAD1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190E-772C-4DF4-859C-C62F281F0614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BAACD3-10BE-CF7D-6F68-E9F238802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134BA9-4A2A-7195-D686-26E23D32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C61F-10D7-4E96-A651-161116B45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18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91D73-59CF-EF86-CB2D-6E142B00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5EC7D-41F7-3A93-88FE-75FE6082A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150F79-68CE-E799-B65C-AA9942913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13BA4A-6CA6-8A10-9664-54EFD54A4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190E-772C-4DF4-859C-C62F281F0614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E2EED9-4A56-9A91-0C57-500B2D572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4D8D8F-8C0A-3290-E9E2-F0F69298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C61F-10D7-4E96-A651-161116B45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37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A7BF-020F-B664-9B9C-F56941460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29572F-A0BE-E1FB-6175-56B34DD85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C78A53-CAFF-FA8E-2B49-C9C88E07F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6059C9-C691-2DF6-D25E-2F474BC74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190E-772C-4DF4-859C-C62F281F0614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E117F9-C961-73FA-34C9-29725EE73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06B312-DF0A-626B-32E3-41895A8A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9C61F-10D7-4E96-A651-161116B45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72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A23E10-407D-A6D1-5FE5-E5F2C4508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F31190-23AC-7F6D-613C-49EAB6069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1D00E6-1A6C-674A-8283-2FF6A01F4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1190E-772C-4DF4-859C-C62F281F0614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807E3E-87A3-C696-BCEA-6A564C064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02B11-AE49-6BA8-CD0D-4C70BF0DA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9C61F-10D7-4E96-A651-161116B45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12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7A836-2825-08F1-EFD3-BDB6E18551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2800" b="0" i="0" u="none" strike="noStrike" baseline="0" dirty="0">
                <a:latin typeface="AdvTT6071803a.B"/>
              </a:rPr>
              <a:t>A systematic review on deep learning architectures and</a:t>
            </a:r>
            <a:br>
              <a:rPr lang="en-US" altLang="zh-CN" sz="2800" b="0" i="0" u="none" strike="noStrike" baseline="0" dirty="0">
                <a:latin typeface="AdvTT6071803a.B"/>
              </a:rPr>
            </a:br>
            <a:r>
              <a:rPr lang="en-US" altLang="zh-CN" sz="2800" b="0" i="0" u="none" strike="noStrike" baseline="0" dirty="0">
                <a:latin typeface="AdvTT6071803a.B"/>
              </a:rPr>
              <a:t>applications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01738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B862EEC-773A-C51B-9CAD-61AD441BE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212" y="813961"/>
            <a:ext cx="4610114" cy="213052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73EC22A-7D4C-CD17-3CB8-93A1B0D69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396" y="2473715"/>
            <a:ext cx="4620703" cy="170545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6BF8822-2B82-B623-BAE7-2FD9263EFB38}"/>
              </a:ext>
            </a:extLst>
          </p:cNvPr>
          <p:cNvSpPr txBox="1"/>
          <p:nvPr/>
        </p:nvSpPr>
        <p:spPr>
          <a:xfrm>
            <a:off x="7042212" y="3830127"/>
            <a:ext cx="47790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从输入向量中修剪一致特征。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重复</a:t>
            </a:r>
            <a:r>
              <a:rPr lang="en-US" altLang="zh-CN" dirty="0"/>
              <a:t>l</a:t>
            </a:r>
            <a:r>
              <a:rPr lang="zh-CN" altLang="en-US" dirty="0"/>
              <a:t>次</a:t>
            </a:r>
            <a:endParaRPr lang="en-US" altLang="zh-CN" dirty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/>
              <a:t>在非线性核导出的特征向量中应用主成分分析；</a:t>
            </a:r>
            <a:endParaRPr lang="en-US" altLang="zh-CN" dirty="0"/>
          </a:p>
          <a:p>
            <a:pPr marL="800100" lvl="1" indent="-342900">
              <a:buAutoNum type="alphaLcPeriod"/>
            </a:pPr>
            <a:r>
              <a:rPr lang="zh-CN" altLang="en-US" dirty="0"/>
              <a:t>从输出中删除无信息的组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使用大型最近邻分类学习马氏距离度量。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3F374F-72C5-64A6-C774-7E0D8FE33EB9}"/>
              </a:ext>
            </a:extLst>
          </p:cNvPr>
          <p:cNvSpPr txBox="1"/>
          <p:nvPr/>
        </p:nvSpPr>
        <p:spPr>
          <a:xfrm>
            <a:off x="2192635" y="2582175"/>
            <a:ext cx="98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&lt;----&gt;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944293-64CB-DB86-0DB3-43177504E95A}"/>
              </a:ext>
            </a:extLst>
          </p:cNvPr>
          <p:cNvSpPr txBox="1"/>
          <p:nvPr/>
        </p:nvSpPr>
        <p:spPr>
          <a:xfrm>
            <a:off x="3513826" y="2585050"/>
            <a:ext cx="98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&lt;----&gt;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312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史上最详细循环神经网络讲解（RNN/LSTM/GRU）">
            <a:extLst>
              <a:ext uri="{FF2B5EF4-FFF2-40B4-BE49-F238E27FC236}">
                <a16:creationId xmlns:a16="http://schemas.microsoft.com/office/drawing/2014/main" id="{678257BA-E949-E672-4234-307517998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94" y="2541840"/>
            <a:ext cx="5727940" cy="177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F6871EE-03D5-D9BA-D538-6AF5057A2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5329" y="2001096"/>
            <a:ext cx="3672965" cy="285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24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这里写图片描述">
            <a:extLst>
              <a:ext uri="{FF2B5EF4-FFF2-40B4-BE49-F238E27FC236}">
                <a16:creationId xmlns:a16="http://schemas.microsoft.com/office/drawing/2014/main" id="{9859818A-2E72-6A0E-87C6-77D516446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74" y="1111010"/>
            <a:ext cx="6410244" cy="231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428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79F64D-B836-4ADC-289C-14CA320DB440}"/>
              </a:ext>
            </a:extLst>
          </p:cNvPr>
          <p:cNvSpPr txBox="1"/>
          <p:nvPr/>
        </p:nvSpPr>
        <p:spPr>
          <a:xfrm>
            <a:off x="805132" y="770626"/>
            <a:ext cx="53483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000" dirty="0"/>
              <a:t>Trained on examples——generate data.</a:t>
            </a:r>
          </a:p>
          <a:p>
            <a:pPr marL="342900" indent="-342900">
              <a:buAutoNum type="arabicPeriod"/>
            </a:pPr>
            <a:r>
              <a:rPr lang="en-US" altLang="zh-CN" sz="2000" dirty="0"/>
              <a:t>Large data &amp; simple machine——optimization</a:t>
            </a:r>
          </a:p>
          <a:p>
            <a:pPr marL="342900" indent="-342900">
              <a:buAutoNum type="arabicPeriod"/>
            </a:pPr>
            <a:r>
              <a:rPr lang="en-US" altLang="zh-CN" sz="2000" dirty="0"/>
              <a:t>Domain specific——</a:t>
            </a:r>
            <a:r>
              <a:rPr lang="zh-CN" altLang="en-US" sz="2000" dirty="0"/>
              <a:t>迁移学习</a:t>
            </a:r>
            <a:endParaRPr lang="en-US" altLang="zh-CN" sz="2000" dirty="0"/>
          </a:p>
          <a:p>
            <a:pPr marL="342900" indent="-342900">
              <a:buAutoNum type="arabicPeriod"/>
            </a:pPr>
            <a:r>
              <a:rPr lang="en-US" altLang="zh-CN" sz="2000" dirty="0"/>
              <a:t>Offline, the fear of local minima——online</a:t>
            </a:r>
          </a:p>
          <a:p>
            <a:pPr marL="342900" indent="-342900">
              <a:buAutoNum type="arabicPeriod"/>
            </a:pPr>
            <a:r>
              <a:rPr lang="en-US" altLang="zh-CN" sz="2000" dirty="0"/>
              <a:t>No optimization for </a:t>
            </a:r>
            <a:r>
              <a:rPr lang="en-US" altLang="zh-CN" sz="2000" dirty="0" err="1"/>
              <a:t>hypeparameters</a:t>
            </a:r>
            <a:r>
              <a:rPr lang="en-US" altLang="zh-CN" sz="2000" dirty="0"/>
              <a:t>——</a:t>
            </a:r>
          </a:p>
          <a:p>
            <a:pPr marL="342900" indent="-342900">
              <a:buAutoNum type="arabicPeriod"/>
            </a:pPr>
            <a:r>
              <a:rPr lang="en-US" altLang="zh-CN" sz="2000" dirty="0"/>
              <a:t>Depth of layers is not definite</a:t>
            </a:r>
          </a:p>
          <a:p>
            <a:pPr marL="342900" indent="-342900">
              <a:buAutoNum type="arabicPeriod"/>
            </a:pPr>
            <a:r>
              <a:rPr lang="en-US" altLang="zh-CN" sz="2000" dirty="0"/>
              <a:t>contradict with the “right to an explanation” </a:t>
            </a:r>
            <a:endParaRPr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9DEC63-3420-6CA5-38C5-E3768F9C9AEC}"/>
              </a:ext>
            </a:extLst>
          </p:cNvPr>
          <p:cNvSpPr txBox="1"/>
          <p:nvPr/>
        </p:nvSpPr>
        <p:spPr>
          <a:xfrm>
            <a:off x="6665343" y="770626"/>
            <a:ext cx="4721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对于错误或失真图像的处理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Combine with Real model?</a:t>
            </a:r>
          </a:p>
          <a:p>
            <a:pPr marL="342900" indent="-342900"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类脑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Generative model</a:t>
            </a:r>
          </a:p>
        </p:txBody>
      </p:sp>
    </p:spTree>
    <p:extLst>
      <p:ext uri="{BB962C8B-B14F-4D97-AF65-F5344CB8AC3E}">
        <p14:creationId xmlns:p14="http://schemas.microsoft.com/office/powerpoint/2010/main" val="149904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4CD4F2-2CBA-5AB2-36D4-41860AB55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709" y="1984488"/>
            <a:ext cx="6966581" cy="288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9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D143AC3-2D09-FF5E-4312-78CBCC3EECB9}"/>
              </a:ext>
            </a:extLst>
          </p:cNvPr>
          <p:cNvSpPr txBox="1"/>
          <p:nvPr/>
        </p:nvSpPr>
        <p:spPr>
          <a:xfrm>
            <a:off x="3338421" y="1426233"/>
            <a:ext cx="551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i="0" u="none" strike="noStrike" baseline="0" dirty="0">
                <a:latin typeface="AdvTT6071803a.B"/>
              </a:rPr>
              <a:t>Deep feed</a:t>
            </a:r>
            <a:r>
              <a:rPr lang="en-US" altLang="zh-CN" sz="1800" b="0" i="0" u="none" strike="noStrike" baseline="0" dirty="0">
                <a:latin typeface="AdvTT6071803a.B+20"/>
              </a:rPr>
              <a:t>‐</a:t>
            </a:r>
            <a:r>
              <a:rPr lang="en-US" altLang="zh-CN" sz="1800" b="0" i="0" u="none" strike="noStrike" baseline="0" dirty="0">
                <a:latin typeface="AdvTT6071803a.B"/>
              </a:rPr>
              <a:t>forward neural networks</a:t>
            </a:r>
            <a:r>
              <a:rPr lang="zh-CN" altLang="en-US" sz="1800" b="0" i="0" u="none" strike="noStrike" baseline="0" dirty="0">
                <a:latin typeface="AdvTT6071803a.B"/>
              </a:rPr>
              <a:t>（深度前馈网络）</a:t>
            </a:r>
            <a:endParaRPr lang="en-US" altLang="zh-CN" sz="1800" b="0" i="0" u="none" strike="noStrike" baseline="0" dirty="0">
              <a:latin typeface="AdvTT6071803a.B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BECFBA-3EE6-B062-DB2E-1771A9CEEB3A}"/>
              </a:ext>
            </a:extLst>
          </p:cNvPr>
          <p:cNvSpPr txBox="1"/>
          <p:nvPr/>
        </p:nvSpPr>
        <p:spPr>
          <a:xfrm>
            <a:off x="3663350" y="2828835"/>
            <a:ext cx="4865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数据矩阵的基本运算（加减乘法）</a:t>
            </a:r>
            <a:endParaRPr lang="en-US" altLang="zh-CN" sz="2400" b="1" dirty="0"/>
          </a:p>
          <a:p>
            <a:r>
              <a:rPr lang="zh-CN" altLang="en-US" sz="2400" b="1" dirty="0"/>
              <a:t>损失函数</a:t>
            </a:r>
            <a:endParaRPr lang="en-US" altLang="zh-CN" sz="2400" b="1" dirty="0"/>
          </a:p>
          <a:p>
            <a:r>
              <a:rPr lang="zh-CN" altLang="en-US" sz="2400" b="1" dirty="0"/>
              <a:t>优化器</a:t>
            </a:r>
          </a:p>
        </p:txBody>
      </p:sp>
    </p:spTree>
    <p:extLst>
      <p:ext uri="{BB962C8B-B14F-4D97-AF65-F5344CB8AC3E}">
        <p14:creationId xmlns:p14="http://schemas.microsoft.com/office/powerpoint/2010/main" val="383639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A0AB461-F270-F312-3A8B-3FB7CBB2A8AA}"/>
              </a:ext>
            </a:extLst>
          </p:cNvPr>
          <p:cNvSpPr txBox="1"/>
          <p:nvPr/>
        </p:nvSpPr>
        <p:spPr>
          <a:xfrm>
            <a:off x="184031" y="258792"/>
            <a:ext cx="2513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Deep belief network</a:t>
            </a:r>
          </a:p>
          <a:p>
            <a:r>
              <a:rPr lang="en-US" altLang="zh-CN" dirty="0"/>
              <a:t>Partial graph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06B7FB-D041-524C-03A7-83AC2BFA3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612" y="3004018"/>
            <a:ext cx="3777292" cy="338615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4174BCF-37F0-E3B6-D536-77E5B927C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115" y="3680304"/>
            <a:ext cx="4487416" cy="232225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2DD9099-BE5E-1F17-8A2B-B100BF0BCCE7}"/>
              </a:ext>
            </a:extLst>
          </p:cNvPr>
          <p:cNvSpPr txBox="1"/>
          <p:nvPr/>
        </p:nvSpPr>
        <p:spPr>
          <a:xfrm>
            <a:off x="4006858" y="905123"/>
            <a:ext cx="52291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经典的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DBN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网络结构是由若干层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RBM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和一层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BP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组成的一种深层神经网络；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RBM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的第一个层称为可见层，又称输入层，由显元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(visible units)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组成，用于输入训练数据。第二个层是隐藏层，相应地，由隐元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(hidden units)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组成，用作特征检测器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(feature detectors)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260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1A8D43E-CE8C-F7ED-6C1A-E263528D7D5A}"/>
              </a:ext>
            </a:extLst>
          </p:cNvPr>
          <p:cNvSpPr txBox="1"/>
          <p:nvPr/>
        </p:nvSpPr>
        <p:spPr>
          <a:xfrm>
            <a:off x="2173857" y="2020889"/>
            <a:ext cx="22716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system-ui"/>
              </a:rPr>
              <a:t>普通卷积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system-ui"/>
              </a:rPr>
              <a:t>3D</a:t>
            </a:r>
            <a:r>
              <a:rPr lang="zh-CN" altLang="en-US" b="0" i="0" dirty="0">
                <a:effectLst/>
                <a:latin typeface="system-ui"/>
              </a:rPr>
              <a:t>卷积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system-ui"/>
              </a:rPr>
              <a:t>扩张卷积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system-ui"/>
              </a:rPr>
              <a:t>分组卷积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system-ui"/>
              </a:rPr>
              <a:t>转置卷积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system-ui"/>
              </a:rPr>
              <a:t>可分离卷积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system-ui"/>
              </a:rPr>
              <a:t>可变形卷积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5583C4-F612-4CB4-92D2-C04D545B6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596" y="2193792"/>
            <a:ext cx="3814790" cy="18002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8508FD2-4B30-77EE-8B4D-5B5C5668CB07}"/>
              </a:ext>
            </a:extLst>
          </p:cNvPr>
          <p:cNvSpPr txBox="1"/>
          <p:nvPr/>
        </p:nvSpPr>
        <p:spPr>
          <a:xfrm>
            <a:off x="5158596" y="839637"/>
            <a:ext cx="3473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AdvTTa9c1b374"/>
              </a:rPr>
              <a:t>a. local receptive fields,</a:t>
            </a:r>
          </a:p>
          <a:p>
            <a:pPr algn="l"/>
            <a:r>
              <a:rPr lang="en-US" altLang="zh-CN" sz="1800" b="0" i="0" u="none" strike="noStrike" baseline="0" dirty="0">
                <a:latin typeface="AdvTTa9c1b374"/>
              </a:rPr>
              <a:t>b. shared weights, </a:t>
            </a:r>
          </a:p>
          <a:p>
            <a:pPr algn="l"/>
            <a:r>
              <a:rPr lang="en-US" altLang="zh-CN" sz="1800" b="0" i="0" u="none" strike="noStrike" baseline="0" dirty="0">
                <a:latin typeface="AdvTTa9c1b374"/>
              </a:rPr>
              <a:t>c. spatial subsampling</a:t>
            </a:r>
            <a:r>
              <a:rPr lang="en-US" altLang="zh-CN" dirty="0">
                <a:latin typeface="AdvTTa9c1b374"/>
              </a:rPr>
              <a:t>(</a:t>
            </a:r>
            <a:r>
              <a:rPr lang="en-US" altLang="zh-CN" sz="1800" b="0" i="0" u="none" strike="noStrike" baseline="0" dirty="0">
                <a:latin typeface="AdvTTa9c1b374"/>
              </a:rPr>
              <a:t>pooling</a:t>
            </a:r>
            <a:r>
              <a:rPr lang="en-US" altLang="zh-CN" dirty="0">
                <a:latin typeface="AdvTTa9c1b374"/>
              </a:rPr>
              <a:t>)</a:t>
            </a:r>
            <a:r>
              <a:rPr lang="en-US" altLang="zh-CN" sz="1800" b="0" i="0" u="none" strike="noStrike" baseline="0" dirty="0">
                <a:latin typeface="AdvTTa9c1b374"/>
              </a:rPr>
              <a:t>.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FCAC1AA-4FF2-99BE-C3AA-D4E10A974C63}"/>
                  </a:ext>
                </a:extLst>
              </p:cNvPr>
              <p:cNvSpPr txBox="1"/>
              <p:nvPr/>
            </p:nvSpPr>
            <p:spPr>
              <a:xfrm>
                <a:off x="5158596" y="4364965"/>
                <a:ext cx="3956649" cy="1655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Cambria Math" panose="02040503050406030204" pitchFamily="18" charset="0"/>
                  </a:rPr>
                  <a:t>空间可分离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深度可分离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逐通道、逐点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FCAC1AA-4FF2-99BE-C3AA-D4E10A974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596" y="4364965"/>
                <a:ext cx="3956649" cy="1655903"/>
              </a:xfrm>
              <a:prstGeom prst="rect">
                <a:avLst/>
              </a:prstGeom>
              <a:blipFill>
                <a:blip r:embed="rId4"/>
                <a:stretch>
                  <a:fillRect l="-924" t="-1838" b="-47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26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7138FCB-C38B-B23A-22E9-FCF1C1E408FD}"/>
              </a:ext>
            </a:extLst>
          </p:cNvPr>
          <p:cNvSpPr txBox="1"/>
          <p:nvPr/>
        </p:nvSpPr>
        <p:spPr>
          <a:xfrm>
            <a:off x="569343" y="690113"/>
            <a:ext cx="393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Convolutional deep belief network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1E04BD-85BB-1578-93AC-DE15BBDD8832}"/>
              </a:ext>
            </a:extLst>
          </p:cNvPr>
          <p:cNvSpPr txBox="1"/>
          <p:nvPr/>
        </p:nvSpPr>
        <p:spPr>
          <a:xfrm>
            <a:off x="672859" y="1857555"/>
            <a:ext cx="7234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i="0" u="none" strike="noStrike" baseline="0" dirty="0">
                <a:latin typeface="AdvTTa9c1b374"/>
              </a:rPr>
              <a:t>Both RBM and deep belief network ignore the 2D structure of an image</a:t>
            </a:r>
            <a:r>
              <a:rPr lang="en-US" altLang="zh-CN" dirty="0">
                <a:latin typeface="AdvTTa9c1b374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i="0" u="none" strike="noStrike" baseline="0" dirty="0">
                <a:latin typeface="AdvTTa9c1b374"/>
              </a:rPr>
              <a:t>weights are shared among all positions in a given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i="0" u="none" strike="noStrike" baseline="0" dirty="0">
                <a:latin typeface="AdvTTa9c1b374"/>
              </a:rPr>
              <a:t>only a few units are active with respect to the provided stimulus.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D7E991-E072-80C5-A65E-813B0806A4C5}"/>
              </a:ext>
            </a:extLst>
          </p:cNvPr>
          <p:cNvSpPr txBox="1"/>
          <p:nvPr/>
        </p:nvSpPr>
        <p:spPr>
          <a:xfrm>
            <a:off x="713117" y="3743864"/>
            <a:ext cx="6791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1" dirty="0">
                <a:solidFill>
                  <a:srgbClr val="4D4D4D"/>
                </a:solidFill>
                <a:effectLst/>
                <a:latin typeface="-apple-system"/>
              </a:rPr>
              <a:t>DBNs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并没有考虑到图像的</a:t>
            </a:r>
            <a:r>
              <a:rPr lang="en-US" altLang="zh-CN" b="0" i="1" dirty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维结构信息，因为输入是简单的从一个图像矩阵一维向量化的。而</a:t>
            </a:r>
            <a:r>
              <a:rPr lang="en-US" altLang="zh-CN" b="0" i="1" dirty="0">
                <a:solidFill>
                  <a:srgbClr val="4D4D4D"/>
                </a:solidFill>
                <a:effectLst/>
                <a:latin typeface="-apple-system"/>
              </a:rPr>
              <a:t>CDBNs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就是考虑到了这个问题，它利用邻域像素的空域关系，通过一个称为卷积</a:t>
            </a:r>
            <a:r>
              <a:rPr lang="en-US" altLang="zh-CN" b="0" i="1" dirty="0">
                <a:solidFill>
                  <a:srgbClr val="4D4D4D"/>
                </a:solidFill>
                <a:effectLst/>
                <a:latin typeface="-apple-system"/>
              </a:rPr>
              <a:t>RBMs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的模型区达到生成模型的变换不变性，而且可以容易得变换到高维图像。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715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DEDAE83-3FA9-8E1A-43C2-CE5B2A6484BA}"/>
              </a:ext>
            </a:extLst>
          </p:cNvPr>
          <p:cNvSpPr txBox="1"/>
          <p:nvPr/>
        </p:nvSpPr>
        <p:spPr>
          <a:xfrm>
            <a:off x="1069675" y="908649"/>
            <a:ext cx="414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i="0" u="none" strike="noStrike" baseline="0" dirty="0">
                <a:latin typeface="AdvTTa9c1b374"/>
              </a:rPr>
              <a:t>Greedy layer</a:t>
            </a:r>
            <a:r>
              <a:rPr lang="en-US" altLang="zh-CN" sz="1800" b="0" i="0" u="none" strike="noStrike" baseline="0" dirty="0">
                <a:latin typeface="AdvTTa9c1b374+20"/>
              </a:rPr>
              <a:t>‐</a:t>
            </a:r>
            <a:r>
              <a:rPr lang="en-US" altLang="zh-CN" sz="1800" b="0" i="0" u="none" strike="noStrike" baseline="0" dirty="0">
                <a:latin typeface="AdvTTa9c1b374"/>
              </a:rPr>
              <a:t>by</a:t>
            </a:r>
            <a:r>
              <a:rPr lang="en-US" altLang="zh-CN" sz="1800" b="0" i="0" u="none" strike="noStrike" baseline="0" dirty="0">
                <a:latin typeface="AdvTTa9c1b374+20"/>
              </a:rPr>
              <a:t>‐</a:t>
            </a:r>
            <a:r>
              <a:rPr lang="en-US" altLang="zh-CN" sz="1800" b="0" i="0" u="none" strike="noStrike" baseline="0" dirty="0">
                <a:latin typeface="AdvTTa9c1b374"/>
              </a:rPr>
              <a:t>layer pretraining of units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AFF871-5D3E-C353-641D-54DC11B77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45" y="1931432"/>
            <a:ext cx="6096948" cy="318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472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53F3569-2622-47AE-9FC7-F44C1D217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778" y="935010"/>
            <a:ext cx="2958619" cy="430984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0C39703-959B-27DB-AD0C-6587FCA31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563" y="935011"/>
            <a:ext cx="2867483" cy="441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2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92C294B-873F-A1A7-016E-F05975062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205" y="2416336"/>
            <a:ext cx="3458713" cy="20253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4398C50-5415-E516-8B96-8C7F66647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229" y="2028568"/>
            <a:ext cx="5169134" cy="280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8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428</Words>
  <Application>Microsoft Office PowerPoint</Application>
  <PresentationFormat>宽屏</PresentationFormat>
  <Paragraphs>63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AdvTT6071803a.B</vt:lpstr>
      <vt:lpstr>AdvTT6071803a.B+20</vt:lpstr>
      <vt:lpstr>AdvTTa9c1b374</vt:lpstr>
      <vt:lpstr>AdvTTa9c1b374+20</vt:lpstr>
      <vt:lpstr>-apple-system</vt:lpstr>
      <vt:lpstr>PingFang SC</vt:lpstr>
      <vt:lpstr>system-ui</vt:lpstr>
      <vt:lpstr>等线</vt:lpstr>
      <vt:lpstr>等线 Light</vt:lpstr>
      <vt:lpstr>微软雅黑</vt:lpstr>
      <vt:lpstr>Arial</vt:lpstr>
      <vt:lpstr>Cambria Math</vt:lpstr>
      <vt:lpstr>Office 主题​​</vt:lpstr>
      <vt:lpstr>A systematic review on deep learning architectures and applications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systematic review on deep learning architectures and applications</dc:title>
  <dc:creator>Jeff Lucas</dc:creator>
  <cp:lastModifiedBy>Jeff Lucas</cp:lastModifiedBy>
  <cp:revision>25</cp:revision>
  <dcterms:created xsi:type="dcterms:W3CDTF">2023-09-25T04:51:54Z</dcterms:created>
  <dcterms:modified xsi:type="dcterms:W3CDTF">2023-09-26T07:29:02Z</dcterms:modified>
</cp:coreProperties>
</file>