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58" r:id="rId14"/>
    <p:sldId id="256" r:id="rId15"/>
    <p:sldId id="257"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42" autoAdjust="0"/>
  </p:normalViewPr>
  <p:slideViewPr>
    <p:cSldViewPr snapToGrid="0">
      <p:cViewPr varScale="1">
        <p:scale>
          <a:sx n="72" d="100"/>
          <a:sy n="72" d="100"/>
        </p:scale>
        <p:origin x="828"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ED695-F539-47E4-86DD-133DEBF8A1FA}"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1E3EA-215A-4B3E-8CE8-E3AD731B881F}" type="slidenum">
              <a:rPr lang="zh-CN" altLang="en-US" smtClean="0"/>
              <a:t>‹#›</a:t>
            </a:fld>
            <a:endParaRPr lang="zh-CN" altLang="en-US"/>
          </a:p>
        </p:txBody>
      </p:sp>
    </p:spTree>
    <p:extLst>
      <p:ext uri="{BB962C8B-B14F-4D97-AF65-F5344CB8AC3E}">
        <p14:creationId xmlns:p14="http://schemas.microsoft.com/office/powerpoint/2010/main" val="2796251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Lato" panose="020F0502020204030204" pitchFamily="34" charset="0"/>
              </a:rPr>
              <a:t>论文中的</a:t>
            </a:r>
            <a:r>
              <a:rPr lang="en-US" altLang="zh-CN" b="0" i="0" dirty="0">
                <a:effectLst/>
                <a:latin typeface="Lato" panose="020F0502020204030204" pitchFamily="34" charset="0"/>
              </a:rPr>
              <a:t>“the Search Space”</a:t>
            </a:r>
            <a:r>
              <a:rPr lang="zh-CN" altLang="en-US" b="0" i="0" dirty="0">
                <a:effectLst/>
                <a:latin typeface="Lato" panose="020F0502020204030204" pitchFamily="34" charset="0"/>
              </a:rPr>
              <a:t>重点描述搜索空间和内核调度问题。 它提供了搜索空间中涉及的变量和约束的详细解释，包括候选解决方案集和要优化的目标函数。 此外，它还讨论了搜索空间中的任何特定假设或限制。 该部分还可以包括用于表示搜索空间的任何数学公式或模型。</a:t>
            </a:r>
            <a:endParaRPr lang="zh-CN" altLang="en-US" dirty="0"/>
          </a:p>
        </p:txBody>
      </p:sp>
      <p:sp>
        <p:nvSpPr>
          <p:cNvPr id="4" name="灯片编号占位符 3"/>
          <p:cNvSpPr>
            <a:spLocks noGrp="1"/>
          </p:cNvSpPr>
          <p:nvPr>
            <p:ph type="sldNum" sz="quarter" idx="5"/>
          </p:nvPr>
        </p:nvSpPr>
        <p:spPr/>
        <p:txBody>
          <a:bodyPr/>
          <a:lstStyle/>
          <a:p>
            <a:fld id="{D921E3EA-215A-4B3E-8CE8-E3AD731B881F}" type="slidenum">
              <a:rPr lang="zh-CN" altLang="en-US" smtClean="0"/>
              <a:t>3</a:t>
            </a:fld>
            <a:endParaRPr lang="zh-CN" altLang="en-US"/>
          </a:p>
        </p:txBody>
      </p:sp>
    </p:spTree>
    <p:extLst>
      <p:ext uri="{BB962C8B-B14F-4D97-AF65-F5344CB8AC3E}">
        <p14:creationId xmlns:p14="http://schemas.microsoft.com/office/powerpoint/2010/main" val="286224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921E3EA-215A-4B3E-8CE8-E3AD731B881F}" type="slidenum">
              <a:rPr lang="zh-CN" altLang="en-US" smtClean="0"/>
              <a:t>7</a:t>
            </a:fld>
            <a:endParaRPr lang="zh-CN" altLang="en-US"/>
          </a:p>
        </p:txBody>
      </p:sp>
    </p:spTree>
    <p:extLst>
      <p:ext uri="{BB962C8B-B14F-4D97-AF65-F5344CB8AC3E}">
        <p14:creationId xmlns:p14="http://schemas.microsoft.com/office/powerpoint/2010/main" val="2732774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Lato" panose="020F0502020204030203" pitchFamily="34" charset="0"/>
              </a:rPr>
              <a:t>该部分主要讨论了在坐标下降算法中采用同步并行和推测的技术。这些技术被用来扩展搜索空间，以寻找更好的解。具体来说，论文指出，尽管推测被限制在当前候选解的扩展邻域内，但这种技术仍然可能导致线性搜索离开凸区域。然而，论文的第</a:t>
            </a:r>
            <a:r>
              <a:rPr lang="en-US" altLang="zh-CN" b="0" i="0" dirty="0">
                <a:effectLst/>
                <a:latin typeface="Lato" panose="020F0502020204030203" pitchFamily="34" charset="0"/>
              </a:rPr>
              <a:t>4.5</a:t>
            </a:r>
            <a:r>
              <a:rPr lang="zh-CN" altLang="en-US" b="0" i="0" dirty="0">
                <a:effectLst/>
                <a:latin typeface="Lato" panose="020F0502020204030203" pitchFamily="34" charset="0"/>
              </a:rPr>
              <a:t>节表明，在实践中并不会发生这种情况。如果我们采用更大的推测步骤，即在当前候选解的扩展邻域之外，那么离开凸区域的风险将更高。</a:t>
            </a:r>
            <a:endParaRPr lang="zh-CN" altLang="en-US" dirty="0"/>
          </a:p>
        </p:txBody>
      </p:sp>
      <p:sp>
        <p:nvSpPr>
          <p:cNvPr id="4" name="灯片编号占位符 3"/>
          <p:cNvSpPr>
            <a:spLocks noGrp="1"/>
          </p:cNvSpPr>
          <p:nvPr>
            <p:ph type="sldNum" sz="quarter" idx="5"/>
          </p:nvPr>
        </p:nvSpPr>
        <p:spPr/>
        <p:txBody>
          <a:bodyPr/>
          <a:lstStyle/>
          <a:p>
            <a:fld id="{D921E3EA-215A-4B3E-8CE8-E3AD731B881F}" type="slidenum">
              <a:rPr lang="zh-CN" altLang="en-US" smtClean="0"/>
              <a:t>10</a:t>
            </a:fld>
            <a:endParaRPr lang="zh-CN" altLang="en-US"/>
          </a:p>
        </p:txBody>
      </p:sp>
    </p:spTree>
    <p:extLst>
      <p:ext uri="{BB962C8B-B14F-4D97-AF65-F5344CB8AC3E}">
        <p14:creationId xmlns:p14="http://schemas.microsoft.com/office/powerpoint/2010/main" val="1725908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droplet</a:t>
            </a:r>
            <a:endParaRPr lang="zh-CN" altLang="en-US" dirty="0"/>
          </a:p>
        </p:txBody>
      </p:sp>
      <p:sp>
        <p:nvSpPr>
          <p:cNvPr id="4" name="灯片编号占位符 3"/>
          <p:cNvSpPr>
            <a:spLocks noGrp="1"/>
          </p:cNvSpPr>
          <p:nvPr>
            <p:ph type="sldNum" sz="quarter" idx="5"/>
          </p:nvPr>
        </p:nvSpPr>
        <p:spPr/>
        <p:txBody>
          <a:bodyPr/>
          <a:lstStyle/>
          <a:p>
            <a:fld id="{D921E3EA-215A-4B3E-8CE8-E3AD731B881F}" type="slidenum">
              <a:rPr lang="zh-CN" altLang="en-US" smtClean="0"/>
              <a:t>13</a:t>
            </a:fld>
            <a:endParaRPr lang="zh-CN" altLang="en-US"/>
          </a:p>
        </p:txBody>
      </p:sp>
    </p:spTree>
    <p:extLst>
      <p:ext uri="{BB962C8B-B14F-4D97-AF65-F5344CB8AC3E}">
        <p14:creationId xmlns:p14="http://schemas.microsoft.com/office/powerpoint/2010/main" val="2094493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gridsearch</a:t>
            </a:r>
            <a:endParaRPr lang="zh-CN" altLang="en-US" dirty="0"/>
          </a:p>
        </p:txBody>
      </p:sp>
      <p:sp>
        <p:nvSpPr>
          <p:cNvPr id="4" name="灯片编号占位符 3"/>
          <p:cNvSpPr>
            <a:spLocks noGrp="1"/>
          </p:cNvSpPr>
          <p:nvPr>
            <p:ph type="sldNum" sz="quarter" idx="5"/>
          </p:nvPr>
        </p:nvSpPr>
        <p:spPr/>
        <p:txBody>
          <a:bodyPr/>
          <a:lstStyle/>
          <a:p>
            <a:fld id="{D921E3EA-215A-4B3E-8CE8-E3AD731B881F}" type="slidenum">
              <a:rPr lang="zh-CN" altLang="en-US" smtClean="0"/>
              <a:t>14</a:t>
            </a:fld>
            <a:endParaRPr lang="zh-CN" altLang="en-US"/>
          </a:p>
        </p:txBody>
      </p:sp>
    </p:spTree>
    <p:extLst>
      <p:ext uri="{BB962C8B-B14F-4D97-AF65-F5344CB8AC3E}">
        <p14:creationId xmlns:p14="http://schemas.microsoft.com/office/powerpoint/2010/main" val="3337241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random</a:t>
            </a:r>
            <a:endParaRPr lang="zh-CN" altLang="en-US" dirty="0"/>
          </a:p>
        </p:txBody>
      </p:sp>
      <p:sp>
        <p:nvSpPr>
          <p:cNvPr id="4" name="灯片编号占位符 3"/>
          <p:cNvSpPr>
            <a:spLocks noGrp="1"/>
          </p:cNvSpPr>
          <p:nvPr>
            <p:ph type="sldNum" sz="quarter" idx="5"/>
          </p:nvPr>
        </p:nvSpPr>
        <p:spPr/>
        <p:txBody>
          <a:bodyPr/>
          <a:lstStyle/>
          <a:p>
            <a:fld id="{D921E3EA-215A-4B3E-8CE8-E3AD731B881F}" type="slidenum">
              <a:rPr lang="zh-CN" altLang="en-US" smtClean="0"/>
              <a:t>15</a:t>
            </a:fld>
            <a:endParaRPr lang="zh-CN" altLang="en-US"/>
          </a:p>
        </p:txBody>
      </p:sp>
    </p:spTree>
    <p:extLst>
      <p:ext uri="{BB962C8B-B14F-4D97-AF65-F5344CB8AC3E}">
        <p14:creationId xmlns:p14="http://schemas.microsoft.com/office/powerpoint/2010/main" val="1052207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6CC56-CD38-8A9C-F8C4-F77A57EC268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C3A844-AE48-B1F2-1C70-1D5BB66E98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9F80C4-ED2D-A233-0902-57E2E8EDE968}"/>
              </a:ext>
            </a:extLst>
          </p:cNvPr>
          <p:cNvSpPr>
            <a:spLocks noGrp="1"/>
          </p:cNvSpPr>
          <p:nvPr>
            <p:ph type="dt" sz="half" idx="10"/>
          </p:nvPr>
        </p:nvSpPr>
        <p:spPr/>
        <p:txBody>
          <a:bodyPr/>
          <a:lstStyle/>
          <a:p>
            <a:fld id="{D638F2D9-1069-4D40-87F1-CBF4D1618C5C}"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6CDC5D4B-10BD-6943-1905-D0455B7A0E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E91B37-700E-4258-1B91-BB1BDA9455F3}"/>
              </a:ext>
            </a:extLst>
          </p:cNvPr>
          <p:cNvSpPr>
            <a:spLocks noGrp="1"/>
          </p:cNvSpPr>
          <p:nvPr>
            <p:ph type="sldNum" sz="quarter" idx="12"/>
          </p:nvPr>
        </p:nvSpPr>
        <p:spPr/>
        <p:txBody>
          <a:bodyPr/>
          <a:lstStyle/>
          <a:p>
            <a:fld id="{574772E1-81D2-4D4B-91F7-C396C60CCD75}" type="slidenum">
              <a:rPr lang="zh-CN" altLang="en-US" smtClean="0"/>
              <a:t>‹#›</a:t>
            </a:fld>
            <a:endParaRPr lang="zh-CN" altLang="en-US"/>
          </a:p>
        </p:txBody>
      </p:sp>
    </p:spTree>
    <p:extLst>
      <p:ext uri="{BB962C8B-B14F-4D97-AF65-F5344CB8AC3E}">
        <p14:creationId xmlns:p14="http://schemas.microsoft.com/office/powerpoint/2010/main" val="190450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78648-4699-31E7-F0B2-4BBF6BAD316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6087E6C-3692-F0DC-6973-23DA2B944C4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35A8B0-C0BA-E24C-4DD8-F5085DB5839F}"/>
              </a:ext>
            </a:extLst>
          </p:cNvPr>
          <p:cNvSpPr>
            <a:spLocks noGrp="1"/>
          </p:cNvSpPr>
          <p:nvPr>
            <p:ph type="dt" sz="half" idx="10"/>
          </p:nvPr>
        </p:nvSpPr>
        <p:spPr/>
        <p:txBody>
          <a:bodyPr/>
          <a:lstStyle/>
          <a:p>
            <a:fld id="{D638F2D9-1069-4D40-87F1-CBF4D1618C5C}"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607D5BE4-4CEB-F559-A6F4-EEBFEA2D78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A7889A-CBFB-F919-D88B-4AE9521B160C}"/>
              </a:ext>
            </a:extLst>
          </p:cNvPr>
          <p:cNvSpPr>
            <a:spLocks noGrp="1"/>
          </p:cNvSpPr>
          <p:nvPr>
            <p:ph type="sldNum" sz="quarter" idx="12"/>
          </p:nvPr>
        </p:nvSpPr>
        <p:spPr/>
        <p:txBody>
          <a:bodyPr/>
          <a:lstStyle/>
          <a:p>
            <a:fld id="{574772E1-81D2-4D4B-91F7-C396C60CCD75}" type="slidenum">
              <a:rPr lang="zh-CN" altLang="en-US" smtClean="0"/>
              <a:t>‹#›</a:t>
            </a:fld>
            <a:endParaRPr lang="zh-CN" altLang="en-US"/>
          </a:p>
        </p:txBody>
      </p:sp>
    </p:spTree>
    <p:extLst>
      <p:ext uri="{BB962C8B-B14F-4D97-AF65-F5344CB8AC3E}">
        <p14:creationId xmlns:p14="http://schemas.microsoft.com/office/powerpoint/2010/main" val="187502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CCE481-C1E8-5F30-21CA-69FA0794CD4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1ED84A1-4D2D-6DE5-B9CC-8AA6D130B84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FAC12F-0FB0-9760-E5C0-AC33A30C4189}"/>
              </a:ext>
            </a:extLst>
          </p:cNvPr>
          <p:cNvSpPr>
            <a:spLocks noGrp="1"/>
          </p:cNvSpPr>
          <p:nvPr>
            <p:ph type="dt" sz="half" idx="10"/>
          </p:nvPr>
        </p:nvSpPr>
        <p:spPr/>
        <p:txBody>
          <a:bodyPr/>
          <a:lstStyle/>
          <a:p>
            <a:fld id="{D638F2D9-1069-4D40-87F1-CBF4D1618C5C}"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2637A94A-E138-1804-FEA8-23B2EFFE5B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59CEEE-FFD6-7010-E8BB-568A9055A3AD}"/>
              </a:ext>
            </a:extLst>
          </p:cNvPr>
          <p:cNvSpPr>
            <a:spLocks noGrp="1"/>
          </p:cNvSpPr>
          <p:nvPr>
            <p:ph type="sldNum" sz="quarter" idx="12"/>
          </p:nvPr>
        </p:nvSpPr>
        <p:spPr/>
        <p:txBody>
          <a:bodyPr/>
          <a:lstStyle/>
          <a:p>
            <a:fld id="{574772E1-81D2-4D4B-91F7-C396C60CCD75}" type="slidenum">
              <a:rPr lang="zh-CN" altLang="en-US" smtClean="0"/>
              <a:t>‹#›</a:t>
            </a:fld>
            <a:endParaRPr lang="zh-CN" altLang="en-US"/>
          </a:p>
        </p:txBody>
      </p:sp>
    </p:spTree>
    <p:extLst>
      <p:ext uri="{BB962C8B-B14F-4D97-AF65-F5344CB8AC3E}">
        <p14:creationId xmlns:p14="http://schemas.microsoft.com/office/powerpoint/2010/main" val="107052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869DE-0BEB-7AF2-6C7C-9B57BFED50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9B061F-8E61-5483-3412-ADCB5295A56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FC69C4-0229-1EA2-FE10-666F81799175}"/>
              </a:ext>
            </a:extLst>
          </p:cNvPr>
          <p:cNvSpPr>
            <a:spLocks noGrp="1"/>
          </p:cNvSpPr>
          <p:nvPr>
            <p:ph type="dt" sz="half" idx="10"/>
          </p:nvPr>
        </p:nvSpPr>
        <p:spPr/>
        <p:txBody>
          <a:bodyPr/>
          <a:lstStyle/>
          <a:p>
            <a:fld id="{D638F2D9-1069-4D40-87F1-CBF4D1618C5C}"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7D3021AF-8370-CBB9-C918-5A3ABEEE63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1B7C42-02F2-DFB1-7495-FA74F65DD4D4}"/>
              </a:ext>
            </a:extLst>
          </p:cNvPr>
          <p:cNvSpPr>
            <a:spLocks noGrp="1"/>
          </p:cNvSpPr>
          <p:nvPr>
            <p:ph type="sldNum" sz="quarter" idx="12"/>
          </p:nvPr>
        </p:nvSpPr>
        <p:spPr/>
        <p:txBody>
          <a:bodyPr/>
          <a:lstStyle/>
          <a:p>
            <a:fld id="{574772E1-81D2-4D4B-91F7-C396C60CCD75}" type="slidenum">
              <a:rPr lang="zh-CN" altLang="en-US" smtClean="0"/>
              <a:t>‹#›</a:t>
            </a:fld>
            <a:endParaRPr lang="zh-CN" altLang="en-US"/>
          </a:p>
        </p:txBody>
      </p:sp>
    </p:spTree>
    <p:extLst>
      <p:ext uri="{BB962C8B-B14F-4D97-AF65-F5344CB8AC3E}">
        <p14:creationId xmlns:p14="http://schemas.microsoft.com/office/powerpoint/2010/main" val="353774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58824-D42B-27DA-5D0F-1744453FD9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A580069-18BA-6278-EF9C-0932C74832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D84248C-584E-FE63-B70B-887A63750186}"/>
              </a:ext>
            </a:extLst>
          </p:cNvPr>
          <p:cNvSpPr>
            <a:spLocks noGrp="1"/>
          </p:cNvSpPr>
          <p:nvPr>
            <p:ph type="dt" sz="half" idx="10"/>
          </p:nvPr>
        </p:nvSpPr>
        <p:spPr/>
        <p:txBody>
          <a:bodyPr/>
          <a:lstStyle/>
          <a:p>
            <a:fld id="{D638F2D9-1069-4D40-87F1-CBF4D1618C5C}"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3344116A-964D-2ABA-C8E2-B006E6C379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5A64CE-3D50-D3B8-D169-EAD459ED1315}"/>
              </a:ext>
            </a:extLst>
          </p:cNvPr>
          <p:cNvSpPr>
            <a:spLocks noGrp="1"/>
          </p:cNvSpPr>
          <p:nvPr>
            <p:ph type="sldNum" sz="quarter" idx="12"/>
          </p:nvPr>
        </p:nvSpPr>
        <p:spPr/>
        <p:txBody>
          <a:bodyPr/>
          <a:lstStyle/>
          <a:p>
            <a:fld id="{574772E1-81D2-4D4B-91F7-C396C60CCD75}" type="slidenum">
              <a:rPr lang="zh-CN" altLang="en-US" smtClean="0"/>
              <a:t>‹#›</a:t>
            </a:fld>
            <a:endParaRPr lang="zh-CN" altLang="en-US"/>
          </a:p>
        </p:txBody>
      </p:sp>
    </p:spTree>
    <p:extLst>
      <p:ext uri="{BB962C8B-B14F-4D97-AF65-F5344CB8AC3E}">
        <p14:creationId xmlns:p14="http://schemas.microsoft.com/office/powerpoint/2010/main" val="382826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0D223-A764-34CC-2B13-B606B323E6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C91E18-EB1E-FE84-E1AB-8458585AE59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7D3DF1C-A441-9234-272E-D550D90C26B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3FB38A1-CC94-FF9C-63BE-F713061652AB}"/>
              </a:ext>
            </a:extLst>
          </p:cNvPr>
          <p:cNvSpPr>
            <a:spLocks noGrp="1"/>
          </p:cNvSpPr>
          <p:nvPr>
            <p:ph type="dt" sz="half" idx="10"/>
          </p:nvPr>
        </p:nvSpPr>
        <p:spPr/>
        <p:txBody>
          <a:bodyPr/>
          <a:lstStyle/>
          <a:p>
            <a:fld id="{D638F2D9-1069-4D40-87F1-CBF4D1618C5C}"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7A9E3429-98FC-6813-6678-B2066BB5DB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0863C4-79F4-1247-087C-0E5027BE9FC9}"/>
              </a:ext>
            </a:extLst>
          </p:cNvPr>
          <p:cNvSpPr>
            <a:spLocks noGrp="1"/>
          </p:cNvSpPr>
          <p:nvPr>
            <p:ph type="sldNum" sz="quarter" idx="12"/>
          </p:nvPr>
        </p:nvSpPr>
        <p:spPr/>
        <p:txBody>
          <a:bodyPr/>
          <a:lstStyle/>
          <a:p>
            <a:fld id="{574772E1-81D2-4D4B-91F7-C396C60CCD75}" type="slidenum">
              <a:rPr lang="zh-CN" altLang="en-US" smtClean="0"/>
              <a:t>‹#›</a:t>
            </a:fld>
            <a:endParaRPr lang="zh-CN" altLang="en-US"/>
          </a:p>
        </p:txBody>
      </p:sp>
    </p:spTree>
    <p:extLst>
      <p:ext uri="{BB962C8B-B14F-4D97-AF65-F5344CB8AC3E}">
        <p14:creationId xmlns:p14="http://schemas.microsoft.com/office/powerpoint/2010/main" val="195453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5393E-73E9-2342-EFE1-D778FE0113C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9A45A71-8A60-F34B-49C0-9E0889903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DC6131D-28DA-3BDD-400F-94EF6D1AF5C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47E1EE7-62E9-545C-20E5-AE159E17E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A38CCCE-BF88-E956-A78E-4440EC7D7C3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9A159D6-31CD-9F75-A7B1-D71A95F86E28}"/>
              </a:ext>
            </a:extLst>
          </p:cNvPr>
          <p:cNvSpPr>
            <a:spLocks noGrp="1"/>
          </p:cNvSpPr>
          <p:nvPr>
            <p:ph type="dt" sz="half" idx="10"/>
          </p:nvPr>
        </p:nvSpPr>
        <p:spPr/>
        <p:txBody>
          <a:bodyPr/>
          <a:lstStyle/>
          <a:p>
            <a:fld id="{D638F2D9-1069-4D40-87F1-CBF4D1618C5C}" type="datetimeFigureOut">
              <a:rPr lang="zh-CN" altLang="en-US" smtClean="0"/>
              <a:t>2023/10/31</a:t>
            </a:fld>
            <a:endParaRPr lang="zh-CN" altLang="en-US"/>
          </a:p>
        </p:txBody>
      </p:sp>
      <p:sp>
        <p:nvSpPr>
          <p:cNvPr id="8" name="页脚占位符 7">
            <a:extLst>
              <a:ext uri="{FF2B5EF4-FFF2-40B4-BE49-F238E27FC236}">
                <a16:creationId xmlns:a16="http://schemas.microsoft.com/office/drawing/2014/main" id="{710D7A12-6C5C-49A7-11BB-3EF82BA1695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4ED7C72-B0FE-F0DD-B48A-34ADFDF94081}"/>
              </a:ext>
            </a:extLst>
          </p:cNvPr>
          <p:cNvSpPr>
            <a:spLocks noGrp="1"/>
          </p:cNvSpPr>
          <p:nvPr>
            <p:ph type="sldNum" sz="quarter" idx="12"/>
          </p:nvPr>
        </p:nvSpPr>
        <p:spPr/>
        <p:txBody>
          <a:bodyPr/>
          <a:lstStyle/>
          <a:p>
            <a:fld id="{574772E1-81D2-4D4B-91F7-C396C60CCD75}" type="slidenum">
              <a:rPr lang="zh-CN" altLang="en-US" smtClean="0"/>
              <a:t>‹#›</a:t>
            </a:fld>
            <a:endParaRPr lang="zh-CN" altLang="en-US"/>
          </a:p>
        </p:txBody>
      </p:sp>
    </p:spTree>
    <p:extLst>
      <p:ext uri="{BB962C8B-B14F-4D97-AF65-F5344CB8AC3E}">
        <p14:creationId xmlns:p14="http://schemas.microsoft.com/office/powerpoint/2010/main" val="65978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83D9-31DF-8004-1AF6-3F62EB7C691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98DD71-A676-C255-C0DC-78D13AA90F69}"/>
              </a:ext>
            </a:extLst>
          </p:cNvPr>
          <p:cNvSpPr>
            <a:spLocks noGrp="1"/>
          </p:cNvSpPr>
          <p:nvPr>
            <p:ph type="dt" sz="half" idx="10"/>
          </p:nvPr>
        </p:nvSpPr>
        <p:spPr/>
        <p:txBody>
          <a:bodyPr/>
          <a:lstStyle/>
          <a:p>
            <a:fld id="{D638F2D9-1069-4D40-87F1-CBF4D1618C5C}" type="datetimeFigureOut">
              <a:rPr lang="zh-CN" altLang="en-US" smtClean="0"/>
              <a:t>2023/10/31</a:t>
            </a:fld>
            <a:endParaRPr lang="zh-CN" altLang="en-US"/>
          </a:p>
        </p:txBody>
      </p:sp>
      <p:sp>
        <p:nvSpPr>
          <p:cNvPr id="4" name="页脚占位符 3">
            <a:extLst>
              <a:ext uri="{FF2B5EF4-FFF2-40B4-BE49-F238E27FC236}">
                <a16:creationId xmlns:a16="http://schemas.microsoft.com/office/drawing/2014/main" id="{D762DFDF-EE43-3A13-5B4E-0AB03087C87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4745B6A-0F49-9A17-DD30-7DC705F95A84}"/>
              </a:ext>
            </a:extLst>
          </p:cNvPr>
          <p:cNvSpPr>
            <a:spLocks noGrp="1"/>
          </p:cNvSpPr>
          <p:nvPr>
            <p:ph type="sldNum" sz="quarter" idx="12"/>
          </p:nvPr>
        </p:nvSpPr>
        <p:spPr/>
        <p:txBody>
          <a:bodyPr/>
          <a:lstStyle/>
          <a:p>
            <a:fld id="{574772E1-81D2-4D4B-91F7-C396C60CCD75}" type="slidenum">
              <a:rPr lang="zh-CN" altLang="en-US" smtClean="0"/>
              <a:t>‹#›</a:t>
            </a:fld>
            <a:endParaRPr lang="zh-CN" altLang="en-US"/>
          </a:p>
        </p:txBody>
      </p:sp>
    </p:spTree>
    <p:extLst>
      <p:ext uri="{BB962C8B-B14F-4D97-AF65-F5344CB8AC3E}">
        <p14:creationId xmlns:p14="http://schemas.microsoft.com/office/powerpoint/2010/main" val="4072225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155142D-E42A-97E5-00EC-EC2D199BA123}"/>
              </a:ext>
            </a:extLst>
          </p:cNvPr>
          <p:cNvSpPr>
            <a:spLocks noGrp="1"/>
          </p:cNvSpPr>
          <p:nvPr>
            <p:ph type="dt" sz="half" idx="10"/>
          </p:nvPr>
        </p:nvSpPr>
        <p:spPr/>
        <p:txBody>
          <a:bodyPr/>
          <a:lstStyle/>
          <a:p>
            <a:fld id="{D638F2D9-1069-4D40-87F1-CBF4D1618C5C}" type="datetimeFigureOut">
              <a:rPr lang="zh-CN" altLang="en-US" smtClean="0"/>
              <a:t>2023/10/31</a:t>
            </a:fld>
            <a:endParaRPr lang="zh-CN" altLang="en-US"/>
          </a:p>
        </p:txBody>
      </p:sp>
      <p:sp>
        <p:nvSpPr>
          <p:cNvPr id="3" name="页脚占位符 2">
            <a:extLst>
              <a:ext uri="{FF2B5EF4-FFF2-40B4-BE49-F238E27FC236}">
                <a16:creationId xmlns:a16="http://schemas.microsoft.com/office/drawing/2014/main" id="{19169B9B-9368-9B08-BCA6-325954518A5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96FC77F-ADEC-D702-870F-91DA29327548}"/>
              </a:ext>
            </a:extLst>
          </p:cNvPr>
          <p:cNvSpPr>
            <a:spLocks noGrp="1"/>
          </p:cNvSpPr>
          <p:nvPr>
            <p:ph type="sldNum" sz="quarter" idx="12"/>
          </p:nvPr>
        </p:nvSpPr>
        <p:spPr/>
        <p:txBody>
          <a:bodyPr/>
          <a:lstStyle/>
          <a:p>
            <a:fld id="{574772E1-81D2-4D4B-91F7-C396C60CCD75}" type="slidenum">
              <a:rPr lang="zh-CN" altLang="en-US" smtClean="0"/>
              <a:t>‹#›</a:t>
            </a:fld>
            <a:endParaRPr lang="zh-CN" altLang="en-US"/>
          </a:p>
        </p:txBody>
      </p:sp>
    </p:spTree>
    <p:extLst>
      <p:ext uri="{BB962C8B-B14F-4D97-AF65-F5344CB8AC3E}">
        <p14:creationId xmlns:p14="http://schemas.microsoft.com/office/powerpoint/2010/main" val="419740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C672C-997B-ADEE-251A-1EF02C54BB2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12C8E1-7B07-947A-A659-355BB97AAB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8C48940-21D9-46FE-9C31-183298272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1EC5C2-EC9D-448F-F1EE-F550080D58C6}"/>
              </a:ext>
            </a:extLst>
          </p:cNvPr>
          <p:cNvSpPr>
            <a:spLocks noGrp="1"/>
          </p:cNvSpPr>
          <p:nvPr>
            <p:ph type="dt" sz="half" idx="10"/>
          </p:nvPr>
        </p:nvSpPr>
        <p:spPr/>
        <p:txBody>
          <a:bodyPr/>
          <a:lstStyle/>
          <a:p>
            <a:fld id="{D638F2D9-1069-4D40-87F1-CBF4D1618C5C}"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E153BD36-E38E-8749-8BE1-693F51E556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200161-4BE8-E4B6-A68E-F28B82D78FFC}"/>
              </a:ext>
            </a:extLst>
          </p:cNvPr>
          <p:cNvSpPr>
            <a:spLocks noGrp="1"/>
          </p:cNvSpPr>
          <p:nvPr>
            <p:ph type="sldNum" sz="quarter" idx="12"/>
          </p:nvPr>
        </p:nvSpPr>
        <p:spPr/>
        <p:txBody>
          <a:bodyPr/>
          <a:lstStyle/>
          <a:p>
            <a:fld id="{574772E1-81D2-4D4B-91F7-C396C60CCD75}" type="slidenum">
              <a:rPr lang="zh-CN" altLang="en-US" smtClean="0"/>
              <a:t>‹#›</a:t>
            </a:fld>
            <a:endParaRPr lang="zh-CN" altLang="en-US"/>
          </a:p>
        </p:txBody>
      </p:sp>
    </p:spTree>
    <p:extLst>
      <p:ext uri="{BB962C8B-B14F-4D97-AF65-F5344CB8AC3E}">
        <p14:creationId xmlns:p14="http://schemas.microsoft.com/office/powerpoint/2010/main" val="37174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1324A-C62B-E59F-24EE-93FF91996F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8CB9A2-8B1E-E801-7E14-EEDEDC5BBB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8F3F0B-783E-C1FF-347C-B7814DC35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92F542-FFBD-5047-99A1-53BDB22D59A0}"/>
              </a:ext>
            </a:extLst>
          </p:cNvPr>
          <p:cNvSpPr>
            <a:spLocks noGrp="1"/>
          </p:cNvSpPr>
          <p:nvPr>
            <p:ph type="dt" sz="half" idx="10"/>
          </p:nvPr>
        </p:nvSpPr>
        <p:spPr/>
        <p:txBody>
          <a:bodyPr/>
          <a:lstStyle/>
          <a:p>
            <a:fld id="{D638F2D9-1069-4D40-87F1-CBF4D1618C5C}" type="datetimeFigureOut">
              <a:rPr lang="zh-CN" altLang="en-US" smtClean="0"/>
              <a:t>2023/10/31</a:t>
            </a:fld>
            <a:endParaRPr lang="zh-CN" altLang="en-US"/>
          </a:p>
        </p:txBody>
      </p:sp>
      <p:sp>
        <p:nvSpPr>
          <p:cNvPr id="6" name="页脚占位符 5">
            <a:extLst>
              <a:ext uri="{FF2B5EF4-FFF2-40B4-BE49-F238E27FC236}">
                <a16:creationId xmlns:a16="http://schemas.microsoft.com/office/drawing/2014/main" id="{72B937AC-EB25-79E7-C3CB-E9361209B7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BCC098-0FBA-595C-E66B-C49926603C1A}"/>
              </a:ext>
            </a:extLst>
          </p:cNvPr>
          <p:cNvSpPr>
            <a:spLocks noGrp="1"/>
          </p:cNvSpPr>
          <p:nvPr>
            <p:ph type="sldNum" sz="quarter" idx="12"/>
          </p:nvPr>
        </p:nvSpPr>
        <p:spPr/>
        <p:txBody>
          <a:bodyPr/>
          <a:lstStyle/>
          <a:p>
            <a:fld id="{574772E1-81D2-4D4B-91F7-C396C60CCD75}" type="slidenum">
              <a:rPr lang="zh-CN" altLang="en-US" smtClean="0"/>
              <a:t>‹#›</a:t>
            </a:fld>
            <a:endParaRPr lang="zh-CN" altLang="en-US"/>
          </a:p>
        </p:txBody>
      </p:sp>
    </p:spTree>
    <p:extLst>
      <p:ext uri="{BB962C8B-B14F-4D97-AF65-F5344CB8AC3E}">
        <p14:creationId xmlns:p14="http://schemas.microsoft.com/office/powerpoint/2010/main" val="2772802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E1D61C-DC11-79C9-E322-2F0ACE9BD0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3A014D6-1FF3-CA47-658B-FFB02A2E0B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116455-43C7-528E-D5E4-15E3DCE76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38F2D9-1069-4D40-87F1-CBF4D1618C5C}" type="datetimeFigureOut">
              <a:rPr lang="zh-CN" altLang="en-US" smtClean="0"/>
              <a:t>2023/10/31</a:t>
            </a:fld>
            <a:endParaRPr lang="zh-CN" altLang="en-US"/>
          </a:p>
        </p:txBody>
      </p:sp>
      <p:sp>
        <p:nvSpPr>
          <p:cNvPr id="5" name="页脚占位符 4">
            <a:extLst>
              <a:ext uri="{FF2B5EF4-FFF2-40B4-BE49-F238E27FC236}">
                <a16:creationId xmlns:a16="http://schemas.microsoft.com/office/drawing/2014/main" id="{8F0339FB-A273-7BA8-0AA1-902DC52D6C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438023-EFFC-BFFB-57B0-BF3ECDE89F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772E1-81D2-4D4B-91F7-C396C60CCD75}" type="slidenum">
              <a:rPr lang="zh-CN" altLang="en-US" smtClean="0"/>
              <a:t>‹#›</a:t>
            </a:fld>
            <a:endParaRPr lang="zh-CN" altLang="en-US"/>
          </a:p>
        </p:txBody>
      </p:sp>
    </p:spTree>
    <p:extLst>
      <p:ext uri="{BB962C8B-B14F-4D97-AF65-F5344CB8AC3E}">
        <p14:creationId xmlns:p14="http://schemas.microsoft.com/office/powerpoint/2010/main" val="1618953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EC0EB-0FD1-7DB5-04A8-C68ACCED8174}"/>
              </a:ext>
            </a:extLst>
          </p:cNvPr>
          <p:cNvSpPr txBox="1"/>
          <p:nvPr/>
        </p:nvSpPr>
        <p:spPr>
          <a:xfrm>
            <a:off x="204159" y="2721114"/>
            <a:ext cx="11783682" cy="707886"/>
          </a:xfrm>
          <a:prstGeom prst="rect">
            <a:avLst/>
          </a:prstGeom>
          <a:noFill/>
        </p:spPr>
        <p:txBody>
          <a:bodyPr wrap="square" rtlCol="0">
            <a:spAutoFit/>
          </a:bodyPr>
          <a:lstStyle/>
          <a:p>
            <a:r>
              <a:rPr lang="en-US" altLang="zh-CN" sz="4000" dirty="0">
                <a:latin typeface="Times New Roman" panose="02020603050405020304" pitchFamily="18" charset="0"/>
                <a:cs typeface="Times New Roman" panose="02020603050405020304" pitchFamily="18" charset="0"/>
              </a:rPr>
              <a:t>The Droplet Search Algorithm for Kernel Scheduling</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041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A693F7B-F1C0-896D-01E9-47EA7E1F95CF}"/>
              </a:ext>
            </a:extLst>
          </p:cNvPr>
          <p:cNvSpPr txBox="1"/>
          <p:nvPr/>
        </p:nvSpPr>
        <p:spPr>
          <a:xfrm>
            <a:off x="103517" y="166779"/>
            <a:ext cx="6228272"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Synchronous Parallelism and Speculation</a:t>
            </a:r>
            <a:endParaRPr lang="zh-CN" altLang="en-US" sz="28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D642E3A-252C-2DBF-D3E9-8A5A438E08CF}"/>
              </a:ext>
            </a:extLst>
          </p:cNvPr>
          <p:cNvPicPr>
            <a:picLocks noChangeAspect="1"/>
          </p:cNvPicPr>
          <p:nvPr/>
        </p:nvPicPr>
        <p:blipFill>
          <a:blip r:embed="rId3"/>
          <a:stretch>
            <a:fillRect/>
          </a:stretch>
        </p:blipFill>
        <p:spPr>
          <a:xfrm>
            <a:off x="1815839" y="1904119"/>
            <a:ext cx="8560322" cy="3049761"/>
          </a:xfrm>
          <a:prstGeom prst="rect">
            <a:avLst/>
          </a:prstGeom>
        </p:spPr>
      </p:pic>
    </p:spTree>
    <p:extLst>
      <p:ext uri="{BB962C8B-B14F-4D97-AF65-F5344CB8AC3E}">
        <p14:creationId xmlns:p14="http://schemas.microsoft.com/office/powerpoint/2010/main" val="366943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7CACBAD-3C9C-B38F-34B1-1CA34DF1795D}"/>
              </a:ext>
            </a:extLst>
          </p:cNvPr>
          <p:cNvPicPr>
            <a:picLocks noChangeAspect="1"/>
          </p:cNvPicPr>
          <p:nvPr/>
        </p:nvPicPr>
        <p:blipFill>
          <a:blip r:embed="rId2"/>
          <a:stretch>
            <a:fillRect/>
          </a:stretch>
        </p:blipFill>
        <p:spPr>
          <a:xfrm>
            <a:off x="2558232" y="713286"/>
            <a:ext cx="7075535" cy="5431428"/>
          </a:xfrm>
          <a:prstGeom prst="rect">
            <a:avLst/>
          </a:prstGeom>
        </p:spPr>
      </p:pic>
    </p:spTree>
    <p:extLst>
      <p:ext uri="{BB962C8B-B14F-4D97-AF65-F5344CB8AC3E}">
        <p14:creationId xmlns:p14="http://schemas.microsoft.com/office/powerpoint/2010/main" val="178245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1BC1338-CD6B-A49B-95E2-E15246823D44}"/>
              </a:ext>
            </a:extLst>
          </p:cNvPr>
          <p:cNvPicPr>
            <a:picLocks noChangeAspect="1"/>
          </p:cNvPicPr>
          <p:nvPr/>
        </p:nvPicPr>
        <p:blipFill>
          <a:blip r:embed="rId2"/>
          <a:stretch>
            <a:fillRect/>
          </a:stretch>
        </p:blipFill>
        <p:spPr>
          <a:xfrm>
            <a:off x="2331875" y="2039048"/>
            <a:ext cx="7528250" cy="2779903"/>
          </a:xfrm>
          <a:prstGeom prst="rect">
            <a:avLst/>
          </a:prstGeom>
        </p:spPr>
      </p:pic>
    </p:spTree>
    <p:extLst>
      <p:ext uri="{BB962C8B-B14F-4D97-AF65-F5344CB8AC3E}">
        <p14:creationId xmlns:p14="http://schemas.microsoft.com/office/powerpoint/2010/main" val="2057625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AA924FD-EE00-096B-7250-9292D631DFFB}"/>
              </a:ext>
            </a:extLst>
          </p:cNvPr>
          <p:cNvPicPr>
            <a:picLocks noChangeAspect="1"/>
          </p:cNvPicPr>
          <p:nvPr/>
        </p:nvPicPr>
        <p:blipFill>
          <a:blip r:embed="rId3"/>
          <a:stretch>
            <a:fillRect/>
          </a:stretch>
        </p:blipFill>
        <p:spPr>
          <a:xfrm>
            <a:off x="2659831" y="1522582"/>
            <a:ext cx="6872338" cy="5272126"/>
          </a:xfrm>
          <a:prstGeom prst="rect">
            <a:avLst/>
          </a:prstGeom>
        </p:spPr>
      </p:pic>
      <p:pic>
        <p:nvPicPr>
          <p:cNvPr id="7" name="图片 6">
            <a:extLst>
              <a:ext uri="{FF2B5EF4-FFF2-40B4-BE49-F238E27FC236}">
                <a16:creationId xmlns:a16="http://schemas.microsoft.com/office/drawing/2014/main" id="{4489A99D-E83B-A3B1-A96A-2BD33A0B873C}"/>
              </a:ext>
            </a:extLst>
          </p:cNvPr>
          <p:cNvPicPr>
            <a:picLocks noChangeAspect="1"/>
          </p:cNvPicPr>
          <p:nvPr/>
        </p:nvPicPr>
        <p:blipFill>
          <a:blip r:embed="rId4"/>
          <a:stretch>
            <a:fillRect/>
          </a:stretch>
        </p:blipFill>
        <p:spPr>
          <a:xfrm>
            <a:off x="2659830" y="164433"/>
            <a:ext cx="6872337" cy="1149805"/>
          </a:xfrm>
          <a:prstGeom prst="rect">
            <a:avLst/>
          </a:prstGeom>
        </p:spPr>
      </p:pic>
    </p:spTree>
    <p:extLst>
      <p:ext uri="{BB962C8B-B14F-4D97-AF65-F5344CB8AC3E}">
        <p14:creationId xmlns:p14="http://schemas.microsoft.com/office/powerpoint/2010/main" val="153033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E04C28B-AE3E-B2B8-BA75-4EC872511870}"/>
              </a:ext>
            </a:extLst>
          </p:cNvPr>
          <p:cNvPicPr>
            <a:picLocks noChangeAspect="1"/>
          </p:cNvPicPr>
          <p:nvPr/>
        </p:nvPicPr>
        <p:blipFill>
          <a:blip r:embed="rId3"/>
          <a:stretch>
            <a:fillRect/>
          </a:stretch>
        </p:blipFill>
        <p:spPr>
          <a:xfrm>
            <a:off x="2266511" y="558807"/>
            <a:ext cx="7487909" cy="5740385"/>
          </a:xfrm>
          <a:prstGeom prst="rect">
            <a:avLst/>
          </a:prstGeom>
        </p:spPr>
      </p:pic>
    </p:spTree>
    <p:extLst>
      <p:ext uri="{BB962C8B-B14F-4D97-AF65-F5344CB8AC3E}">
        <p14:creationId xmlns:p14="http://schemas.microsoft.com/office/powerpoint/2010/main" val="108221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75DFDAB-6827-B816-CD8D-C6FB4361A664}"/>
              </a:ext>
            </a:extLst>
          </p:cNvPr>
          <p:cNvPicPr>
            <a:picLocks noChangeAspect="1"/>
          </p:cNvPicPr>
          <p:nvPr/>
        </p:nvPicPr>
        <p:blipFill>
          <a:blip r:embed="rId3"/>
          <a:stretch>
            <a:fillRect/>
          </a:stretch>
        </p:blipFill>
        <p:spPr>
          <a:xfrm>
            <a:off x="2487425" y="680722"/>
            <a:ext cx="7439859" cy="4535075"/>
          </a:xfrm>
          <a:prstGeom prst="rect">
            <a:avLst/>
          </a:prstGeom>
        </p:spPr>
      </p:pic>
    </p:spTree>
    <p:extLst>
      <p:ext uri="{BB962C8B-B14F-4D97-AF65-F5344CB8AC3E}">
        <p14:creationId xmlns:p14="http://schemas.microsoft.com/office/powerpoint/2010/main" val="150317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6672B58-1337-16B1-CD70-FC3C28CD084D}"/>
              </a:ext>
            </a:extLst>
          </p:cNvPr>
          <p:cNvPicPr>
            <a:picLocks noChangeAspect="1"/>
          </p:cNvPicPr>
          <p:nvPr/>
        </p:nvPicPr>
        <p:blipFill>
          <a:blip r:embed="rId2"/>
          <a:stretch>
            <a:fillRect/>
          </a:stretch>
        </p:blipFill>
        <p:spPr>
          <a:xfrm>
            <a:off x="2202838" y="1252314"/>
            <a:ext cx="7616611" cy="4605145"/>
          </a:xfrm>
          <a:prstGeom prst="rect">
            <a:avLst/>
          </a:prstGeom>
        </p:spPr>
      </p:pic>
    </p:spTree>
    <p:extLst>
      <p:ext uri="{BB962C8B-B14F-4D97-AF65-F5344CB8AC3E}">
        <p14:creationId xmlns:p14="http://schemas.microsoft.com/office/powerpoint/2010/main" val="245885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C6BD52-9914-67BE-298F-01ACB9F33FDD}"/>
              </a:ext>
            </a:extLst>
          </p:cNvPr>
          <p:cNvSpPr txBox="1"/>
          <p:nvPr/>
        </p:nvSpPr>
        <p:spPr>
          <a:xfrm>
            <a:off x="1805172" y="2518788"/>
            <a:ext cx="7389963" cy="1200329"/>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The Space of Kernel </a:t>
            </a:r>
            <a:r>
              <a:rPr lang="en-US" altLang="zh-CN" sz="2400" dirty="0" err="1">
                <a:latin typeface="Times New Roman" panose="02020603050405020304" pitchFamily="18" charset="0"/>
                <a:cs typeface="Times New Roman" panose="02020603050405020304" pitchFamily="18" charset="0"/>
              </a:rPr>
              <a:t>Schedulings</a:t>
            </a: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Coordinates and Neighborhoods</a:t>
            </a: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The Key Observation and the Implied Hypothesis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20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569E44-8B7E-D7BD-5F2E-8D83E59849A9}"/>
              </a:ext>
            </a:extLst>
          </p:cNvPr>
          <p:cNvSpPr txBox="1"/>
          <p:nvPr/>
        </p:nvSpPr>
        <p:spPr>
          <a:xfrm>
            <a:off x="178279" y="138933"/>
            <a:ext cx="3916393"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Search Space</a:t>
            </a:r>
            <a:endParaRPr lang="zh-CN" altLang="en-US" sz="32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CAAAAD38-A237-C520-6E77-5837AF2D83D9}"/>
              </a:ext>
            </a:extLst>
          </p:cNvPr>
          <p:cNvSpPr txBox="1"/>
          <p:nvPr/>
        </p:nvSpPr>
        <p:spPr>
          <a:xfrm>
            <a:off x="954156" y="1437860"/>
            <a:ext cx="9004852" cy="461665"/>
          </a:xfrm>
          <a:prstGeom prst="rect">
            <a:avLst/>
          </a:prstGeom>
          <a:noFill/>
        </p:spPr>
        <p:txBody>
          <a:bodyPr wrap="square" rtlCol="0">
            <a:spAutoFit/>
          </a:bodyPr>
          <a:lstStyle/>
          <a:p>
            <a:r>
              <a:rPr lang="en-US" altLang="zh-CN" sz="2400" dirty="0">
                <a:latin typeface="Times New Roman" panose="02020603050405020304" pitchFamily="18" charset="0"/>
                <a:ea typeface="楷体" panose="02010609060101010101" pitchFamily="49" charset="-122"/>
              </a:rPr>
              <a:t>Search Space</a:t>
            </a:r>
            <a:r>
              <a:rPr lang="zh-CN" altLang="en-US" sz="2400" dirty="0">
                <a:latin typeface="Times New Roman" panose="02020603050405020304" pitchFamily="18" charset="0"/>
                <a:ea typeface="楷体" panose="02010609060101010101" pitchFamily="49" charset="-122"/>
              </a:rPr>
              <a:t>：指进行内核调度时，用于搜索最优实现参数空间。</a:t>
            </a:r>
          </a:p>
        </p:txBody>
      </p:sp>
      <p:sp>
        <p:nvSpPr>
          <p:cNvPr id="6" name="文本框 5">
            <a:extLst>
              <a:ext uri="{FF2B5EF4-FFF2-40B4-BE49-F238E27FC236}">
                <a16:creationId xmlns:a16="http://schemas.microsoft.com/office/drawing/2014/main" id="{8A55A98F-B46D-CBE7-9EBE-7F729C11DDD6}"/>
              </a:ext>
            </a:extLst>
          </p:cNvPr>
          <p:cNvSpPr txBox="1"/>
          <p:nvPr/>
        </p:nvSpPr>
        <p:spPr>
          <a:xfrm>
            <a:off x="954156" y="2325756"/>
            <a:ext cx="9004852" cy="461665"/>
          </a:xfrm>
          <a:prstGeom prst="rect">
            <a:avLst/>
          </a:prstGeom>
          <a:noFill/>
        </p:spPr>
        <p:txBody>
          <a:bodyPr wrap="square" rtlCol="0">
            <a:spAutoFit/>
          </a:bodyPr>
          <a:lstStyle/>
          <a:p>
            <a:r>
              <a:rPr lang="zh-CN" altLang="en-US" sz="2400" dirty="0">
                <a:latin typeface="Times New Roman" panose="02020603050405020304" pitchFamily="18" charset="0"/>
                <a:ea typeface="楷体" panose="02010609060101010101" pitchFamily="49" charset="-122"/>
              </a:rPr>
              <a:t>参数空间：由一系列</a:t>
            </a:r>
            <a:r>
              <a:rPr lang="en-US" altLang="zh-CN" sz="2400" dirty="0">
                <a:latin typeface="Times New Roman" panose="02020603050405020304" pitchFamily="18" charset="0"/>
                <a:ea typeface="楷体" panose="02010609060101010101" pitchFamily="49" charset="-122"/>
              </a:rPr>
              <a:t>transformation vector</a:t>
            </a:r>
            <a:r>
              <a:rPr lang="zh-CN" altLang="en-US" sz="2400" dirty="0">
                <a:latin typeface="Times New Roman" panose="02020603050405020304" pitchFamily="18" charset="0"/>
                <a:ea typeface="楷体" panose="02010609060101010101" pitchFamily="49" charset="-122"/>
              </a:rPr>
              <a:t>组成。</a:t>
            </a:r>
          </a:p>
        </p:txBody>
      </p:sp>
      <p:sp>
        <p:nvSpPr>
          <p:cNvPr id="7" name="文本框 6">
            <a:extLst>
              <a:ext uri="{FF2B5EF4-FFF2-40B4-BE49-F238E27FC236}">
                <a16:creationId xmlns:a16="http://schemas.microsoft.com/office/drawing/2014/main" id="{BFA25BC9-63A8-215D-DDDB-A3EB1199CF4D}"/>
              </a:ext>
            </a:extLst>
          </p:cNvPr>
          <p:cNvSpPr txBox="1"/>
          <p:nvPr/>
        </p:nvSpPr>
        <p:spPr>
          <a:xfrm>
            <a:off x="954156" y="3213652"/>
            <a:ext cx="9004852" cy="461665"/>
          </a:xfrm>
          <a:prstGeom prst="rect">
            <a:avLst/>
          </a:prstGeom>
          <a:noFill/>
        </p:spPr>
        <p:txBody>
          <a:bodyPr wrap="square" rtlCol="0">
            <a:spAutoFit/>
          </a:bodyPr>
          <a:lstStyle/>
          <a:p>
            <a:r>
              <a:rPr lang="en-US" altLang="zh-CN" sz="2400" dirty="0">
                <a:latin typeface="Times New Roman" panose="02020603050405020304" pitchFamily="18" charset="0"/>
                <a:ea typeface="楷体" panose="02010609060101010101" pitchFamily="49" charset="-122"/>
              </a:rPr>
              <a:t>transformation vector </a:t>
            </a:r>
            <a:r>
              <a:rPr lang="zh-CN" altLang="en-US" sz="2400" dirty="0">
                <a:latin typeface="Times New Roman" panose="02020603050405020304" pitchFamily="18" charset="0"/>
                <a:ea typeface="楷体" panose="02010609060101010101" pitchFamily="49" charset="-122"/>
              </a:rPr>
              <a:t>：表示</a:t>
            </a:r>
            <a:r>
              <a:rPr lang="en-US" altLang="zh-CN" sz="2400" dirty="0">
                <a:latin typeface="Times New Roman" panose="02020603050405020304" pitchFamily="18" charset="0"/>
                <a:ea typeface="楷体" panose="02010609060101010101" pitchFamily="49" charset="-122"/>
              </a:rPr>
              <a:t>code transformations</a:t>
            </a:r>
            <a:r>
              <a:rPr lang="zh-CN" altLang="en-US" sz="2400" dirty="0">
                <a:latin typeface="Times New Roman" panose="02020603050405020304" pitchFamily="18" charset="0"/>
                <a:ea typeface="楷体" panose="02010609060101010101" pitchFamily="49" charset="-122"/>
              </a:rPr>
              <a:t>的参数。</a:t>
            </a:r>
          </a:p>
        </p:txBody>
      </p:sp>
      <p:sp>
        <p:nvSpPr>
          <p:cNvPr id="8" name="文本框 7">
            <a:extLst>
              <a:ext uri="{FF2B5EF4-FFF2-40B4-BE49-F238E27FC236}">
                <a16:creationId xmlns:a16="http://schemas.microsoft.com/office/drawing/2014/main" id="{EC8FEBA1-9FCA-6E8A-EFD0-8CC0D33F38BD}"/>
              </a:ext>
            </a:extLst>
          </p:cNvPr>
          <p:cNvSpPr txBox="1"/>
          <p:nvPr/>
        </p:nvSpPr>
        <p:spPr>
          <a:xfrm>
            <a:off x="954156" y="4101548"/>
            <a:ext cx="9004852" cy="584775"/>
          </a:xfrm>
          <a:prstGeom prst="rect">
            <a:avLst/>
          </a:prstGeom>
          <a:noFill/>
        </p:spPr>
        <p:txBody>
          <a:bodyPr wrap="square" rtlCol="0">
            <a:spAutoFit/>
          </a:bodyPr>
          <a:lstStyle>
            <a:defPPr>
              <a:defRPr lang="zh-CN"/>
            </a:defPPr>
            <a:lvl1pPr>
              <a:defRPr sz="2400">
                <a:latin typeface="Times New Roman" panose="02020603050405020304" pitchFamily="18" charset="0"/>
                <a:ea typeface="楷体" panose="02010609060101010101" pitchFamily="49" charset="-122"/>
              </a:defRPr>
            </a:lvl1pPr>
          </a:lstStyle>
          <a:p>
            <a:r>
              <a:rPr lang="zh-CN" altLang="en-US" dirty="0"/>
              <a:t>通过对这些参数进行组合，可以得到不同的内核实现。参数空间的维度取决于变换向量的数量。在搜索过程中，通过遍历参数空间中的点来寻找最优的内核实现</a:t>
            </a:r>
          </a:p>
        </p:txBody>
      </p:sp>
    </p:spTree>
    <p:extLst>
      <p:ext uri="{BB962C8B-B14F-4D97-AF65-F5344CB8AC3E}">
        <p14:creationId xmlns:p14="http://schemas.microsoft.com/office/powerpoint/2010/main" val="364152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5F44B9-A51C-2AF2-AE2B-35E8DA1C3B0C}"/>
              </a:ext>
            </a:extLst>
          </p:cNvPr>
          <p:cNvSpPr txBox="1"/>
          <p:nvPr/>
        </p:nvSpPr>
        <p:spPr>
          <a:xfrm>
            <a:off x="1403230" y="1905506"/>
            <a:ext cx="9385540" cy="3046988"/>
          </a:xfrm>
          <a:prstGeom prst="rect">
            <a:avLst/>
          </a:prstGeom>
          <a:noFill/>
        </p:spPr>
        <p:txBody>
          <a:bodyPr wrap="square" rtlCol="0">
            <a:spAutoFit/>
          </a:bodyPr>
          <a:lstStyle/>
          <a:p>
            <a:r>
              <a:rPr lang="en-US" altLang="zh-CN" sz="2400" dirty="0">
                <a:latin typeface="Times New Roman" panose="02020603050405020304" pitchFamily="18" charset="0"/>
                <a:ea typeface="楷体" panose="02010609060101010101" pitchFamily="49" charset="-122"/>
              </a:rPr>
              <a:t>Grid Search</a:t>
            </a:r>
            <a:r>
              <a:rPr lang="zh-CN" altLang="en-US" sz="2400" dirty="0">
                <a:latin typeface="Times New Roman" panose="02020603050405020304" pitchFamily="18" charset="0"/>
                <a:ea typeface="楷体" panose="02010609060101010101" pitchFamily="49" charset="-122"/>
              </a:rPr>
              <a:t>：探索变换空间的有界区域。 变换参数的规则范围决定了该区域。</a:t>
            </a:r>
          </a:p>
          <a:p>
            <a:r>
              <a:rPr lang="en-US" altLang="zh-CN" sz="2400" dirty="0">
                <a:latin typeface="Times New Roman" panose="02020603050405020304" pitchFamily="18" charset="0"/>
                <a:ea typeface="楷体" panose="02010609060101010101" pitchFamily="49" charset="-122"/>
              </a:rPr>
              <a:t>Random Search</a:t>
            </a:r>
            <a:r>
              <a:rPr lang="zh-CN" altLang="en-US" sz="2400" dirty="0">
                <a:latin typeface="Times New Roman" panose="02020603050405020304" pitchFamily="18" charset="0"/>
                <a:ea typeface="楷体" panose="02010609060101010101" pitchFamily="49" charset="-122"/>
              </a:rPr>
              <a:t>：对变换空间的点进行随机采样。 采样通常遵循参数上预定义界限的均匀分布。</a:t>
            </a:r>
          </a:p>
          <a:p>
            <a:r>
              <a:rPr lang="en-US" altLang="zh-CN" sz="2400" dirty="0">
                <a:latin typeface="Times New Roman" panose="02020603050405020304" pitchFamily="18" charset="0"/>
                <a:ea typeface="楷体" panose="02010609060101010101" pitchFamily="49" charset="-122"/>
              </a:rPr>
              <a:t>Annealing</a:t>
            </a:r>
            <a:r>
              <a:rPr lang="zh-CN" altLang="en-US" sz="2400" dirty="0">
                <a:latin typeface="Times New Roman" panose="02020603050405020304" pitchFamily="18" charset="0"/>
                <a:ea typeface="楷体" panose="02010609060101010101" pitchFamily="49" charset="-122"/>
              </a:rPr>
              <a:t>：模拟退火是随机搜索的改进，其中采样在距离当前最佳点较近和较远的区域之间交替进行。 对邻域内的点进行采样，并且该邻域的中心会不时发生变化。 发生如此大的跳跃的可能性随着时间的推移而降低。</a:t>
            </a:r>
          </a:p>
        </p:txBody>
      </p:sp>
    </p:spTree>
    <p:extLst>
      <p:ext uri="{BB962C8B-B14F-4D97-AF65-F5344CB8AC3E}">
        <p14:creationId xmlns:p14="http://schemas.microsoft.com/office/powerpoint/2010/main" val="297377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54E77B9-E673-E271-AB38-2A6506004B43}"/>
              </a:ext>
            </a:extLst>
          </p:cNvPr>
          <p:cNvPicPr>
            <a:picLocks noChangeAspect="1"/>
          </p:cNvPicPr>
          <p:nvPr/>
        </p:nvPicPr>
        <p:blipFill>
          <a:blip r:embed="rId2"/>
          <a:stretch>
            <a:fillRect/>
          </a:stretch>
        </p:blipFill>
        <p:spPr>
          <a:xfrm>
            <a:off x="1390688" y="1019798"/>
            <a:ext cx="9410624" cy="2246738"/>
          </a:xfrm>
          <a:prstGeom prst="rect">
            <a:avLst/>
          </a:prstGeom>
        </p:spPr>
      </p:pic>
      <p:sp>
        <p:nvSpPr>
          <p:cNvPr id="3" name="文本框 2">
            <a:extLst>
              <a:ext uri="{FF2B5EF4-FFF2-40B4-BE49-F238E27FC236}">
                <a16:creationId xmlns:a16="http://schemas.microsoft.com/office/drawing/2014/main" id="{E818659A-7900-A9E3-3EB1-8068CFCAA1E0}"/>
              </a:ext>
            </a:extLst>
          </p:cNvPr>
          <p:cNvSpPr txBox="1"/>
          <p:nvPr/>
        </p:nvSpPr>
        <p:spPr>
          <a:xfrm>
            <a:off x="155275" y="115020"/>
            <a:ext cx="5359879"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Coordinate Descent Algorithm</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27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0E9564D-45A2-A038-6A0F-04F62B338A9A}"/>
              </a:ext>
            </a:extLst>
          </p:cNvPr>
          <p:cNvPicPr>
            <a:picLocks noChangeAspect="1"/>
          </p:cNvPicPr>
          <p:nvPr/>
        </p:nvPicPr>
        <p:blipFill>
          <a:blip r:embed="rId2"/>
          <a:stretch>
            <a:fillRect/>
          </a:stretch>
        </p:blipFill>
        <p:spPr>
          <a:xfrm>
            <a:off x="1622681" y="1746237"/>
            <a:ext cx="8946637" cy="3365525"/>
          </a:xfrm>
          <a:prstGeom prst="rect">
            <a:avLst/>
          </a:prstGeom>
        </p:spPr>
      </p:pic>
      <p:sp>
        <p:nvSpPr>
          <p:cNvPr id="4" name="文本框 3">
            <a:extLst>
              <a:ext uri="{FF2B5EF4-FFF2-40B4-BE49-F238E27FC236}">
                <a16:creationId xmlns:a16="http://schemas.microsoft.com/office/drawing/2014/main" id="{624B68C3-81E6-4994-572B-B2B3A112FC6F}"/>
              </a:ext>
            </a:extLst>
          </p:cNvPr>
          <p:cNvSpPr txBox="1"/>
          <p:nvPr/>
        </p:nvSpPr>
        <p:spPr>
          <a:xfrm>
            <a:off x="155275" y="115020"/>
            <a:ext cx="5359879"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Coordinate Descent Algorithm</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91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F00E09-0608-2C57-DC11-1C04E2EFAD9F}"/>
              </a:ext>
            </a:extLst>
          </p:cNvPr>
          <p:cNvSpPr txBox="1"/>
          <p:nvPr/>
        </p:nvSpPr>
        <p:spPr>
          <a:xfrm>
            <a:off x="155275" y="115020"/>
            <a:ext cx="5359879"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Neighborhood Function</a:t>
            </a:r>
            <a:endParaRPr lang="zh-CN" altLang="en-US" sz="28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B2360F1E-E502-DDE9-2946-2A9EB879F8B3}"/>
              </a:ext>
            </a:extLst>
          </p:cNvPr>
          <p:cNvSpPr txBox="1"/>
          <p:nvPr/>
        </p:nvSpPr>
        <p:spPr>
          <a:xfrm>
            <a:off x="1328530" y="2090172"/>
            <a:ext cx="9534939" cy="2677656"/>
          </a:xfrm>
          <a:prstGeom prst="rect">
            <a:avLst/>
          </a:prstGeom>
          <a:noFill/>
        </p:spPr>
        <p:txBody>
          <a:bodyPr wrap="square">
            <a:spAutoFit/>
          </a:bodyPr>
          <a:lstStyle/>
          <a:p>
            <a:r>
              <a:rPr lang="zh-CN" altLang="en-US" sz="2800" b="0" i="0" dirty="0">
                <a:effectLst/>
                <a:latin typeface="Lato" panose="020F0502020204030203" pitchFamily="34" charset="0"/>
              </a:rPr>
              <a:t>邻域函数是用来描述内核调度中不同代码转换之间的最小差异的函数。它通过固定转换向量的顺序来确定内核配置，每个配置都由转换参数唯一确定。邻域函数将由一个转换参数上的最小差异产生的转换向量关联起来，从而形成一个邻域。通过邻域函数，我们可以在内核调度的空间中定义坐标和邻域的概念。</a:t>
            </a:r>
            <a:endParaRPr lang="zh-CN" altLang="en-US" sz="2800" dirty="0"/>
          </a:p>
        </p:txBody>
      </p:sp>
    </p:spTree>
    <p:extLst>
      <p:ext uri="{BB962C8B-B14F-4D97-AF65-F5344CB8AC3E}">
        <p14:creationId xmlns:p14="http://schemas.microsoft.com/office/powerpoint/2010/main" val="281589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B16CB6A-06EC-468F-FCB3-6B075E9543F8}"/>
              </a:ext>
            </a:extLst>
          </p:cNvPr>
          <p:cNvSpPr txBox="1"/>
          <p:nvPr/>
        </p:nvSpPr>
        <p:spPr>
          <a:xfrm>
            <a:off x="103517" y="166779"/>
            <a:ext cx="5359879"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Convexity</a:t>
            </a:r>
            <a:endParaRPr lang="zh-CN" altLang="en-US" sz="28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D504D42-D626-CC31-78F8-D18E6FC2D3CA}"/>
              </a:ext>
            </a:extLst>
          </p:cNvPr>
          <p:cNvPicPr>
            <a:picLocks noChangeAspect="1"/>
          </p:cNvPicPr>
          <p:nvPr/>
        </p:nvPicPr>
        <p:blipFill>
          <a:blip r:embed="rId2"/>
          <a:stretch>
            <a:fillRect/>
          </a:stretch>
        </p:blipFill>
        <p:spPr>
          <a:xfrm>
            <a:off x="20272" y="1869954"/>
            <a:ext cx="5526367" cy="3169812"/>
          </a:xfrm>
          <a:prstGeom prst="rect">
            <a:avLst/>
          </a:prstGeom>
        </p:spPr>
      </p:pic>
      <p:pic>
        <p:nvPicPr>
          <p:cNvPr id="6" name="图片 5">
            <a:extLst>
              <a:ext uri="{FF2B5EF4-FFF2-40B4-BE49-F238E27FC236}">
                <a16:creationId xmlns:a16="http://schemas.microsoft.com/office/drawing/2014/main" id="{9EC51DCF-3D14-819F-C9A4-5A3F5D0E119D}"/>
              </a:ext>
            </a:extLst>
          </p:cNvPr>
          <p:cNvPicPr>
            <a:picLocks noChangeAspect="1"/>
          </p:cNvPicPr>
          <p:nvPr/>
        </p:nvPicPr>
        <p:blipFill>
          <a:blip r:embed="rId3"/>
          <a:stretch>
            <a:fillRect/>
          </a:stretch>
        </p:blipFill>
        <p:spPr>
          <a:xfrm>
            <a:off x="5866506" y="1869954"/>
            <a:ext cx="6210476" cy="3170945"/>
          </a:xfrm>
          <a:prstGeom prst="rect">
            <a:avLst/>
          </a:prstGeom>
        </p:spPr>
      </p:pic>
    </p:spTree>
    <p:extLst>
      <p:ext uri="{BB962C8B-B14F-4D97-AF65-F5344CB8AC3E}">
        <p14:creationId xmlns:p14="http://schemas.microsoft.com/office/powerpoint/2010/main" val="6008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C274848-C920-A036-F85D-1337086987CA}"/>
              </a:ext>
            </a:extLst>
          </p:cNvPr>
          <p:cNvSpPr txBox="1"/>
          <p:nvPr/>
        </p:nvSpPr>
        <p:spPr>
          <a:xfrm>
            <a:off x="103517" y="166779"/>
            <a:ext cx="5359879"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Stop Criterion</a:t>
            </a:r>
            <a:endParaRPr lang="zh-CN" altLang="en-US" sz="28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4C83E363-D85F-A5F0-DC03-2357188AA623}"/>
              </a:ext>
            </a:extLst>
          </p:cNvPr>
          <p:cNvPicPr>
            <a:picLocks noChangeAspect="1"/>
          </p:cNvPicPr>
          <p:nvPr/>
        </p:nvPicPr>
        <p:blipFill>
          <a:blip r:embed="rId2"/>
          <a:stretch>
            <a:fillRect/>
          </a:stretch>
        </p:blipFill>
        <p:spPr>
          <a:xfrm>
            <a:off x="761017" y="1475639"/>
            <a:ext cx="4702379" cy="4630537"/>
          </a:xfrm>
          <a:prstGeom prst="rect">
            <a:avLst/>
          </a:prstGeom>
        </p:spPr>
      </p:pic>
      <p:pic>
        <p:nvPicPr>
          <p:cNvPr id="7" name="图片 6">
            <a:extLst>
              <a:ext uri="{FF2B5EF4-FFF2-40B4-BE49-F238E27FC236}">
                <a16:creationId xmlns:a16="http://schemas.microsoft.com/office/drawing/2014/main" id="{B367B8D9-6A8D-2327-9AA5-DD99F0527006}"/>
              </a:ext>
            </a:extLst>
          </p:cNvPr>
          <p:cNvPicPr>
            <a:picLocks noChangeAspect="1"/>
          </p:cNvPicPr>
          <p:nvPr/>
        </p:nvPicPr>
        <p:blipFill>
          <a:blip r:embed="rId3"/>
          <a:stretch>
            <a:fillRect/>
          </a:stretch>
        </p:blipFill>
        <p:spPr>
          <a:xfrm>
            <a:off x="5532783" y="2726939"/>
            <a:ext cx="6529435" cy="1576399"/>
          </a:xfrm>
          <a:prstGeom prst="rect">
            <a:avLst/>
          </a:prstGeom>
        </p:spPr>
      </p:pic>
    </p:spTree>
    <p:extLst>
      <p:ext uri="{BB962C8B-B14F-4D97-AF65-F5344CB8AC3E}">
        <p14:creationId xmlns:p14="http://schemas.microsoft.com/office/powerpoint/2010/main" val="34594407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481</Words>
  <Application>Microsoft Office PowerPoint</Application>
  <PresentationFormat>宽屏</PresentationFormat>
  <Paragraphs>30</Paragraphs>
  <Slides>16</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等线 Light</vt:lpstr>
      <vt:lpstr>Arial</vt:lpstr>
      <vt:lpstr>Lato</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Jeff Lucas</dc:creator>
  <cp:lastModifiedBy>Jeff Lucas</cp:lastModifiedBy>
  <cp:revision>27</cp:revision>
  <dcterms:created xsi:type="dcterms:W3CDTF">2023-10-28T15:13:24Z</dcterms:created>
  <dcterms:modified xsi:type="dcterms:W3CDTF">2023-10-31T06:52:13Z</dcterms:modified>
</cp:coreProperties>
</file>