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04" r:id="rId2"/>
    <p:sldId id="534" r:id="rId3"/>
    <p:sldId id="519" r:id="rId4"/>
    <p:sldId id="548" r:id="rId5"/>
    <p:sldId id="535" r:id="rId6"/>
    <p:sldId id="536" r:id="rId7"/>
    <p:sldId id="537" r:id="rId8"/>
    <p:sldId id="540" r:id="rId9"/>
    <p:sldId id="539" r:id="rId10"/>
    <p:sldId id="547" r:id="rId11"/>
    <p:sldId id="543" r:id="rId12"/>
    <p:sldId id="546" r:id="rId13"/>
    <p:sldId id="544" r:id="rId14"/>
    <p:sldId id="39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yt" initials="hy" lastIdx="3" clrIdx="0">
    <p:extLst>
      <p:ext uri="{19B8F6BF-5375-455C-9EA6-DF929625EA0E}">
        <p15:presenceInfo xmlns:p15="http://schemas.microsoft.com/office/powerpoint/2012/main" userId="4aac0e6a4956b7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66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72969" autoAdjust="0"/>
  </p:normalViewPr>
  <p:slideViewPr>
    <p:cSldViewPr snapToGrid="0">
      <p:cViewPr varScale="1">
        <p:scale>
          <a:sx n="64" d="100"/>
          <a:sy n="64" d="100"/>
        </p:scale>
        <p:origin x="99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C86BB-1BE5-4D31-8AAB-BABBD22ED08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1FFA3-0EA4-44E6-8181-C4602F553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8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5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6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40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4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6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6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1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7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4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5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7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0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1726880"/>
            <a:ext cx="8585847" cy="1783082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6EC9B-BF03-44DF-A8BA-DEC10CF46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752" y="3705101"/>
            <a:ext cx="8585847" cy="1552698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F9BB-E938-4B89-BFD0-F1F7E7F0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CAD-76BE-422E-B8F6-EDB512BFEC95}" type="datetime1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69515-F994-4062-90A1-C5AFF88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6AF07-1610-4396-B004-C0D31EE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4" y="475774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 userDrawn="1"/>
        </p:nvSpPr>
        <p:spPr>
          <a:xfrm>
            <a:off x="1468754" y="1701661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 userDrawn="1"/>
        </p:nvGrpSpPr>
        <p:grpSpPr>
          <a:xfrm>
            <a:off x="10031385" y="481011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 userDrawn="1"/>
        </p:nvGrpSpPr>
        <p:grpSpPr>
          <a:xfrm>
            <a:off x="1354455" y="1612580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17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 txBox="1">
            <a:spLocks/>
          </p:cNvSpPr>
          <p:nvPr userDrawn="1"/>
        </p:nvSpPr>
        <p:spPr>
          <a:xfrm>
            <a:off x="-1556395" y="0"/>
            <a:ext cx="8585847" cy="20478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43" y="405765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 userDrawn="1"/>
        </p:nvSpPr>
        <p:spPr>
          <a:xfrm>
            <a:off x="1468754" y="2419350"/>
            <a:ext cx="8918627" cy="20764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 userDrawn="1"/>
        </p:nvGrpSpPr>
        <p:grpSpPr>
          <a:xfrm>
            <a:off x="9993285" y="429576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 userDrawn="1"/>
        </p:nvGrpSpPr>
        <p:grpSpPr>
          <a:xfrm>
            <a:off x="1411604" y="2184201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2546030"/>
            <a:ext cx="8585847" cy="1783082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134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E37-E163-40CA-8146-A68431A5A674}" type="datetime1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90005" y="902526"/>
            <a:ext cx="11792198" cy="537952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7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‹#›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5007" y="878774"/>
            <a:ext cx="11720945" cy="537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841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E37-E163-40CA-8146-A68431A5A674}" type="datetime1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4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007" y="890649"/>
            <a:ext cx="11720945" cy="536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C973-F94C-48B5-B69A-DF371E842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0E37-E163-40CA-8146-A68431A5A674}" type="datetime1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959F7-3E4A-4CAE-B5F7-1BCE614C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0037F-8DF7-47E7-A2E9-7112F040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3" name="图片 8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6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B649F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q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Times New Roman" pitchFamily="18" charset="0"/>
        </a:defRPr>
      </a:lvl1pPr>
      <a:lvl2pPr marL="685800" indent="-2349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85838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v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62063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24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4" y="475774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62">
            <a:extLst>
              <a:ext uri="{FF2B5EF4-FFF2-40B4-BE49-F238E27FC236}">
                <a16:creationId xmlns:a16="http://schemas.microsoft.com/office/drawing/2014/main" id="{51B558E7-6A52-4601-8F7C-E681BBE7A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581" y="2317607"/>
            <a:ext cx="8739549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2"/>
                </a:solidFill>
              </a:rPr>
              <a:t>Relay: A High-Level Compiler for Deep Learning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1701661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10031385" y="4810119"/>
            <a:ext cx="558403" cy="528638"/>
            <a:chOff x="10637838" y="3171860"/>
            <a:chExt cx="744537" cy="70485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354455" y="1612580"/>
            <a:ext cx="470297" cy="470297"/>
            <a:chOff x="1308100" y="1397035"/>
            <a:chExt cx="627063" cy="62706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46633" y="962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47ED09-2E58-C540-959D-DA9C3D2FE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81" y="3168200"/>
            <a:ext cx="8739549" cy="14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10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6" y="947921"/>
            <a:ext cx="11202949" cy="5570866"/>
          </a:xfrm>
        </p:spPr>
        <p:txBody>
          <a:bodyPr>
            <a:normAutofit/>
          </a:bodyPr>
          <a:lstStyle/>
          <a:p>
            <a:r>
              <a:rPr lang="en-US" altLang="zh-CN" b="0" dirty="0"/>
              <a:t>T</a:t>
            </a:r>
            <a:r>
              <a:rPr lang="en" altLang="zh-CN" b="0" dirty="0"/>
              <a:t>he three steps of the generic quantization flow: annotation, calibration, and realization. </a:t>
            </a:r>
          </a:p>
          <a:p>
            <a:pPr lvl="1"/>
            <a:r>
              <a:rPr lang="en" altLang="zh-CN" b="1" dirty="0"/>
              <a:t>Annotate</a:t>
            </a:r>
            <a:r>
              <a:rPr lang="en" altLang="zh-CN" dirty="0"/>
              <a:t> Annotation rewrites the program to insert simulated quantization operations according to annotation rule for each operator. </a:t>
            </a:r>
            <a:r>
              <a:rPr lang="en" altLang="zh-CN" b="0" dirty="0"/>
              <a:t> </a:t>
            </a:r>
          </a:p>
          <a:p>
            <a:pPr lvl="1"/>
            <a:r>
              <a:rPr lang="en" altLang="zh-CN" b="1" dirty="0"/>
              <a:t>Calibrate</a:t>
            </a:r>
            <a:r>
              <a:rPr lang="en" altLang="zh-CN" dirty="0"/>
              <a:t> Without calibration the model can be wildly inaccurate.</a:t>
            </a:r>
          </a:p>
          <a:p>
            <a:pPr lvl="1"/>
            <a:r>
              <a:rPr lang="en" altLang="zh-CN" b="1" dirty="0"/>
              <a:t>Realize</a:t>
            </a:r>
            <a:r>
              <a:rPr lang="en" altLang="zh-CN" dirty="0"/>
              <a:t> Finally, after the algorithm has set the parameters appropriately, it applies realization. </a:t>
            </a:r>
          </a:p>
          <a:p>
            <a:pPr lvl="1"/>
            <a:endParaRPr lang="en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Optimizations</a:t>
            </a:r>
            <a:r>
              <a:rPr lang="zh-CN" altLang="en-US" dirty="0"/>
              <a:t> </a:t>
            </a:r>
            <a:r>
              <a:rPr lang="en-US" altLang="zh-CN" dirty="0"/>
              <a:t>- Quantization </a:t>
            </a:r>
          </a:p>
        </p:txBody>
      </p:sp>
    </p:spTree>
    <p:extLst>
      <p:ext uri="{BB962C8B-B14F-4D97-AF65-F5344CB8AC3E}">
        <p14:creationId xmlns:p14="http://schemas.microsoft.com/office/powerpoint/2010/main" val="28995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11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6" y="3680706"/>
            <a:ext cx="11425213" cy="3177293"/>
          </a:xfrm>
        </p:spPr>
        <p:txBody>
          <a:bodyPr>
            <a:normAutofit fontScale="77500" lnSpcReduction="20000"/>
          </a:bodyPr>
          <a:lstStyle/>
          <a:p>
            <a:r>
              <a:rPr lang="en" altLang="zh-CN" b="0" dirty="0"/>
              <a:t>Speedup from successively layering compiler passes in Relay on CPU and GPU. </a:t>
            </a:r>
          </a:p>
          <a:p>
            <a:pPr lvl="1"/>
            <a:r>
              <a:rPr lang="en" altLang="zh-CN" b="0" dirty="0"/>
              <a:t>The “Op Fusion” bars represent the application of operator fusion</a:t>
            </a:r>
          </a:p>
          <a:p>
            <a:pPr lvl="1"/>
            <a:r>
              <a:rPr lang="en" altLang="zh-CN" dirty="0"/>
              <a:t>T</a:t>
            </a:r>
            <a:r>
              <a:rPr lang="en" altLang="zh-CN" b="0" dirty="0"/>
              <a:t>he “... + Constant Folding” bars represent the application of operator fusion and constant folding, and so on. </a:t>
            </a:r>
          </a:p>
          <a:p>
            <a:r>
              <a:rPr lang="en" altLang="zh-CN" b="0" dirty="0"/>
              <a:t>We find that composing passes can steadily increase performance. </a:t>
            </a:r>
          </a:p>
          <a:p>
            <a:r>
              <a:rPr lang="en" altLang="zh-CN" b="0" dirty="0"/>
              <a:t>The effectiveness of each pass is both model- and device-dependent. </a:t>
            </a:r>
          </a:p>
          <a:p>
            <a:r>
              <a:rPr lang="en" altLang="zh-CN" b="0" dirty="0"/>
              <a:t>In particular, the most effective passes for CPU and GPU are operator layout alteration and operator fusion, respectively. </a:t>
            </a:r>
          </a:p>
          <a:p>
            <a:endParaRPr lang="en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Evaluation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A0A60F-7697-C34C-AB23-285B409A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4222"/>
            <a:ext cx="12192000" cy="26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12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6" y="4353059"/>
            <a:ext cx="11425213" cy="2165728"/>
          </a:xfrm>
        </p:spPr>
        <p:txBody>
          <a:bodyPr>
            <a:normAutofit/>
          </a:bodyPr>
          <a:lstStyle/>
          <a:p>
            <a:r>
              <a:rPr lang="en" altLang="zh-CN" b="0" dirty="0"/>
              <a:t>Inference speedup of Relay relative to popular frameworks on vision and NLP benchmarks.</a:t>
            </a:r>
            <a:r>
              <a:rPr lang="zh-CN" altLang="en-US" b="0" dirty="0"/>
              <a:t> </a:t>
            </a:r>
            <a:endParaRPr lang="en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Evaluation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1A19BF-7881-E44A-BF11-E90F243D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5" y="974726"/>
            <a:ext cx="11009594" cy="30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13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6" y="947921"/>
            <a:ext cx="10756620" cy="5570866"/>
          </a:xfrm>
        </p:spPr>
        <p:txBody>
          <a:bodyPr>
            <a:normAutofit/>
          </a:bodyPr>
          <a:lstStyle/>
          <a:p>
            <a:r>
              <a:rPr lang="en" altLang="zh-CN" b="0" dirty="0"/>
              <a:t>Relay is the high level IR of the TVM stack.</a:t>
            </a:r>
          </a:p>
          <a:p>
            <a:r>
              <a:rPr lang="en" altLang="zh-CN" b="0" dirty="0"/>
              <a:t>Generalize computation graphs to differentiable programs. </a:t>
            </a:r>
          </a:p>
          <a:p>
            <a:r>
              <a:rPr lang="en" altLang="zh-CN" b="0" dirty="0"/>
              <a:t>Enables whole-program optimization for deep learning. </a:t>
            </a:r>
          </a:p>
          <a:p>
            <a:r>
              <a:rPr lang="en" altLang="zh-CN" b="0" dirty="0"/>
              <a:t>Composed of new IR, auto-diff, optimizer, and backends. </a:t>
            </a:r>
          </a:p>
          <a:p>
            <a:r>
              <a:rPr lang="en" altLang="zh-CN" b="0" dirty="0"/>
              <a:t>Uses </a:t>
            </a:r>
            <a:r>
              <a:rPr lang="en" altLang="zh-CN" b="0" dirty="0" err="1"/>
              <a:t>HalideIR</a:t>
            </a:r>
            <a:r>
              <a:rPr lang="en" altLang="zh-CN" b="0" dirty="0"/>
              <a:t> to represent, platform independent operators</a:t>
            </a:r>
            <a:r>
              <a:rPr lang="en-US" altLang="zh-CN" b="0" dirty="0"/>
              <a:t>.</a:t>
            </a:r>
            <a:r>
              <a:rPr lang="en" altLang="zh-CN" b="0" dirty="0"/>
              <a:t>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  </a:t>
            </a:r>
          </a:p>
        </p:txBody>
      </p:sp>
    </p:spTree>
    <p:extLst>
      <p:ext uri="{BB962C8B-B14F-4D97-AF65-F5344CB8AC3E}">
        <p14:creationId xmlns:p14="http://schemas.microsoft.com/office/powerpoint/2010/main" val="45322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4" y="475774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1701661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10031385" y="4810119"/>
            <a:ext cx="558403" cy="528638"/>
            <a:chOff x="10637838" y="3171860"/>
            <a:chExt cx="744537" cy="70485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354455" y="1612580"/>
            <a:ext cx="470297" cy="470297"/>
            <a:chOff x="1308100" y="1397035"/>
            <a:chExt cx="627063" cy="62706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46633" y="962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62"/>
          <p:cNvSpPr txBox="1">
            <a:spLocks noChangeArrowheads="1"/>
          </p:cNvSpPr>
          <p:nvPr/>
        </p:nvSpPr>
        <p:spPr bwMode="auto">
          <a:xfrm>
            <a:off x="5138045" y="2946756"/>
            <a:ext cx="191590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500" dirty="0">
                <a:solidFill>
                  <a:srgbClr val="4B649F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0525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2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7" y="1091381"/>
            <a:ext cx="6017470" cy="45031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0" dirty="0"/>
              <a:t>How do we represent complex models involving control-flow, recursion/iteration, functional abstraction, and data types? </a:t>
            </a:r>
          </a:p>
          <a:p>
            <a:r>
              <a:rPr lang="en-US" altLang="zh-CN" b="0" dirty="0"/>
              <a:t>How do we perform generic optimizations such quantization?</a:t>
            </a:r>
          </a:p>
          <a:p>
            <a:r>
              <a:rPr lang="en-US" altLang="zh-CN" b="0" dirty="0"/>
              <a:t>How do we target the huge number of hardware accelerators emerging?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Challenges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ED238-C1BC-8844-B448-5BC0A764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3496"/>
            <a:ext cx="6022959" cy="34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1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3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49" y="876116"/>
            <a:ext cx="11287561" cy="5397910"/>
          </a:xfrm>
        </p:spPr>
        <p:txBody>
          <a:bodyPr>
            <a:normAutofit fontScale="92500"/>
          </a:bodyPr>
          <a:lstStyle/>
          <a:p>
            <a:r>
              <a:rPr lang="en-US" altLang="zh-CN" b="0" dirty="0"/>
              <a:t>Three-pronged extensibility challenge for DL IRs:</a:t>
            </a:r>
          </a:p>
          <a:p>
            <a:pPr lvl="1"/>
            <a:r>
              <a:rPr lang="en-US" altLang="zh-CN" dirty="0"/>
              <a:t>Expressivity: It should be straightforward to write models involving control flow, first-class functions and data structures (e.g., trees, graphs, and lists).</a:t>
            </a:r>
          </a:p>
          <a:p>
            <a:pPr lvl="1"/>
            <a:r>
              <a:rPr lang="en-US" altLang="zh-CN" dirty="0"/>
              <a:t>Composability: It should be straightforward to add and compose new optimizations with existing ones (e.g., quantization, operator fusion, and partial evaluation).</a:t>
            </a:r>
          </a:p>
          <a:p>
            <a:pPr lvl="1"/>
            <a:r>
              <a:rPr lang="en-US" altLang="zh-CN" dirty="0"/>
              <a:t>Portability: It should be straightforward to add new hardware targets (e.g., TPU, </a:t>
            </a:r>
            <a:r>
              <a:rPr lang="en-US" altLang="zh-CN" dirty="0" err="1"/>
              <a:t>Inferentia</a:t>
            </a:r>
            <a:r>
              <a:rPr lang="en-US" altLang="zh-CN" dirty="0"/>
              <a:t>).</a:t>
            </a:r>
          </a:p>
          <a:p>
            <a:r>
              <a:rPr lang="en-US" altLang="zh-CN" b="0" dirty="0"/>
              <a:t>Relay’s design demonstrates how a unified IR can provide expressivity, composability, and portability without compromising performance.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9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11A788-C0CD-1048-959E-D4023E3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4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1FBC6-B06E-174B-B588-D6042B85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7" y="3826667"/>
            <a:ext cx="11720945" cy="2431628"/>
          </a:xfrm>
        </p:spPr>
        <p:txBody>
          <a:bodyPr>
            <a:normAutofit/>
          </a:bodyPr>
          <a:lstStyle/>
          <a:p>
            <a:r>
              <a:rPr lang="en" altLang="zh-CN" sz="2200" b="0" dirty="0">
                <a:cs typeface="+mn-cs"/>
              </a:rPr>
              <a:t>Support traditional data flow-style programming and transformations.</a:t>
            </a:r>
          </a:p>
          <a:p>
            <a:r>
              <a:rPr lang="en" altLang="zh-CN" sz="2200" b="0" dirty="0">
                <a:cs typeface="+mn-cs"/>
              </a:rPr>
              <a:t>Support functional-style scoping, let-binding and making it a fully featured differentiable language.</a:t>
            </a:r>
          </a:p>
          <a:p>
            <a:r>
              <a:rPr lang="en" altLang="zh-CN" sz="2200" b="0" dirty="0">
                <a:cs typeface="+mn-cs"/>
              </a:rPr>
              <a:t>Being able to allow the user to mix the two programming styles</a:t>
            </a:r>
            <a:endParaRPr lang="zh-CN" altLang="en-US" sz="2200" b="0" dirty="0"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00F4EE7-3492-684A-9238-9F9A5D9B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Build a Computational Graph with Relay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AB4A9-42C5-2247-B03D-E1E28B6D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26" y="1425530"/>
            <a:ext cx="9080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6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5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6" y="1120877"/>
            <a:ext cx="11287561" cy="5397910"/>
          </a:xfrm>
        </p:spPr>
        <p:txBody>
          <a:bodyPr>
            <a:normAutofit/>
          </a:bodyPr>
          <a:lstStyle/>
          <a:p>
            <a:r>
              <a:rPr lang="en-US" altLang="zh-CN" b="0" dirty="0"/>
              <a:t>We make the following contributions</a:t>
            </a:r>
          </a:p>
          <a:p>
            <a:pPr lvl="1"/>
            <a:r>
              <a:rPr lang="en-US" altLang="zh-CN" dirty="0"/>
              <a:t>The Relay IR, a tensor-oriented, statically typed functional IR.</a:t>
            </a:r>
          </a:p>
          <a:p>
            <a:pPr lvl="1"/>
            <a:r>
              <a:rPr lang="en-US" altLang="zh-CN" dirty="0"/>
              <a:t>The insight that common features in ML frameworks, such as</a:t>
            </a:r>
            <a:r>
              <a:rPr lang="zh-CN" altLang="en-US" dirty="0"/>
              <a:t> </a:t>
            </a:r>
            <a:r>
              <a:rPr lang="en-US" altLang="zh-CN" dirty="0"/>
              <a:t>quantization and shape inference, can be reframed as standard compiler passes. </a:t>
            </a:r>
          </a:p>
          <a:p>
            <a:pPr lvl="1"/>
            <a:r>
              <a:rPr lang="en" altLang="zh-CN" dirty="0"/>
              <a:t>A platform-agnostic representation of operators and domain specific optimizations which work in concert to provide </a:t>
            </a:r>
            <a:r>
              <a:rPr lang="en" altLang="zh-CN" i="1" dirty="0"/>
              <a:t>portability </a:t>
            </a:r>
            <a:r>
              <a:rPr lang="en" altLang="zh-CN" dirty="0"/>
              <a:t>across hardware backends.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Contributions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8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6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6" y="947921"/>
            <a:ext cx="7738117" cy="5570866"/>
          </a:xfrm>
        </p:spPr>
        <p:txBody>
          <a:bodyPr>
            <a:normAutofit/>
          </a:bodyPr>
          <a:lstStyle/>
          <a:p>
            <a:r>
              <a:rPr lang="en-US" altLang="zh-CN" b="0" dirty="0"/>
              <a:t>A functional IR, an ML-like (</a:t>
            </a:r>
            <a:r>
              <a:rPr lang="en-US" altLang="zh-CN" b="0" dirty="0" err="1"/>
              <a:t>ReasonML</a:t>
            </a:r>
            <a:r>
              <a:rPr lang="en-US" altLang="zh-CN" b="0" dirty="0"/>
              <a:t>, </a:t>
            </a:r>
            <a:r>
              <a:rPr lang="en-US" altLang="zh-CN" b="0" dirty="0" err="1"/>
              <a:t>OCaml</a:t>
            </a:r>
            <a:r>
              <a:rPr lang="en-US" altLang="zh-CN" b="0" dirty="0"/>
              <a:t>, SML, ...) language tailored to machine learning. </a:t>
            </a:r>
          </a:p>
          <a:p>
            <a:r>
              <a:rPr lang="en-US" altLang="zh-CN" b="0" dirty="0"/>
              <a:t>Features closures, reference, ADTs, and primitive operators, and tensors as the primary value type. </a:t>
            </a:r>
          </a:p>
          <a:p>
            <a:r>
              <a:rPr lang="en-US" altLang="zh-CN" b="0" dirty="0"/>
              <a:t>Relay can represent full-models including a generative RNN and training loops. </a:t>
            </a:r>
          </a:p>
          <a:p>
            <a:r>
              <a:rPr lang="en-US" altLang="zh-CN" b="0" dirty="0"/>
              <a:t>The functional design enables analysis and transform of pure data-flow.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Relay IR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1D2C66-F77C-454C-AA76-9B47BB01F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13" y="1093146"/>
            <a:ext cx="4190057" cy="49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4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7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6" y="2644345"/>
            <a:ext cx="7738117" cy="3874441"/>
          </a:xfrm>
        </p:spPr>
        <p:txBody>
          <a:bodyPr>
            <a:normAutofit/>
          </a:bodyPr>
          <a:lstStyle/>
          <a:p>
            <a:r>
              <a:rPr lang="en-US" altLang="zh-CN" b="0" dirty="0"/>
              <a:t>Type system with integrated shape information, shape analysis + type inference.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Type System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D640B2-798F-904C-9DDD-5D9FD44A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86" y="1984010"/>
            <a:ext cx="5323603" cy="32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B16298-5253-1646-9628-1496FDC8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1" y="905276"/>
            <a:ext cx="4119163" cy="57338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8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6" y="947921"/>
            <a:ext cx="7738117" cy="557086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0" dirty="0"/>
              <a:t>transform::Legalize()</a:t>
            </a:r>
            <a:r>
              <a:rPr lang="zh-CN" altLang="en-US" b="0" dirty="0"/>
              <a:t> </a:t>
            </a:r>
            <a:endParaRPr lang="en-US" altLang="zh-CN" b="0" dirty="0"/>
          </a:p>
          <a:p>
            <a:r>
              <a:rPr lang="en-US" altLang="zh-CN" b="0" dirty="0"/>
              <a:t>transform::</a:t>
            </a:r>
            <a:r>
              <a:rPr lang="en-US" altLang="zh-CN" b="0" dirty="0" err="1"/>
              <a:t>SimplifyInference</a:t>
            </a:r>
            <a:r>
              <a:rPr lang="en-US" altLang="zh-CN" b="0" dirty="0"/>
              <a:t>() </a:t>
            </a:r>
          </a:p>
          <a:p>
            <a:r>
              <a:rPr lang="en-US" altLang="zh-CN" b="0" dirty="0"/>
              <a:t>transform::</a:t>
            </a:r>
            <a:r>
              <a:rPr lang="en-US" altLang="zh-CN" b="0" dirty="0" err="1"/>
              <a:t>EliminateCommonSubexpr</a:t>
            </a:r>
            <a:r>
              <a:rPr lang="en-US" altLang="zh-CN" b="0" dirty="0"/>
              <a:t>(</a:t>
            </a:r>
            <a:r>
              <a:rPr lang="en-US" altLang="zh-CN" b="0" dirty="0" err="1"/>
              <a:t>fskip</a:t>
            </a:r>
            <a:r>
              <a:rPr lang="en-US" altLang="zh-CN" b="0" dirty="0"/>
              <a:t>))</a:t>
            </a:r>
          </a:p>
          <a:p>
            <a:r>
              <a:rPr lang="en-US" altLang="zh-CN" b="0" dirty="0"/>
              <a:t>transform::CombineParallelConv2D(3)</a:t>
            </a:r>
            <a:r>
              <a:rPr lang="zh-CN" altLang="en-US" b="0" dirty="0"/>
              <a:t> </a:t>
            </a:r>
            <a:endParaRPr lang="en-US" altLang="zh-CN" b="0" dirty="0"/>
          </a:p>
          <a:p>
            <a:r>
              <a:rPr lang="en-US" altLang="zh-CN" b="0" dirty="0"/>
              <a:t>transform::</a:t>
            </a:r>
            <a:r>
              <a:rPr lang="en-US" altLang="zh-CN" b="0" dirty="0" err="1"/>
              <a:t>CombineParallelDense</a:t>
            </a:r>
            <a:r>
              <a:rPr lang="en-US" altLang="zh-CN" b="0" dirty="0"/>
              <a:t>(3)</a:t>
            </a:r>
          </a:p>
          <a:p>
            <a:r>
              <a:rPr lang="en-US" altLang="zh-CN" b="0" dirty="0"/>
              <a:t>transform::</a:t>
            </a:r>
            <a:r>
              <a:rPr lang="en-US" altLang="zh-CN" b="0" dirty="0" err="1"/>
              <a:t>FoldConstant</a:t>
            </a:r>
            <a:r>
              <a:rPr lang="en-US" altLang="zh-CN" b="0" dirty="0"/>
              <a:t>()</a:t>
            </a:r>
          </a:p>
          <a:p>
            <a:r>
              <a:rPr lang="en-US" altLang="zh-CN" b="0" dirty="0"/>
              <a:t>transform::</a:t>
            </a:r>
            <a:r>
              <a:rPr lang="en-US" altLang="zh-CN" b="0" dirty="0" err="1"/>
              <a:t>FoldScaleAxis</a:t>
            </a:r>
            <a:r>
              <a:rPr lang="en-US" altLang="zh-CN" b="0" dirty="0"/>
              <a:t>()</a:t>
            </a:r>
          </a:p>
          <a:p>
            <a:r>
              <a:rPr lang="en-US" altLang="zh-CN" b="0" dirty="0"/>
              <a:t>transform::</a:t>
            </a:r>
            <a:r>
              <a:rPr lang="en-US" altLang="zh-CN" b="0" dirty="0" err="1"/>
              <a:t>CanonicalizeCast</a:t>
            </a:r>
            <a:r>
              <a:rPr lang="en-US" altLang="zh-CN" b="0" dirty="0"/>
              <a:t>()</a:t>
            </a:r>
          </a:p>
          <a:p>
            <a:r>
              <a:rPr lang="en-US" altLang="zh-CN" b="0" dirty="0"/>
              <a:t>transform::</a:t>
            </a:r>
            <a:r>
              <a:rPr lang="en-US" altLang="zh-CN" b="0" dirty="0" err="1"/>
              <a:t>AlterOpLayout</a:t>
            </a:r>
            <a:r>
              <a:rPr lang="en-US" altLang="zh-CN" b="0" dirty="0"/>
              <a:t>()</a:t>
            </a:r>
          </a:p>
          <a:p>
            <a:r>
              <a:rPr lang="en-US" altLang="zh-CN" b="0" dirty="0"/>
              <a:t>transform::</a:t>
            </a:r>
            <a:r>
              <a:rPr lang="en-US" altLang="zh-CN" b="0" dirty="0" err="1"/>
              <a:t>FuseOps</a:t>
            </a:r>
            <a:r>
              <a:rPr lang="en-US" altLang="zh-CN" b="0" dirty="0"/>
              <a:t>()</a:t>
            </a:r>
            <a:endParaRPr lang="zh-CN" altLang="en-US" b="0" dirty="0"/>
          </a:p>
          <a:p>
            <a:endParaRPr lang="en-US" altLang="zh-CN" b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6056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49C7B2-2FF3-4C01-B122-FFE9B1F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9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83C6-18DE-4CE1-A707-AC78DA5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6" y="1146220"/>
            <a:ext cx="10890994" cy="5372567"/>
          </a:xfrm>
        </p:spPr>
        <p:txBody>
          <a:bodyPr>
            <a:normAutofit/>
          </a:bodyPr>
          <a:lstStyle/>
          <a:p>
            <a:r>
              <a:rPr lang="en" altLang="zh-CN" b="0" dirty="0"/>
              <a:t>Fusion enables better sharing of computation, removal of intermediate allocations, and facilitates further optimization by combining loop nests.</a:t>
            </a:r>
          </a:p>
          <a:p>
            <a:r>
              <a:rPr lang="en" altLang="zh-CN" b="0" dirty="0"/>
              <a:t>Relay performs fusion in two steps, detailed below.</a:t>
            </a:r>
          </a:p>
          <a:p>
            <a:pPr lvl="1"/>
            <a:r>
              <a:rPr lang="en" altLang="zh-CN" b="1" dirty="0"/>
              <a:t>Extraction</a:t>
            </a:r>
            <a:r>
              <a:rPr lang="en" altLang="zh-CN" dirty="0"/>
              <a:t> First, Relay identifies subexpressions containing fusion-eligible and factors them into local functions that are marked as primitive </a:t>
            </a:r>
          </a:p>
          <a:p>
            <a:pPr lvl="1"/>
            <a:r>
              <a:rPr lang="en" altLang="zh-CN" b="1" dirty="0"/>
              <a:t>Lowering</a:t>
            </a:r>
            <a:r>
              <a:rPr lang="en" altLang="zh-CN" dirty="0"/>
              <a:t> In a second step, the Relay compiler converts the generated primitive function into platform and shape specific code.</a:t>
            </a:r>
            <a:r>
              <a:rPr lang="zh-CN" altLang="en-US" dirty="0"/>
              <a:t> </a:t>
            </a:r>
            <a:endParaRPr lang="en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AC2CDC-9E63-4594-8BFF-196CDA3F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Optimizations</a:t>
            </a:r>
            <a:r>
              <a:rPr lang="zh-CN" altLang="en-US" dirty="0"/>
              <a:t> </a:t>
            </a:r>
            <a:r>
              <a:rPr lang="en-US" altLang="zh-CN" dirty="0"/>
              <a:t>- Operator Fusion </a:t>
            </a:r>
          </a:p>
        </p:txBody>
      </p:sp>
    </p:spTree>
    <p:extLst>
      <p:ext uri="{BB962C8B-B14F-4D97-AF65-F5344CB8AC3E}">
        <p14:creationId xmlns:p14="http://schemas.microsoft.com/office/powerpoint/2010/main" val="26736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19075</TotalTime>
  <Words>702</Words>
  <Application>Microsoft Office PowerPoint</Application>
  <PresentationFormat>宽屏</PresentationFormat>
  <Paragraphs>89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Wingdings</vt:lpstr>
      <vt:lpstr>Office 主题​​</vt:lpstr>
      <vt:lpstr>PowerPoint 演示文稿</vt:lpstr>
      <vt:lpstr>Challenges  </vt:lpstr>
      <vt:lpstr>Intro</vt:lpstr>
      <vt:lpstr>Build a Computational Graph with Relay</vt:lpstr>
      <vt:lpstr>Contributions </vt:lpstr>
      <vt:lpstr>Relay IR  </vt:lpstr>
      <vt:lpstr>Type System </vt:lpstr>
      <vt:lpstr>Optimizations</vt:lpstr>
      <vt:lpstr>Optimizations - Operator Fusion </vt:lpstr>
      <vt:lpstr>Optimizations - Quantization </vt:lpstr>
      <vt:lpstr>Evaluation </vt:lpstr>
      <vt:lpstr>Evaluation </vt:lpstr>
      <vt:lpstr>Conclusion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Jeff Lucas</cp:lastModifiedBy>
  <cp:revision>1081</cp:revision>
  <dcterms:created xsi:type="dcterms:W3CDTF">2018-06-04T22:40:57Z</dcterms:created>
  <dcterms:modified xsi:type="dcterms:W3CDTF">2024-02-04T07:10:47Z</dcterms:modified>
</cp:coreProperties>
</file>