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2"/>
  </p:sldMasterIdLst>
  <p:notesMasterIdLst>
    <p:notesMasterId r:id="rId41"/>
  </p:notesMasterIdLst>
  <p:handoutMasterIdLst>
    <p:handoutMasterId r:id="rId42"/>
  </p:handoutMasterIdLst>
  <p:sldIdLst>
    <p:sldId id="256" r:id="rId3"/>
    <p:sldId id="258" r:id="rId4"/>
    <p:sldId id="302" r:id="rId5"/>
    <p:sldId id="257" r:id="rId6"/>
    <p:sldId id="303" r:id="rId7"/>
    <p:sldId id="283" r:id="rId8"/>
    <p:sldId id="262" r:id="rId9"/>
    <p:sldId id="304" r:id="rId10"/>
    <p:sldId id="273" r:id="rId11"/>
    <p:sldId id="263" r:id="rId12"/>
    <p:sldId id="264" r:id="rId13"/>
    <p:sldId id="270" r:id="rId14"/>
    <p:sldId id="275" r:id="rId15"/>
    <p:sldId id="274" r:id="rId16"/>
    <p:sldId id="281" r:id="rId17"/>
    <p:sldId id="277" r:id="rId18"/>
    <p:sldId id="278" r:id="rId19"/>
    <p:sldId id="279" r:id="rId20"/>
    <p:sldId id="280" r:id="rId21"/>
    <p:sldId id="282" r:id="rId22"/>
    <p:sldId id="284" r:id="rId23"/>
    <p:sldId id="293" r:id="rId24"/>
    <p:sldId id="294" r:id="rId25"/>
    <p:sldId id="295" r:id="rId26"/>
    <p:sldId id="285" r:id="rId27"/>
    <p:sldId id="286" r:id="rId28"/>
    <p:sldId id="287" r:id="rId29"/>
    <p:sldId id="288" r:id="rId30"/>
    <p:sldId id="289" r:id="rId31"/>
    <p:sldId id="298" r:id="rId32"/>
    <p:sldId id="276" r:id="rId33"/>
    <p:sldId id="290" r:id="rId34"/>
    <p:sldId id="305" r:id="rId35"/>
    <p:sldId id="301" r:id="rId36"/>
    <p:sldId id="268" r:id="rId37"/>
    <p:sldId id="271" r:id="rId38"/>
    <p:sldId id="272" r:id="rId39"/>
    <p:sldId id="261" r:id="rId40"/>
  </p:sldIdLst>
  <p:sldSz cx="9144000" cy="6858000" type="screen4x3"/>
  <p:notesSz cx="6858000" cy="9144000"/>
  <p:custDataLst>
    <p:tags r:id="rId4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4">
          <p15:clr>
            <a:srgbClr val="A4A3A4"/>
          </p15:clr>
        </p15:guide>
        <p15:guide id="4" orient="horz" pos="4156">
          <p15:clr>
            <a:srgbClr val="A4A3A4"/>
          </p15:clr>
        </p15:guide>
        <p15:guide id="5" orient="horz" pos="3838">
          <p15:clr>
            <a:srgbClr val="A4A3A4"/>
          </p15:clr>
        </p15:guide>
        <p15:guide id="6" orient="horz" pos="2024">
          <p15:clr>
            <a:srgbClr val="A4A3A4"/>
          </p15:clr>
        </p15:guide>
        <p15:guide id="7" orient="horz" pos="935">
          <p15:clr>
            <a:srgbClr val="A4A3A4"/>
          </p15:clr>
        </p15:guide>
        <p15:guide id="8" pos="612">
          <p15:clr>
            <a:srgbClr val="A4A3A4"/>
          </p15:clr>
        </p15:guide>
        <p15:guide id="9" pos="537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425"/>
  </p:normalViewPr>
  <p:slideViewPr>
    <p:cSldViewPr>
      <p:cViewPr>
        <p:scale>
          <a:sx n="123" d="100"/>
          <a:sy n="123" d="100"/>
        </p:scale>
        <p:origin x="848" y="144"/>
      </p:cViewPr>
      <p:guideLst>
        <p:guide orient="horz" pos="2160"/>
        <p:guide pos="2880"/>
        <p:guide orient="horz" pos="234"/>
        <p:guide orient="horz" pos="4156"/>
        <p:guide orient="horz" pos="3838"/>
        <p:guide orient="horz" pos="2024"/>
        <p:guide orient="horz" pos="935"/>
        <p:guide pos="612"/>
        <p:guide pos="5375"/>
      </p:guideLst>
    </p:cSldViewPr>
  </p:slideViewPr>
  <p:notesTextViewPr>
    <p:cViewPr>
      <p:scale>
        <a:sx n="1" d="1"/>
        <a:sy n="1" d="1"/>
      </p:scale>
      <p:origin x="0" y="0"/>
    </p:cViewPr>
  </p:notesTextViewPr>
  <p:notesViewPr>
    <p:cSldViewPr showGuides="1">
      <p:cViewPr varScale="1">
        <p:scale>
          <a:sx n="81" d="100"/>
          <a:sy n="81" d="100"/>
        </p:scale>
        <p:origin x="-333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tags" Target="tags/tag1.xml"/><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448CE7-F071-4276-BE9E-FC0ADCD255DE}" type="datetimeFigureOut">
              <a:rPr lang="de-CH" smtClean="0"/>
              <a:t>07.03.17</a:t>
            </a:fld>
            <a:endParaRPr lang="de-CH"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00F8DF-8381-45BD-846F-C0D2A3AB0D3D}" type="slidenum">
              <a:rPr lang="de-CH" smtClean="0"/>
              <a:t>‹#›</a:t>
            </a:fld>
            <a:endParaRPr lang="de-CH" dirty="0"/>
          </a:p>
        </p:txBody>
      </p:sp>
    </p:spTree>
    <p:extLst>
      <p:ext uri="{BB962C8B-B14F-4D97-AF65-F5344CB8AC3E}">
        <p14:creationId xmlns:p14="http://schemas.microsoft.com/office/powerpoint/2010/main" val="1855867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6C743-A10E-47C8-BC59-1F4C5357CECD}" type="datetimeFigureOut">
              <a:rPr lang="de-CH" smtClean="0"/>
              <a:t>07.03.17</a:t>
            </a:fld>
            <a:endParaRPr lang="de-CH"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a:p>
            <a:pPr lvl="1"/>
            <a:r>
              <a:rPr lang="de-CH" dirty="0" smtClean="0"/>
              <a:t>Second </a:t>
            </a:r>
            <a:r>
              <a:rPr lang="de-CH" dirty="0" err="1" smtClean="0"/>
              <a:t>level</a:t>
            </a:r>
            <a:endParaRPr lang="de-CH" dirty="0" smtClean="0"/>
          </a:p>
          <a:p>
            <a:pPr lvl="2"/>
            <a:r>
              <a:rPr lang="de-CH" dirty="0" smtClean="0"/>
              <a:t>Third </a:t>
            </a:r>
            <a:r>
              <a:rPr lang="de-CH" dirty="0" err="1" smtClean="0"/>
              <a:t>level</a:t>
            </a:r>
            <a:endParaRPr lang="de-CH" dirty="0" smtClean="0"/>
          </a:p>
          <a:p>
            <a:pPr lvl="3"/>
            <a:r>
              <a:rPr lang="de-CH" dirty="0" err="1" smtClean="0"/>
              <a:t>Fourth</a:t>
            </a:r>
            <a:r>
              <a:rPr lang="de-CH" dirty="0" smtClean="0"/>
              <a:t> </a:t>
            </a:r>
            <a:r>
              <a:rPr lang="de-CH" dirty="0" err="1" smtClean="0"/>
              <a:t>level</a:t>
            </a:r>
            <a:endParaRPr lang="de-CH" dirty="0" smtClean="0"/>
          </a:p>
          <a:p>
            <a:pPr lvl="4"/>
            <a:r>
              <a:rPr lang="de-CH" dirty="0" err="1" smtClean="0"/>
              <a:t>Fifth</a:t>
            </a:r>
            <a:r>
              <a:rPr lang="de-CH" dirty="0" smtClean="0"/>
              <a:t> </a:t>
            </a:r>
            <a:r>
              <a:rPr lang="de-CH" dirty="0" err="1" smtClean="0"/>
              <a:t>level</a:t>
            </a:r>
            <a:endParaRPr lang="de-CH"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658E930A-5398-49B6-87A7-9857631F53A7}" type="slidenum">
              <a:rPr lang="de-CH" smtClean="0"/>
              <a:pPr/>
              <a:t>‹#›</a:t>
            </a:fld>
            <a:endParaRPr lang="de-CH" dirty="0"/>
          </a:p>
        </p:txBody>
      </p:sp>
      <p:sp>
        <p:nvSpPr>
          <p:cNvPr id="9" name="Rechteck 8"/>
          <p:cNvSpPr/>
          <p:nvPr/>
        </p:nvSpPr>
        <p:spPr>
          <a:xfrm>
            <a:off x="-20778" y="8855641"/>
            <a:ext cx="3589337" cy="276999"/>
          </a:xfrm>
          <a:prstGeom prst="rect">
            <a:avLst/>
          </a:prstGeom>
        </p:spPr>
        <p:txBody>
          <a:bodyPr wrap="square">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GetMasterPropertyValue</a:t>
            </a: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CustomField</a:t>
            </a: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PPClassificationFooter</a:t>
            </a:r>
            <a:r>
              <a:rPr lang="de-CH" sz="1000" kern="1200" dirty="0" smtClean="0">
                <a:solidFill>
                  <a:schemeClr val="tx1"/>
                </a:solidFill>
                <a:latin typeface="Arial" pitchFamily="34" charset="0"/>
                <a:ea typeface="+mn-ea"/>
                <a:cs typeface="Arial" pitchFamily="34" charset="0"/>
              </a:rPr>
              <a:t>")]]</a:t>
            </a:r>
          </a:p>
          <a:p>
            <a:endParaRPr lang="de-CH"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66604675"/>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Basierend auf Spring, </a:t>
            </a:r>
            <a:r>
              <a:rPr lang="de-DE" dirty="0" err="1" smtClean="0"/>
              <a:t>Wildfly</a:t>
            </a:r>
            <a:r>
              <a:rPr lang="de-DE" dirty="0" smtClean="0"/>
              <a:t>, Docker</a:t>
            </a:r>
          </a:p>
          <a:p>
            <a:r>
              <a:rPr lang="de-DE" dirty="0" smtClean="0"/>
              <a:t>- Wird mittels Jenkins Pipeline gebaut. </a:t>
            </a:r>
          </a:p>
          <a:p>
            <a:r>
              <a:rPr lang="de-DE" dirty="0" smtClean="0"/>
              <a:t>- Stränge</a:t>
            </a:r>
            <a:r>
              <a:rPr lang="de-DE" baseline="0" dirty="0" smtClean="0"/>
              <a:t> werden </a:t>
            </a:r>
            <a:r>
              <a:rPr lang="de-DE" baseline="0" dirty="0" err="1" smtClean="0"/>
              <a:t>sequienziell</a:t>
            </a:r>
            <a:r>
              <a:rPr lang="de-DE" baseline="0" dirty="0" smtClean="0"/>
              <a:t> aktualisiert.</a:t>
            </a:r>
          </a:p>
          <a:p>
            <a:r>
              <a:rPr lang="de-DE" baseline="0" dirty="0" smtClean="0"/>
              <a:t>- Probleme könnte durch verschiedene DB Version entstehen.</a:t>
            </a:r>
            <a:endParaRPr lang="de-DE" dirty="0" smtClean="0"/>
          </a:p>
        </p:txBody>
      </p:sp>
      <p:sp>
        <p:nvSpPr>
          <p:cNvPr id="4" name="Slide Number Placeholder 3"/>
          <p:cNvSpPr>
            <a:spLocks noGrp="1"/>
          </p:cNvSpPr>
          <p:nvPr>
            <p:ph type="sldNum" sz="quarter" idx="10"/>
          </p:nvPr>
        </p:nvSpPr>
        <p:spPr/>
        <p:txBody>
          <a:bodyPr/>
          <a:lstStyle/>
          <a:p>
            <a:fld id="{658E930A-5398-49B6-87A7-9857631F53A7}" type="slidenum">
              <a:rPr lang="de-CH" smtClean="0"/>
              <a:pPr/>
              <a:t>7</a:t>
            </a:fld>
            <a:endParaRPr lang="de-CH" dirty="0"/>
          </a:p>
        </p:txBody>
      </p:sp>
    </p:spTree>
    <p:extLst>
      <p:ext uri="{BB962C8B-B14F-4D97-AF65-F5344CB8AC3E}">
        <p14:creationId xmlns:p14="http://schemas.microsoft.com/office/powerpoint/2010/main" val="155504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Vorgehensmodell </a:t>
            </a:r>
            <a:r>
              <a:rPr lang="de-DE" dirty="0" err="1" smtClean="0"/>
              <a:t>Scrum</a:t>
            </a:r>
            <a:r>
              <a:rPr lang="de-DE" dirty="0" smtClean="0"/>
              <a:t> und </a:t>
            </a:r>
            <a:r>
              <a:rPr lang="de-DE" dirty="0" err="1" smtClean="0"/>
              <a:t>Prototyping</a:t>
            </a:r>
            <a:r>
              <a:rPr lang="de-DE" dirty="0" smtClean="0"/>
              <a:t>-&gt; Technologie Evaluation.</a:t>
            </a:r>
          </a:p>
          <a:p>
            <a:r>
              <a:rPr lang="de-DE" dirty="0" smtClean="0"/>
              <a:t>- Erstellen eines groben</a:t>
            </a:r>
            <a:r>
              <a:rPr lang="de-DE" baseline="0" dirty="0" smtClean="0"/>
              <a:t> Projektplans als erstes für den überblick.</a:t>
            </a:r>
            <a:endParaRPr lang="de-DE" dirty="0"/>
          </a:p>
        </p:txBody>
      </p:sp>
      <p:sp>
        <p:nvSpPr>
          <p:cNvPr id="4" name="Slide Number Placeholder 3"/>
          <p:cNvSpPr>
            <a:spLocks noGrp="1"/>
          </p:cNvSpPr>
          <p:nvPr>
            <p:ph type="sldNum" sz="quarter" idx="10"/>
          </p:nvPr>
        </p:nvSpPr>
        <p:spPr/>
        <p:txBody>
          <a:bodyPr/>
          <a:lstStyle/>
          <a:p>
            <a:fld id="{658E930A-5398-49B6-87A7-9857631F53A7}" type="slidenum">
              <a:rPr lang="de-CH" smtClean="0"/>
              <a:pPr/>
              <a:t>9</a:t>
            </a:fld>
            <a:endParaRPr lang="de-CH" dirty="0"/>
          </a:p>
        </p:txBody>
      </p:sp>
    </p:spTree>
    <p:extLst>
      <p:ext uri="{BB962C8B-B14F-4D97-AF65-F5344CB8AC3E}">
        <p14:creationId xmlns:p14="http://schemas.microsoft.com/office/powerpoint/2010/main" val="138388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58E930A-5398-49B6-87A7-9857631F53A7}" type="slidenum">
              <a:rPr lang="de-CH" smtClean="0"/>
              <a:pPr/>
              <a:t>35</a:t>
            </a:fld>
            <a:endParaRPr lang="de-CH" dirty="0"/>
          </a:p>
        </p:txBody>
      </p:sp>
    </p:spTree>
    <p:extLst>
      <p:ext uri="{BB962C8B-B14F-4D97-AF65-F5344CB8AC3E}">
        <p14:creationId xmlns:p14="http://schemas.microsoft.com/office/powerpoint/2010/main" val="1821944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tags" Target="../tags/tag6.xml"/><Relationship Id="rId2"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tags" Target="../tags/tag61.xml"/><Relationship Id="rId7" Type="http://schemas.openxmlformats.org/officeDocument/2006/relationships/slideMaster" Target="../slideMasters/slideMaster1.xml"/><Relationship Id="rId8" Type="http://schemas.openxmlformats.org/officeDocument/2006/relationships/image" Target="../media/image7.jpg"/><Relationship Id="rId9" Type="http://schemas.openxmlformats.org/officeDocument/2006/relationships/image" Target="../media/image10.png"/><Relationship Id="rId1" Type="http://schemas.openxmlformats.org/officeDocument/2006/relationships/tags" Target="../tags/tag56.xml"/><Relationship Id="rId2"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4.xml"/><Relationship Id="rId4" Type="http://schemas.openxmlformats.org/officeDocument/2006/relationships/tags" Target="../tags/tag65.xml"/><Relationship Id="rId5" Type="http://schemas.openxmlformats.org/officeDocument/2006/relationships/tags" Target="../tags/tag66.xml"/><Relationship Id="rId6" Type="http://schemas.openxmlformats.org/officeDocument/2006/relationships/tags" Target="../tags/tag67.xml"/><Relationship Id="rId7" Type="http://schemas.openxmlformats.org/officeDocument/2006/relationships/slideMaster" Target="../slideMasters/slideMaster1.xml"/><Relationship Id="rId8" Type="http://schemas.openxmlformats.org/officeDocument/2006/relationships/image" Target="../media/image11.jpg"/><Relationship Id="rId9" Type="http://schemas.openxmlformats.org/officeDocument/2006/relationships/image" Target="../media/image10.png"/><Relationship Id="rId1" Type="http://schemas.openxmlformats.org/officeDocument/2006/relationships/tags" Target="../tags/tag62.xml"/><Relationship Id="rId2" Type="http://schemas.openxmlformats.org/officeDocument/2006/relationships/tags" Target="../tags/tag6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0.xml"/><Relationship Id="rId4" Type="http://schemas.openxmlformats.org/officeDocument/2006/relationships/tags" Target="../tags/tag71.xml"/><Relationship Id="rId5" Type="http://schemas.openxmlformats.org/officeDocument/2006/relationships/tags" Target="../tags/tag72.xml"/><Relationship Id="rId6" Type="http://schemas.openxmlformats.org/officeDocument/2006/relationships/tags" Target="../tags/tag73.xml"/><Relationship Id="rId7" Type="http://schemas.openxmlformats.org/officeDocument/2006/relationships/slideMaster" Target="../slideMasters/slideMaster1.xml"/><Relationship Id="rId8" Type="http://schemas.openxmlformats.org/officeDocument/2006/relationships/image" Target="../media/image12.jpg"/><Relationship Id="rId9" Type="http://schemas.openxmlformats.org/officeDocument/2006/relationships/image" Target="../media/image10.png"/><Relationship Id="rId1" Type="http://schemas.openxmlformats.org/officeDocument/2006/relationships/tags" Target="../tags/tag68.xml"/><Relationship Id="rId2"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6.xml"/><Relationship Id="rId4" Type="http://schemas.openxmlformats.org/officeDocument/2006/relationships/tags" Target="../tags/tag77.xml"/><Relationship Id="rId5" Type="http://schemas.openxmlformats.org/officeDocument/2006/relationships/tags" Target="../tags/tag78.xml"/><Relationship Id="rId6" Type="http://schemas.openxmlformats.org/officeDocument/2006/relationships/tags" Target="../tags/tag79.xml"/><Relationship Id="rId7" Type="http://schemas.openxmlformats.org/officeDocument/2006/relationships/slideMaster" Target="../slideMasters/slideMaster1.xml"/><Relationship Id="rId8" Type="http://schemas.openxmlformats.org/officeDocument/2006/relationships/image" Target="../media/image13.jpg"/><Relationship Id="rId9" Type="http://schemas.openxmlformats.org/officeDocument/2006/relationships/image" Target="../media/image10.png"/><Relationship Id="rId1" Type="http://schemas.openxmlformats.org/officeDocument/2006/relationships/tags" Target="../tags/tag74.xml"/><Relationship Id="rId2" Type="http://schemas.openxmlformats.org/officeDocument/2006/relationships/tags" Target="../tags/tag7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4" Type="http://schemas.openxmlformats.org/officeDocument/2006/relationships/tags" Target="../tags/tag83.xml"/><Relationship Id="rId5" Type="http://schemas.openxmlformats.org/officeDocument/2006/relationships/tags" Target="../tags/tag84.xml"/><Relationship Id="rId6" Type="http://schemas.openxmlformats.org/officeDocument/2006/relationships/tags" Target="../tags/tag85.xml"/><Relationship Id="rId7" Type="http://schemas.openxmlformats.org/officeDocument/2006/relationships/slideMaster" Target="../slideMasters/slideMaster1.xml"/><Relationship Id="rId8" Type="http://schemas.openxmlformats.org/officeDocument/2006/relationships/image" Target="../media/image14.jpg"/><Relationship Id="rId9" Type="http://schemas.openxmlformats.org/officeDocument/2006/relationships/image" Target="../media/image10.png"/><Relationship Id="rId1" Type="http://schemas.openxmlformats.org/officeDocument/2006/relationships/tags" Target="../tags/tag80.xml"/><Relationship Id="rId2" Type="http://schemas.openxmlformats.org/officeDocument/2006/relationships/tags" Target="../tags/tag8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tags" Target="../tags/tag91.xml"/><Relationship Id="rId7" Type="http://schemas.openxmlformats.org/officeDocument/2006/relationships/slideMaster" Target="../slideMasters/slideMaster1.xml"/><Relationship Id="rId8" Type="http://schemas.openxmlformats.org/officeDocument/2006/relationships/image" Target="../media/image15.jpg"/><Relationship Id="rId9" Type="http://schemas.openxmlformats.org/officeDocument/2006/relationships/image" Target="../media/image10.png"/><Relationship Id="rId1" Type="http://schemas.openxmlformats.org/officeDocument/2006/relationships/tags" Target="../tags/tag86.xml"/><Relationship Id="rId2" Type="http://schemas.openxmlformats.org/officeDocument/2006/relationships/tags" Target="../tags/tag87.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94.xml"/><Relationship Id="rId4" Type="http://schemas.openxmlformats.org/officeDocument/2006/relationships/tags" Target="../tags/tag95.xml"/><Relationship Id="rId5" Type="http://schemas.openxmlformats.org/officeDocument/2006/relationships/tags" Target="../tags/tag96.xml"/><Relationship Id="rId6" Type="http://schemas.openxmlformats.org/officeDocument/2006/relationships/tags" Target="../tags/tag97.xml"/><Relationship Id="rId7" Type="http://schemas.openxmlformats.org/officeDocument/2006/relationships/slideMaster" Target="../slideMasters/slideMaster1.xml"/><Relationship Id="rId8" Type="http://schemas.openxmlformats.org/officeDocument/2006/relationships/image" Target="../media/image16.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92.xml"/><Relationship Id="rId2" Type="http://schemas.openxmlformats.org/officeDocument/2006/relationships/tags" Target="../tags/tag9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tags" Target="../tags/tag102.xml"/><Relationship Id="rId6" Type="http://schemas.openxmlformats.org/officeDocument/2006/relationships/tags" Target="../tags/tag103.xml"/><Relationship Id="rId7" Type="http://schemas.openxmlformats.org/officeDocument/2006/relationships/slideMaster" Target="../slideMasters/slideMaster1.xml"/><Relationship Id="rId8" Type="http://schemas.openxmlformats.org/officeDocument/2006/relationships/image" Target="../media/image18.jpe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98.xml"/><Relationship Id="rId2" Type="http://schemas.openxmlformats.org/officeDocument/2006/relationships/tags" Target="../tags/tag9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tags" Target="../tags/tag107.xml"/><Relationship Id="rId5" Type="http://schemas.openxmlformats.org/officeDocument/2006/relationships/tags" Target="../tags/tag108.xml"/><Relationship Id="rId6" Type="http://schemas.openxmlformats.org/officeDocument/2006/relationships/tags" Target="../tags/tag109.xml"/><Relationship Id="rId7" Type="http://schemas.openxmlformats.org/officeDocument/2006/relationships/slideMaster" Target="../slideMasters/slideMaster1.xml"/><Relationship Id="rId8" Type="http://schemas.openxmlformats.org/officeDocument/2006/relationships/image" Target="../media/image19.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04.xml"/><Relationship Id="rId2" Type="http://schemas.openxmlformats.org/officeDocument/2006/relationships/tags" Target="../tags/tag10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2.xml"/><Relationship Id="rId4" Type="http://schemas.openxmlformats.org/officeDocument/2006/relationships/tags" Target="../tags/tag113.xml"/><Relationship Id="rId5" Type="http://schemas.openxmlformats.org/officeDocument/2006/relationships/tags" Target="../tags/tag114.xml"/><Relationship Id="rId6" Type="http://schemas.openxmlformats.org/officeDocument/2006/relationships/tags" Target="../tags/tag115.xml"/><Relationship Id="rId7" Type="http://schemas.openxmlformats.org/officeDocument/2006/relationships/slideMaster" Target="../slideMasters/slideMaster1.xml"/><Relationship Id="rId8" Type="http://schemas.openxmlformats.org/officeDocument/2006/relationships/image" Target="../media/image20.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10.xml"/><Relationship Id="rId2" Type="http://schemas.openxmlformats.org/officeDocument/2006/relationships/tags" Target="../tags/tag11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tags" Target="../tags/tag11.xml"/><Relationship Id="rId2"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8.xml"/><Relationship Id="rId4" Type="http://schemas.openxmlformats.org/officeDocument/2006/relationships/tags" Target="../tags/tag119.xml"/><Relationship Id="rId5" Type="http://schemas.openxmlformats.org/officeDocument/2006/relationships/tags" Target="../tags/tag120.xml"/><Relationship Id="rId6" Type="http://schemas.openxmlformats.org/officeDocument/2006/relationships/tags" Target="../tags/tag121.xml"/><Relationship Id="rId7" Type="http://schemas.openxmlformats.org/officeDocument/2006/relationships/slideMaster" Target="../slideMasters/slideMaster1.xml"/><Relationship Id="rId8" Type="http://schemas.openxmlformats.org/officeDocument/2006/relationships/image" Target="../media/image21.jpg"/><Relationship Id="rId9" Type="http://schemas.openxmlformats.org/officeDocument/2006/relationships/image" Target="../media/image22.png"/><Relationship Id="rId10" Type="http://schemas.openxmlformats.org/officeDocument/2006/relationships/image" Target="../media/image10.png"/><Relationship Id="rId1" Type="http://schemas.openxmlformats.org/officeDocument/2006/relationships/tags" Target="../tags/tag116.xml"/><Relationship Id="rId2" Type="http://schemas.openxmlformats.org/officeDocument/2006/relationships/tags" Target="../tags/tag11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4.xml"/><Relationship Id="rId4" Type="http://schemas.openxmlformats.org/officeDocument/2006/relationships/tags" Target="../tags/tag125.xml"/><Relationship Id="rId5" Type="http://schemas.openxmlformats.org/officeDocument/2006/relationships/tags" Target="../tags/tag126.xml"/><Relationship Id="rId6" Type="http://schemas.openxmlformats.org/officeDocument/2006/relationships/tags" Target="../tags/tag127.xml"/><Relationship Id="rId7" Type="http://schemas.openxmlformats.org/officeDocument/2006/relationships/slideMaster" Target="../slideMasters/slideMaster1.xml"/><Relationship Id="rId8" Type="http://schemas.openxmlformats.org/officeDocument/2006/relationships/image" Target="../media/image23.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22.xml"/><Relationship Id="rId2" Type="http://schemas.openxmlformats.org/officeDocument/2006/relationships/tags" Target="../tags/tag12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30.xml"/><Relationship Id="rId4" Type="http://schemas.openxmlformats.org/officeDocument/2006/relationships/tags" Target="../tags/tag131.xml"/><Relationship Id="rId5" Type="http://schemas.openxmlformats.org/officeDocument/2006/relationships/tags" Target="../tags/tag132.xml"/><Relationship Id="rId6" Type="http://schemas.openxmlformats.org/officeDocument/2006/relationships/tags" Target="../tags/tag133.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28.xml"/><Relationship Id="rId2" Type="http://schemas.openxmlformats.org/officeDocument/2006/relationships/tags" Target="../tags/tag12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6.xml"/><Relationship Id="rId4" Type="http://schemas.openxmlformats.org/officeDocument/2006/relationships/tags" Target="../tags/tag137.xml"/><Relationship Id="rId5" Type="http://schemas.openxmlformats.org/officeDocument/2006/relationships/tags" Target="../tags/tag138.xml"/><Relationship Id="rId6" Type="http://schemas.openxmlformats.org/officeDocument/2006/relationships/tags" Target="../tags/tag139.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34.xml"/><Relationship Id="rId2" Type="http://schemas.openxmlformats.org/officeDocument/2006/relationships/tags" Target="../tags/tag135.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2.xml"/><Relationship Id="rId4" Type="http://schemas.openxmlformats.org/officeDocument/2006/relationships/tags" Target="../tags/tag143.xml"/><Relationship Id="rId5" Type="http://schemas.openxmlformats.org/officeDocument/2006/relationships/tags" Target="../tags/tag144.xml"/><Relationship Id="rId6" Type="http://schemas.openxmlformats.org/officeDocument/2006/relationships/tags" Target="../tags/tag145.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40.xml"/><Relationship Id="rId2" Type="http://schemas.openxmlformats.org/officeDocument/2006/relationships/tags" Target="../tags/tag14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8.xml"/><Relationship Id="rId4" Type="http://schemas.openxmlformats.org/officeDocument/2006/relationships/tags" Target="../tags/tag149.xml"/><Relationship Id="rId5" Type="http://schemas.openxmlformats.org/officeDocument/2006/relationships/tags" Target="../tags/tag150.xml"/><Relationship Id="rId6" Type="http://schemas.openxmlformats.org/officeDocument/2006/relationships/tags" Target="../tags/tag151.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46.xml"/><Relationship Id="rId2" Type="http://schemas.openxmlformats.org/officeDocument/2006/relationships/tags" Target="../tags/tag147.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4.xml"/><Relationship Id="rId4" Type="http://schemas.openxmlformats.org/officeDocument/2006/relationships/tags" Target="../tags/tag155.xml"/><Relationship Id="rId5" Type="http://schemas.openxmlformats.org/officeDocument/2006/relationships/tags" Target="../tags/tag156.xml"/><Relationship Id="rId6" Type="http://schemas.openxmlformats.org/officeDocument/2006/relationships/slideMaster" Target="../slideMasters/slideMaster1.xml"/><Relationship Id="rId7" Type="http://schemas.openxmlformats.org/officeDocument/2006/relationships/image" Target="../media/image25.png"/><Relationship Id="rId8" Type="http://schemas.openxmlformats.org/officeDocument/2006/relationships/image" Target="../media/image10.png"/><Relationship Id="rId1" Type="http://schemas.openxmlformats.org/officeDocument/2006/relationships/tags" Target="../tags/tag152.xml"/><Relationship Id="rId2" Type="http://schemas.openxmlformats.org/officeDocument/2006/relationships/tags" Target="../tags/tag15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59.xml"/><Relationship Id="rId4" Type="http://schemas.openxmlformats.org/officeDocument/2006/relationships/tags" Target="../tags/tag160.xml"/><Relationship Id="rId5" Type="http://schemas.openxmlformats.org/officeDocument/2006/relationships/tags" Target="../tags/tag161.xml"/><Relationship Id="rId6" Type="http://schemas.openxmlformats.org/officeDocument/2006/relationships/slideMaster" Target="../slideMasters/slideMaster1.xml"/><Relationship Id="rId7" Type="http://schemas.openxmlformats.org/officeDocument/2006/relationships/image" Target="../media/image26.png"/><Relationship Id="rId8" Type="http://schemas.openxmlformats.org/officeDocument/2006/relationships/image" Target="../media/image24.png"/><Relationship Id="rId1" Type="http://schemas.openxmlformats.org/officeDocument/2006/relationships/tags" Target="../tags/tag157.xml"/><Relationship Id="rId2" Type="http://schemas.openxmlformats.org/officeDocument/2006/relationships/tags" Target="../tags/tag158.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4.xml"/><Relationship Id="rId4" Type="http://schemas.openxmlformats.org/officeDocument/2006/relationships/tags" Target="../tags/tag165.xml"/><Relationship Id="rId5" Type="http://schemas.openxmlformats.org/officeDocument/2006/relationships/tags" Target="../tags/tag166.xml"/><Relationship Id="rId6" Type="http://schemas.openxmlformats.org/officeDocument/2006/relationships/slideMaster" Target="../slideMasters/slideMaster1.xml"/><Relationship Id="rId7" Type="http://schemas.openxmlformats.org/officeDocument/2006/relationships/image" Target="../media/image27.png"/><Relationship Id="rId8" Type="http://schemas.openxmlformats.org/officeDocument/2006/relationships/image" Target="../media/image24.png"/><Relationship Id="rId1" Type="http://schemas.openxmlformats.org/officeDocument/2006/relationships/tags" Target="../tags/tag162.xml"/><Relationship Id="rId2" Type="http://schemas.openxmlformats.org/officeDocument/2006/relationships/tags" Target="../tags/tag16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9.xml"/><Relationship Id="rId4" Type="http://schemas.openxmlformats.org/officeDocument/2006/relationships/tags" Target="../tags/tag170.xml"/><Relationship Id="rId5" Type="http://schemas.openxmlformats.org/officeDocument/2006/relationships/tags" Target="../tags/tag171.xml"/><Relationship Id="rId6" Type="http://schemas.openxmlformats.org/officeDocument/2006/relationships/slideMaster" Target="../slideMasters/slideMaster1.xml"/><Relationship Id="rId7" Type="http://schemas.openxmlformats.org/officeDocument/2006/relationships/image" Target="../media/image28.png"/><Relationship Id="rId8" Type="http://schemas.openxmlformats.org/officeDocument/2006/relationships/image" Target="../media/image24.png"/><Relationship Id="rId1" Type="http://schemas.openxmlformats.org/officeDocument/2006/relationships/tags" Target="../tags/tag167.xml"/><Relationship Id="rId2" Type="http://schemas.openxmlformats.org/officeDocument/2006/relationships/tags" Target="../tags/tag16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tags" Target="../tags/tag21.xml"/><Relationship Id="rId7" Type="http://schemas.openxmlformats.org/officeDocument/2006/relationships/slideMaster" Target="../slideMasters/slideMaster1.xml"/><Relationship Id="rId8" Type="http://schemas.openxmlformats.org/officeDocument/2006/relationships/image" Target="../media/image3.jpg"/><Relationship Id="rId9" Type="http://schemas.openxmlformats.org/officeDocument/2006/relationships/image" Target="../media/image4.png"/><Relationship Id="rId1" Type="http://schemas.openxmlformats.org/officeDocument/2006/relationships/tags" Target="../tags/tag16.xml"/><Relationship Id="rId2"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slideMaster" Target="../slideMasters/slideMaster1.xml"/><Relationship Id="rId8" Type="http://schemas.openxmlformats.org/officeDocument/2006/relationships/image" Target="../media/image5.jpg"/><Relationship Id="rId9" Type="http://schemas.openxmlformats.org/officeDocument/2006/relationships/image" Target="../media/image4.png"/><Relationship Id="rId1" Type="http://schemas.openxmlformats.org/officeDocument/2006/relationships/tags" Target="../tags/tag22.xml"/><Relationship Id="rId2"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tags" Target="../tags/tag33.xml"/><Relationship Id="rId7" Type="http://schemas.openxmlformats.org/officeDocument/2006/relationships/slideMaster" Target="../slideMasters/slideMaster1.xml"/><Relationship Id="rId8" Type="http://schemas.openxmlformats.org/officeDocument/2006/relationships/image" Target="../media/image6.jpg"/><Relationship Id="rId9" Type="http://schemas.openxmlformats.org/officeDocument/2006/relationships/image" Target="../media/image4.png"/><Relationship Id="rId1" Type="http://schemas.openxmlformats.org/officeDocument/2006/relationships/tags" Target="../tags/tag28.xml"/><Relationship Id="rId2"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tags" Target="../tags/tag38.xml"/><Relationship Id="rId6" Type="http://schemas.openxmlformats.org/officeDocument/2006/relationships/slideMaster" Target="../slideMasters/slideMaster1.xml"/><Relationship Id="rId7" Type="http://schemas.openxmlformats.org/officeDocument/2006/relationships/image" Target="../media/image7.jpg"/><Relationship Id="rId1" Type="http://schemas.openxmlformats.org/officeDocument/2006/relationships/tags" Target="../tags/tag34.xml"/><Relationship Id="rId2" Type="http://schemas.openxmlformats.org/officeDocument/2006/relationships/tags" Target="../tags/tag3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tags" Target="../tags/tag43.xml"/><Relationship Id="rId6" Type="http://schemas.openxmlformats.org/officeDocument/2006/relationships/tags" Target="../tags/tag44.xml"/><Relationship Id="rId7" Type="http://schemas.openxmlformats.org/officeDocument/2006/relationships/slideMaster" Target="../slideMasters/slideMaster1.xml"/><Relationship Id="rId8" Type="http://schemas.openxmlformats.org/officeDocument/2006/relationships/image" Target="../media/image8.png"/><Relationship Id="rId9" Type="http://schemas.openxmlformats.org/officeDocument/2006/relationships/image" Target="../media/image4.png"/><Relationship Id="rId1" Type="http://schemas.openxmlformats.org/officeDocument/2006/relationships/tags" Target="../tags/tag39.xml"/><Relationship Id="rId2" Type="http://schemas.openxmlformats.org/officeDocument/2006/relationships/tags" Target="../tags/tag4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tags" Target="../tags/tag49.xml"/><Relationship Id="rId6" Type="http://schemas.openxmlformats.org/officeDocument/2006/relationships/slideMaster" Target="../slideMasters/slideMaster1.xml"/><Relationship Id="rId7" Type="http://schemas.openxmlformats.org/officeDocument/2006/relationships/image" Target="../media/image9.jpg"/><Relationship Id="rId1" Type="http://schemas.openxmlformats.org/officeDocument/2006/relationships/tags" Target="../tags/tag45.xml"/><Relationship Id="rId2"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1.xml"/><Relationship Id="rId8" Type="http://schemas.openxmlformats.org/officeDocument/2006/relationships/image" Target="../media/image10.png"/><Relationship Id="rId1" Type="http://schemas.openxmlformats.org/officeDocument/2006/relationships/tags" Target="../tags/tag50.xml"/><Relationship Id="rId2"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
    <p:spTree>
      <p:nvGrpSpPr>
        <p:cNvPr id="1" name=""/>
        <p:cNvGrpSpPr/>
        <p:nvPr/>
      </p:nvGrpSpPr>
      <p:grpSpPr>
        <a:xfrm>
          <a:off x="0" y="0"/>
          <a:ext cx="0" cy="0"/>
          <a:chOff x="0" y="0"/>
          <a:chExt cx="0" cy="0"/>
        </a:xfrm>
      </p:grpSpPr>
      <p:pic>
        <p:nvPicPr>
          <p:cNvPr id="7" name="Grafik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el 1"/>
          <p:cNvSpPr>
            <a:spLocks noGrp="1"/>
          </p:cNvSpPr>
          <p:nvPr>
            <p:ph type="ctrTitle" hasCustomPrompt="1"/>
            <p:custDataLst>
              <p:tags r:id="rId1"/>
            </p:custDataLst>
          </p:nvPr>
        </p:nvSpPr>
        <p:spPr>
          <a:xfrm>
            <a:off x="858838" y="2149200"/>
            <a:ext cx="7772400" cy="675520"/>
          </a:xfrm>
        </p:spPr>
        <p:txBody>
          <a:bodyPr>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5172093" cy="988240"/>
          </a:xfrm>
        </p:spPr>
        <p:txBody>
          <a:bodyPr>
            <a:normAutofit/>
          </a:bodyPr>
          <a:lstStyle>
            <a:lvl1pPr marL="0" indent="0" algn="l">
              <a:buNone/>
              <a:defRPr sz="1800"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CH" dirty="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endParaRPr lang="de-CH" dirty="0"/>
          </a:p>
        </p:txBody>
      </p:sp>
      <p:sp>
        <p:nvSpPr>
          <p:cNvPr id="9" name="Textfeld 8"/>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sp>
        <p:nvSpPr>
          <p:cNvPr id="4" name="Textfeld 3"/>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p>
        </p:txBody>
      </p:sp>
    </p:spTree>
    <p:extLst>
      <p:ext uri="{BB962C8B-B14F-4D97-AF65-F5344CB8AC3E}">
        <p14:creationId xmlns:p14="http://schemas.microsoft.com/office/powerpoint/2010/main" val="256382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Inhalt_Bild">
    <p:spTree>
      <p:nvGrpSpPr>
        <p:cNvPr id="1" name=""/>
        <p:cNvGrpSpPr/>
        <p:nvPr/>
      </p:nvGrpSpPr>
      <p:grpSpPr>
        <a:xfrm>
          <a:off x="0" y="0"/>
          <a:ext cx="0" cy="0"/>
          <a:chOff x="0" y="0"/>
          <a:chExt cx="0" cy="0"/>
        </a:xfrm>
      </p:grpSpPr>
      <p:pic>
        <p:nvPicPr>
          <p:cNvPr id="8" name="Grafik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5"/>
            <a:ext cx="9144000" cy="6888480"/>
          </a:xfrm>
          <a:prstGeom prst="rect">
            <a:avLst/>
          </a:prstGeom>
        </p:spPr>
      </p:pic>
      <p:sp>
        <p:nvSpPr>
          <p:cNvPr id="2" name="Titel 1"/>
          <p:cNvSpPr>
            <a:spLocks noGrp="1"/>
          </p:cNvSpPr>
          <p:nvPr>
            <p:ph type="title" hasCustomPrompt="1"/>
            <p:custDataLst>
              <p:tags r:id="rId1"/>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Inhaltsplatzhalter 2"/>
          <p:cNvSpPr>
            <a:spLocks noGrp="1"/>
          </p:cNvSpPr>
          <p:nvPr>
            <p:ph idx="1" hasCustomPrompt="1"/>
            <p:custDataLst>
              <p:tags r:id="rId2"/>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
        <p:nvSpPr>
          <p:cNvPr id="21"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sp>
        <p:nvSpPr>
          <p:cNvPr id="9" name="Textfeld 8"/>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2" name="Textfeld 11"/>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591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Inhalt_Bild">
    <p:spTree>
      <p:nvGrpSpPr>
        <p:cNvPr id="1" name=""/>
        <p:cNvGrpSpPr/>
        <p:nvPr/>
      </p:nvGrpSpPr>
      <p:grpSpPr>
        <a:xfrm>
          <a:off x="0" y="0"/>
          <a:ext cx="0" cy="0"/>
          <a:chOff x="0" y="0"/>
          <a:chExt cx="0" cy="0"/>
        </a:xfrm>
      </p:grpSpPr>
      <p:pic>
        <p:nvPicPr>
          <p:cNvPr id="4" name="Grafik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pic>
        <p:nvPicPr>
          <p:cNvPr id="11"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5"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279402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Inhalt_Bild">
    <p:spTree>
      <p:nvGrpSpPr>
        <p:cNvPr id="1" name=""/>
        <p:cNvGrpSpPr/>
        <p:nvPr/>
      </p:nvGrpSpPr>
      <p:grpSpPr>
        <a:xfrm>
          <a:off x="0" y="0"/>
          <a:ext cx="0" cy="0"/>
          <a:chOff x="0" y="0"/>
          <a:chExt cx="0" cy="0"/>
        </a:xfrm>
      </p:grpSpPr>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07.03.17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a:noFill/>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5"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38704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Inhalt_Bi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4751" y="2349"/>
            <a:ext cx="9194669" cy="6885339"/>
          </a:xfrm>
          <a:prstGeom prst="rect">
            <a:avLst/>
          </a:prstGeom>
          <a:noFill/>
          <a:extLst>
            <a:ext uri="{909E8E84-426E-40DD-AFC4-6F175D3DCCD1}">
              <a14:hiddenFill xmlns:a14="http://schemas.microsoft.com/office/drawing/2010/main">
                <a:solidFill>
                  <a:srgbClr val="FFFFFF"/>
                </a:solidFill>
              </a14:hiddenFill>
            </a:ext>
          </a:extLst>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65114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Inhalt_Bi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0616" y="1390"/>
            <a:ext cx="9329194" cy="6855220"/>
          </a:xfrm>
          <a:prstGeom prst="rect">
            <a:avLst/>
          </a:prstGeom>
          <a:noFill/>
          <a:extLst>
            <a:ext uri="{909E8E84-426E-40DD-AFC4-6F175D3DCCD1}">
              <a14:hiddenFill xmlns:a14="http://schemas.microsoft.com/office/drawing/2010/main">
                <a:solidFill>
                  <a:srgbClr val="FFFFFF"/>
                </a:solidFill>
              </a14:hiddenFill>
            </a:ext>
          </a:extLst>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07.03.17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5"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19319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Inhalt_Bild">
    <p:spTree>
      <p:nvGrpSpPr>
        <p:cNvPr id="1" name=""/>
        <p:cNvGrpSpPr/>
        <p:nvPr/>
      </p:nvGrpSpPr>
      <p:grpSpPr>
        <a:xfrm>
          <a:off x="0" y="0"/>
          <a:ext cx="0" cy="0"/>
          <a:chOff x="0" y="0"/>
          <a:chExt cx="0" cy="0"/>
        </a:xfrm>
      </p:grpSpPr>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5"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65738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Rubrik">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536" y="0"/>
            <a:ext cx="9140927" cy="226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07.03.17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76437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Rubrik">
    <p:spTree>
      <p:nvGrpSpPr>
        <p:cNvPr id="1" name=""/>
        <p:cNvGrpSpPr/>
        <p:nvPr/>
      </p:nvGrpSpPr>
      <p:grpSpPr>
        <a:xfrm>
          <a:off x="0" y="0"/>
          <a:ext cx="0" cy="0"/>
          <a:chOff x="0" y="0"/>
          <a:chExt cx="0" cy="0"/>
        </a:xfrm>
      </p:grpSpPr>
      <p:pic>
        <p:nvPicPr>
          <p:cNvPr id="1026" name="Picture 2" descr="C:\Users\LIB\Desktop\Bilder_komprimiert_4_zu_3\2_Rubrik_Layou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2266950"/>
          </a:xfrm>
          <a:prstGeom prst="rect">
            <a:avLst/>
          </a:prstGeom>
          <a:noFill/>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07.03.17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2"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6"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172500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Rubrik">
    <p:spTree>
      <p:nvGrpSpPr>
        <p:cNvPr id="1" name=""/>
        <p:cNvGrpSpPr/>
        <p:nvPr/>
      </p:nvGrpSpPr>
      <p:grpSpPr>
        <a:xfrm>
          <a:off x="0" y="0"/>
          <a:ext cx="0" cy="0"/>
          <a:chOff x="0" y="0"/>
          <a:chExt cx="0" cy="0"/>
        </a:xfrm>
      </p:grpSpPr>
      <p:pic>
        <p:nvPicPr>
          <p:cNvPr id="21"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864" y="-25585"/>
            <a:ext cx="9180000" cy="22919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07.03.17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2"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6"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328234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Rubrik">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18" y="0"/>
            <a:ext cx="9140351" cy="2265297"/>
          </a:xfrm>
          <a:prstGeom prst="rect">
            <a:avLst/>
          </a:prstGeom>
          <a:noFill/>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07.03.17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6"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7"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42106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el">
    <p:spTree>
      <p:nvGrpSpPr>
        <p:cNvPr id="1" name=""/>
        <p:cNvGrpSpPr/>
        <p:nvPr/>
      </p:nvGrpSpPr>
      <p:grpSpPr>
        <a:xfrm>
          <a:off x="0" y="0"/>
          <a:ext cx="0" cy="0"/>
          <a:chOff x="0" y="0"/>
          <a:chExt cx="0" cy="0"/>
        </a:xfrm>
      </p:grpSpPr>
      <p:pic>
        <p:nvPicPr>
          <p:cNvPr id="7" name="Grafik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1500"/>
            <a:ext cx="9143999" cy="6869500"/>
          </a:xfrm>
          <a:prstGeom prst="rect">
            <a:avLst/>
          </a:prstGeom>
        </p:spPr>
      </p:pic>
      <p:sp>
        <p:nvSpPr>
          <p:cNvPr id="2" name="Titel 1"/>
          <p:cNvSpPr>
            <a:spLocks noGrp="1"/>
          </p:cNvSpPr>
          <p:nvPr>
            <p:ph type="ctrTitle" hasCustomPrompt="1"/>
            <p:custDataLst>
              <p:tags r:id="rId1"/>
            </p:custDataLst>
          </p:nvPr>
        </p:nvSpPr>
        <p:spPr>
          <a:xfrm>
            <a:off x="858838" y="2149200"/>
            <a:ext cx="7772400" cy="675520"/>
          </a:xfrm>
        </p:spPr>
        <p:txBody>
          <a:bodyPr>
            <a:normAutofit/>
          </a:bodyPr>
          <a:lstStyle>
            <a:lvl1pPr algn="l">
              <a:defRPr sz="30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5172093" cy="988240"/>
          </a:xfrm>
        </p:spPr>
        <p:txBody>
          <a:bodyPr>
            <a:norm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11" name="Textfeld 10"/>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PowerPointDescriptorWhite</a:t>
            </a:r>
            <a:r>
              <a:rPr lang="en-US" sz="600" dirty="0" smtClean="0">
                <a:solidFill>
                  <a:schemeClr val="bg1"/>
                </a:solidFill>
              </a:rPr>
              <a:t>"))]]</a:t>
            </a:r>
            <a:endParaRPr lang="de-CH" sz="600" dirty="0">
              <a:solidFill>
                <a:schemeClr val="bg1"/>
              </a:solidFill>
            </a:endParaRPr>
          </a:p>
        </p:txBody>
      </p:sp>
      <p:sp>
        <p:nvSpPr>
          <p:cNvPr id="9" name="Textfeld 8"/>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bg1"/>
              </a:solidFill>
            </a:endParaRPr>
          </a:p>
        </p:txBody>
      </p:sp>
    </p:spTree>
    <p:extLst>
      <p:ext uri="{BB962C8B-B14F-4D97-AF65-F5344CB8AC3E}">
        <p14:creationId xmlns:p14="http://schemas.microsoft.com/office/powerpoint/2010/main" val="268226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Rubrik">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259" y="0"/>
            <a:ext cx="9141477" cy="258064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28" y="1571623"/>
            <a:ext cx="9143999" cy="5286375"/>
          </a:xfrm>
          <a:prstGeom prst="rect">
            <a:avLst/>
          </a:prstGeom>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rmAutofit/>
          </a:bodyPr>
          <a:lstStyle>
            <a:lvl1pPr algn="l">
              <a:defRPr sz="2400">
                <a:solidFill>
                  <a:schemeClr val="tx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863382" y="3068950"/>
            <a:ext cx="7560000" cy="3006448"/>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pic>
        <p:nvPicPr>
          <p:cNvPr id="13"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4"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7" name="Textfeld 16"/>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15951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Rubrik">
    <p:spTree>
      <p:nvGrpSpPr>
        <p:cNvPr id="1" name=""/>
        <p:cNvGrpSpPr/>
        <p:nvPr/>
      </p:nvGrpSpPr>
      <p:grpSpPr>
        <a:xfrm>
          <a:off x="0" y="0"/>
          <a:ext cx="0" cy="0"/>
          <a:chOff x="0" y="0"/>
          <a:chExt cx="0" cy="0"/>
        </a:xfrm>
      </p:grpSpPr>
      <p:pic>
        <p:nvPicPr>
          <p:cNvPr id="6" name="Grafik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56"/>
            <a:ext cx="9144000" cy="2267712"/>
          </a:xfrm>
          <a:prstGeom prst="rect">
            <a:avLst/>
          </a:prstGeom>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rmAutofit/>
          </a:bodyPr>
          <a:lstStyle>
            <a:lvl1pPr algn="l">
              <a:defRPr sz="2400">
                <a:solidFill>
                  <a:schemeClr val="bg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Chapter 1</a:t>
            </a:r>
          </a:p>
          <a:p>
            <a:pPr lvl="0"/>
            <a:r>
              <a:rPr lang="de-DE" dirty="0" smtClean="0"/>
              <a:t>Chapter 2</a:t>
            </a:r>
          </a:p>
          <a:p>
            <a:pPr lvl="0"/>
            <a:r>
              <a:rPr lang="de-DE" dirty="0" smtClean="0"/>
              <a:t>Chapter 3</a:t>
            </a:r>
            <a:endParaRPr lang="de-CH" dirty="0"/>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07.03.17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15669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Inhalt_Farbe">
    <p:bg>
      <p:bgPr>
        <a:solidFill>
          <a:schemeClr val="tx2"/>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50334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Inhalt_Farbe">
    <p:bg>
      <p:bgPr>
        <a:solidFill>
          <a:schemeClr val="accent4"/>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81295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Inhalt_Farbe">
    <p:bg>
      <p:bgPr>
        <a:solidFill>
          <a:schemeClr val="accent1"/>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00873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Inhalt_Farbe">
    <p:bg>
      <p:bgPr>
        <a:solidFill>
          <a:schemeClr val="accent5"/>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253850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Inhalt_Pace_Zitat">
    <p:bg>
      <p:bgPr>
        <a:solidFill>
          <a:schemeClr val="bg1"/>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 y="219076"/>
            <a:ext cx="9143999" cy="6638924"/>
          </a:xfrm>
          <a:prstGeom prst="rect">
            <a:avLst/>
          </a:prstGeom>
        </p:spPr>
      </p:pic>
      <p:sp>
        <p:nvSpPr>
          <p:cNvPr id="5"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sp>
        <p:nvSpPr>
          <p:cNvPr id="15"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07.03.17</a:t>
            </a:fld>
            <a:endParaRPr lang="de-CH" dirty="0"/>
          </a:p>
        </p:txBody>
      </p:sp>
      <p:pic>
        <p:nvPicPr>
          <p:cNvPr id="9" name="Picture 2" descr="\\cooper\Projects\SIX Group - officeatwork\Projects\PowerPoint\2015\Desktriptoren\SIX Inn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4"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6" name="Textfeld 15"/>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331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halt_Pace_Zitat">
    <p:bg>
      <p:bgPr>
        <a:solidFill>
          <a:schemeClr val="tx2"/>
        </a:solidFill>
        <a:effectLst/>
      </p:bgPr>
    </p:bg>
    <p:spTree>
      <p:nvGrpSpPr>
        <p:cNvPr id="1" name=""/>
        <p:cNvGrpSpPr/>
        <p:nvPr/>
      </p:nvGrpSpPr>
      <p:grpSpPr>
        <a:xfrm>
          <a:off x="0" y="0"/>
          <a:ext cx="0" cy="0"/>
          <a:chOff x="0" y="0"/>
          <a:chExt cx="0" cy="0"/>
        </a:xfrm>
      </p:grpSpPr>
      <p:pic>
        <p:nvPicPr>
          <p:cNvPr id="2" name="Grafik 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4149" y="-2946"/>
            <a:ext cx="9144000" cy="6857999"/>
          </a:xfrm>
          <a:prstGeom prst="rect">
            <a:avLst/>
          </a:prstGeom>
        </p:spPr>
      </p:pic>
      <p:sp>
        <p:nvSpPr>
          <p:cNvPr id="16"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sp>
        <p:nvSpPr>
          <p:cNvPr id="8" name="Textfeld 7"/>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2" name="Textfeld 11"/>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282128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Inhalt_Pace_Zitat">
    <p:bg>
      <p:bgPr>
        <a:solidFill>
          <a:schemeClr val="accent4"/>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0" y="219076"/>
            <a:ext cx="9143998" cy="6638924"/>
          </a:xfrm>
          <a:prstGeom prst="rect">
            <a:avLst/>
          </a:prstGeom>
        </p:spPr>
      </p:pic>
      <p:sp>
        <p:nvSpPr>
          <p:cNvPr id="15"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6"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sp>
        <p:nvSpPr>
          <p:cNvPr id="8" name="Textfeld 7"/>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4"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7" name="Textfeld 16"/>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253135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Inhalt_Pace_Zitat">
    <p:bg>
      <p:bgPr>
        <a:solidFill>
          <a:schemeClr val="accent3"/>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1"/>
            <a:ext cx="9144000" cy="6858000"/>
          </a:xfrm>
          <a:prstGeom prst="rect">
            <a:avLst/>
          </a:prstGeom>
        </p:spPr>
      </p:pic>
      <p:sp>
        <p:nvSpPr>
          <p:cNvPr id="15" name="Textplatzhalter 4"/>
          <p:cNvSpPr>
            <a:spLocks noGrp="1"/>
          </p:cNvSpPr>
          <p:nvPr>
            <p:ph type="body" sz="quarter" idx="13" hasCustomPrompt="1"/>
            <p:custDataLst>
              <p:tags r:id="rId1"/>
            </p:custDataLst>
          </p:nvPr>
        </p:nvSpPr>
        <p:spPr>
          <a:xfrm>
            <a:off x="872862" y="1701073"/>
            <a:ext cx="7659688" cy="1079837"/>
          </a:xfrm>
        </p:spPr>
        <p:txBody>
          <a:bodyPr>
            <a:normAutofit/>
          </a:bodyPr>
          <a:lstStyle>
            <a:lvl1pPr marL="0" indent="0">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smtClean="0"/>
              <a:t>“Insert </a:t>
            </a:r>
            <a:r>
              <a:rPr lang="de-DE" dirty="0" err="1" smtClean="0"/>
              <a:t>here</a:t>
            </a:r>
            <a:r>
              <a:rPr lang="de-DE" dirty="0" smtClean="0"/>
              <a:t>, </a:t>
            </a:r>
            <a:r>
              <a:rPr lang="de-DE" dirty="0" err="1" smtClean="0"/>
              <a:t>for</a:t>
            </a:r>
            <a:r>
              <a:rPr lang="de-DE" dirty="0" smtClean="0"/>
              <a:t> </a:t>
            </a:r>
            <a:r>
              <a:rPr lang="de-DE" dirty="0" err="1" smtClean="0"/>
              <a:t>example</a:t>
            </a:r>
            <a:r>
              <a:rPr lang="de-DE" dirty="0" smtClean="0"/>
              <a:t>, a </a:t>
            </a:r>
            <a:r>
              <a:rPr lang="de-DE" dirty="0" err="1" smtClean="0"/>
              <a:t>quote</a:t>
            </a:r>
            <a:r>
              <a:rPr lang="de-DE" dirty="0" smtClean="0"/>
              <a:t>”</a:t>
            </a:r>
            <a:endParaRPr lang="de-CH" dirty="0"/>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6"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07.03.17</a:t>
            </a:fld>
            <a:endParaRPr lang="de-CH" dirty="0"/>
          </a:p>
        </p:txBody>
      </p:sp>
      <p:sp>
        <p:nvSpPr>
          <p:cNvPr id="9" name="Textfeld 8"/>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22615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el">
    <p:spTree>
      <p:nvGrpSpPr>
        <p:cNvPr id="1" name=""/>
        <p:cNvGrpSpPr/>
        <p:nvPr/>
      </p:nvGrpSpPr>
      <p:grpSpPr>
        <a:xfrm>
          <a:off x="0" y="0"/>
          <a:ext cx="0" cy="0"/>
          <a:chOff x="0" y="0"/>
          <a:chExt cx="0" cy="0"/>
        </a:xfrm>
      </p:grpSpPr>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257984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el">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0729" y="0"/>
            <a:ext cx="9204574" cy="687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10308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el">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6512" y="378"/>
            <a:ext cx="9217024" cy="693715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4780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el">
    <p:spTree>
      <p:nvGrpSpPr>
        <p:cNvPr id="1" name=""/>
        <p:cNvGrpSpPr/>
        <p:nvPr/>
      </p:nvGrpSpPr>
      <p:grpSpPr>
        <a:xfrm>
          <a:off x="0" y="0"/>
          <a:ext cx="0" cy="0"/>
          <a:chOff x="0" y="0"/>
          <a:chExt cx="0" cy="0"/>
        </a:xfrm>
      </p:grpSpPr>
      <p:pic>
        <p:nvPicPr>
          <p:cNvPr id="9" name="Grafik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5"/>
            <a:ext cx="9144000" cy="6888480"/>
          </a:xfrm>
          <a:prstGeom prst="rect">
            <a:avLst/>
          </a:prstGeom>
        </p:spPr>
      </p:pic>
      <p:sp>
        <p:nvSpPr>
          <p:cNvPr id="2" name="Titel 1"/>
          <p:cNvSpPr>
            <a:spLocks noGrp="1"/>
          </p:cNvSpPr>
          <p:nvPr>
            <p:ph type="ctrTitle" hasCustomPrompt="1"/>
            <p:custDataLst>
              <p:tags r:id="rId1"/>
            </p:custDataLst>
          </p:nvPr>
        </p:nvSpPr>
        <p:spPr>
          <a:xfrm>
            <a:off x="858838" y="1628750"/>
            <a:ext cx="5369392" cy="1195970"/>
          </a:xfrm>
        </p:spPr>
        <p:txBody>
          <a:bodyPr>
            <a:normAutofit/>
          </a:bodyPr>
          <a:lstStyle>
            <a:lvl1pPr algn="l">
              <a:defRPr sz="30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4642472" cy="988240"/>
          </a:xfrm>
        </p:spPr>
        <p:txBody>
          <a:bodyPr>
            <a:norm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8" name="Textfeld 7"/>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PowerPointDescriptorWhite</a:t>
            </a:r>
            <a:r>
              <a:rPr lang="en-US" sz="600" dirty="0" smtClean="0">
                <a:solidFill>
                  <a:schemeClr val="bg1"/>
                </a:solidFill>
              </a:rPr>
              <a:t>"))]]</a:t>
            </a:r>
            <a:endParaRPr lang="de-CH" sz="600" dirty="0">
              <a:solidFill>
                <a:schemeClr val="bg1"/>
              </a:solidFill>
            </a:endParaRPr>
          </a:p>
        </p:txBody>
      </p:sp>
      <p:sp>
        <p:nvSpPr>
          <p:cNvPr id="10" name="Textfeld 9"/>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bg1"/>
              </a:solidFill>
            </a:endParaRPr>
          </a:p>
        </p:txBody>
      </p:sp>
    </p:spTree>
    <p:extLst>
      <p:ext uri="{BB962C8B-B14F-4D97-AF65-F5344CB8AC3E}">
        <p14:creationId xmlns:p14="http://schemas.microsoft.com/office/powerpoint/2010/main" val="402862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p:spTree>
      <p:nvGrpSpPr>
        <p:cNvPr id="1" name=""/>
        <p:cNvGrpSpPr/>
        <p:nvPr/>
      </p:nvGrpSpPr>
      <p:grpSpPr>
        <a:xfrm>
          <a:off x="0" y="0"/>
          <a:ext cx="0" cy="0"/>
          <a:chOff x="0" y="0"/>
          <a:chExt cx="0" cy="0"/>
        </a:xfrm>
      </p:grpSpPr>
      <p:pic>
        <p:nvPicPr>
          <p:cNvPr id="6" name="Grafik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50808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Titel">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320" y="0"/>
            <a:ext cx="9341098" cy="688548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858838" y="1628750"/>
            <a:ext cx="5369392" cy="1195970"/>
          </a:xfrm>
        </p:spPr>
        <p:txBody>
          <a:bodyPr>
            <a:normAutofit/>
          </a:bodyPr>
          <a:lstStyle>
            <a:lvl1pPr algn="l">
              <a:defRPr sz="3000">
                <a:solidFill>
                  <a:schemeClr val="tx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4642472" cy="988240"/>
          </a:xfrm>
        </p:spPr>
        <p:txBody>
          <a:bodyPr>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9" name="Textfeld 8"/>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sp>
        <p:nvSpPr>
          <p:cNvPr id="8" name="Textfeld 7"/>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87517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Inhalt">
    <p:spTree>
      <p:nvGrpSpPr>
        <p:cNvPr id="1" name=""/>
        <p:cNvGrpSpPr/>
        <p:nvPr/>
      </p:nvGrpSpPr>
      <p:grpSpPr>
        <a:xfrm>
          <a:off x="0" y="0"/>
          <a:ext cx="0" cy="0"/>
          <a:chOff x="0" y="0"/>
          <a:chExt cx="0" cy="0"/>
        </a:xfrm>
      </p:grpSpPr>
      <p:pic>
        <p:nvPicPr>
          <p:cNvPr id="8" name="Picture 2" descr="\\cooper\Projects\SIX Group - officeatwork\Projects\PowerPoint\2015\Desktriptoren\SIX Inn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hasCustomPrompt="1"/>
            <p:custDataLst>
              <p:tags r:id="rId1"/>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3" name="Inhaltsplatzhalter 2"/>
          <p:cNvSpPr>
            <a:spLocks noGrp="1"/>
          </p:cNvSpPr>
          <p:nvPr>
            <p:ph idx="1" hasCustomPrompt="1"/>
            <p:custDataLst>
              <p:tags r:id="rId2"/>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
        <p:nvSpPr>
          <p:cNvPr id="21"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07.03.17</a:t>
            </a:fld>
            <a:endParaRPr lang="de-CH" dirty="0"/>
          </a:p>
        </p:txBody>
      </p:sp>
      <p:sp>
        <p:nvSpPr>
          <p:cNvPr id="23"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7" name="Textfeld 6"/>
          <p:cNvSpPr txBox="1"/>
          <p:nvPr>
            <p:custDataLst>
              <p:tags r:id="rId5"/>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4" name="Textfeld 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70903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theme" Target="../theme/theme1.xml"/><Relationship Id="rId31" Type="http://schemas.openxmlformats.org/officeDocument/2006/relationships/customXml" Target="../../customXml/item1.xml"/><Relationship Id="rId32" Type="http://schemas.openxmlformats.org/officeDocument/2006/relationships/tags" Target="../tags/tag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ags" Target="../tags/tag3.xml"/><Relationship Id="rId34" Type="http://schemas.openxmlformats.org/officeDocument/2006/relationships/tags" Target="../tags/tag4.xml"/><Relationship Id="rId35" Type="http://schemas.openxmlformats.org/officeDocument/2006/relationships/tags" Target="../tags/tag5.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custDataLst>
              <p:tags r:id="rId32"/>
            </p:custDataLst>
          </p:nvPr>
        </p:nvSpPr>
        <p:spPr>
          <a:xfrm>
            <a:off x="457200" y="274638"/>
            <a:ext cx="8229600" cy="1143000"/>
          </a:xfrm>
          <a:prstGeom prst="rect">
            <a:avLst/>
          </a:prstGeom>
        </p:spPr>
        <p:txBody>
          <a:bodyPr vert="horz" lIns="91440" tIns="45720" rIns="91440" bIns="45720" rtlCol="0" anchor="ctr">
            <a:normAutofit/>
          </a:body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Textplatzhalter 2"/>
          <p:cNvSpPr>
            <a:spLocks noGrp="1"/>
          </p:cNvSpPr>
          <p:nvPr>
            <p:ph type="body" idx="1"/>
            <p:custDataLst>
              <p:tags r:id="rId33"/>
            </p:custDataLst>
          </p:nvPr>
        </p:nvSpPr>
        <p:spPr>
          <a:xfrm>
            <a:off x="457200" y="1600200"/>
            <a:ext cx="8229600" cy="4525963"/>
          </a:xfrm>
          <a:prstGeom prst="rect">
            <a:avLst/>
          </a:prstGeom>
        </p:spPr>
        <p:txBody>
          <a:bodyPr vert="horz" lIns="91440" tIns="45720" rIns="91440" bIns="45720" rtlCol="0">
            <a:normAutofit/>
          </a:body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4" name="Datumsplatzhalter 3"/>
          <p:cNvSpPr>
            <a:spLocks noGrp="1"/>
          </p:cNvSpPr>
          <p:nvPr>
            <p:ph type="dt" sz="half" idx="2"/>
            <p:custDataLst>
              <p:tags r:id="rId34"/>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8AD82-44AD-4D66-AD7B-1F36F7CE3655}" type="datetime1">
              <a:rPr lang="de-CH" smtClean="0"/>
              <a:t>07.03.17</a:t>
            </a:fld>
            <a:endParaRPr lang="de-CH" dirty="0"/>
          </a:p>
        </p:txBody>
      </p:sp>
      <p:sp>
        <p:nvSpPr>
          <p:cNvPr id="6" name="Foliennummernplatzhalter 5"/>
          <p:cNvSpPr>
            <a:spLocks noGrp="1"/>
          </p:cNvSpPr>
          <p:nvPr>
            <p:ph type="sldNum" sz="quarter" idx="4"/>
            <p:custDataLst>
              <p:tags r:id="rId35"/>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32481-47EB-4636-94E1-F5CD93B34200}" type="slidenum">
              <a:rPr lang="de-CH" smtClean="0"/>
              <a:t>‹#›</a:t>
            </a:fld>
            <a:endParaRPr lang="de-CH" dirty="0"/>
          </a:p>
        </p:txBody>
      </p:sp>
    </p:spTree>
    <p:custDataLst>
      <p:custData r:id="rId31"/>
    </p:custDataLst>
    <p:extLst>
      <p:ext uri="{BB962C8B-B14F-4D97-AF65-F5344CB8AC3E}">
        <p14:creationId xmlns:p14="http://schemas.microsoft.com/office/powerpoint/2010/main" val="3230146374"/>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 id="2147484708" r:id="rId18"/>
    <p:sldLayoutId id="2147484709" r:id="rId19"/>
    <p:sldLayoutId id="2147484710" r:id="rId20"/>
    <p:sldLayoutId id="2147484711" r:id="rId21"/>
    <p:sldLayoutId id="2147484712" r:id="rId22"/>
    <p:sldLayoutId id="2147484713" r:id="rId23"/>
    <p:sldLayoutId id="2147484714" r:id="rId24"/>
    <p:sldLayoutId id="2147484715" r:id="rId25"/>
    <p:sldLayoutId id="2147484716" r:id="rId26"/>
    <p:sldLayoutId id="2147484717" r:id="rId27"/>
    <p:sldLayoutId id="2147484718" r:id="rId28"/>
    <p:sldLayoutId id="214748471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txStyles>
    <p:titleStyle>
      <a:lvl1pPr algn="ctr" defTabSz="914400" rtl="0" eaLnBrk="1" latinLnBrk="0" hangingPunct="1">
        <a:spcBef>
          <a:spcPct val="0"/>
        </a:spcBef>
        <a:buNone/>
        <a:defRPr sz="44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4.xml"/><Relationship Id="rId4" Type="http://schemas.openxmlformats.org/officeDocument/2006/relationships/slideLayout" Target="../slideLayouts/slideLayout7.xml"/><Relationship Id="rId1" Type="http://schemas.openxmlformats.org/officeDocument/2006/relationships/tags" Target="../tags/tag172.xml"/><Relationship Id="rId2" Type="http://schemas.openxmlformats.org/officeDocument/2006/relationships/tags" Target="../tags/tag17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1.xlsx"/><Relationship Id="rId4" Type="http://schemas.openxmlformats.org/officeDocument/2006/relationships/image" Target="../media/image54.emf"/><Relationship Id="rId1" Type="http://schemas.openxmlformats.org/officeDocument/2006/relationships/vmlDrawing" Target="../drawings/vmlDrawing1.vml"/><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tags" Target="../tags/tag177.xml"/><Relationship Id="rId4" Type="http://schemas.openxmlformats.org/officeDocument/2006/relationships/tags" Target="../tags/tag178.xml"/><Relationship Id="rId5" Type="http://schemas.openxmlformats.org/officeDocument/2006/relationships/slideLayout" Target="../slideLayouts/slideLayout16.xml"/><Relationship Id="rId1" Type="http://schemas.openxmlformats.org/officeDocument/2006/relationships/tags" Target="../tags/tag175.xml"/><Relationship Id="rId2" Type="http://schemas.openxmlformats.org/officeDocument/2006/relationships/tags" Target="../tags/tag17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tags" Target="../tags/tag183.xml"/><Relationship Id="rId4" Type="http://schemas.openxmlformats.org/officeDocument/2006/relationships/tags" Target="../tags/tag184.xml"/><Relationship Id="rId5" Type="http://schemas.openxmlformats.org/officeDocument/2006/relationships/slideLayout" Target="../slideLayouts/slideLayout9.xml"/><Relationship Id="rId1" Type="http://schemas.openxmlformats.org/officeDocument/2006/relationships/tags" Target="../tags/tag181.xml"/><Relationship Id="rId2" Type="http://schemas.openxmlformats.org/officeDocument/2006/relationships/tags" Target="../tags/tag182.xml"/></Relationships>
</file>

<file path=ppt/slides/_rels/slide4.xml.rels><?xml version="1.0" encoding="UTF-8" standalone="yes"?>
<Relationships xmlns="http://schemas.openxmlformats.org/package/2006/relationships"><Relationship Id="rId9" Type="http://schemas.openxmlformats.org/officeDocument/2006/relationships/image" Target="../media/image34.png"/><Relationship Id="rId20" Type="http://schemas.openxmlformats.org/officeDocument/2006/relationships/image" Target="../media/image45.png"/><Relationship Id="rId21" Type="http://schemas.openxmlformats.org/officeDocument/2006/relationships/image" Target="../media/image46.png"/><Relationship Id="rId22" Type="http://schemas.openxmlformats.org/officeDocument/2006/relationships/image" Target="../media/image47.png"/><Relationship Id="rId23" Type="http://schemas.openxmlformats.org/officeDocument/2006/relationships/image" Target="../media/image48.png"/><Relationship Id="rId24" Type="http://schemas.openxmlformats.org/officeDocument/2006/relationships/image" Target="../media/image49.jpeg"/><Relationship Id="rId25" Type="http://schemas.openxmlformats.org/officeDocument/2006/relationships/image" Target="../media/image50.jpeg"/><Relationship Id="rId10" Type="http://schemas.openxmlformats.org/officeDocument/2006/relationships/image" Target="../media/image35.png"/><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jpe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9" Type="http://schemas.openxmlformats.org/officeDocument/2006/relationships/image" Target="../media/image44.png"/><Relationship Id="rId1" Type="http://schemas.openxmlformats.org/officeDocument/2006/relationships/tags" Target="../tags/tag179.xml"/><Relationship Id="rId2" Type="http://schemas.openxmlformats.org/officeDocument/2006/relationships/tags" Target="../tags/tag180.xml"/><Relationship Id="rId3" Type="http://schemas.openxmlformats.org/officeDocument/2006/relationships/slideLayout" Target="../slideLayouts/slideLayout9.xml"/><Relationship Id="rId4" Type="http://schemas.openxmlformats.org/officeDocument/2006/relationships/image" Target="../media/image29.jpeg"/><Relationship Id="rId5" Type="http://schemas.openxmlformats.org/officeDocument/2006/relationships/image" Target="../media/image30.png"/><Relationship Id="rId6" Type="http://schemas.openxmlformats.org/officeDocument/2006/relationships/image" Target="../media/image31.jpeg"/><Relationship Id="rId7" Type="http://schemas.openxmlformats.org/officeDocument/2006/relationships/image" Target="../media/image32.png"/><Relationship Id="rId8"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custDataLst>
              <p:tags r:id="rId1"/>
            </p:custDataLst>
          </p:nvPr>
        </p:nvSpPr>
        <p:spPr/>
        <p:txBody>
          <a:bodyPr>
            <a:normAutofit fontScale="90000"/>
          </a:bodyPr>
          <a:lstStyle/>
          <a:p>
            <a:r>
              <a:rPr lang="de-CH" dirty="0" smtClean="0"/>
              <a:t>Software Architektur für </a:t>
            </a:r>
            <a:r>
              <a:rPr lang="de-CH" dirty="0" err="1" smtClean="0"/>
              <a:t>Continuous</a:t>
            </a:r>
            <a:r>
              <a:rPr lang="de-CH" dirty="0" smtClean="0"/>
              <a:t> </a:t>
            </a:r>
            <a:r>
              <a:rPr lang="de-CH" dirty="0" err="1" smtClean="0"/>
              <a:t>Deployment</a:t>
            </a:r>
            <a:r>
              <a:rPr lang="de-CH" dirty="0" smtClean="0"/>
              <a:t> </a:t>
            </a:r>
            <a:endParaRPr lang="de-CH" dirty="0"/>
          </a:p>
        </p:txBody>
      </p:sp>
      <p:sp>
        <p:nvSpPr>
          <p:cNvPr id="3" name="Untertitel 2"/>
          <p:cNvSpPr>
            <a:spLocks noGrp="1"/>
          </p:cNvSpPr>
          <p:nvPr>
            <p:ph type="subTitle" idx="1"/>
            <p:custDataLst>
              <p:tags r:id="rId2"/>
            </p:custDataLst>
          </p:nvPr>
        </p:nvSpPr>
        <p:spPr/>
        <p:txBody>
          <a:bodyPr/>
          <a:lstStyle/>
          <a:p>
            <a:r>
              <a:rPr lang="de-CH" dirty="0" err="1" smtClean="0"/>
              <a:t>Merchant</a:t>
            </a:r>
            <a:r>
              <a:rPr lang="de-CH" dirty="0" smtClean="0"/>
              <a:t> </a:t>
            </a:r>
            <a:r>
              <a:rPr lang="de-CH" dirty="0" err="1" smtClean="0"/>
              <a:t>Onboarding</a:t>
            </a:r>
          </a:p>
          <a:p>
            <a:r>
              <a:rPr lang="de-CH" sz="1600" dirty="0" smtClean="0"/>
              <a:t>Masterthesis</a:t>
            </a:r>
            <a:endParaRPr lang="de-CH" sz="1600" dirty="0"/>
          </a:p>
        </p:txBody>
      </p:sp>
      <p:sp>
        <p:nvSpPr>
          <p:cNvPr id="4" name="Textplatzhalter 3"/>
          <p:cNvSpPr>
            <a:spLocks noGrp="1"/>
          </p:cNvSpPr>
          <p:nvPr>
            <p:ph type="body" sz="quarter" idx="10"/>
            <p:custDataLst>
              <p:tags r:id="rId3"/>
            </p:custDataLst>
          </p:nvPr>
        </p:nvSpPr>
        <p:spPr/>
        <p:txBody>
          <a:bodyPr/>
          <a:lstStyle/>
          <a:p>
            <a:r>
              <a:rPr lang="de-CH" dirty="0" smtClean="0"/>
              <a:t>Andreas Heubeck</a:t>
            </a:r>
            <a:endParaRPr lang="de-CH" dirty="0"/>
          </a:p>
        </p:txBody>
      </p:sp>
    </p:spTree>
    <p:extLst>
      <p:ext uri="{BB962C8B-B14F-4D97-AF65-F5344CB8AC3E}">
        <p14:creationId xmlns:p14="http://schemas.microsoft.com/office/powerpoint/2010/main" val="322732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Bereits</a:t>
            </a:r>
            <a:r>
              <a:rPr lang="en-US" dirty="0" smtClean="0"/>
              <a:t> </a:t>
            </a:r>
            <a:r>
              <a:rPr lang="en-US" dirty="0" err="1" smtClean="0"/>
              <a:t>umgesetzte</a:t>
            </a:r>
            <a:r>
              <a:rPr lang="en-US" dirty="0" smtClean="0"/>
              <a:t> </a:t>
            </a:r>
            <a:r>
              <a:rPr lang="en-US" dirty="0" err="1" smtClean="0"/>
              <a:t>Anforderungen</a:t>
            </a:r>
            <a:r>
              <a:rPr lang="en-US" dirty="0" smtClean="0"/>
              <a:t> </a:t>
            </a:r>
            <a:r>
              <a:rPr lang="en-US" dirty="0" err="1" smtClean="0"/>
              <a:t>erfassen</a:t>
            </a:r>
            <a:r>
              <a:rPr lang="en-US" dirty="0" smtClean="0"/>
              <a:t>.</a:t>
            </a:r>
            <a:endParaRPr lang="en-US" dirty="0" smtClean="0"/>
          </a:p>
          <a:p>
            <a:endParaRPr lang="en-US" dirty="0" smtClean="0"/>
          </a:p>
          <a:p>
            <a:r>
              <a:rPr lang="en-US" dirty="0" err="1" smtClean="0"/>
              <a:t>Neue</a:t>
            </a:r>
            <a:r>
              <a:rPr lang="en-US" dirty="0" smtClean="0"/>
              <a:t> </a:t>
            </a:r>
            <a:r>
              <a:rPr lang="en-US" dirty="0" err="1" smtClean="0"/>
              <a:t>Anforderungen</a:t>
            </a:r>
            <a:r>
              <a:rPr lang="en-US" dirty="0" smtClean="0"/>
              <a:t> </a:t>
            </a:r>
            <a:r>
              <a:rPr lang="en-US" dirty="0" err="1" smtClean="0"/>
              <a:t>mit</a:t>
            </a:r>
            <a:r>
              <a:rPr lang="en-US" dirty="0" smtClean="0"/>
              <a:t> </a:t>
            </a:r>
            <a:r>
              <a:rPr lang="en-US" dirty="0" err="1" smtClean="0"/>
              <a:t>dem</a:t>
            </a:r>
            <a:r>
              <a:rPr lang="en-US" dirty="0" smtClean="0"/>
              <a:t> Product Owner </a:t>
            </a:r>
            <a:r>
              <a:rPr lang="en-US" dirty="0" err="1" smtClean="0"/>
              <a:t>erarbeiten</a:t>
            </a:r>
            <a:r>
              <a:rPr lang="en-US" dirty="0" smtClean="0"/>
              <a:t>.</a:t>
            </a:r>
          </a:p>
          <a:p>
            <a:endParaRPr lang="en-US" dirty="0" smtClean="0"/>
          </a:p>
          <a:p>
            <a:r>
              <a:rPr lang="en-US" dirty="0" smtClean="0"/>
              <a:t>Stakeholder </a:t>
            </a:r>
            <a:r>
              <a:rPr lang="en-US" dirty="0" err="1" smtClean="0"/>
              <a:t>identifizieren</a:t>
            </a:r>
            <a:r>
              <a:rPr lang="en-US" dirty="0" smtClean="0"/>
              <a:t>.</a:t>
            </a:r>
            <a:endParaRPr lang="en-US"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10</a:t>
            </a:fld>
            <a:endParaRPr lang="de-CH" dirty="0"/>
          </a:p>
        </p:txBody>
      </p:sp>
    </p:spTree>
    <p:extLst>
      <p:ext uri="{BB962C8B-B14F-4D97-AF65-F5344CB8AC3E}">
        <p14:creationId xmlns:p14="http://schemas.microsoft.com/office/powerpoint/2010/main" val="68088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11</a:t>
            </a:fld>
            <a:endParaRPr lang="de-CH" dirty="0"/>
          </a:p>
        </p:txBody>
      </p:sp>
      <p:sp>
        <p:nvSpPr>
          <p:cNvPr id="3" name="Content Placeholder 2"/>
          <p:cNvSpPr>
            <a:spLocks noGrp="1"/>
          </p:cNvSpPr>
          <p:nvPr>
            <p:ph idx="1"/>
          </p:nvPr>
        </p:nvSpPr>
        <p:spPr>
          <a:xfrm>
            <a:off x="971999" y="1268760"/>
            <a:ext cx="7560000" cy="4806638"/>
          </a:xfrm>
        </p:spPr>
        <p:txBody>
          <a:bodyPr/>
          <a:lstStyle/>
          <a:p>
            <a:r>
              <a:rPr lang="de-DE" dirty="0" smtClean="0"/>
              <a:t>Der </a:t>
            </a:r>
            <a:r>
              <a:rPr lang="de-DE" dirty="0"/>
              <a:t>Zugriff auf sensitive Daten (PCI) darf nicht möglich </a:t>
            </a:r>
            <a:r>
              <a:rPr lang="de-DE" dirty="0" smtClean="0"/>
              <a:t>sein.</a:t>
            </a:r>
          </a:p>
          <a:p>
            <a:endParaRPr lang="de-DE" dirty="0"/>
          </a:p>
          <a:p>
            <a:r>
              <a:rPr lang="de-DE" dirty="0" smtClean="0"/>
              <a:t>Anpassungen </a:t>
            </a:r>
            <a:r>
              <a:rPr lang="de-DE" dirty="0"/>
              <a:t>an der Software sollen schnell eingeführt werden </a:t>
            </a:r>
            <a:r>
              <a:rPr lang="de-DE" dirty="0" smtClean="0"/>
              <a:t>können</a:t>
            </a:r>
            <a:r>
              <a:rPr lang="de-DE" dirty="0" smtClean="0"/>
              <a:t>.</a:t>
            </a:r>
          </a:p>
          <a:p>
            <a:endParaRPr lang="de-DE" dirty="0"/>
          </a:p>
          <a:p>
            <a:r>
              <a:rPr lang="de-DE" dirty="0" smtClean="0"/>
              <a:t>Die </a:t>
            </a:r>
            <a:r>
              <a:rPr lang="de-DE" dirty="0"/>
              <a:t>Applikation soll einfach auf unterschiedlichen Umgebungen installiert werden </a:t>
            </a:r>
            <a:r>
              <a:rPr lang="de-DE" dirty="0" smtClean="0"/>
              <a:t>können</a:t>
            </a:r>
            <a:r>
              <a:rPr lang="de-DE" dirty="0" smtClean="0"/>
              <a:t>.</a:t>
            </a:r>
          </a:p>
          <a:p>
            <a:endParaRPr lang="de-DE" dirty="0"/>
          </a:p>
          <a:p>
            <a:r>
              <a:rPr lang="de-DE" dirty="0" smtClean="0"/>
              <a:t>Der Händler soll </a:t>
            </a:r>
            <a:r>
              <a:rPr lang="de-DE" dirty="0"/>
              <a:t>bei korrektem Ausfüllen der Daten sich registrieren </a:t>
            </a:r>
            <a:r>
              <a:rPr lang="de-DE" dirty="0" smtClean="0"/>
              <a:t>können.</a:t>
            </a:r>
          </a:p>
          <a:p>
            <a:endParaRPr lang="de-DE" dirty="0"/>
          </a:p>
          <a:p>
            <a:r>
              <a:rPr lang="de-DE" dirty="0" smtClean="0"/>
              <a:t>Konfigurationsänderungen </a:t>
            </a:r>
            <a:r>
              <a:rPr lang="de-DE" dirty="0"/>
              <a:t>an der Applikation können ohne Unterbruch durchgeführt </a:t>
            </a:r>
            <a:r>
              <a:rPr lang="de-DE" dirty="0" smtClean="0"/>
              <a:t>werden</a:t>
            </a:r>
            <a:r>
              <a:rPr lang="de-DE" dirty="0" smtClean="0"/>
              <a:t>.</a:t>
            </a:r>
          </a:p>
          <a:p>
            <a:endParaRPr lang="de-DE" dirty="0" smtClean="0"/>
          </a:p>
          <a:p>
            <a:r>
              <a:rPr lang="de-DE" dirty="0" smtClean="0"/>
              <a:t>Die Applikation soll schnell horizontal skaliert werden können.</a:t>
            </a:r>
            <a:endParaRPr lang="de-DE" dirty="0"/>
          </a:p>
        </p:txBody>
      </p:sp>
    </p:spTree>
    <p:extLst>
      <p:ext uri="{BB962C8B-B14F-4D97-AF65-F5344CB8AC3E}">
        <p14:creationId xmlns:p14="http://schemas.microsoft.com/office/powerpoint/2010/main" val="94823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Problematik</a:t>
            </a:r>
            <a:endParaRPr lang="de-DE" dirty="0"/>
          </a:p>
        </p:txBody>
      </p:sp>
      <p:sp>
        <p:nvSpPr>
          <p:cNvPr id="3" name="Content Placeholder 2"/>
          <p:cNvSpPr>
            <a:spLocks noGrp="1"/>
          </p:cNvSpPr>
          <p:nvPr>
            <p:ph idx="1"/>
          </p:nvPr>
        </p:nvSpPr>
        <p:spPr/>
        <p:txBody>
          <a:bodyPr/>
          <a:lstStyle/>
          <a:p>
            <a:r>
              <a:rPr lang="de-DE" dirty="0" smtClean="0"/>
              <a:t>Mit den erfassten Qualitätszielen musste nun die Problematik verstanden und der Begriff “</a:t>
            </a:r>
            <a:r>
              <a:rPr lang="de-DE" dirty="0" err="1" smtClean="0"/>
              <a:t>Continuous</a:t>
            </a:r>
            <a:r>
              <a:rPr lang="de-DE" dirty="0" smtClean="0"/>
              <a:t> </a:t>
            </a:r>
            <a:r>
              <a:rPr lang="de-DE" dirty="0" err="1" smtClean="0"/>
              <a:t>Deployment</a:t>
            </a:r>
            <a:r>
              <a:rPr lang="de-DE" dirty="0" smtClean="0"/>
              <a:t>“ definiert werden.</a:t>
            </a:r>
          </a:p>
          <a:p>
            <a:endParaRPr lang="de-DE" dirty="0"/>
          </a:p>
          <a:p>
            <a:r>
              <a:rPr lang="de-DE" dirty="0" smtClean="0"/>
              <a:t>Anhand von </a:t>
            </a:r>
            <a:r>
              <a:rPr lang="de-DE" dirty="0"/>
              <a:t>I</a:t>
            </a:r>
            <a:r>
              <a:rPr lang="de-DE" dirty="0" smtClean="0"/>
              <a:t>nternet Recherchen und durch besprechen der Ergebnisse konnte die folgende Definition bestimmt werden.</a:t>
            </a:r>
          </a:p>
          <a:p>
            <a:endParaRPr lang="de-DE" dirty="0"/>
          </a:p>
          <a:p>
            <a:r>
              <a:rPr lang="de-DE" b="1" dirty="0" err="1" smtClean="0"/>
              <a:t>Continuous</a:t>
            </a:r>
            <a:r>
              <a:rPr lang="de-DE" b="1" dirty="0" smtClean="0"/>
              <a:t> </a:t>
            </a:r>
            <a:r>
              <a:rPr lang="de-DE" b="1" dirty="0" err="1" smtClean="0"/>
              <a:t>Deployment</a:t>
            </a:r>
            <a:r>
              <a:rPr lang="de-DE" b="1" dirty="0"/>
              <a:t> </a:t>
            </a:r>
            <a:r>
              <a:rPr lang="de-DE" b="1" dirty="0" smtClean="0"/>
              <a:t>bedeutet die kontinuierliche Aktualisierung von Software ohne Unterbruch des Diensts.</a:t>
            </a:r>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12</a:t>
            </a:fld>
            <a:endParaRPr lang="de-CH" dirty="0"/>
          </a:p>
        </p:txBody>
      </p:sp>
    </p:spTree>
    <p:extLst>
      <p:ext uri="{BB962C8B-B14F-4D97-AF65-F5344CB8AC3E}">
        <p14:creationId xmlns:p14="http://schemas.microsoft.com/office/powerpoint/2010/main" val="16590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Problematik</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4127" y="1484313"/>
            <a:ext cx="6054520" cy="4591050"/>
          </a:xfrm>
        </p:spPr>
      </p:pic>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13</a:t>
            </a:fld>
            <a:endParaRPr lang="de-CH" dirty="0"/>
          </a:p>
        </p:txBody>
      </p:sp>
    </p:spTree>
    <p:extLst>
      <p:ext uri="{BB962C8B-B14F-4D97-AF65-F5344CB8AC3E}">
        <p14:creationId xmlns:p14="http://schemas.microsoft.com/office/powerpoint/2010/main" val="141532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Teilprobleme</a:t>
            </a:r>
            <a:endParaRPr lang="de-DE" dirty="0"/>
          </a:p>
        </p:txBody>
      </p:sp>
      <p:sp>
        <p:nvSpPr>
          <p:cNvPr id="3" name="Content Placeholder 2"/>
          <p:cNvSpPr>
            <a:spLocks noGrp="1"/>
          </p:cNvSpPr>
          <p:nvPr>
            <p:ph idx="1"/>
          </p:nvPr>
        </p:nvSpPr>
        <p:spPr/>
        <p:txBody>
          <a:bodyPr/>
          <a:lstStyle/>
          <a:p>
            <a:r>
              <a:rPr lang="de-DE" dirty="0" smtClean="0"/>
              <a:t>Um eine Lösung zu erarbeiten, wurde die Problematik in unabhängige Teilprobleme aufgeteilt. Dadurch war es einfacher gezielt Varianten zu suchen.</a:t>
            </a:r>
          </a:p>
          <a:p>
            <a:endParaRPr lang="de-DE" dirty="0"/>
          </a:p>
          <a:p>
            <a:r>
              <a:rPr lang="de-DE" b="1" dirty="0" err="1" smtClean="0"/>
              <a:t>Schnittstellenversionierung</a:t>
            </a:r>
            <a:r>
              <a:rPr lang="de-DE" dirty="0" smtClean="0"/>
              <a:t>: Schnittstellen müssen mehrere Versionen gleichzeitig unterstützen und </a:t>
            </a:r>
            <a:r>
              <a:rPr lang="de-DE" dirty="0" err="1" smtClean="0"/>
              <a:t>versioniert</a:t>
            </a:r>
            <a:r>
              <a:rPr lang="de-DE" dirty="0" smtClean="0"/>
              <a:t> sein.</a:t>
            </a:r>
            <a:endParaRPr lang="de-DE" dirty="0"/>
          </a:p>
          <a:p>
            <a:r>
              <a:rPr lang="de-DE" b="1" dirty="0" smtClean="0"/>
              <a:t>Datenspeicherung</a:t>
            </a:r>
            <a:r>
              <a:rPr lang="de-DE" dirty="0" smtClean="0"/>
              <a:t>: Die Datenbank muss eine Möglichkeit haben mit mehreren Versionen umzugehen.</a:t>
            </a:r>
            <a:endParaRPr lang="de-DE" dirty="0"/>
          </a:p>
          <a:p>
            <a:r>
              <a:rPr lang="de-DE" b="1" dirty="0" smtClean="0"/>
              <a:t>Kommunikationsentkopplung: </a:t>
            </a:r>
            <a:r>
              <a:rPr lang="de-DE" dirty="0" smtClean="0"/>
              <a:t>Asynchrone Kommunikation damit bei einem Unterbruch die Registrierung immer noch möglich ist.</a:t>
            </a:r>
            <a:endParaRPr lang="de-DE" dirty="0"/>
          </a:p>
          <a:p>
            <a:r>
              <a:rPr lang="de-DE" b="1" dirty="0" err="1" smtClean="0"/>
              <a:t>Konfigurationmanagement</a:t>
            </a:r>
            <a:r>
              <a:rPr lang="de-DE" b="1" dirty="0" smtClean="0"/>
              <a:t>: </a:t>
            </a:r>
            <a:r>
              <a:rPr lang="de-DE" dirty="0" smtClean="0"/>
              <a:t>Orchestration und Konfiguration zentralisieren und zur Laufzeit ändern.</a:t>
            </a:r>
            <a:endParaRPr lang="de-DE" b="1"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14</a:t>
            </a:fld>
            <a:endParaRPr lang="de-CH" dirty="0"/>
          </a:p>
        </p:txBody>
      </p:sp>
    </p:spTree>
    <p:extLst>
      <p:ext uri="{BB962C8B-B14F-4D97-AF65-F5344CB8AC3E}">
        <p14:creationId xmlns:p14="http://schemas.microsoft.com/office/powerpoint/2010/main" val="136161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Bewertungsmatrix</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15</a:t>
            </a:fld>
            <a:endParaRPr lang="de-CH" dirty="0"/>
          </a:p>
        </p:txBody>
      </p:sp>
      <p:sp>
        <p:nvSpPr>
          <p:cNvPr id="9" name="Content Placeholder 8"/>
          <p:cNvSpPr>
            <a:spLocks noGrp="1"/>
          </p:cNvSpPr>
          <p:nvPr>
            <p:ph idx="1"/>
          </p:nvPr>
        </p:nvSpPr>
        <p:spPr>
          <a:xfrm>
            <a:off x="971999" y="1484314"/>
            <a:ext cx="7560000" cy="3168822"/>
          </a:xfrm>
        </p:spPr>
        <p:txBody>
          <a:bodyPr/>
          <a:lstStyle/>
          <a:p>
            <a:r>
              <a:rPr lang="de-DE" dirty="0" smtClean="0"/>
              <a:t>Qualitätsziele und Szenarien sind für die Bewertungen von Technologien und Bibliotheken nicht geeignet.</a:t>
            </a:r>
          </a:p>
          <a:p>
            <a:r>
              <a:rPr lang="de-DE" dirty="0" smtClean="0"/>
              <a:t>Basierend auf der Idee aus dem CAS Software Architektur wurde eine Bewertungsmatrix erstellt.</a:t>
            </a:r>
          </a:p>
          <a:p>
            <a:r>
              <a:rPr lang="de-DE" dirty="0" smtClean="0"/>
              <a:t>Verschiedene Kriterien wurden aufgenommen und gewichtet.</a:t>
            </a:r>
          </a:p>
          <a:p>
            <a:r>
              <a:rPr lang="de-DE" dirty="0" smtClean="0"/>
              <a:t>Matrix wurde zuerst erstellt um die Kriterien nicht den Lösungen anzupassen und objektiver bewerten zu können.</a:t>
            </a:r>
            <a:endParaRPr lang="de-DE" dirty="0"/>
          </a:p>
        </p:txBody>
      </p:sp>
      <p:graphicFrame>
        <p:nvGraphicFramePr>
          <p:cNvPr id="13" name="Object 12"/>
          <p:cNvGraphicFramePr>
            <a:graphicFrameLocks noChangeAspect="1"/>
          </p:cNvGraphicFramePr>
          <p:nvPr>
            <p:extLst>
              <p:ext uri="{D42A27DB-BD31-4B8C-83A1-F6EECF244321}">
                <p14:modId xmlns:p14="http://schemas.microsoft.com/office/powerpoint/2010/main" val="326723521"/>
              </p:ext>
            </p:extLst>
          </p:nvPr>
        </p:nvGraphicFramePr>
        <p:xfrm>
          <a:off x="3995936" y="4475180"/>
          <a:ext cx="965200" cy="609600"/>
        </p:xfrm>
        <a:graphic>
          <a:graphicData uri="http://schemas.openxmlformats.org/presentationml/2006/ole">
            <mc:AlternateContent xmlns:mc="http://schemas.openxmlformats.org/markup-compatibility/2006">
              <mc:Choice xmlns:v="urn:schemas-microsoft-com:vml" Requires="v">
                <p:oleObj spid="_x0000_s1059" name="Worksheet" showAsIcon="1" r:id="rId3" imgW="965200" imgH="609600" progId="Excel.Sheet.12">
                  <p:embed/>
                </p:oleObj>
              </mc:Choice>
              <mc:Fallback>
                <p:oleObj name="Worksheet" showAsIcon="1" r:id="rId3" imgW="965200" imgH="609600" progId="Excel.Sheet.12">
                  <p:embed/>
                  <p:pic>
                    <p:nvPicPr>
                      <p:cNvPr id="0" name=""/>
                      <p:cNvPicPr/>
                      <p:nvPr/>
                    </p:nvPicPr>
                    <p:blipFill>
                      <a:blip r:embed="rId4"/>
                      <a:stretch>
                        <a:fillRect/>
                      </a:stretch>
                    </p:blipFill>
                    <p:spPr>
                      <a:xfrm>
                        <a:off x="3995936" y="447518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8098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Varianten: </a:t>
            </a:r>
            <a:r>
              <a:rPr lang="de-DE" dirty="0" err="1" smtClean="0"/>
              <a:t>Schnittstellenversionierung</a:t>
            </a:r>
            <a:endParaRPr lang="de-DE" dirty="0"/>
          </a:p>
        </p:txBody>
      </p:sp>
      <p:sp>
        <p:nvSpPr>
          <p:cNvPr id="3" name="Content Placeholder 2"/>
          <p:cNvSpPr>
            <a:spLocks noGrp="1"/>
          </p:cNvSpPr>
          <p:nvPr>
            <p:ph idx="1"/>
          </p:nvPr>
        </p:nvSpPr>
        <p:spPr/>
        <p:txBody>
          <a:bodyPr/>
          <a:lstStyle/>
          <a:p>
            <a:r>
              <a:rPr lang="de-DE" dirty="0" err="1" smtClean="0"/>
              <a:t>Versionierung</a:t>
            </a:r>
            <a:r>
              <a:rPr lang="de-DE" dirty="0" smtClean="0"/>
              <a:t> mit Pfad: Die Version der Schnittstelle wird dabei in den URL Pfad geschrieben.</a:t>
            </a:r>
          </a:p>
          <a:p>
            <a:endParaRPr lang="de-DE" dirty="0"/>
          </a:p>
          <a:p>
            <a:r>
              <a:rPr lang="de-DE" dirty="0" err="1" smtClean="0"/>
              <a:t>Versionierung</a:t>
            </a:r>
            <a:r>
              <a:rPr lang="de-DE" dirty="0" smtClean="0"/>
              <a:t> mit Content-</a:t>
            </a:r>
            <a:r>
              <a:rPr lang="de-DE" dirty="0" err="1" smtClean="0"/>
              <a:t>Negotiation</a:t>
            </a:r>
            <a:r>
              <a:rPr lang="de-DE" dirty="0" smtClean="0"/>
              <a:t>: Die </a:t>
            </a:r>
            <a:r>
              <a:rPr lang="de-DE" dirty="0" err="1" smtClean="0"/>
              <a:t>Versionierung</a:t>
            </a:r>
            <a:r>
              <a:rPr lang="de-DE" dirty="0" smtClean="0"/>
              <a:t> wird mittels eines HTTP-Headers(</a:t>
            </a:r>
            <a:r>
              <a:rPr lang="de-DE" dirty="0" err="1" smtClean="0"/>
              <a:t>Accept</a:t>
            </a:r>
            <a:r>
              <a:rPr lang="de-DE" dirty="0" smtClean="0"/>
              <a:t> Header) geregelt.</a:t>
            </a:r>
          </a:p>
          <a:p>
            <a:endParaRPr lang="de-DE" dirty="0"/>
          </a:p>
          <a:p>
            <a:r>
              <a:rPr lang="de-DE" dirty="0" err="1" smtClean="0"/>
              <a:t>Versionierung</a:t>
            </a:r>
            <a:r>
              <a:rPr lang="de-DE" dirty="0" smtClean="0"/>
              <a:t> mit </a:t>
            </a:r>
            <a:r>
              <a:rPr lang="de-DE" dirty="0" err="1" smtClean="0"/>
              <a:t>GraphQL</a:t>
            </a:r>
            <a:r>
              <a:rPr lang="de-DE" dirty="0" smtClean="0"/>
              <a:t>: Anstelle einer </a:t>
            </a:r>
            <a:r>
              <a:rPr lang="de-DE" dirty="0" err="1" smtClean="0"/>
              <a:t>Versionierung</a:t>
            </a:r>
            <a:r>
              <a:rPr lang="de-DE" dirty="0" smtClean="0"/>
              <a:t> macht der Client eine Abfrage und braucht nur einen </a:t>
            </a:r>
            <a:r>
              <a:rPr lang="de-DE" dirty="0" err="1" smtClean="0"/>
              <a:t>Entpunkt</a:t>
            </a:r>
            <a:r>
              <a:rPr lang="de-DE" dirty="0" smtClean="0"/>
              <a:t>.</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16</a:t>
            </a:fld>
            <a:endParaRPr lang="de-CH" dirty="0"/>
          </a:p>
        </p:txBody>
      </p:sp>
    </p:spTree>
    <p:extLst>
      <p:ext uri="{BB962C8B-B14F-4D97-AF65-F5344CB8AC3E}">
        <p14:creationId xmlns:p14="http://schemas.microsoft.com/office/powerpoint/2010/main" val="103502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Varianten: Datenspeicherung</a:t>
            </a:r>
            <a:endParaRPr lang="de-DE" dirty="0"/>
          </a:p>
        </p:txBody>
      </p:sp>
      <p:sp>
        <p:nvSpPr>
          <p:cNvPr id="3" name="Content Placeholder 2"/>
          <p:cNvSpPr>
            <a:spLocks noGrp="1"/>
          </p:cNvSpPr>
          <p:nvPr>
            <p:ph idx="1"/>
          </p:nvPr>
        </p:nvSpPr>
        <p:spPr/>
        <p:txBody>
          <a:bodyPr/>
          <a:lstStyle/>
          <a:p>
            <a:r>
              <a:rPr lang="de-DE" dirty="0" smtClean="0"/>
              <a:t>Oracle: </a:t>
            </a:r>
            <a:r>
              <a:rPr lang="de-DE" dirty="0" err="1" smtClean="0"/>
              <a:t>Standart</a:t>
            </a:r>
            <a:r>
              <a:rPr lang="de-DE" dirty="0" smtClean="0"/>
              <a:t> Datenbank bei SIX mit sehr gutem Know-how</a:t>
            </a:r>
          </a:p>
          <a:p>
            <a:endParaRPr lang="de-DE" dirty="0"/>
          </a:p>
          <a:p>
            <a:r>
              <a:rPr lang="de-DE" dirty="0" smtClean="0"/>
              <a:t>MySQL: Aktuelle verwendete Datenbank für die Applikation</a:t>
            </a:r>
          </a:p>
          <a:p>
            <a:endParaRPr lang="de-DE" dirty="0"/>
          </a:p>
          <a:p>
            <a:r>
              <a:rPr lang="de-DE" dirty="0" err="1" smtClean="0"/>
              <a:t>MongoDB</a:t>
            </a:r>
            <a:r>
              <a:rPr lang="de-DE" dirty="0" smtClean="0"/>
              <a:t>: </a:t>
            </a:r>
            <a:r>
              <a:rPr lang="de-DE" dirty="0" err="1" smtClean="0"/>
              <a:t>NoSQL</a:t>
            </a:r>
            <a:r>
              <a:rPr lang="de-DE" dirty="0" smtClean="0"/>
              <a:t> Datenbank welche Daten als Dokumente und nicht in Tabellenform speichert.</a:t>
            </a:r>
          </a:p>
          <a:p>
            <a:endParaRPr lang="de-DE" dirty="0"/>
          </a:p>
          <a:p>
            <a:r>
              <a:rPr lang="de-DE" dirty="0" err="1" smtClean="0"/>
              <a:t>Redis</a:t>
            </a:r>
            <a:r>
              <a:rPr lang="de-DE" dirty="0" smtClean="0"/>
              <a:t>: </a:t>
            </a:r>
            <a:r>
              <a:rPr lang="de-DE" dirty="0" err="1" smtClean="0"/>
              <a:t>NoSQL</a:t>
            </a:r>
            <a:r>
              <a:rPr lang="de-DE" dirty="0" smtClean="0"/>
              <a:t> Datenbank welche die Daten mittel Key-Value speichert.</a:t>
            </a:r>
          </a:p>
          <a:p>
            <a:endParaRPr lang="de-DE" dirty="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17</a:t>
            </a:fld>
            <a:endParaRPr lang="de-CH" dirty="0"/>
          </a:p>
        </p:txBody>
      </p:sp>
    </p:spTree>
    <p:extLst>
      <p:ext uri="{BB962C8B-B14F-4D97-AF65-F5344CB8AC3E}">
        <p14:creationId xmlns:p14="http://schemas.microsoft.com/office/powerpoint/2010/main" val="18599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Varianten: Kommunikationsentkopplung</a:t>
            </a:r>
            <a:endParaRPr lang="de-DE" dirty="0"/>
          </a:p>
        </p:txBody>
      </p:sp>
      <p:sp>
        <p:nvSpPr>
          <p:cNvPr id="3" name="Content Placeholder 2"/>
          <p:cNvSpPr>
            <a:spLocks noGrp="1"/>
          </p:cNvSpPr>
          <p:nvPr>
            <p:ph idx="1"/>
          </p:nvPr>
        </p:nvSpPr>
        <p:spPr/>
        <p:txBody>
          <a:bodyPr/>
          <a:lstStyle/>
          <a:p>
            <a:r>
              <a:rPr lang="de-DE" dirty="0" smtClean="0"/>
              <a:t>JMS: Java Standard für das versenden von Messages über eine Queue.</a:t>
            </a:r>
          </a:p>
          <a:p>
            <a:endParaRPr lang="de-DE" dirty="0"/>
          </a:p>
          <a:p>
            <a:r>
              <a:rPr lang="de-DE" dirty="0" smtClean="0"/>
              <a:t>Kafka: Bibliothek hochverfügbare Message Queue mit hoher Performanz.</a:t>
            </a:r>
          </a:p>
          <a:p>
            <a:endParaRPr lang="de-DE" dirty="0"/>
          </a:p>
          <a:p>
            <a:r>
              <a:rPr lang="de-DE" dirty="0" err="1" smtClean="0"/>
              <a:t>Redis</a:t>
            </a:r>
            <a:r>
              <a:rPr lang="de-DE" dirty="0" smtClean="0"/>
              <a:t>: </a:t>
            </a:r>
            <a:r>
              <a:rPr lang="de-DE" dirty="0" err="1" smtClean="0"/>
              <a:t>NoSQL</a:t>
            </a:r>
            <a:r>
              <a:rPr lang="de-DE" dirty="0" smtClean="0"/>
              <a:t> Key-Value Store welcher auch Queue Funktionalität besitzt</a:t>
            </a:r>
          </a:p>
          <a:p>
            <a:endParaRPr lang="de-DE" dirty="0"/>
          </a:p>
          <a:p>
            <a:r>
              <a:rPr lang="de-DE" dirty="0" smtClean="0"/>
              <a:t>Spring REST, </a:t>
            </a:r>
            <a:r>
              <a:rPr lang="de-DE" dirty="0" err="1" smtClean="0"/>
              <a:t>Hystrix</a:t>
            </a:r>
            <a:r>
              <a:rPr lang="de-DE" dirty="0" smtClean="0"/>
              <a:t>: Aktuell verwendete Variante welche asynchron gemacht werden könnte.</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18</a:t>
            </a:fld>
            <a:endParaRPr lang="de-CH" dirty="0"/>
          </a:p>
        </p:txBody>
      </p:sp>
    </p:spTree>
    <p:extLst>
      <p:ext uri="{BB962C8B-B14F-4D97-AF65-F5344CB8AC3E}">
        <p14:creationId xmlns:p14="http://schemas.microsoft.com/office/powerpoint/2010/main" val="116216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Konfigurationsmanagement</a:t>
            </a:r>
            <a:endParaRPr lang="de-DE" dirty="0"/>
          </a:p>
        </p:txBody>
      </p:sp>
      <p:sp>
        <p:nvSpPr>
          <p:cNvPr id="3" name="Content Placeholder 2"/>
          <p:cNvSpPr>
            <a:spLocks noGrp="1"/>
          </p:cNvSpPr>
          <p:nvPr>
            <p:ph idx="1"/>
          </p:nvPr>
        </p:nvSpPr>
        <p:spPr/>
        <p:txBody>
          <a:bodyPr/>
          <a:lstStyle/>
          <a:p>
            <a:r>
              <a:rPr lang="de-DE" dirty="0" smtClean="0"/>
              <a:t>Docker </a:t>
            </a:r>
            <a:r>
              <a:rPr lang="de-DE" dirty="0" err="1" smtClean="0"/>
              <a:t>Compose</a:t>
            </a:r>
            <a:r>
              <a:rPr lang="de-DE" dirty="0" smtClean="0"/>
              <a:t>, </a:t>
            </a:r>
            <a:r>
              <a:rPr lang="de-DE" dirty="0" err="1" smtClean="0"/>
              <a:t>Swarm</a:t>
            </a:r>
            <a:r>
              <a:rPr lang="de-DE" dirty="0" smtClean="0"/>
              <a:t>: </a:t>
            </a:r>
            <a:r>
              <a:rPr lang="de-DE" dirty="0" err="1" smtClean="0"/>
              <a:t>Compose</a:t>
            </a:r>
            <a:r>
              <a:rPr lang="de-DE" dirty="0" smtClean="0"/>
              <a:t> wird aktuell verwendet. Ergänzung mit </a:t>
            </a:r>
            <a:r>
              <a:rPr lang="de-DE" dirty="0" err="1" smtClean="0"/>
              <a:t>Swarn</a:t>
            </a:r>
            <a:r>
              <a:rPr lang="de-DE" dirty="0" smtClean="0"/>
              <a:t> für besseres Skalieren.</a:t>
            </a:r>
          </a:p>
          <a:p>
            <a:endParaRPr lang="de-DE" dirty="0"/>
          </a:p>
          <a:p>
            <a:r>
              <a:rPr lang="de-DE" dirty="0" err="1" smtClean="0"/>
              <a:t>Saltstack</a:t>
            </a:r>
            <a:r>
              <a:rPr lang="de-DE" dirty="0" smtClean="0"/>
              <a:t>: </a:t>
            </a:r>
            <a:r>
              <a:rPr lang="de-DE" dirty="0" err="1" smtClean="0"/>
              <a:t>Standart</a:t>
            </a:r>
            <a:r>
              <a:rPr lang="de-DE" dirty="0" smtClean="0"/>
              <a:t> </a:t>
            </a:r>
            <a:r>
              <a:rPr lang="de-DE" dirty="0" err="1" smtClean="0"/>
              <a:t>Konfigurations</a:t>
            </a:r>
            <a:r>
              <a:rPr lang="de-DE" dirty="0" smtClean="0"/>
              <a:t> Tool für Server innerhalb von SIX</a:t>
            </a:r>
          </a:p>
          <a:p>
            <a:endParaRPr lang="de-DE" dirty="0"/>
          </a:p>
          <a:p>
            <a:r>
              <a:rPr lang="de-DE" dirty="0" err="1" smtClean="0"/>
              <a:t>OpenShift</a:t>
            </a:r>
            <a:r>
              <a:rPr lang="de-DE" dirty="0" smtClean="0"/>
              <a:t>: Plattform </a:t>
            </a:r>
            <a:r>
              <a:rPr lang="de-DE" dirty="0" err="1" smtClean="0"/>
              <a:t>as</a:t>
            </a:r>
            <a:r>
              <a:rPr lang="de-DE" dirty="0" smtClean="0"/>
              <a:t> a Service für das ausrollen von Docker Containern. Basiert auf </a:t>
            </a:r>
            <a:r>
              <a:rPr lang="de-DE" dirty="0" err="1" smtClean="0"/>
              <a:t>Kubernetes</a:t>
            </a:r>
            <a:r>
              <a:rPr lang="de-DE" dirty="0"/>
              <a:t>.</a:t>
            </a:r>
            <a:endParaRPr lang="de-DE" dirty="0" smtClean="0"/>
          </a:p>
          <a:p>
            <a:endParaRPr lang="de-DE" dirty="0"/>
          </a:p>
          <a:p>
            <a:r>
              <a:rPr lang="de-DE" dirty="0" smtClean="0"/>
              <a:t>Spring Cloud </a:t>
            </a:r>
            <a:r>
              <a:rPr lang="de-DE" dirty="0" err="1" smtClean="0"/>
              <a:t>Config</a:t>
            </a:r>
            <a:r>
              <a:rPr lang="de-DE" dirty="0" smtClean="0"/>
              <a:t>: Ermöglicht Konfigurationsänderungen zu Laufzeit. Integriert sich ohne Probleme mit anderen Spring Komponenten.</a:t>
            </a:r>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19</a:t>
            </a:fld>
            <a:endParaRPr lang="de-CH" dirty="0"/>
          </a:p>
        </p:txBody>
      </p:sp>
    </p:spTree>
    <p:extLst>
      <p:ext uri="{BB962C8B-B14F-4D97-AF65-F5344CB8AC3E}">
        <p14:creationId xmlns:p14="http://schemas.microsoft.com/office/powerpoint/2010/main" val="157130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endParaRPr lang="de-CH" dirty="0"/>
          </a:p>
        </p:txBody>
      </p:sp>
      <p:sp>
        <p:nvSpPr>
          <p:cNvPr id="9" name="Inhaltsplatzhalter 8"/>
          <p:cNvSpPr>
            <a:spLocks noGrp="1"/>
          </p:cNvSpPr>
          <p:nvPr>
            <p:ph idx="1"/>
            <p:custDataLst>
              <p:tags r:id="rId2"/>
            </p:custDataLst>
          </p:nvPr>
        </p:nvSpPr>
        <p:spPr/>
        <p:txBody>
          <a:bodyPr/>
          <a:lstStyle/>
          <a:p>
            <a:r>
              <a:rPr lang="de-CH" dirty="0" smtClean="0"/>
              <a:t>Ausgangslage </a:t>
            </a:r>
            <a:r>
              <a:rPr lang="de-CH" dirty="0" smtClean="0"/>
              <a:t>/ Umfeld</a:t>
            </a:r>
          </a:p>
          <a:p>
            <a:r>
              <a:rPr lang="de-CH" dirty="0" smtClean="0"/>
              <a:t>Problemstellung </a:t>
            </a:r>
            <a:r>
              <a:rPr lang="de-CH" dirty="0" smtClean="0"/>
              <a:t>/ Ist-Zustand</a:t>
            </a:r>
          </a:p>
          <a:p>
            <a:r>
              <a:rPr lang="de-CH" dirty="0" smtClean="0"/>
              <a:t>Vorgehen</a:t>
            </a:r>
            <a:endParaRPr lang="de-CH" dirty="0" smtClean="0"/>
          </a:p>
          <a:p>
            <a:r>
              <a:rPr lang="de-CH" dirty="0" smtClean="0"/>
              <a:t>Ergebnis</a:t>
            </a:r>
            <a:endParaRPr lang="de-CH" dirty="0" smtClean="0"/>
          </a:p>
          <a:p>
            <a:r>
              <a:rPr lang="de-CH" dirty="0" smtClean="0"/>
              <a:t>Demo</a:t>
            </a:r>
            <a:endParaRPr lang="de-CH" dirty="0" smtClean="0"/>
          </a:p>
          <a:p>
            <a:r>
              <a:rPr lang="de-CH" dirty="0" smtClean="0"/>
              <a:t>Erkenntnisse</a:t>
            </a:r>
            <a:r>
              <a:rPr lang="de-CH" dirty="0" smtClean="0"/>
              <a:t>, Schlussfolgerung, Massnahmen</a:t>
            </a:r>
          </a:p>
          <a:p>
            <a:endParaRPr lang="de-CH" dirty="0"/>
          </a:p>
        </p:txBody>
      </p:sp>
      <p:sp>
        <p:nvSpPr>
          <p:cNvPr id="4" name="Datumsplatzhalter 3"/>
          <p:cNvSpPr>
            <a:spLocks noGrp="1"/>
          </p:cNvSpPr>
          <p:nvPr>
            <p:ph type="dt" sz="half" idx="10"/>
            <p:custDataLst>
              <p:tags r:id="rId3"/>
            </p:custDataLst>
          </p:nvPr>
        </p:nvSpPr>
        <p:spPr/>
        <p:txBody>
          <a:bodyPr/>
          <a:lstStyle/>
          <a:p>
            <a:fld id="{9B0C978E-95F0-40EB-AAEE-6991B236EB3B}" type="datetime1">
              <a:rPr lang="de-CH" smtClean="0"/>
              <a:pPr/>
              <a:t>07.03.17</a:t>
            </a:fld>
            <a:endParaRPr lang="de-CH" dirty="0"/>
          </a:p>
        </p:txBody>
      </p:sp>
      <p:sp>
        <p:nvSpPr>
          <p:cNvPr id="5" name="Foliennummernplatzhalter 4"/>
          <p:cNvSpPr>
            <a:spLocks noGrp="1"/>
          </p:cNvSpPr>
          <p:nvPr>
            <p:ph type="sldNum" sz="quarter" idx="12"/>
            <p:custDataLst>
              <p:tags r:id="rId4"/>
            </p:custDataLst>
          </p:nvPr>
        </p:nvSpPr>
        <p:spPr/>
        <p:txBody>
          <a:bodyPr/>
          <a:lstStyle/>
          <a:p>
            <a:fld id="{FA032481-47EB-4636-94E1-F5CD93B34200}" type="slidenum">
              <a:rPr lang="de-CH" smtClean="0"/>
              <a:pPr/>
              <a:t>2</a:t>
            </a:fld>
            <a:endParaRPr lang="de-CH" dirty="0"/>
          </a:p>
        </p:txBody>
      </p:sp>
    </p:spTree>
    <p:extLst>
      <p:ext uri="{BB962C8B-B14F-4D97-AF65-F5344CB8AC3E}">
        <p14:creationId xmlns:p14="http://schemas.microsoft.com/office/powerpoint/2010/main" val="301500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erste Bewertung</a:t>
            </a:r>
            <a:endParaRPr lang="de-DE" dirty="0"/>
          </a:p>
        </p:txBody>
      </p:sp>
      <p:sp>
        <p:nvSpPr>
          <p:cNvPr id="3" name="Content Placeholder 2"/>
          <p:cNvSpPr>
            <a:spLocks noGrp="1"/>
          </p:cNvSpPr>
          <p:nvPr>
            <p:ph idx="1"/>
          </p:nvPr>
        </p:nvSpPr>
        <p:spPr/>
        <p:txBody>
          <a:bodyPr/>
          <a:lstStyle/>
          <a:p>
            <a:r>
              <a:rPr lang="de-DE" dirty="0" smtClean="0"/>
              <a:t>Bewertung der Varianten nach den Vorteile, Nachteilen und Risiken anhand von Erfahrung und kurzer Recherche.</a:t>
            </a:r>
          </a:p>
          <a:p>
            <a:r>
              <a:rPr lang="de-DE" dirty="0" smtClean="0"/>
              <a:t>Entscheidung für Prototypen aufgrund von Unklarheiten</a:t>
            </a:r>
          </a:p>
          <a:p>
            <a:endParaRPr lang="de-DE" dirty="0"/>
          </a:p>
          <a:p>
            <a:r>
              <a:rPr lang="de-DE" dirty="0" smtClean="0"/>
              <a:t>MySQL, </a:t>
            </a:r>
            <a:r>
              <a:rPr lang="de-DE" dirty="0" err="1" smtClean="0"/>
              <a:t>MongoDB</a:t>
            </a:r>
            <a:r>
              <a:rPr lang="de-DE" dirty="0" smtClean="0"/>
              <a:t> </a:t>
            </a:r>
            <a:r>
              <a:rPr lang="de-DE" dirty="0" err="1" smtClean="0"/>
              <a:t>Schemaversionierung</a:t>
            </a:r>
            <a:endParaRPr lang="de-DE" dirty="0" smtClean="0"/>
          </a:p>
          <a:p>
            <a:r>
              <a:rPr lang="de-DE" dirty="0" smtClean="0"/>
              <a:t>MySQL, </a:t>
            </a:r>
            <a:r>
              <a:rPr lang="de-DE" dirty="0" err="1" smtClean="0"/>
              <a:t>MongoDB</a:t>
            </a:r>
            <a:r>
              <a:rPr lang="de-DE" dirty="0" smtClean="0"/>
              <a:t> Replikation</a:t>
            </a:r>
          </a:p>
          <a:p>
            <a:r>
              <a:rPr lang="de-DE" dirty="0" err="1" smtClean="0"/>
              <a:t>GraphQL</a:t>
            </a:r>
            <a:r>
              <a:rPr lang="de-DE" dirty="0" smtClean="0"/>
              <a:t> Anwendungsfall</a:t>
            </a:r>
          </a:p>
          <a:p>
            <a:r>
              <a:rPr lang="de-DE" dirty="0" err="1" smtClean="0"/>
              <a:t>OpenShift</a:t>
            </a:r>
            <a:endParaRPr lang="de-DE" dirty="0" smtClean="0"/>
          </a:p>
          <a:p>
            <a:r>
              <a:rPr lang="de-DE" dirty="0" smtClean="0"/>
              <a:t>Spring Cloud </a:t>
            </a:r>
            <a:r>
              <a:rPr lang="de-DE" dirty="0" err="1" smtClean="0"/>
              <a:t>Config</a:t>
            </a:r>
            <a:endParaRPr lang="de-DE" dirty="0" smtClean="0"/>
          </a:p>
          <a:p>
            <a:endParaRPr lang="de-DE" dirty="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20</a:t>
            </a:fld>
            <a:endParaRPr lang="de-CH" dirty="0"/>
          </a:p>
        </p:txBody>
      </p:sp>
    </p:spTree>
    <p:extLst>
      <p:ext uri="{BB962C8B-B14F-4D97-AF65-F5344CB8AC3E}">
        <p14:creationId xmlns:p14="http://schemas.microsoft.com/office/powerpoint/2010/main" val="45841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Prototyp: MySQL Schema Migration</a:t>
            </a:r>
            <a:endParaRPr lang="de-DE" dirty="0"/>
          </a:p>
        </p:txBody>
      </p:sp>
      <p:sp>
        <p:nvSpPr>
          <p:cNvPr id="3" name="Content Placeholder 2"/>
          <p:cNvSpPr>
            <a:spLocks noGrp="1"/>
          </p:cNvSpPr>
          <p:nvPr>
            <p:ph idx="1"/>
          </p:nvPr>
        </p:nvSpPr>
        <p:spPr/>
        <p:txBody>
          <a:bodyPr/>
          <a:lstStyle/>
          <a:p>
            <a:r>
              <a:rPr lang="de-DE" dirty="0" smtClean="0"/>
              <a:t>Zuerst musste ein geeigneter </a:t>
            </a:r>
            <a:r>
              <a:rPr lang="de-DE" dirty="0" err="1" smtClean="0"/>
              <a:t>Use</a:t>
            </a:r>
            <a:r>
              <a:rPr lang="de-DE" dirty="0" smtClean="0"/>
              <a:t> Case gefunden werden. Die Wahl viel auf:</a:t>
            </a:r>
          </a:p>
          <a:p>
            <a:pPr lvl="1"/>
            <a:r>
              <a:rPr lang="de-DE" dirty="0" err="1" smtClean="0"/>
              <a:t>Column</a:t>
            </a:r>
            <a:r>
              <a:rPr lang="de-DE" dirty="0" smtClean="0"/>
              <a:t> </a:t>
            </a:r>
            <a:r>
              <a:rPr lang="de-DE" dirty="0" err="1" smtClean="0"/>
              <a:t>Rename</a:t>
            </a:r>
            <a:r>
              <a:rPr lang="de-DE" dirty="0" smtClean="0"/>
              <a:t> und Split Table.</a:t>
            </a:r>
          </a:p>
          <a:p>
            <a:endParaRPr lang="de-DE" dirty="0" smtClean="0"/>
          </a:p>
          <a:p>
            <a:r>
              <a:rPr lang="de-DE" dirty="0" smtClean="0"/>
              <a:t>Für MySQL wurde der </a:t>
            </a:r>
            <a:r>
              <a:rPr lang="de-DE" dirty="0" err="1" smtClean="0"/>
              <a:t>Column</a:t>
            </a:r>
            <a:r>
              <a:rPr lang="de-DE" dirty="0" smtClean="0"/>
              <a:t> </a:t>
            </a:r>
            <a:r>
              <a:rPr lang="de-DE" dirty="0" err="1" smtClean="0"/>
              <a:t>Rename</a:t>
            </a:r>
            <a:r>
              <a:rPr lang="de-DE" dirty="0" smtClean="0"/>
              <a:t> ausprobiert. Der Split Table Case wurde nicht mehr ausprobiert da im Buch „</a:t>
            </a:r>
            <a:r>
              <a:rPr lang="de-DE" dirty="0" err="1" smtClean="0"/>
              <a:t>Refactoring</a:t>
            </a:r>
            <a:r>
              <a:rPr lang="de-DE" dirty="0" smtClean="0"/>
              <a:t> Database: </a:t>
            </a:r>
            <a:r>
              <a:rPr lang="de-DE" dirty="0" err="1" smtClean="0"/>
              <a:t>Evolutionary</a:t>
            </a:r>
            <a:r>
              <a:rPr lang="de-DE" dirty="0" smtClean="0"/>
              <a:t> Database </a:t>
            </a:r>
            <a:r>
              <a:rPr lang="de-DE" dirty="0" err="1" smtClean="0"/>
              <a:t>Desgin</a:t>
            </a:r>
            <a:r>
              <a:rPr lang="de-DE" dirty="0" smtClean="0"/>
              <a:t>“ alles möglichen Cases aufgeführt sind.</a:t>
            </a:r>
          </a:p>
          <a:p>
            <a:endParaRPr lang="de-DE" dirty="0"/>
          </a:p>
          <a:p>
            <a:r>
              <a:rPr lang="de-DE" dirty="0" smtClean="0"/>
              <a:t>Der Trick hinter der Sache ist die Verwendung von Triggern. Vorsicht ist angebracht wenn Tabellen übergreifend Daten verschoben werden wegen zirkulären Triggern.</a:t>
            </a:r>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21</a:t>
            </a:fld>
            <a:endParaRPr lang="de-CH" dirty="0"/>
          </a:p>
        </p:txBody>
      </p:sp>
    </p:spTree>
    <p:extLst>
      <p:ext uri="{BB962C8B-B14F-4D97-AF65-F5344CB8AC3E}">
        <p14:creationId xmlns:p14="http://schemas.microsoft.com/office/powerpoint/2010/main" val="113343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Prototyp: </a:t>
            </a:r>
            <a:r>
              <a:rPr lang="de-DE" dirty="0" err="1" smtClean="0"/>
              <a:t>MongoDB</a:t>
            </a:r>
            <a:r>
              <a:rPr lang="de-DE" dirty="0" smtClean="0"/>
              <a:t> Schema Migration</a:t>
            </a:r>
            <a:endParaRPr lang="de-DE" dirty="0"/>
          </a:p>
        </p:txBody>
      </p:sp>
      <p:sp>
        <p:nvSpPr>
          <p:cNvPr id="3" name="Content Placeholder 2"/>
          <p:cNvSpPr>
            <a:spLocks noGrp="1"/>
          </p:cNvSpPr>
          <p:nvPr>
            <p:ph idx="1"/>
          </p:nvPr>
        </p:nvSpPr>
        <p:spPr>
          <a:xfrm>
            <a:off x="971999" y="1484314"/>
            <a:ext cx="7560000" cy="1584646"/>
          </a:xfrm>
        </p:spPr>
        <p:txBody>
          <a:bodyPr>
            <a:normAutofit/>
          </a:bodyPr>
          <a:lstStyle/>
          <a:p>
            <a:r>
              <a:rPr lang="de-DE" dirty="0"/>
              <a:t>Da </a:t>
            </a:r>
            <a:r>
              <a:rPr lang="de-DE" dirty="0" err="1"/>
              <a:t>MongoDB</a:t>
            </a:r>
            <a:r>
              <a:rPr lang="de-DE" dirty="0"/>
              <a:t> kein Schema hat, wurden gleich der Split Table Case umgesetzt da Umbenennungen sehr einfach sind</a:t>
            </a:r>
            <a:r>
              <a:rPr lang="de-DE" dirty="0" smtClean="0"/>
              <a:t>. Folgendes Bild zeigt den Übergang, welche bei MySQL gleich wäre.</a:t>
            </a:r>
          </a:p>
          <a:p>
            <a:r>
              <a:rPr lang="de-DE" dirty="0" err="1" smtClean="0"/>
              <a:t>MongoDB</a:t>
            </a:r>
            <a:r>
              <a:rPr lang="de-DE" dirty="0" smtClean="0"/>
              <a:t> speichert beide Versionen. Der Entwickler muss sich um die Konvertierung kümmern.</a:t>
            </a:r>
            <a:endParaRPr lang="de-DE" dirty="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22</a:t>
            </a:fld>
            <a:endParaRPr lang="de-C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000" y="3151108"/>
            <a:ext cx="5436096" cy="3117127"/>
          </a:xfrm>
          <a:prstGeom prst="rect">
            <a:avLst/>
          </a:prstGeom>
        </p:spPr>
      </p:pic>
    </p:spTree>
    <p:extLst>
      <p:ext uri="{BB962C8B-B14F-4D97-AF65-F5344CB8AC3E}">
        <p14:creationId xmlns:p14="http://schemas.microsoft.com/office/powerpoint/2010/main" val="173781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.Vorgehen </a:t>
            </a:r>
            <a:r>
              <a:rPr lang="mr-IN" dirty="0" smtClean="0"/>
              <a:t>–</a:t>
            </a:r>
            <a:r>
              <a:rPr lang="de-DE" dirty="0" smtClean="0"/>
              <a:t> Recherche MySQL Replikation</a:t>
            </a:r>
            <a:endParaRPr lang="de-DE" dirty="0"/>
          </a:p>
        </p:txBody>
      </p:sp>
      <p:sp>
        <p:nvSpPr>
          <p:cNvPr id="3" name="Content Placeholder 2"/>
          <p:cNvSpPr>
            <a:spLocks noGrp="1"/>
          </p:cNvSpPr>
          <p:nvPr>
            <p:ph idx="1"/>
          </p:nvPr>
        </p:nvSpPr>
        <p:spPr/>
        <p:txBody>
          <a:bodyPr/>
          <a:lstStyle/>
          <a:p>
            <a:r>
              <a:rPr lang="de-DE" dirty="0" smtClean="0"/>
              <a:t>MySQL wird aktuell als Datenspeicher verwendet.</a:t>
            </a:r>
          </a:p>
          <a:p>
            <a:r>
              <a:rPr lang="de-DE" dirty="0" smtClean="0"/>
              <a:t>Die Daten werden asynchron auf einen Slave verschoben.</a:t>
            </a:r>
          </a:p>
          <a:p>
            <a:r>
              <a:rPr lang="de-DE" dirty="0" err="1" smtClean="0"/>
              <a:t>Mysqlfailoverutiles</a:t>
            </a:r>
            <a:r>
              <a:rPr lang="de-DE" dirty="0" smtClean="0"/>
              <a:t> erlaubt eine automatische Umschaltung zwischen Master-Slave.</a:t>
            </a:r>
          </a:p>
          <a:p>
            <a:r>
              <a:rPr lang="de-DE" dirty="0" smtClean="0"/>
              <a:t>Prototyp wurde nicht durchgeführt aufgrund der Reife von MySQL und des bisschen Erfahrung.</a:t>
            </a:r>
          </a:p>
          <a:p>
            <a:r>
              <a:rPr lang="de-DE" dirty="0" smtClean="0"/>
              <a:t>MySQL Cluster wurde aufgrund der Komplexität nicht evaluiert.</a:t>
            </a:r>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23</a:t>
            </a:fld>
            <a:endParaRPr lang="de-CH" dirty="0"/>
          </a:p>
        </p:txBody>
      </p:sp>
    </p:spTree>
    <p:extLst>
      <p:ext uri="{BB962C8B-B14F-4D97-AF65-F5344CB8AC3E}">
        <p14:creationId xmlns:p14="http://schemas.microsoft.com/office/powerpoint/2010/main" val="50419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.Vorgehen </a:t>
            </a:r>
            <a:r>
              <a:rPr lang="mr-IN" dirty="0" smtClean="0"/>
              <a:t>–</a:t>
            </a:r>
            <a:r>
              <a:rPr lang="de-DE" dirty="0" smtClean="0"/>
              <a:t> Prototyp  </a:t>
            </a:r>
            <a:r>
              <a:rPr lang="de-DE" dirty="0" err="1" smtClean="0"/>
              <a:t>MongoDB</a:t>
            </a:r>
            <a:r>
              <a:rPr lang="de-DE" dirty="0" smtClean="0"/>
              <a:t> Replikation</a:t>
            </a:r>
            <a:endParaRPr lang="de-DE" dirty="0"/>
          </a:p>
        </p:txBody>
      </p:sp>
      <p:sp>
        <p:nvSpPr>
          <p:cNvPr id="3" name="Content Placeholder 2"/>
          <p:cNvSpPr>
            <a:spLocks noGrp="1"/>
          </p:cNvSpPr>
          <p:nvPr>
            <p:ph idx="1"/>
          </p:nvPr>
        </p:nvSpPr>
        <p:spPr>
          <a:xfrm>
            <a:off x="971999" y="1484314"/>
            <a:ext cx="7560000" cy="1368622"/>
          </a:xfrm>
        </p:spPr>
        <p:txBody>
          <a:bodyPr/>
          <a:lstStyle/>
          <a:p>
            <a:r>
              <a:rPr lang="de-DE" dirty="0" smtClean="0"/>
              <a:t>Für den Betrieb </a:t>
            </a:r>
            <a:r>
              <a:rPr lang="de-DE" dirty="0" err="1" smtClean="0"/>
              <a:t>MongoDB</a:t>
            </a:r>
            <a:r>
              <a:rPr lang="de-DE" dirty="0" smtClean="0"/>
              <a:t> existiert aktuell nur </a:t>
            </a:r>
            <a:r>
              <a:rPr lang="de-DE" dirty="0" err="1" smtClean="0"/>
              <a:t>Know-How</a:t>
            </a:r>
            <a:r>
              <a:rPr lang="de-DE" dirty="0" smtClean="0"/>
              <a:t> bei SIX USA.</a:t>
            </a:r>
          </a:p>
          <a:p>
            <a:r>
              <a:rPr lang="de-DE" dirty="0" smtClean="0"/>
              <a:t>Durch die Anforderung der Replikation muss dies für </a:t>
            </a:r>
            <a:r>
              <a:rPr lang="de-DE" dirty="0" err="1" smtClean="0"/>
              <a:t>MongoDB</a:t>
            </a:r>
            <a:r>
              <a:rPr lang="de-DE" dirty="0" smtClean="0"/>
              <a:t> evaluiert werden.</a:t>
            </a:r>
          </a:p>
          <a:p>
            <a:r>
              <a:rPr lang="de-DE" dirty="0" smtClean="0"/>
              <a:t>Internet Tutorial zeigt einfachen Aufbau eines </a:t>
            </a:r>
            <a:r>
              <a:rPr lang="de-DE" dirty="0" err="1" smtClean="0"/>
              <a:t>Replica</a:t>
            </a:r>
            <a:r>
              <a:rPr lang="de-DE" dirty="0" smtClean="0"/>
              <a:t> Sets.</a:t>
            </a:r>
          </a:p>
          <a:p>
            <a:endParaRPr lang="de-DE" dirty="0" smtClean="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24</a:t>
            </a:fld>
            <a:endParaRPr lang="de-C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924944"/>
            <a:ext cx="3390916" cy="2773769"/>
          </a:xfrm>
          <a:prstGeom prst="rect">
            <a:avLst/>
          </a:prstGeom>
        </p:spPr>
      </p:pic>
    </p:spTree>
    <p:extLst>
      <p:ext uri="{BB962C8B-B14F-4D97-AF65-F5344CB8AC3E}">
        <p14:creationId xmlns:p14="http://schemas.microsoft.com/office/powerpoint/2010/main" val="83674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Prototyp: </a:t>
            </a:r>
            <a:r>
              <a:rPr lang="de-DE" dirty="0" err="1" smtClean="0"/>
              <a:t>GraphQL</a:t>
            </a:r>
            <a:endParaRPr lang="de-DE" dirty="0"/>
          </a:p>
        </p:txBody>
      </p:sp>
      <p:sp>
        <p:nvSpPr>
          <p:cNvPr id="3" name="Content Placeholder 2"/>
          <p:cNvSpPr>
            <a:spLocks noGrp="1"/>
          </p:cNvSpPr>
          <p:nvPr>
            <p:ph idx="1"/>
          </p:nvPr>
        </p:nvSpPr>
        <p:spPr/>
        <p:txBody>
          <a:bodyPr/>
          <a:lstStyle/>
          <a:p>
            <a:r>
              <a:rPr lang="de-DE" dirty="0" smtClean="0"/>
              <a:t>Erstellen eines </a:t>
            </a:r>
            <a:r>
              <a:rPr lang="de-DE" dirty="0" err="1" smtClean="0"/>
              <a:t>Junit</a:t>
            </a:r>
            <a:r>
              <a:rPr lang="de-DE" dirty="0" smtClean="0"/>
              <a:t> Tests welcher verschiedene Anfragen absetzt:</a:t>
            </a:r>
          </a:p>
          <a:p>
            <a:pPr lvl="1"/>
            <a:r>
              <a:rPr lang="de-DE" dirty="0" smtClean="0"/>
              <a:t>Einmal mit einer flachen Struktur</a:t>
            </a:r>
          </a:p>
          <a:p>
            <a:pPr lvl="1"/>
            <a:r>
              <a:rPr lang="de-DE" dirty="0" smtClean="0"/>
              <a:t>Einmal mit einer </a:t>
            </a:r>
            <a:r>
              <a:rPr lang="de-DE" dirty="0" err="1" smtClean="0"/>
              <a:t>hirarchischen</a:t>
            </a:r>
            <a:r>
              <a:rPr lang="de-DE" dirty="0" smtClean="0"/>
              <a:t> Struktur</a:t>
            </a:r>
          </a:p>
          <a:p>
            <a:pPr lvl="1"/>
            <a:r>
              <a:rPr lang="de-DE" dirty="0" smtClean="0"/>
              <a:t>Schreiboperationen.</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25</a:t>
            </a:fld>
            <a:endParaRPr lang="de-CH" dirty="0"/>
          </a:p>
        </p:txBody>
      </p:sp>
    </p:spTree>
    <p:extLst>
      <p:ext uri="{BB962C8B-B14F-4D97-AF65-F5344CB8AC3E}">
        <p14:creationId xmlns:p14="http://schemas.microsoft.com/office/powerpoint/2010/main" val="86925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Prototyp: </a:t>
            </a:r>
            <a:r>
              <a:rPr lang="de-DE" dirty="0" err="1" smtClean="0"/>
              <a:t>OpenShift</a:t>
            </a:r>
            <a:endParaRPr lang="de-DE" dirty="0"/>
          </a:p>
        </p:txBody>
      </p:sp>
      <p:sp>
        <p:nvSpPr>
          <p:cNvPr id="3" name="Content Placeholder 2"/>
          <p:cNvSpPr>
            <a:spLocks noGrp="1"/>
          </p:cNvSpPr>
          <p:nvPr>
            <p:ph idx="1"/>
          </p:nvPr>
        </p:nvSpPr>
        <p:spPr/>
        <p:txBody>
          <a:bodyPr/>
          <a:lstStyle/>
          <a:p>
            <a:r>
              <a:rPr lang="de-DE" dirty="0" smtClean="0"/>
              <a:t>Für die Evaluation wurden Templates, welche auf der Plattform bereits vorhanden waren.</a:t>
            </a:r>
          </a:p>
          <a:p>
            <a:r>
              <a:rPr lang="de-DE" dirty="0" smtClean="0"/>
              <a:t>Die Konzepte waren aber nicht wirklich klar weshalb die Ideen mit dem </a:t>
            </a:r>
            <a:r>
              <a:rPr lang="de-DE" dirty="0" err="1" smtClean="0"/>
              <a:t>OpenShift</a:t>
            </a:r>
            <a:r>
              <a:rPr lang="de-DE" dirty="0" smtClean="0"/>
              <a:t> Administrator besprochen wurde.</a:t>
            </a:r>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26</a:t>
            </a:fld>
            <a:endParaRPr lang="de-CH" dirty="0"/>
          </a:p>
        </p:txBody>
      </p:sp>
    </p:spTree>
    <p:extLst>
      <p:ext uri="{BB962C8B-B14F-4D97-AF65-F5344CB8AC3E}">
        <p14:creationId xmlns:p14="http://schemas.microsoft.com/office/powerpoint/2010/main" val="69154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Prototyp: Spring Cloud </a:t>
            </a:r>
            <a:r>
              <a:rPr lang="de-DE" dirty="0" err="1" smtClean="0"/>
              <a:t>Config</a:t>
            </a:r>
            <a:endParaRPr lang="de-DE" dirty="0"/>
          </a:p>
        </p:txBody>
      </p:sp>
      <p:sp>
        <p:nvSpPr>
          <p:cNvPr id="3" name="Content Placeholder 2"/>
          <p:cNvSpPr>
            <a:spLocks noGrp="1"/>
          </p:cNvSpPr>
          <p:nvPr>
            <p:ph idx="1"/>
          </p:nvPr>
        </p:nvSpPr>
        <p:spPr/>
        <p:txBody>
          <a:bodyPr/>
          <a:lstStyle/>
          <a:p>
            <a:r>
              <a:rPr lang="de-DE" dirty="0" smtClean="0"/>
              <a:t>Der Prototyp wurde </a:t>
            </a:r>
            <a:r>
              <a:rPr lang="de-DE" dirty="0" err="1" smtClean="0"/>
              <a:t>basirend</a:t>
            </a:r>
            <a:r>
              <a:rPr lang="de-DE" dirty="0" smtClean="0"/>
              <a:t> auf dem </a:t>
            </a:r>
            <a:r>
              <a:rPr lang="de-DE" dirty="0" err="1" smtClean="0"/>
              <a:t>Getting</a:t>
            </a:r>
            <a:r>
              <a:rPr lang="de-DE" dirty="0" smtClean="0"/>
              <a:t> </a:t>
            </a:r>
            <a:r>
              <a:rPr lang="de-DE" dirty="0" err="1" smtClean="0"/>
              <a:t>Started</a:t>
            </a:r>
            <a:r>
              <a:rPr lang="de-DE" dirty="0" smtClean="0"/>
              <a:t> Guide von Spring sowie eines </a:t>
            </a:r>
            <a:r>
              <a:rPr lang="de-DE" dirty="0" err="1" smtClean="0"/>
              <a:t>Pivotal</a:t>
            </a:r>
            <a:r>
              <a:rPr lang="de-DE" dirty="0" smtClean="0"/>
              <a:t> Mitarbeiters gemacht.</a:t>
            </a:r>
          </a:p>
          <a:p>
            <a:r>
              <a:rPr lang="de-DE" dirty="0" smtClean="0"/>
              <a:t>Der Aufbau war sehr einfach weil Spring schon viele vorkonfiguriert hatte.</a:t>
            </a:r>
          </a:p>
          <a:p>
            <a:r>
              <a:rPr lang="de-DE" dirty="0" smtClean="0"/>
              <a:t>@</a:t>
            </a:r>
            <a:r>
              <a:rPr lang="de-DE" dirty="0" err="1" smtClean="0"/>
              <a:t>RefreshScope</a:t>
            </a:r>
            <a:r>
              <a:rPr lang="de-DE" dirty="0" smtClean="0"/>
              <a:t> musste nur auf den zu </a:t>
            </a:r>
            <a:r>
              <a:rPr lang="de-DE" dirty="0" err="1" smtClean="0"/>
              <a:t>aktualisierenen</a:t>
            </a:r>
            <a:r>
              <a:rPr lang="de-DE" dirty="0" smtClean="0"/>
              <a:t> Klassen </a:t>
            </a:r>
            <a:r>
              <a:rPr lang="de-DE" dirty="0" err="1" smtClean="0"/>
              <a:t>hinzufgefügt</a:t>
            </a:r>
            <a:r>
              <a:rPr lang="de-DE" dirty="0" smtClean="0"/>
              <a:t> werden.</a:t>
            </a:r>
          </a:p>
          <a:p>
            <a:r>
              <a:rPr lang="de-DE" dirty="0" err="1" smtClean="0"/>
              <a:t>RabbitMQ</a:t>
            </a:r>
            <a:r>
              <a:rPr lang="de-DE" dirty="0" smtClean="0"/>
              <a:t> für die Benachrichtigung musste auch nur konfiguriert werden.</a:t>
            </a:r>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27</a:t>
            </a:fld>
            <a:endParaRPr lang="de-CH" dirty="0"/>
          </a:p>
        </p:txBody>
      </p:sp>
    </p:spTree>
    <p:extLst>
      <p:ext uri="{BB962C8B-B14F-4D97-AF65-F5344CB8AC3E}">
        <p14:creationId xmlns:p14="http://schemas.microsoft.com/office/powerpoint/2010/main" val="67985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finale Bewertung</a:t>
            </a:r>
            <a:endParaRPr lang="de-DE" dirty="0"/>
          </a:p>
        </p:txBody>
      </p:sp>
      <p:sp>
        <p:nvSpPr>
          <p:cNvPr id="3" name="Content Placeholder 2"/>
          <p:cNvSpPr>
            <a:spLocks noGrp="1"/>
          </p:cNvSpPr>
          <p:nvPr>
            <p:ph idx="1"/>
          </p:nvPr>
        </p:nvSpPr>
        <p:spPr/>
        <p:txBody>
          <a:bodyPr/>
          <a:lstStyle/>
          <a:p>
            <a:r>
              <a:rPr lang="de-DE" dirty="0" smtClean="0"/>
              <a:t>Nach Abschluss der Prototypen finale Bewertung der Varianten.</a:t>
            </a:r>
          </a:p>
          <a:p>
            <a:endParaRPr lang="de-DE" dirty="0"/>
          </a:p>
          <a:p>
            <a:r>
              <a:rPr lang="de-DE" dirty="0" smtClean="0"/>
              <a:t>Ausgesuchte Lösungen:</a:t>
            </a:r>
          </a:p>
          <a:p>
            <a:pPr lvl="1"/>
            <a:r>
              <a:rPr lang="de-DE" dirty="0" smtClean="0"/>
              <a:t>Datenspeicherung: </a:t>
            </a:r>
            <a:r>
              <a:rPr lang="de-DE" dirty="0" err="1" smtClean="0"/>
              <a:t>MongoDB</a:t>
            </a:r>
            <a:endParaRPr lang="de-DE" dirty="0" smtClean="0"/>
          </a:p>
          <a:p>
            <a:pPr lvl="1"/>
            <a:r>
              <a:rPr lang="de-DE" dirty="0" err="1" smtClean="0"/>
              <a:t>Schnittstellenversionierung</a:t>
            </a:r>
            <a:r>
              <a:rPr lang="de-DE" dirty="0" smtClean="0"/>
              <a:t>: </a:t>
            </a:r>
            <a:r>
              <a:rPr lang="de-DE" dirty="0" err="1" smtClean="0"/>
              <a:t>Versionierung</a:t>
            </a:r>
            <a:r>
              <a:rPr lang="de-DE" dirty="0" smtClean="0"/>
              <a:t> mittels Pfad</a:t>
            </a:r>
          </a:p>
          <a:p>
            <a:pPr lvl="1"/>
            <a:r>
              <a:rPr lang="de-DE" dirty="0" smtClean="0"/>
              <a:t>Kommunikationsentkopplung: Spring REST, </a:t>
            </a:r>
            <a:r>
              <a:rPr lang="de-DE" dirty="0" err="1" smtClean="0"/>
              <a:t>Hystrix</a:t>
            </a:r>
            <a:r>
              <a:rPr lang="de-DE" dirty="0" smtClean="0"/>
              <a:t> mit </a:t>
            </a:r>
            <a:r>
              <a:rPr lang="de-DE" dirty="0" err="1" smtClean="0"/>
              <a:t>Scheduled</a:t>
            </a:r>
            <a:r>
              <a:rPr lang="de-DE" dirty="0" smtClean="0"/>
              <a:t> Bean</a:t>
            </a:r>
          </a:p>
          <a:p>
            <a:pPr lvl="1"/>
            <a:r>
              <a:rPr lang="de-DE" dirty="0" smtClean="0"/>
              <a:t>Konfigurationsmanagement: </a:t>
            </a:r>
            <a:r>
              <a:rPr lang="de-DE" dirty="0" err="1" smtClean="0"/>
              <a:t>OpenShift</a:t>
            </a:r>
            <a:r>
              <a:rPr lang="de-DE" dirty="0" smtClean="0"/>
              <a:t> und Spring Cloud </a:t>
            </a:r>
            <a:r>
              <a:rPr lang="de-DE" dirty="0" err="1" smtClean="0"/>
              <a:t>Config</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28</a:t>
            </a:fld>
            <a:endParaRPr lang="de-CH" dirty="0"/>
          </a:p>
        </p:txBody>
      </p:sp>
    </p:spTree>
    <p:extLst>
      <p:ext uri="{BB962C8B-B14F-4D97-AF65-F5344CB8AC3E}">
        <p14:creationId xmlns:p14="http://schemas.microsoft.com/office/powerpoint/2010/main" val="178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Software Architektur Dokument</a:t>
            </a:r>
            <a:endParaRPr lang="de-DE" dirty="0"/>
          </a:p>
        </p:txBody>
      </p:sp>
      <p:sp>
        <p:nvSpPr>
          <p:cNvPr id="3" name="Content Placeholder 2"/>
          <p:cNvSpPr>
            <a:spLocks noGrp="1"/>
          </p:cNvSpPr>
          <p:nvPr>
            <p:ph idx="1"/>
          </p:nvPr>
        </p:nvSpPr>
        <p:spPr/>
        <p:txBody>
          <a:bodyPr/>
          <a:lstStyle/>
          <a:p>
            <a:r>
              <a:rPr lang="de-DE" dirty="0" smtClean="0"/>
              <a:t>Reverse Engineering der bestehenden Architektur anhand von Source Code und Befragung von Entwickler.</a:t>
            </a:r>
          </a:p>
          <a:p>
            <a:r>
              <a:rPr lang="de-DE" dirty="0" smtClean="0"/>
              <a:t>Zusammenführen der alten und neuen Teile wo nötig.</a:t>
            </a:r>
          </a:p>
          <a:p>
            <a:r>
              <a:rPr lang="de-DE" dirty="0" smtClean="0"/>
              <a:t>Erstellen der einzelnen Sichten mit den neuen Komponenten</a:t>
            </a:r>
          </a:p>
          <a:p>
            <a:r>
              <a:rPr lang="de-DE" dirty="0" smtClean="0"/>
              <a:t>Erklären der bereits verwendetet und neun Konzepte der Architektur:</a:t>
            </a:r>
          </a:p>
          <a:p>
            <a:pPr lvl="1"/>
            <a:r>
              <a:rPr lang="de-DE" dirty="0" smtClean="0"/>
              <a:t>Aktualisierung der Software</a:t>
            </a:r>
          </a:p>
          <a:p>
            <a:pPr lvl="1"/>
            <a:r>
              <a:rPr lang="de-DE" dirty="0" err="1" smtClean="0"/>
              <a:t>Schnittstellenversionierung</a:t>
            </a:r>
            <a:endParaRPr lang="de-DE" dirty="0" smtClean="0"/>
          </a:p>
          <a:p>
            <a:pPr lvl="1"/>
            <a:r>
              <a:rPr lang="de-DE" dirty="0" smtClean="0"/>
              <a:t>Feature </a:t>
            </a:r>
            <a:r>
              <a:rPr lang="de-DE" dirty="0" err="1" smtClean="0"/>
              <a:t>Toggles</a:t>
            </a:r>
            <a:endParaRPr lang="de-DE" dirty="0" smtClean="0"/>
          </a:p>
          <a:p>
            <a:pPr lvl="1"/>
            <a:r>
              <a:rPr lang="de-DE" dirty="0" smtClean="0"/>
              <a:t>Konfigurationsmanagement</a:t>
            </a:r>
          </a:p>
          <a:p>
            <a:pPr lvl="1"/>
            <a:r>
              <a:rPr lang="de-DE" dirty="0" err="1" smtClean="0"/>
              <a:t>Build</a:t>
            </a:r>
            <a:r>
              <a:rPr lang="de-DE" dirty="0"/>
              <a:t> </a:t>
            </a:r>
            <a:r>
              <a:rPr lang="de-DE" dirty="0" smtClean="0"/>
              <a:t>Management</a:t>
            </a:r>
          </a:p>
          <a:p>
            <a:pPr lvl="1"/>
            <a:r>
              <a:rPr lang="de-DE" dirty="0" smtClean="0"/>
              <a:t>Persistenz</a:t>
            </a:r>
          </a:p>
          <a:p>
            <a:pPr lvl="1"/>
            <a:r>
              <a:rPr lang="de-DE" dirty="0" smtClean="0"/>
              <a:t>Transaktionsbehandlung.</a:t>
            </a:r>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29</a:t>
            </a:fld>
            <a:endParaRPr lang="de-CH" dirty="0"/>
          </a:p>
        </p:txBody>
      </p:sp>
    </p:spTree>
    <p:extLst>
      <p:ext uri="{BB962C8B-B14F-4D97-AF65-F5344CB8AC3E}">
        <p14:creationId xmlns:p14="http://schemas.microsoft.com/office/powerpoint/2010/main" val="21033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80928"/>
            <a:ext cx="7560000" cy="674670"/>
          </a:xfrm>
        </p:spPr>
        <p:txBody>
          <a:bodyPr/>
          <a:lstStyle/>
          <a:p>
            <a:pPr algn="ctr"/>
            <a:r>
              <a:rPr lang="de-DE" sz="3600" dirty="0" smtClean="0"/>
              <a:t>Ausgangslage / Umfeld</a:t>
            </a:r>
            <a:endParaRPr lang="de-DE" sz="3600"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a:t>
            </a:fld>
            <a:endParaRPr lang="de-CH" dirty="0"/>
          </a:p>
        </p:txBody>
      </p:sp>
    </p:spTree>
    <p:extLst>
      <p:ext uri="{BB962C8B-B14F-4D97-AF65-F5344CB8AC3E}">
        <p14:creationId xmlns:p14="http://schemas.microsoft.com/office/powerpoint/2010/main" val="162027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 Bausteinsicht</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550" y="1557942"/>
            <a:ext cx="7559675" cy="4443792"/>
          </a:xfrm>
        </p:spPr>
      </p:pic>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30</a:t>
            </a:fld>
            <a:endParaRPr lang="de-CH" dirty="0"/>
          </a:p>
        </p:txBody>
      </p:sp>
    </p:spTree>
    <p:extLst>
      <p:ext uri="{BB962C8B-B14F-4D97-AF65-F5344CB8AC3E}">
        <p14:creationId xmlns:p14="http://schemas.microsoft.com/office/powerpoint/2010/main" val="23614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 Verteilungssicht</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31</a:t>
            </a:fld>
            <a:endParaRPr lang="de-CH"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9752" y="985530"/>
            <a:ext cx="4392794" cy="5089833"/>
          </a:xfrm>
        </p:spPr>
      </p:pic>
    </p:spTree>
    <p:extLst>
      <p:ext uri="{BB962C8B-B14F-4D97-AF65-F5344CB8AC3E}">
        <p14:creationId xmlns:p14="http://schemas.microsoft.com/office/powerpoint/2010/main" val="200831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a:t>
            </a:r>
            <a:r>
              <a:rPr lang="mr-IN" dirty="0" smtClean="0"/>
              <a:t>–</a:t>
            </a:r>
            <a:r>
              <a:rPr lang="de-DE" dirty="0" smtClean="0"/>
              <a:t> finaler Prototyp</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1032423"/>
            <a:ext cx="4707837" cy="5022693"/>
          </a:xfrm>
        </p:spPr>
      </p:pic>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32</a:t>
            </a:fld>
            <a:endParaRPr lang="de-CH" dirty="0"/>
          </a:p>
        </p:txBody>
      </p:sp>
    </p:spTree>
    <p:extLst>
      <p:ext uri="{BB962C8B-B14F-4D97-AF65-F5344CB8AC3E}">
        <p14:creationId xmlns:p14="http://schemas.microsoft.com/office/powerpoint/2010/main" val="86258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80928"/>
            <a:ext cx="7560000" cy="674670"/>
          </a:xfrm>
        </p:spPr>
        <p:txBody>
          <a:bodyPr/>
          <a:lstStyle/>
          <a:p>
            <a:pPr algn="ctr"/>
            <a:r>
              <a:rPr lang="de-DE" sz="3600" dirty="0" smtClean="0"/>
              <a:t>Demo</a:t>
            </a:r>
            <a:endParaRPr lang="de-DE" sz="3600"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33</a:t>
            </a:fld>
            <a:endParaRPr lang="de-CH" dirty="0"/>
          </a:p>
        </p:txBody>
      </p:sp>
    </p:spTree>
    <p:extLst>
      <p:ext uri="{BB962C8B-B14F-4D97-AF65-F5344CB8AC3E}">
        <p14:creationId xmlns:p14="http://schemas.microsoft.com/office/powerpoint/2010/main" val="138485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Ergebnis</a:t>
            </a:r>
            <a:r>
              <a:rPr lang="en-US" dirty="0" smtClean="0"/>
              <a:t> - </a:t>
            </a:r>
            <a:r>
              <a:rPr lang="en-US" dirty="0" err="1" smtClean="0"/>
              <a:t>Architekturbewertung</a:t>
            </a:r>
            <a:endParaRPr lang="en-US"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34</a:t>
            </a:fld>
            <a:endParaRPr lang="de-CH" dirty="0"/>
          </a:p>
        </p:txBody>
      </p:sp>
      <p:sp>
        <p:nvSpPr>
          <p:cNvPr id="3" name="Content Placeholder 2"/>
          <p:cNvSpPr>
            <a:spLocks noGrp="1"/>
          </p:cNvSpPr>
          <p:nvPr>
            <p:ph idx="1"/>
          </p:nvPr>
        </p:nvSpPr>
        <p:spPr/>
        <p:txBody>
          <a:bodyPr>
            <a:normAutofit lnSpcReduction="10000"/>
          </a:bodyPr>
          <a:lstStyle/>
          <a:p>
            <a:r>
              <a:rPr lang="de-DE" dirty="0" smtClean="0"/>
              <a:t>1</a:t>
            </a:r>
            <a:r>
              <a:rPr lang="de-DE" dirty="0"/>
              <a:t>. Der Zugriff auf sensitive Daten (PCI) darf nicht möglich </a:t>
            </a:r>
            <a:r>
              <a:rPr lang="de-DE" dirty="0" smtClean="0"/>
              <a:t>sein.</a:t>
            </a:r>
          </a:p>
          <a:p>
            <a:pPr lvl="1"/>
            <a:r>
              <a:rPr lang="de-DE" b="1" dirty="0" smtClean="0"/>
              <a:t>Erfüllt durch die </a:t>
            </a:r>
            <a:r>
              <a:rPr lang="de-DE" b="1" dirty="0" err="1" smtClean="0"/>
              <a:t>Firewallkonfiguration</a:t>
            </a:r>
            <a:endParaRPr lang="de-DE" b="1" dirty="0"/>
          </a:p>
          <a:p>
            <a:r>
              <a:rPr lang="de-DE" dirty="0"/>
              <a:t>2. Anpassungen an der Software sollen schnell eingeführt werden </a:t>
            </a:r>
            <a:r>
              <a:rPr lang="de-DE" dirty="0" smtClean="0"/>
              <a:t>können.</a:t>
            </a:r>
          </a:p>
          <a:p>
            <a:pPr lvl="1"/>
            <a:r>
              <a:rPr lang="de-DE" b="1" dirty="0" smtClean="0"/>
              <a:t>Erfüllt durch die Automatisierung mit </a:t>
            </a:r>
            <a:r>
              <a:rPr lang="de-DE" b="1" dirty="0" err="1" smtClean="0"/>
              <a:t>OpenShift</a:t>
            </a:r>
            <a:endParaRPr lang="de-DE" b="1" dirty="0"/>
          </a:p>
          <a:p>
            <a:r>
              <a:rPr lang="de-DE" dirty="0"/>
              <a:t>3. Die Applikation soll einfach auf unterschiedlichen Umgebungen installiert werden </a:t>
            </a:r>
            <a:r>
              <a:rPr lang="de-DE" dirty="0" smtClean="0"/>
              <a:t>können.</a:t>
            </a:r>
          </a:p>
          <a:p>
            <a:pPr lvl="1"/>
            <a:r>
              <a:rPr lang="de-DE" b="1" dirty="0" smtClean="0"/>
              <a:t>Erfüllt durch die </a:t>
            </a:r>
            <a:r>
              <a:rPr lang="de-DE" b="1" dirty="0" err="1" smtClean="0"/>
              <a:t>OpenShift</a:t>
            </a:r>
            <a:r>
              <a:rPr lang="de-DE" b="1" dirty="0" smtClean="0"/>
              <a:t>  Templates</a:t>
            </a:r>
            <a:r>
              <a:rPr lang="de-DE" dirty="0" smtClean="0"/>
              <a:t>.</a:t>
            </a:r>
            <a:endParaRPr lang="de-DE" dirty="0"/>
          </a:p>
          <a:p>
            <a:r>
              <a:rPr lang="de-DE" dirty="0"/>
              <a:t>4. Der Kunde soll bei korrektem Ausfüllen der Daten sich registrieren </a:t>
            </a:r>
            <a:r>
              <a:rPr lang="de-DE" dirty="0" smtClean="0"/>
              <a:t>können.</a:t>
            </a:r>
          </a:p>
          <a:p>
            <a:pPr lvl="1"/>
            <a:r>
              <a:rPr lang="de-DE" b="1" dirty="0" smtClean="0"/>
              <a:t>Erfüllt durch die Kommunikationsentkopplung und Rolling Update</a:t>
            </a:r>
            <a:endParaRPr lang="de-DE" b="1" dirty="0"/>
          </a:p>
          <a:p>
            <a:r>
              <a:rPr lang="de-DE" dirty="0"/>
              <a:t>5. Konfigurationsänderungen an der Applikation können ohne Unterbruch durchgeführt </a:t>
            </a:r>
            <a:r>
              <a:rPr lang="de-DE" dirty="0" smtClean="0"/>
              <a:t>werden.</a:t>
            </a:r>
          </a:p>
          <a:p>
            <a:pPr lvl="1"/>
            <a:r>
              <a:rPr lang="de-DE" b="1" dirty="0" smtClean="0"/>
              <a:t>Erfüllt mit Spring Cloud </a:t>
            </a:r>
            <a:r>
              <a:rPr lang="de-DE" b="1" dirty="0" err="1" smtClean="0"/>
              <a:t>Config</a:t>
            </a:r>
            <a:endParaRPr lang="de-DE" b="1" dirty="0"/>
          </a:p>
        </p:txBody>
      </p:sp>
    </p:spTree>
    <p:extLst>
      <p:ext uri="{BB962C8B-B14F-4D97-AF65-F5344CB8AC3E}">
        <p14:creationId xmlns:p14="http://schemas.microsoft.com/office/powerpoint/2010/main" val="198271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6</a:t>
            </a:r>
            <a:r>
              <a:rPr lang="de-DE" dirty="0" smtClean="0"/>
              <a:t>. Erkenntnisse</a:t>
            </a:r>
            <a:endParaRPr lang="de-DE" dirty="0"/>
          </a:p>
        </p:txBody>
      </p:sp>
      <p:sp>
        <p:nvSpPr>
          <p:cNvPr id="3" name="Content Placeholder 2"/>
          <p:cNvSpPr>
            <a:spLocks noGrp="1"/>
          </p:cNvSpPr>
          <p:nvPr>
            <p:ph idx="1"/>
          </p:nvPr>
        </p:nvSpPr>
        <p:spPr/>
        <p:txBody>
          <a:bodyPr/>
          <a:lstStyle/>
          <a:p>
            <a:r>
              <a:rPr lang="de-DE" dirty="0" err="1" smtClean="0"/>
              <a:t>Scrum</a:t>
            </a:r>
            <a:r>
              <a:rPr lang="de-DE" dirty="0" smtClean="0"/>
              <a:t> als ganzes eignet sich nicht für eine Einzelarbeit</a:t>
            </a:r>
            <a:r>
              <a:rPr lang="de-DE" dirty="0"/>
              <a:t> </a:t>
            </a:r>
            <a:r>
              <a:rPr lang="de-DE" dirty="0" err="1" smtClean="0"/>
              <a:t>Planning</a:t>
            </a:r>
            <a:r>
              <a:rPr lang="de-DE" dirty="0" smtClean="0"/>
              <a:t>, ausarbeiten der Stories </a:t>
            </a:r>
            <a:r>
              <a:rPr lang="de-DE" dirty="0" err="1" smtClean="0"/>
              <a:t>zuviel</a:t>
            </a:r>
            <a:r>
              <a:rPr lang="de-DE" dirty="0" smtClean="0"/>
              <a:t> Aufwand verursachen. Schlussendlich wurde eine Checkliste verwendet.</a:t>
            </a:r>
          </a:p>
          <a:p>
            <a:r>
              <a:rPr lang="de-DE" dirty="0" smtClean="0"/>
              <a:t>Kommunikation und das iterative Vorgehen haben sich hingegen bewährt und erlaubt Probleme früh zu erkennen. </a:t>
            </a:r>
          </a:p>
          <a:p>
            <a:r>
              <a:rPr lang="de-DE" dirty="0" smtClean="0"/>
              <a:t>In der Rolle als Architekt ist es nicht mehr möglich alles genau zu verstehen auf technischer Ebene und braucht deshalb vertrauen in andere Personen.</a:t>
            </a:r>
          </a:p>
          <a:p>
            <a:r>
              <a:rPr lang="de-DE" dirty="0" smtClean="0"/>
              <a:t>Angemessenes Abstraktionslevel zu finden und dabei doch die Konzepte ausreichend zu erklären braucht Übung.</a:t>
            </a:r>
          </a:p>
          <a:p>
            <a:r>
              <a:rPr lang="de-DE" dirty="0" smtClean="0"/>
              <a:t>Es braucht einen gewissen Erfahrungsschatz und den Willen neues zu lernen.</a:t>
            </a:r>
          </a:p>
          <a:p>
            <a:r>
              <a:rPr lang="de-DE" dirty="0" smtClean="0"/>
              <a:t>Mittels strukturiertem Vorgehen und </a:t>
            </a:r>
            <a:r>
              <a:rPr lang="de-DE" dirty="0" err="1" smtClean="0"/>
              <a:t>regelmässiger</a:t>
            </a:r>
            <a:r>
              <a:rPr lang="de-DE" dirty="0" smtClean="0"/>
              <a:t> Kommunikation, kann, ein auf den ersten Blick komplexes Problem, gelöst werden.</a:t>
            </a:r>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35</a:t>
            </a:fld>
            <a:endParaRPr lang="de-CH" dirty="0"/>
          </a:p>
        </p:txBody>
      </p:sp>
    </p:spTree>
    <p:extLst>
      <p:ext uri="{BB962C8B-B14F-4D97-AF65-F5344CB8AC3E}">
        <p14:creationId xmlns:p14="http://schemas.microsoft.com/office/powerpoint/2010/main" val="74810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6. Schlussfolgerungen</a:t>
            </a:r>
            <a:endParaRPr lang="de-DE" dirty="0"/>
          </a:p>
        </p:txBody>
      </p:sp>
      <p:sp>
        <p:nvSpPr>
          <p:cNvPr id="3" name="Content Placeholder 2"/>
          <p:cNvSpPr>
            <a:spLocks noGrp="1"/>
          </p:cNvSpPr>
          <p:nvPr>
            <p:ph idx="1"/>
          </p:nvPr>
        </p:nvSpPr>
        <p:spPr/>
        <p:txBody>
          <a:bodyPr/>
          <a:lstStyle/>
          <a:p>
            <a:r>
              <a:rPr lang="de-DE" dirty="0" smtClean="0"/>
              <a:t>Die neue Architektur erfüllt die Qualitätsziele</a:t>
            </a:r>
          </a:p>
          <a:p>
            <a:r>
              <a:rPr lang="de-DE" dirty="0" smtClean="0"/>
              <a:t>Arc42 Vorlage hat sich als Leitfaden bewährt.</a:t>
            </a:r>
          </a:p>
          <a:p>
            <a:r>
              <a:rPr lang="de-DE" dirty="0" smtClean="0"/>
              <a:t>Die Lösungen können auf für andere Komponenten und Lösungen als Blaupause verwendet werden.</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36</a:t>
            </a:fld>
            <a:endParaRPr lang="de-CH" dirty="0"/>
          </a:p>
        </p:txBody>
      </p:sp>
    </p:spTree>
    <p:extLst>
      <p:ext uri="{BB962C8B-B14F-4D97-AF65-F5344CB8AC3E}">
        <p14:creationId xmlns:p14="http://schemas.microsoft.com/office/powerpoint/2010/main" val="101119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6. </a:t>
            </a:r>
            <a:r>
              <a:rPr lang="de-DE" dirty="0" err="1" smtClean="0"/>
              <a:t>Massnahmen</a:t>
            </a:r>
            <a:endParaRPr lang="de-DE" dirty="0"/>
          </a:p>
        </p:txBody>
      </p:sp>
      <p:sp>
        <p:nvSpPr>
          <p:cNvPr id="3" name="Content Placeholder 2"/>
          <p:cNvSpPr>
            <a:spLocks noGrp="1"/>
          </p:cNvSpPr>
          <p:nvPr>
            <p:ph idx="1"/>
          </p:nvPr>
        </p:nvSpPr>
        <p:spPr/>
        <p:txBody>
          <a:bodyPr/>
          <a:lstStyle/>
          <a:p>
            <a:r>
              <a:rPr lang="de-DE" dirty="0" err="1" smtClean="0"/>
              <a:t>Deployment</a:t>
            </a:r>
            <a:r>
              <a:rPr lang="de-DE" dirty="0" smtClean="0"/>
              <a:t> muss evtl. Angepasst werden sobald die definitive Installation erstellt wurde.</a:t>
            </a:r>
          </a:p>
          <a:p>
            <a:r>
              <a:rPr lang="de-DE" dirty="0" smtClean="0"/>
              <a:t>Die Lösung muss in der Firma präsentiert werden damit die Möglichkeiten sichtbar werden</a:t>
            </a:r>
          </a:p>
          <a:p>
            <a:r>
              <a:rPr lang="de-DE" dirty="0" smtClean="0"/>
              <a:t>Schulung des Personals ist wichtig. Aktuell konzentriert sich das </a:t>
            </a:r>
            <a:r>
              <a:rPr lang="de-DE" dirty="0" err="1" smtClean="0"/>
              <a:t>Know-How</a:t>
            </a:r>
            <a:r>
              <a:rPr lang="de-DE" dirty="0" smtClean="0"/>
              <a:t> auf wenige Personen</a:t>
            </a:r>
          </a:p>
          <a:p>
            <a:r>
              <a:rPr lang="de-DE" dirty="0" smtClean="0"/>
              <a:t>Change Management muss besser an die Bedürfnisse angepasst werden.</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37</a:t>
            </a:fld>
            <a:endParaRPr lang="de-CH" dirty="0"/>
          </a:p>
        </p:txBody>
      </p:sp>
    </p:spTree>
    <p:extLst>
      <p:ext uri="{BB962C8B-B14F-4D97-AF65-F5344CB8AC3E}">
        <p14:creationId xmlns:p14="http://schemas.microsoft.com/office/powerpoint/2010/main" val="15520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de-CH" dirty="0" smtClean="0"/>
              <a:t>Disclaimer</a:t>
            </a:r>
            <a:endParaRPr lang="de-CH" dirty="0"/>
          </a:p>
        </p:txBody>
      </p:sp>
      <p:sp>
        <p:nvSpPr>
          <p:cNvPr id="6" name="Inhaltsplatzhalter 2"/>
          <p:cNvSpPr>
            <a:spLocks noGrp="1"/>
          </p:cNvSpPr>
          <p:nvPr>
            <p:ph idx="1"/>
            <p:custDataLst>
              <p:tags r:id="rId2"/>
            </p:custDataLst>
          </p:nvPr>
        </p:nvSpPr>
        <p:spPr/>
        <p:txBody>
          <a:bodyPr>
            <a:normAutofit/>
          </a:bodyPr>
          <a:lstStyle/>
          <a:p>
            <a:pPr marL="0" indent="0">
              <a:buNone/>
            </a:pPr>
            <a:r>
              <a:rPr lang="de-CH" sz="1000" dirty="0" smtClean="0"/>
              <a:t>Diese Unterlagen wurden von SIX Group AG, ihren Tochter-, Schwestergesellschaften und/oder ihren Niederlassungen (zusammen «SIX») für den ausschliesslichen Gebrauch durch diejenigen Personen, welchen SIX sie zustellt, ausgearbeitet. Diese Unterlagen und ihr Inhalt stellen keine verbindliche Vereinbarung, Empfehlung, Anlageempfehlung, Angebot, Einladung oder Offerte zum Kauf oder Verkauf von Finanzinformationen, Produkten, Solutions oder Dienstleistungen dar. Sie dienen einzig Informationszwecken und können ohne Ankündigung jederzeit geändert werden.   SIX hat keine Verpflichtung, diese Unterlagen zu aktualisieren, abzuändern oder den Inhalt auf dem aktuellsten Stand zu halten. SIX gibt keine Erklärungen, Gewährleistungen, Garantien oder Zusicherungen – weder ausdrücklich noch implizit – in Bezug auf die Richtigkeit, Vollständigkeit, Angemessenheit, Eignung oder Verlässlichkeit des Inhalts dieser Unterlagen ab und wird auch keine solchen abgeben.   SIX und ihre Verwaltungsräte, Führungskräfte, Mitarbeiter, Vertreter und Beauftragte schliessen jegliche Haftung für Verluste, Schaden oder Beeinträchtigungen, welche aus oder im Zusammenhang mit diesen Unterlagen entstehen, aus. Diese Unterlagen sind Eigentum von SIX und dürfen ohne die vorgängige, ausdrückliche sowie schriftliche Zustimmung von SIX in keiner Weise gedruckt, kopiert, reproduziert, veröffentlicht, weitergegeben, offengelegt oder verbreitet werden.  </a:t>
            </a:r>
          </a:p>
          <a:p>
            <a:pPr marL="0" indent="0">
              <a:buNone/>
            </a:pPr>
            <a:r>
              <a:rPr lang="de-CH" sz="1000" dirty="0" smtClean="0"/>
              <a:t/>
            </a:r>
            <a:br>
              <a:rPr lang="de-CH" sz="1000" dirty="0" smtClean="0"/>
            </a:br>
            <a:r>
              <a:rPr lang="de-CH" sz="1000" dirty="0" smtClean="0"/>
              <a:t>© 2016 SIX Group AG. Alle Rechte vorbehalten.</a:t>
            </a:r>
            <a:endParaRPr lang="de-CH" sz="1000" dirty="0"/>
          </a:p>
        </p:txBody>
      </p:sp>
      <p:sp>
        <p:nvSpPr>
          <p:cNvPr id="4" name="Datumsplatzhalter 3"/>
          <p:cNvSpPr>
            <a:spLocks noGrp="1"/>
          </p:cNvSpPr>
          <p:nvPr>
            <p:ph type="dt" sz="half" idx="10"/>
            <p:custDataLst>
              <p:tags r:id="rId3"/>
            </p:custDataLst>
          </p:nvPr>
        </p:nvSpPr>
        <p:spPr/>
        <p:txBody>
          <a:bodyPr/>
          <a:lstStyle/>
          <a:p>
            <a:fld id="{23AC8AE8-E79F-446A-959A-9D0E36B505B7}" type="datetime1">
              <a:rPr lang="de-CH" smtClean="0"/>
              <a:pPr/>
              <a:t>07.03.17</a:t>
            </a:fld>
            <a:endParaRPr lang="de-CH" dirty="0"/>
          </a:p>
        </p:txBody>
      </p:sp>
      <p:sp>
        <p:nvSpPr>
          <p:cNvPr id="5" name="Foliennummernplatzhalter 4"/>
          <p:cNvSpPr>
            <a:spLocks noGrp="1"/>
          </p:cNvSpPr>
          <p:nvPr>
            <p:ph type="sldNum" sz="quarter" idx="12"/>
            <p:custDataLst>
              <p:tags r:id="rId4"/>
            </p:custDataLst>
          </p:nvPr>
        </p:nvSpPr>
        <p:spPr/>
        <p:txBody>
          <a:bodyPr/>
          <a:lstStyle/>
          <a:p>
            <a:fld id="{FA032481-47EB-4636-94E1-F5CD93B34200}" type="slidenum">
              <a:rPr lang="de-CH" smtClean="0"/>
              <a:pPr/>
              <a:t>38</a:t>
            </a:fld>
            <a:endParaRPr lang="de-CH" dirty="0"/>
          </a:p>
        </p:txBody>
      </p:sp>
    </p:spTree>
    <p:extLst>
      <p:ext uri="{BB962C8B-B14F-4D97-AF65-F5344CB8AC3E}">
        <p14:creationId xmlns:p14="http://schemas.microsoft.com/office/powerpoint/2010/main" val="138493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custDataLst>
              <p:tags r:id="rId1"/>
            </p:custDataLst>
          </p:nvPr>
        </p:nvSpPr>
        <p:spPr/>
        <p:txBody>
          <a:bodyPr/>
          <a:lstStyle/>
          <a:p>
            <a:fld id="{4505397D-F40C-400C-A486-AA0581CF7685}" type="datetime1">
              <a:rPr lang="de-CH" smtClean="0"/>
              <a:pPr/>
              <a:t>07.03.17</a:t>
            </a:fld>
            <a:endParaRPr lang="de-CH" dirty="0"/>
          </a:p>
        </p:txBody>
      </p:sp>
      <p:sp>
        <p:nvSpPr>
          <p:cNvPr id="5" name="Foliennummernplatzhalter 4"/>
          <p:cNvSpPr>
            <a:spLocks noGrp="1"/>
          </p:cNvSpPr>
          <p:nvPr>
            <p:ph type="sldNum" sz="quarter" idx="12"/>
            <p:custDataLst>
              <p:tags r:id="rId2"/>
            </p:custDataLst>
          </p:nvPr>
        </p:nvSpPr>
        <p:spPr/>
        <p:txBody>
          <a:bodyPr/>
          <a:lstStyle/>
          <a:p>
            <a:fld id="{FA032481-47EB-4636-94E1-F5CD93B34200}" type="slidenum">
              <a:rPr lang="de-CH" smtClean="0"/>
              <a:pPr/>
              <a:t>4</a:t>
            </a:fld>
            <a:endParaRPr lang="de-CH" dirty="0"/>
          </a:p>
        </p:txBody>
      </p:sp>
      <p:grpSp>
        <p:nvGrpSpPr>
          <p:cNvPr id="6" name="Group 5"/>
          <p:cNvGrpSpPr/>
          <p:nvPr/>
        </p:nvGrpSpPr>
        <p:grpSpPr>
          <a:xfrm>
            <a:off x="827584" y="836712"/>
            <a:ext cx="7498953" cy="4853093"/>
            <a:chOff x="206574" y="699351"/>
            <a:chExt cx="8867465" cy="5738752"/>
          </a:xfrm>
        </p:grpSpPr>
        <p:sp>
          <p:nvSpPr>
            <p:cNvPr id="7" name="Cloud 6"/>
            <p:cNvSpPr/>
            <p:nvPr/>
          </p:nvSpPr>
          <p:spPr>
            <a:xfrm>
              <a:off x="2661127" y="699351"/>
              <a:ext cx="3168352" cy="1773621"/>
            </a:xfrm>
            <a:prstGeom prst="clou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10" name="Picture 10" descr="\\base.dom\daten\Zuerich\Homes\TKSZM\Desktop\solutions_product5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567" y="2100225"/>
              <a:ext cx="1764455" cy="12036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base.dom\daten\Zuerich\Homes\TKSZM\Desktop\acquir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1916832"/>
              <a:ext cx="1616743" cy="13870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3" descr="\\base.dom\daten\Zuerich\Homes\TKSZM\Desktop\cashi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0828" y="3180939"/>
              <a:ext cx="4824536" cy="24662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C:\TEMP\SNAGHTML250ba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908720"/>
              <a:ext cx="1085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C:\TEMP\SNAGHTML25391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6716" y="1310798"/>
              <a:ext cx="10763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C:\TEMP\SNAGHTML256a6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4714" y="1192930"/>
              <a:ext cx="1209675" cy="5143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C:\TEMP\SNAGHTML25a1ea.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0453" y="1450106"/>
              <a:ext cx="495300" cy="4667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C:\TEMP\SNAGHTML25c40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9693" y="1707281"/>
              <a:ext cx="9239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8" descr="C:\TEMP\SNAGHTML25ecbf.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5303" y="1766142"/>
              <a:ext cx="819150" cy="39052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19971" y="2480280"/>
              <a:ext cx="914031" cy="327550"/>
            </a:xfrm>
            <a:prstGeom prst="rect">
              <a:avLst/>
            </a:prstGeom>
            <a:noFill/>
          </p:spPr>
          <p:txBody>
            <a:bodyPr wrap="none" rtlCol="0">
              <a:spAutoFit/>
            </a:bodyPr>
            <a:lstStyle/>
            <a:p>
              <a:r>
                <a:rPr lang="de-CH" sz="1200" b="1" dirty="0" err="1" smtClean="0">
                  <a:solidFill>
                    <a:schemeClr val="accent6">
                      <a:lumMod val="50000"/>
                    </a:schemeClr>
                  </a:solidFill>
                </a:rPr>
                <a:t>Scheme</a:t>
              </a:r>
              <a:endParaRPr lang="de-CH" sz="1200" b="1" dirty="0">
                <a:solidFill>
                  <a:schemeClr val="accent6">
                    <a:lumMod val="50000"/>
                  </a:schemeClr>
                </a:solidFill>
              </a:endParaRPr>
            </a:p>
          </p:txBody>
        </p:sp>
        <p:sp>
          <p:nvSpPr>
            <p:cNvPr id="20" name="TextBox 19"/>
            <p:cNvSpPr txBox="1"/>
            <p:nvPr/>
          </p:nvSpPr>
          <p:spPr>
            <a:xfrm>
              <a:off x="7102181" y="5733256"/>
              <a:ext cx="867545" cy="276999"/>
            </a:xfrm>
            <a:prstGeom prst="rect">
              <a:avLst/>
            </a:prstGeom>
            <a:noFill/>
          </p:spPr>
          <p:txBody>
            <a:bodyPr wrap="none" rtlCol="0">
              <a:spAutoFit/>
            </a:bodyPr>
            <a:lstStyle/>
            <a:p>
              <a:r>
                <a:rPr lang="de-CH" sz="1200" b="1" dirty="0" err="1" smtClean="0">
                  <a:solidFill>
                    <a:schemeClr val="accent6">
                      <a:lumMod val="50000"/>
                    </a:schemeClr>
                  </a:solidFill>
                </a:rPr>
                <a:t>Merchant</a:t>
              </a:r>
              <a:endParaRPr lang="de-CH" sz="1200" b="1" dirty="0">
                <a:solidFill>
                  <a:schemeClr val="accent6">
                    <a:lumMod val="50000"/>
                  </a:schemeClr>
                </a:solidFill>
              </a:endParaRPr>
            </a:p>
          </p:txBody>
        </p:sp>
        <p:sp>
          <p:nvSpPr>
            <p:cNvPr id="21" name="TextBox 20"/>
            <p:cNvSpPr txBox="1"/>
            <p:nvPr/>
          </p:nvSpPr>
          <p:spPr>
            <a:xfrm>
              <a:off x="412531" y="5733255"/>
              <a:ext cx="1310198" cy="545916"/>
            </a:xfrm>
            <a:prstGeom prst="rect">
              <a:avLst/>
            </a:prstGeom>
            <a:noFill/>
          </p:spPr>
          <p:txBody>
            <a:bodyPr wrap="none" rtlCol="0">
              <a:spAutoFit/>
            </a:bodyPr>
            <a:lstStyle/>
            <a:p>
              <a:pPr algn="ctr"/>
              <a:r>
                <a:rPr lang="de-CH" sz="1200" b="1" dirty="0" smtClean="0">
                  <a:solidFill>
                    <a:schemeClr val="accent6">
                      <a:lumMod val="50000"/>
                    </a:schemeClr>
                  </a:solidFill>
                </a:rPr>
                <a:t>Customer</a:t>
              </a:r>
            </a:p>
            <a:p>
              <a:pPr algn="ctr"/>
              <a:r>
                <a:rPr lang="de-CH" sz="1200" b="1" dirty="0" smtClean="0">
                  <a:solidFill>
                    <a:schemeClr val="accent6">
                      <a:lumMod val="50000"/>
                    </a:schemeClr>
                  </a:solidFill>
                </a:rPr>
                <a:t>(</a:t>
              </a:r>
              <a:r>
                <a:rPr lang="de-CH" sz="1200" b="1" dirty="0" err="1" smtClean="0">
                  <a:solidFill>
                    <a:schemeClr val="accent6">
                      <a:lumMod val="50000"/>
                    </a:schemeClr>
                  </a:solidFill>
                </a:rPr>
                <a:t>Cardholder</a:t>
              </a:r>
              <a:r>
                <a:rPr lang="de-CH" sz="1200" b="1" dirty="0" smtClean="0">
                  <a:solidFill>
                    <a:schemeClr val="accent6">
                      <a:lumMod val="50000"/>
                    </a:schemeClr>
                  </a:solidFill>
                </a:rPr>
                <a:t>)</a:t>
              </a:r>
              <a:endParaRPr lang="de-CH" sz="1200" b="1" dirty="0">
                <a:solidFill>
                  <a:schemeClr val="accent6">
                    <a:lumMod val="50000"/>
                  </a:schemeClr>
                </a:solidFill>
              </a:endParaRPr>
            </a:p>
          </p:txBody>
        </p:sp>
        <p:sp>
          <p:nvSpPr>
            <p:cNvPr id="22" name="Left Arrow 21"/>
            <p:cNvSpPr/>
            <p:nvPr/>
          </p:nvSpPr>
          <p:spPr>
            <a:xfrm rot="12353047">
              <a:off x="5902621" y="1649771"/>
              <a:ext cx="1007333" cy="375244"/>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3" name="Left Arrow 22"/>
            <p:cNvSpPr/>
            <p:nvPr/>
          </p:nvSpPr>
          <p:spPr>
            <a:xfrm rot="8730473">
              <a:off x="1428304" y="1738947"/>
              <a:ext cx="1115870" cy="375244"/>
            </a:xfrm>
            <a:prstGeom prst="leftArrow">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4" name="Left Arrow 23"/>
            <p:cNvSpPr/>
            <p:nvPr/>
          </p:nvSpPr>
          <p:spPr>
            <a:xfrm rot="16200000">
              <a:off x="6916844" y="4071261"/>
              <a:ext cx="1051136" cy="217798"/>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5" name="Left Arrow 24"/>
            <p:cNvSpPr/>
            <p:nvPr/>
          </p:nvSpPr>
          <p:spPr>
            <a:xfrm rot="5400000">
              <a:off x="889355" y="4008703"/>
              <a:ext cx="1051136" cy="217798"/>
            </a:xfrm>
            <a:prstGeom prst="leftArrow">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26" name="Picture 29" descr="C:\Users\tkszm\AppData\Local\Microsoft\Windows\Temporary Internet Files\Content.IE5\2VD8NCW5\saco[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03708" y="4869160"/>
              <a:ext cx="506143" cy="68824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0" descr="C:\Users\tkszm\AppData\Local\Microsoft\Windows\Temporary Internet Files\Content.IE5\HL9PF14C\report-cards-pic[1].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35027" y="4991127"/>
              <a:ext cx="434700" cy="5326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1" descr="C:\Users\tkszm\AppData\Local\Microsoft\Windows\Temporary Internet Files\Content.IE5\8868TRCN\chip-and-pin[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67719" y="4980013"/>
              <a:ext cx="248959" cy="401547"/>
            </a:xfrm>
            <a:prstGeom prst="rect">
              <a:avLst/>
            </a:prstGeom>
            <a:noFill/>
            <a:extLst>
              <a:ext uri="{909E8E84-426E-40DD-AFC4-6F175D3DCCD1}">
                <a14:hiddenFill xmlns:a14="http://schemas.microsoft.com/office/drawing/2010/main">
                  <a:solidFill>
                    <a:srgbClr val="FFFFFF"/>
                  </a:solidFill>
                </a14:hiddenFill>
              </a:ext>
            </a:extLst>
          </p:spPr>
        </p:pic>
        <p:sp>
          <p:nvSpPr>
            <p:cNvPr id="29" name="Left Arrow 28"/>
            <p:cNvSpPr/>
            <p:nvPr/>
          </p:nvSpPr>
          <p:spPr>
            <a:xfrm rot="16200000">
              <a:off x="8011294" y="3982969"/>
              <a:ext cx="1051136" cy="375244"/>
            </a:xfrm>
            <a:prstGeom prst="leftArrow">
              <a:avLst/>
            </a:prstGeo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grpSp>
          <p:nvGrpSpPr>
            <p:cNvPr id="30" name="Group 29"/>
            <p:cNvGrpSpPr/>
            <p:nvPr/>
          </p:nvGrpSpPr>
          <p:grpSpPr>
            <a:xfrm>
              <a:off x="8351684" y="5381560"/>
              <a:ext cx="722355" cy="390526"/>
              <a:chOff x="2884714" y="908720"/>
              <a:chExt cx="2308327" cy="1247948"/>
            </a:xfrm>
          </p:grpSpPr>
          <p:pic>
            <p:nvPicPr>
              <p:cNvPr id="40" name="Picture 18" descr="C:\TEMP\SNAGHTML250ba4.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63888" y="908720"/>
                <a:ext cx="1085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C:\TEMP\SNAGHTML25391a.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116716" y="1310798"/>
                <a:ext cx="10763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C:\TEMP\SNAGHTML256a66.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84714" y="1192930"/>
                <a:ext cx="1209675" cy="51435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4" descr="C:\TEMP\SNAGHTML25a1ea.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720453" y="1450106"/>
                <a:ext cx="495300" cy="46672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6" descr="C:\TEMP\SNAGHTML25c40a.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19693" y="1707281"/>
                <a:ext cx="9239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8" descr="C:\TEMP\SNAGHTML25ecbf.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245303" y="1766142"/>
                <a:ext cx="819150" cy="39052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Left Arrow 30"/>
            <p:cNvSpPr/>
            <p:nvPr/>
          </p:nvSpPr>
          <p:spPr>
            <a:xfrm rot="16200000">
              <a:off x="-74133" y="3982969"/>
              <a:ext cx="1051136" cy="375244"/>
            </a:xfrm>
            <a:prstGeom prst="leftArrow">
              <a:avLst/>
            </a:prstGeo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2" name="Picture 32" descr="C:\Users\tkszm\AppData\Local\Microsoft\Windows\Temporary Internet Files\Content.IE5\GDP2FMBT\creditcards[1].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06574" y="4869160"/>
              <a:ext cx="411915" cy="430926"/>
            </a:xfrm>
            <a:prstGeom prst="rect">
              <a:avLst/>
            </a:prstGeom>
            <a:noFill/>
            <a:extLst>
              <a:ext uri="{909E8E84-426E-40DD-AFC4-6F175D3DCCD1}">
                <a14:hiddenFill xmlns:a14="http://schemas.microsoft.com/office/drawing/2010/main">
                  <a:solidFill>
                    <a:srgbClr val="FFFFFF"/>
                  </a:solidFill>
                </a14:hiddenFill>
              </a:ext>
            </a:extLst>
          </p:spPr>
        </p:pic>
        <p:sp>
          <p:nvSpPr>
            <p:cNvPr id="33" name="Left Arrow 32"/>
            <p:cNvSpPr/>
            <p:nvPr/>
          </p:nvSpPr>
          <p:spPr>
            <a:xfrm rot="16200000">
              <a:off x="501061" y="4045217"/>
              <a:ext cx="1051136" cy="217798"/>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4" name="Picture 33" descr="C:\Users\tkszm\AppData\Local\Microsoft\Windows\Temporary Internet Files\Content.IE5\HL9PF14C\Symbol-Money.svg[1].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flipH="1">
              <a:off x="1244428" y="4643169"/>
              <a:ext cx="441453" cy="441453"/>
            </a:xfrm>
            <a:prstGeom prst="rect">
              <a:avLst/>
            </a:prstGeom>
            <a:noFill/>
            <a:extLst>
              <a:ext uri="{909E8E84-426E-40DD-AFC4-6F175D3DCCD1}">
                <a14:hiddenFill xmlns:a14="http://schemas.microsoft.com/office/drawing/2010/main">
                  <a:solidFill>
                    <a:srgbClr val="FFFFFF"/>
                  </a:solidFill>
                </a14:hiddenFill>
              </a:ext>
            </a:extLst>
          </p:spPr>
        </p:pic>
        <p:sp>
          <p:nvSpPr>
            <p:cNvPr id="35" name="Left Arrow 34"/>
            <p:cNvSpPr/>
            <p:nvPr/>
          </p:nvSpPr>
          <p:spPr>
            <a:xfrm>
              <a:off x="2567484" y="6006530"/>
              <a:ext cx="3969673" cy="375244"/>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6" name="Picture 34" descr="C:\Users\tkszm\AppData\Local\Microsoft\Windows\Temporary Internet Files\Content.IE5\GDP2FMBT\Monogram_Goods_OrangeBeachTote_lg[1].jp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37653" y="5723414"/>
              <a:ext cx="714689" cy="71468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C:\Users\tkszm\AppData\Local\Microsoft\Windows\Temporary Internet Files\Content.IE5\HL9PF14C\report-cards-pic[1].jp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69183" y="4768168"/>
              <a:ext cx="314895" cy="38587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9" descr="C:\Users\tkszm\AppData\Local\Microsoft\Windows\Temporary Internet Files\Content.IE5\2VD8NCW5\saco[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73789" y="1953371"/>
              <a:ext cx="506143" cy="68824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9" descr="C:\Users\tkszm\AppData\Local\Microsoft\Windows\Temporary Internet Files\Content.IE5\2VD8NCW5\saco[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06060" y="1176228"/>
              <a:ext cx="506143" cy="6882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0377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80928"/>
            <a:ext cx="7560000" cy="674670"/>
          </a:xfrm>
        </p:spPr>
        <p:txBody>
          <a:bodyPr/>
          <a:lstStyle/>
          <a:p>
            <a:pPr algn="ctr"/>
            <a:r>
              <a:rPr lang="de-DE" sz="3600" dirty="0" smtClean="0"/>
              <a:t>Problemstellung / IST-Zustand</a:t>
            </a:r>
            <a:endParaRPr lang="de-DE" sz="3600"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5</a:t>
            </a:fld>
            <a:endParaRPr lang="de-CH" dirty="0"/>
          </a:p>
        </p:txBody>
      </p:sp>
    </p:spTree>
    <p:extLst>
      <p:ext uri="{BB962C8B-B14F-4D97-AF65-F5344CB8AC3E}">
        <p14:creationId xmlns:p14="http://schemas.microsoft.com/office/powerpoint/2010/main" val="117659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DE" dirty="0" smtClean="0"/>
              <a:t>Kunden / Stakeholder wünschen schnellere Aktualisierung der Dienste.</a:t>
            </a:r>
          </a:p>
          <a:p>
            <a:endParaRPr lang="de-DE" dirty="0" smtClean="0"/>
          </a:p>
          <a:p>
            <a:r>
              <a:rPr lang="de-DE" dirty="0" smtClean="0"/>
              <a:t>Manuelle </a:t>
            </a:r>
            <a:r>
              <a:rPr lang="de-DE" dirty="0" smtClean="0"/>
              <a:t>resp. halbautomatische Installationen nicht mehr </a:t>
            </a:r>
            <a:r>
              <a:rPr lang="de-DE" dirty="0" err="1" smtClean="0"/>
              <a:t>zeitgemäss</a:t>
            </a:r>
            <a:r>
              <a:rPr lang="de-DE" dirty="0" smtClean="0"/>
              <a:t>.</a:t>
            </a:r>
          </a:p>
          <a:p>
            <a:endParaRPr lang="de-DE" dirty="0" smtClean="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6</a:t>
            </a:fld>
            <a:endParaRPr lang="de-CH" dirty="0"/>
          </a:p>
        </p:txBody>
      </p:sp>
    </p:spTree>
    <p:extLst>
      <p:ext uri="{BB962C8B-B14F-4D97-AF65-F5344CB8AC3E}">
        <p14:creationId xmlns:p14="http://schemas.microsoft.com/office/powerpoint/2010/main" val="77978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7</a:t>
            </a:fld>
            <a:endParaRPr lang="de-CH" dirty="0"/>
          </a:p>
        </p:txBody>
      </p:sp>
      <p:sp>
        <p:nvSpPr>
          <p:cNvPr id="3" name="Content Placeholder 2"/>
          <p:cNvSpPr>
            <a:spLocks noGrp="1"/>
          </p:cNvSpPr>
          <p:nvPr>
            <p:ph idx="1"/>
          </p:nvPr>
        </p:nvSpPr>
        <p:spPr>
          <a:xfrm>
            <a:off x="971999" y="1484314"/>
            <a:ext cx="3816025" cy="4591084"/>
          </a:xfrm>
        </p:spPr>
        <p:txBody>
          <a:bodyPr/>
          <a:lstStyle/>
          <a:p>
            <a:endParaRPr lang="de-DE" dirty="0" smtClean="0"/>
          </a:p>
          <a:p>
            <a:endParaRPr lang="de-DE"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307747"/>
            <a:ext cx="3672408" cy="5767651"/>
          </a:xfrm>
          <a:prstGeom prst="rect">
            <a:avLst/>
          </a:prstGeom>
        </p:spPr>
      </p:pic>
    </p:spTree>
    <p:extLst>
      <p:ext uri="{BB962C8B-B14F-4D97-AF65-F5344CB8AC3E}">
        <p14:creationId xmlns:p14="http://schemas.microsoft.com/office/powerpoint/2010/main" val="65314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80928"/>
            <a:ext cx="7560000" cy="674670"/>
          </a:xfrm>
        </p:spPr>
        <p:txBody>
          <a:bodyPr/>
          <a:lstStyle/>
          <a:p>
            <a:pPr algn="ctr"/>
            <a:r>
              <a:rPr lang="de-DE" sz="3600" dirty="0" smtClean="0"/>
              <a:t>Vorgehen</a:t>
            </a:r>
            <a:endParaRPr lang="de-DE" sz="3600" dirty="0"/>
          </a:p>
        </p:txBody>
      </p:sp>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8</a:t>
            </a:fld>
            <a:endParaRPr lang="de-CH" dirty="0"/>
          </a:p>
        </p:txBody>
      </p:sp>
    </p:spTree>
    <p:extLst>
      <p:ext uri="{BB962C8B-B14F-4D97-AF65-F5344CB8AC3E}">
        <p14:creationId xmlns:p14="http://schemas.microsoft.com/office/powerpoint/2010/main" val="168734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3568" y="2204864"/>
            <a:ext cx="7919665" cy="1446939"/>
          </a:xfrm>
        </p:spPr>
      </p:pic>
      <p:sp>
        <p:nvSpPr>
          <p:cNvPr id="4" name="Date Placeholder 3"/>
          <p:cNvSpPr>
            <a:spLocks noGrp="1"/>
          </p:cNvSpPr>
          <p:nvPr>
            <p:ph type="dt" sz="half" idx="10"/>
          </p:nvPr>
        </p:nvSpPr>
        <p:spPr/>
        <p:txBody>
          <a:bodyPr/>
          <a:lstStyle/>
          <a:p>
            <a:fld id="{3DA8AD82-44AD-4D66-AD7B-1F36F7CE3655}" type="datetime1">
              <a:rPr lang="de-CH" smtClean="0"/>
              <a:t>07.03.17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9</a:t>
            </a:fld>
            <a:endParaRPr lang="de-CH" dirty="0"/>
          </a:p>
        </p:txBody>
      </p:sp>
    </p:spTree>
    <p:extLst>
      <p:ext uri="{BB962C8B-B14F-4D97-AF65-F5344CB8AC3E}">
        <p14:creationId xmlns:p14="http://schemas.microsoft.com/office/powerpoint/2010/main" val="56026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 /&gt;&#10;  &lt;ThemeDefinition&gt;&#10;    &lt;DefaultThemeDefinition&gt;%Themes%\SIX_4_3.thmx&lt;/DefaultThemeDefinition&gt;&#10;    &lt;PresentationThemeDefinition&gt;%Themes%\SIX_4_3.thmx&lt;/PresentationThemeDefinition&gt;&#10;    &lt;SlideThemeDefinition&gt;%Themes%\SIX_4_3.thmx&lt;/SlideThemeDefinition&gt;&#10;    &lt;ObjectThemeDefinition&gt;%Themes%\SIX_4_3.thmx&lt;/ObjectThemeDefinition&gt;&#10;  &lt;/ThemeDefinition&gt;&#10;  &lt;MasterProperties&gt;&#10;    &lt;MasterProperty Id=&quot;2004112217333376588294&quot;&gt;&#10;      &lt;Fields&gt;&#10;        &lt;Field Id=&quot;2010071616312990191265&quot; ShowField=&quot;false&quot; /&gt;&#10;        &lt;Field Id=&quot;2012040523062620104488&quot; ShowField=&quot;false&quot; /&gt;&#10;        &lt;Field Id=&quot;2012050821494952657024&quot; ShowField=&quot;false&quot; /&gt;&#10;        &lt;Field Id=&quot;2010032915520270663768&quot; ShowField=&quot;false&quot; /&gt;&#10;        &lt;Field Id=&quot;2011050211061636844783&quot; ShowField=&quot;false&quot; /&gt;&#10;        &lt;Field Id=&quot;2011050213513807649379&quot; ShowField=&quot;true&quot; /&gt;&#10;        &lt;Field Id=&quot;2012042015151635847027&quot; ShowField=&quot;false&quot; /&gt;&#10;        &lt;Field Id=&quot;2009346473455534565434&quot; ShowField=&quot;false&quot; /&gt;&#10;        &lt;Field Id=&quot;2010484358747778588585&quot; ShowField=&quot;false&quot; /&gt;&#10;        &lt;Field Id=&quot;2009298567638762347576&quot; ShowField=&quot;false&quot; /&gt;&#10;        &lt;Field Id=&quot;2010938776637366667384&quot; ShowField=&quot;false&quot; /&gt;&#10;        &lt;Field Id=&quot;2009409359875698723785&quot; ShowField=&quot;false&quot; /&gt;&#10;        &lt;Field Id=&quot;2009450968748963487544&quot; ShowField=&quot;false&quot; /&gt;&#10;        &lt;Field Id=&quot;2009345985687438764387&quot; ShowField=&quot;false&quot; /&gt;&#10;        &lt;Field Id=&quot;2009439084398739248345&quot; ShowField=&quot;false&quot; /&gt;&#10;        &lt;Field Id=&quot;2010052709203568168697&quot; ShowField=&quot;false&quot; /&gt;&#10;        &lt;Field Id=&quot;2010052709203568168999&quot; ShowField=&quot;false&quot; /&gt;&#10;        &lt;Field Id=&quot;2010081314235040761226&quot; ShowField=&quot;false&quot; /&gt;&#10;        &lt;Field Id=&quot;2010081314370484946407&quot; ShowField=&quot;false&quot; /&gt;&#10;        &lt;Field Id=&quot;2010081908365766068447&quot; ShowField=&quot;false&quot; /&gt;&#10;        &lt;Field Id=&quot;2010071409505564153896&quot; ShowField=&quot;false&quot; /&gt;&#10;        &lt;Field Id=&quot;2010457458648437435754&quot; ShowField=&quot;false&quot; /&gt;&#10;        &lt;Field Id=&quot;2010334843563587435756&quot; ShowField=&quot;false&quot; /&gt;&#10;        &lt;Field Id=&quot;2010454765657565467885&quot; ShowField=&quot;false&quot; /&gt;&#10;        &lt;Field Id=&quot;2010071609505234126262&quot; ShowField=&quot;false&quot; /&gt;&#10;        &lt;Field Id=&quot;2010071410352572598385&quot; ShowField=&quot;false&quot; /&gt;&#10;        &lt;Field Id=&quot;2010071410490511749920&quot; ShowField=&quot;false&quot; /&gt;&#10;        &lt;Field Id=&quot;2010122109381298551754&quot; ShowField=&quot;false&quot; /&gt;&#10;        &lt;Field Id=&quot;2010062409493217471752&quot; ShowField=&quot;false&quot; /&gt;&#10;        &lt;Field Id=&quot;2010509847846663535346&quot; ShowField=&quot;false&quot; /&gt;&#10;        &lt;Field Id=&quot;2009113010035001892635&quot; ShowField=&quot;false&quot; /&gt;&#10;        &lt;Field Id=&quot;2009934757239572378463&quot; ShowField=&quot;false&quot; /&gt;&#10;        &lt;Field Id=&quot;2010437563857684363535&quot; ShowField=&quot;false&quot; /&gt;&#10;        &lt;Field Id=&quot;2009329784534874278274&quot; ShowField=&quot;false&quot; /&gt;&#10;        &lt;Field Id=&quot;2010112308540528949596&quot; ShowField=&quot;false&quot; /&gt;&#10;        &lt;Field Id=&quot;2005042611175985034679&quot; ShowField=&quot;false&quot; /&gt;&#10;        &lt;Field Id=&quot;2010112214180739507457&quot; ShowField=&quot;false&quot; /&gt;&#10;        &lt;Field Id=&quot;2010052614322973813015&quot; ShowField=&quot;false&quot; /&gt;&#10;        &lt;Field Id=&quot;2010459567854674576463&quot; ShowField=&quot;false&quot; /&gt;&#10;        &lt;Field Id=&quot;2010485676746363534446&quot; ShowField=&quot;false&quot; /&gt;&#10;        &lt;Field Id=&quot;2010439856435874586538&quot; ShowField=&quot;false&quot; /&gt;&#10;        &lt;Field Id=&quot;2010493849878452368455&quot; ShowField=&quot;false&quot; /&gt;&#10;        &lt;Field Id=&quot;2010560986789746465343&quot; ShowField=&quot;false&quot; /&gt;&#10;        &lt;Field Id=&quot;2010071413442097633129&quot; ShowField=&quot;false&quot; /&gt;&#10;        &lt;Field Id=&quot;2010112308202494613918&quot; ShowField=&quot;false&quot; /&gt;&#10;        &lt;Field Id=&quot;2010122113041275135235&quot; ShowField=&quot;false&quot; /&gt;&#10;        &lt;Field Id=&quot;2010112308210202802196&quot; ShowField=&quot;false&quot; /&gt;&#10;        &lt;Field Id=&quot;2010112308213529200466&quot; ShowField=&quot;false&quot; /&gt;&#10;        &lt;Field Id=&quot;2010112308261544157207&quot; ShowField=&quot;false&quot; /&gt;&#10;        &lt;Field Id=&quot;2010052708544662262432&quot; ShowField=&quot;false&quot; /&gt;&#10;        &lt;Field Id=&quot;2010081114192663248119&quot; ShowField=&quot;false&quot; /&gt;&#10;        &lt;Field Id=&quot;2013082612420950423488&quot; ShowField=&quot;false&quot; /&gt;&#10;        &lt;Field Id=&quot;2010052711051194897777&quot; ShowField=&quot;false&quot; /&gt;&#10;        &lt;Field Id=&quot;2010052712375349591198&quot; ShowField=&quot;false&quot; /&gt;&#10;        &lt;Field Id=&quot;2014071813434436944942&quot; ShowField=&quot;false&quot; /&gt;&#10;        &lt;Field Id=&quot;2010052711051194899593&quot; ShowField=&quot;false&quot; /&gt;&#10;        &lt;Field Id=&quot;2010052711060581611583&quot; ShowField=&quot;false&quot; /&gt;&#10;        &lt;Field Id=&quot;2010081315341800844570&quot; ShowField=&quot;false&quot; /&gt;&#10;        &lt;Field Id=&quot;2014071809454987909603&quot; ShowField=&quot;false&quot; /&gt;&#10;        &lt;Field Id=&quot;2010081316193575025509&quot; ShowField=&quot;false&quot; /&gt;&#10;        &lt;Field Id=&quot;2014071810255453491115&quot; ShowField=&quot;false&quot; /&gt;&#10;        &lt;Field Id=&quot;2014071811144379592266&quot; ShowField=&quot;false&quot; /&gt;&#10;        &lt;Field Id=&quot;2014071810271465798290&quot; ShowField=&quot;false&quot; /&gt;&#10;        &lt;Field Id=&quot;2014071810271805730983&quot; ShowField=&quot;false&quot; /&gt;&#10;        &lt;Field Id=&quot;2014071811151278478847&quot; ShowField=&quot;false&quot; /&gt;&#10;        &lt;Field Id=&quot;2014071810272272455272&quot; ShowField=&quot;false&quot; /&gt;&#10;        &lt;Field Id=&quot;2010081609182049873699&quot; ShowField=&quot;false&quot; /&gt;&#10;        &lt;Field Id=&quot;2010052713064159394527&quot; ShowField=&quot;false&quot; /&gt;&#10;        &lt;Field Id=&quot;2010052713065092670086&quot; ShowField=&quot;false&quot; /&gt;&#10;        &lt;Field Id=&quot;2011042910550556583034&quot; ShowField=&quot;false&quot; /&gt;&#10;        &lt;Field Id=&quot;2011042910460727443859&quot; ShowField=&quot;false&quot; /&gt;&#10;        &lt;Field Id=&quot;2011042910464744783764&quot; ShowField=&quot;false&quot; /&gt;&#10;        &lt;Field Id=&quot;2012101720402147296734&quot; ShowField=&quot;false&quot; /&gt;&#10;      &lt;/Fields&gt;&#10;    &lt;/MasterProperty&gt;&#10;  &lt;/MasterProperties&gt;&#10;  &lt;ContentItems&gt;&#10;    &lt;ContentItem Language=&quot;2057&quot; IsDefault=&quot;false&quot;&gt;&#10;      &lt;File HasContent=&quot;false&quot; LinkToLanguage=&quot;&quot; /&gt;&#10;    &lt;/ContentItem&gt;&#10;    &lt;ContentItem Language=&quot;1033&quot; IsDefault=&quot;false&quot;&gt;&#10;      &lt;File HasContent=&quot;false&quot; LinkToLanguage=&quot;&quot; /&gt;&#10;    &lt;/ContentItem&gt;&#10;    &lt;ContentItem Language=&quot;1036&quot; IsDefault=&quot;false&quot;&gt;&#10;      &lt;File HasContent=&quot;false&quot; LinkToLanguage=&quot;&quot; /&gt;&#10;    &lt;/ContentItem&gt;&#10;    &lt;ContentItem Language=&quot;4108&quot; IsDefault=&quot;false&quot;&gt;&#10;      &lt;File HasContent=&quot;false&quot; LinkToLanguage=&quot;&quot; /&gt;&#10;    &lt;/ContentItem&gt;&#10;    &lt;ContentItem Language=&quot;1031&quot; IsDefault=&quot;false&quot;&gt;&#10;      &lt;File HasContent=&quot;false&quot; LinkToLanguage=&quot;&quot; /&gt;&#10;    &lt;/ContentItem&gt;&#10;    &lt;ContentItem Language=&quot;2055&quot; IsDefault=&quot;true&quot;&gt;&#10;      &lt;File HasContent=&quot;true&quot; LinkToLanguage=&quot;&quot; /&gt;&#10;    &lt;/ContentItem&gt;&#10;    &lt;ContentItem Language=&quot;1040&quot; IsDefault=&quot;false&quot;&gt;&#10;      &lt;File HasContent=&quot;false&quot; LinkToLanguage=&quot;&quot; /&gt;&#10;    &lt;/ContentItem&gt;&#10;    &lt;ContentItem Language=&quot;2064&quot; IsDefault=&quot;false&quot;&gt;&#10;      &lt;File HasContent=&quot;false&quot; LinkToLanguage=&quot;&quot; /&gt;&#10;    &lt;/ContentItem&gt;&#10;  &lt;/ContentItems&gt;&#10;&lt;/MasterTemplateConfiguration&gt;"/>
  <p:tag name="OFFICEATWORKPOWERPOINTMASTERTEMPLATEID" val="Presentation43"/>
  <p:tag name="OAWWIZARDSTEPS" val="0|1|4"/>
  <p:tag name="ZOAWLANGID" val="2055"/>
  <p:tag name="OAWDOCPROPSOURCE" val="&lt;DocProps&gt;&lt;DocProp UID=&quot;2002122011014149059130932&quot; EntryUID=&quot;2003121817293296325874&quot;&gt;&lt;Field Name=&quot;IDName&quot; Value=&quot;(Leer)&quot;/&gt;&lt;/DocProp&gt;&lt;DocProp UID=&quot;2006040509495284662868&quot; EntryUID=&quot;2003121817293296325874&quot;&gt;&lt;Field Name=&quot;IDName&quot; Value=&quot;(Leer)&quot;/&gt;&lt;/DocProp&gt;&lt;DocProp UID=&quot;200212191811121321310321301031x&quot; EntryUID=&quot;2003121817293296325874&quot;&gt;&lt;Field Name=&quot;IDName&quot; Value=&quot;(Leer)&quot;/&gt;&lt;/DocProp&gt;&lt;DocProp UID=&quot;2002122010583847234010578&quot; EntryUID=&quot;2003121817293296325874&quot;&gt;&lt;Field Name=&quot;IDName&quot; Value=&quot;(Leer)&quot;/&gt;&lt;/DocProp&gt;&lt;DocProp UID=&quot;2003061115381095709037&quot; EntryUID=&quot;2003121817293296325874&quot;&gt;&lt;Field Name=&quot;IDName&quot; Value=&quot;(Leer)&quot;/&gt;&lt;/DocProp&gt;&lt;DocProp UID=&quot;2004112217333376588294&quot; EntryUID=&quot;2004123010144120300001&quot;&gt;&lt;Field UID=&quot;2011050213513807649379&quot; Name=&quot;PPClassificationFooter&quot; Value=&quot;&quot;/&gt;&lt;/DocProp&gt;&lt;/DocProps&gt;&#10;"/>
  <p:tag name="OFFICEATWORKPRESENTATIONPROJECTID" val="sixgroupcom"/>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10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0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0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0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0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0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0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0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08.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09.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1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1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1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1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14.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15.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6.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17.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1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12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2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2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2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2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2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2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2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2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2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13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3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33.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3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3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3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3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39.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White&quot;))]]"/>
</p:tagLst>
</file>

<file path=ppt/tags/tag14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4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4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4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4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45.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46.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47.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4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49.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15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5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52.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53.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5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5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56.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57.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5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5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6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6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62.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63.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6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6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66.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67.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6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6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17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7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72.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3.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4.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5.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6.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7.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78.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3"/>
</p:tagLst>
</file>

<file path=ppt/tags/tag179.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180.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2"/>
</p:tagLst>
</file>

<file path=ppt/tags/tag181.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Disclaimer"/>
</p:tagLst>
</file>

<file path=ppt/tags/tag182.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Translate(&quot;PP.Disclaimer1&quot;)]] [[Translate(&quot;PP.Disclaimer2&quot;)]] [[Translate(&quot;PP.Disclaimer3&quot;)]] [[Translate(&quot;PP.Disclaimer4&quot;)]]&#10;[[Translate(&quot;PP.Disclaimer5&quot;)]]"/>
</p:tagLst>
</file>

<file path=ppt/tags/tag183.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4.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6"/>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2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3.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24.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25.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26.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27.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2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9.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Click to add text&#10;Zweite Ebene&#10;Dritte Ebene&#10;Vierte Ebene&#10;Fünfte Ebene"/>
</p:tagLst>
</file>

<file path=ppt/tags/tag30.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31.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32.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33.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3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35.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36.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37.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White&quot;))]]"/>
</p:tagLst>
</file>

<file path=ppt/tags/tag38.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39.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40.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41.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42.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43.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44.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45.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46.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47.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48.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49.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5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52.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53.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55.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5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57.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5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5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6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6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62.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63.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64.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65.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6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67.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6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6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7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7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7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73.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7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7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7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7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7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79.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8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8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8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8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8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85.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86.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87.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8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89.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9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9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9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9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9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9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9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9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9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9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heme/theme1.xml><?xml version="1.0" encoding="utf-8"?>
<a:theme xmlns:a="http://schemas.openxmlformats.org/drawingml/2006/main" name="SIX_4_3">
  <a:themeElements>
    <a:clrScheme name="Benutzerdefiniert 3">
      <a:dk1>
        <a:srgbClr val="000000"/>
      </a:dk1>
      <a:lt1>
        <a:srgbClr val="FFFFFF"/>
      </a:lt1>
      <a:dk2>
        <a:srgbClr val="DE3919"/>
      </a:dk2>
      <a:lt2>
        <a:srgbClr val="4E4E4E"/>
      </a:lt2>
      <a:accent1>
        <a:srgbClr val="ADA398"/>
      </a:accent1>
      <a:accent2>
        <a:srgbClr val="DE3919"/>
      </a:accent2>
      <a:accent3>
        <a:srgbClr val="4E4E4E"/>
      </a:accent3>
      <a:accent4>
        <a:srgbClr val="88C1E4"/>
      </a:accent4>
      <a:accent5>
        <a:srgbClr val="002C5F"/>
      </a:accent5>
      <a:accent6>
        <a:srgbClr val="DBDBDB"/>
      </a:accent6>
      <a:hlink>
        <a:srgbClr val="88C1E4"/>
      </a:hlink>
      <a:folHlink>
        <a:srgbClr val="88C1E4"/>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oAutofit/>
      </a:bodyPr>
      <a:lstStyle>
        <a:defPPr>
          <a:defRPr sz="1000"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DesignTheme>SIX_4_3.thmx</DesignTheme>
</file>

<file path=customXml/itemProps1.xml><?xml version="1.0" encoding="utf-8"?>
<ds:datastoreItem xmlns:ds="http://schemas.openxmlformats.org/officeDocument/2006/customXml" ds:itemID="{1E848C01-F128-4754-A35E-C5CA0F476019}">
  <ds:schemaRefs/>
</ds:datastoreItem>
</file>

<file path=docProps/app.xml><?xml version="1.0" encoding="utf-8"?>
<Properties xmlns="http://schemas.openxmlformats.org/officeDocument/2006/extended-properties" xmlns:vt="http://schemas.openxmlformats.org/officeDocument/2006/docPropsVTypes">
  <Template>SIX_4_3</Template>
  <TotalTime>3958</TotalTime>
  <Words>1712</Words>
  <Application>Microsoft Macintosh PowerPoint</Application>
  <PresentationFormat>On-screen Show (4:3)</PresentationFormat>
  <Paragraphs>264</Paragraphs>
  <Slides>38</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Calibri</vt:lpstr>
      <vt:lpstr>Mangal</vt:lpstr>
      <vt:lpstr>Symbol</vt:lpstr>
      <vt:lpstr>Arial</vt:lpstr>
      <vt:lpstr>SIX_4_3</vt:lpstr>
      <vt:lpstr>Worksheet</vt:lpstr>
      <vt:lpstr>Software Architektur für Continuous Deployment </vt:lpstr>
      <vt:lpstr>PowerPoint Presentation</vt:lpstr>
      <vt:lpstr>Ausgangslage / Umfeld</vt:lpstr>
      <vt:lpstr>PowerPoint Presentation</vt:lpstr>
      <vt:lpstr>Problemstellung / IST-Zustand</vt:lpstr>
      <vt:lpstr>PowerPoint Presentation</vt:lpstr>
      <vt:lpstr>PowerPoint Presentation</vt:lpstr>
      <vt:lpstr>Vorgehen</vt:lpstr>
      <vt:lpstr>PowerPoint Presentation</vt:lpstr>
      <vt:lpstr>PowerPoint Presentation</vt:lpstr>
      <vt:lpstr>PowerPoint Presentation</vt:lpstr>
      <vt:lpstr>3. Vorgehen - Problematik</vt:lpstr>
      <vt:lpstr>3. Vorgehen - Problematik</vt:lpstr>
      <vt:lpstr>3. Vorgehen - Teilprobleme</vt:lpstr>
      <vt:lpstr>3. Vorgehen -  Bewertungsmatrix</vt:lpstr>
      <vt:lpstr>3. Vorgehen – Varianten: Schnittstellenversionierung</vt:lpstr>
      <vt:lpstr>3. Vorgehen – Varianten: Datenspeicherung</vt:lpstr>
      <vt:lpstr>3. Vorgehen – Varianten: Kommunikationsentkopplung</vt:lpstr>
      <vt:lpstr>3. Vorgehen - Konfigurationsmanagement</vt:lpstr>
      <vt:lpstr>3. Vorgehen – erste Bewertung</vt:lpstr>
      <vt:lpstr>3. Vorgehen – Prototyp: MySQL Schema Migration</vt:lpstr>
      <vt:lpstr>3. Vorgehen – Prototyp: MongoDB Schema Migration</vt:lpstr>
      <vt:lpstr>3.Vorgehen – Recherche MySQL Replikation</vt:lpstr>
      <vt:lpstr>3.Vorgehen – Prototyp  MongoDB Replikation</vt:lpstr>
      <vt:lpstr>3. Vorgehen - Prototyp: GraphQL</vt:lpstr>
      <vt:lpstr>3. Vorgehen – Prototyp: OpenShift</vt:lpstr>
      <vt:lpstr>3. Vorgehen – Prototyp: Spring Cloud Config</vt:lpstr>
      <vt:lpstr>3. Vorgehen – finale Bewertung</vt:lpstr>
      <vt:lpstr>3. Vorgehen – Software Architektur Dokument</vt:lpstr>
      <vt:lpstr>4. Ergebnis - Bausteinsicht</vt:lpstr>
      <vt:lpstr>4. Ergebnis - Verteilungssicht</vt:lpstr>
      <vt:lpstr>4. Ergebnis – finaler Prototyp</vt:lpstr>
      <vt:lpstr>Demo</vt:lpstr>
      <vt:lpstr>4. Ergebnis - Architekturbewertung</vt:lpstr>
      <vt:lpstr>6. Erkenntnisse</vt:lpstr>
      <vt:lpstr>6. Schlussfolgerungen</vt:lpstr>
      <vt:lpstr>6. Massnahmen</vt:lpstr>
      <vt:lpstr>Disclaimer</vt:lpstr>
    </vt:vector>
  </TitlesOfParts>
  <Company>officeatwork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Vorburger</dc:creator>
  <cp:lastModifiedBy>Andreas Heubeck</cp:lastModifiedBy>
  <cp:revision>211</cp:revision>
  <dcterms:created xsi:type="dcterms:W3CDTF">2012-04-05T23:58:32Z</dcterms:created>
  <dcterms:modified xsi:type="dcterms:W3CDTF">2017-03-07T20:55:44Z</dcterms:modified>
</cp:coreProperties>
</file>