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33.xml"/>
  <Override ContentType="application/vnd.openxmlformats-officedocument.presentationml.slide+xml" PartName="/ppt/slides/slide34.xml"/>
  <Override ContentType="application/vnd.openxmlformats-officedocument.presentationml.slide+xml" PartName="/ppt/slides/slide35.xml"/>
  <Override ContentType="application/vnd.openxmlformats-officedocument.presentationml.slide+xml" PartName="/ppt/slides/slide36.xml"/>
  <Override ContentType="application/vnd.openxmlformats-officedocument.presentationml.slide+xml" PartName="/ppt/slides/slide37.xml"/>
  <Override ContentType="application/vnd.openxmlformats-officedocument.presentationml.slide+xml" PartName="/ppt/slides/slide38.xml"/>
  <Override ContentType="application/vnd.openxmlformats-officedocument.presentationml.slide+xml" PartName="/ppt/slides/slide39.xml"/>
  <Override ContentType="application/vnd.openxmlformats-officedocument.presentationml.slide+xml" PartName="/ppt/slides/slide40.xml"/>
  <Override ContentType="application/vnd.openxmlformats-officedocument.presentationml.slide+xml" PartName="/ppt/slides/slide41.xml"/>
  <Override ContentType="application/vnd.openxmlformats-officedocument.presentationml.slide+xml" PartName="/ppt/slides/slide42.xml"/>
  <Override ContentType="application/vnd.openxmlformats-officedocument.presentationml.slide+xml" PartName="/ppt/slides/slide43.xml"/>
  <Override ContentType="application/vnd.openxmlformats-officedocument.presentationml.slide+xml" PartName="/ppt/slides/slide44.xml"/>
  <Override ContentType="application/vnd.openxmlformats-officedocument.presentationml.slide+xml" PartName="/ppt/slides/slide45.xml"/>
  <Override ContentType="application/vnd.openxmlformats-officedocument.presentationml.slide+xml" PartName="/ppt/slides/slide46.xml"/>
  <Override ContentType="application/vnd.openxmlformats-officedocument.presentationml.slide+xml" PartName="/ppt/slides/slide47.xml"/>
  <Override ContentType="application/vnd.openxmlformats-officedocument.presentationml.slide+xml" PartName="/ppt/slides/slide48.xml"/>
  <Override ContentType="application/vnd.openxmlformats-officedocument.presentationml.slide+xml" PartName="/ppt/slides/slide49.xml"/>
  <Override ContentType="application/vnd.openxmlformats-officedocument.presentationml.slide+xml" PartName="/ppt/slides/slide50.xml"/>
  <Override ContentType="application/vnd.openxmlformats-officedocument.presentationml.slide+xml" PartName="/ppt/slides/slide51.xml"/>
  <Override ContentType="application/vnd.openxmlformats-officedocument.presentationml.slide+xml" PartName="/ppt/slides/slide52.xml"/>
  <Override ContentType="application/vnd.openxmlformats-officedocument.presentationml.slide+xml" PartName="/ppt/slides/slide53.xml"/>
  <Override ContentType="application/vnd.openxmlformats-officedocument.presentationml.slide+xml" PartName="/ppt/slides/slide54.xml"/>
  <Override ContentType="application/vnd.openxmlformats-officedocument.presentationml.slide+xml" PartName="/ppt/slides/slide55.xml"/>
  <Override ContentType="application/vnd.openxmlformats-officedocument.presentationml.slide+xml" PartName="/ppt/slides/slide56.xml"/>
  <Override ContentType="application/vnd.openxmlformats-officedocument.presentationml.slide+xml" PartName="/ppt/slides/slide57.xml"/>
  <Override ContentType="application/vnd.openxmlformats-officedocument.presentationml.slide+xml" PartName="/ppt/slides/slide58.xml"/>
  <Override ContentType="application/vnd.openxmlformats-officedocument.presentationml.slide+xml" PartName="/ppt/slides/slide59.xml"/>
  <Override ContentType="application/vnd.openxmlformats-officedocument.presentationml.slide+xml" PartName="/ppt/slides/slide60.xml"/>
  <Override ContentType="application/vnd.openxmlformats-officedocument.presentationml.slide+xml" PartName="/ppt/slides/slide61.xml"/>
  <Override ContentType="application/vnd.openxmlformats-officedocument.presentationml.slide+xml" PartName="/ppt/slides/slide62.xml"/>
  <Override ContentType="application/vnd.openxmlformats-officedocument.presentationml.slide+xml" PartName="/ppt/slides/slide63.xml"/>
  <Override ContentType="application/vnd.openxmlformats-officedocument.presentationml.slide+xml" PartName="/ppt/slides/slide64.xml"/>
  <Override ContentType="application/vnd.openxmlformats-officedocument.presentationml.slide+xml" PartName="/ppt/slides/slide65.xml"/>
  <Override ContentType="application/vnd.openxmlformats-officedocument.presentationml.slide+xml" PartName="/ppt/slides/slide66.xml"/>
  <Override ContentType="application/vnd.openxmlformats-officedocument.presentationml.slide+xml" PartName="/ppt/slides/slide67.xml"/>
  <Override ContentType="application/vnd.openxmlformats-officedocument.presentationml.slide+xml" PartName="/ppt/slides/slide68.xml"/>
  <Override ContentType="application/vnd.openxmlformats-officedocument.presentationml.slide+xml" PartName="/ppt/slides/slide69.xml"/>
  <Override ContentType="application/vnd.openxmlformats-officedocument.presentationml.slide+xml" PartName="/ppt/slides/slide70.xml"/>
  <Override ContentType="application/vnd.openxmlformats-officedocument.presentationml.slide+xml" PartName="/ppt/slides/slide71.xml"/>
  <Override ContentType="application/vnd.openxmlformats-officedocument.presentationml.slide+xml" PartName="/ppt/slides/slide72.xml"/>
  <Override ContentType="application/vnd.openxmlformats-officedocument.presentationml.slide+xml" PartName="/ppt/slides/slide73.xml"/>
  <Override ContentType="application/vnd.openxmlformats-officedocument.presentationml.slide+xml" PartName="/ppt/slides/slide74.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77.xml"/>
  <Override ContentType="application/vnd.openxmlformats-officedocument.presentationml.slide+xml" PartName="/ppt/slides/slide78.xml"/>
  <Override ContentType="application/vnd.openxmlformats-officedocument.presentationml.slide+xml" PartName="/ppt/slides/slide79.xml"/>
  <Override ContentType="application/vnd.openxmlformats-officedocument.presentationml.slide+xml" PartName="/ppt/slides/slide80.xml"/>
  <Override ContentType="application/vnd.openxmlformats-officedocument.presentationml.slide+xml" PartName="/ppt/slides/slide81.xml"/>
  <Override ContentType="application/vnd.openxmlformats-officedocument.presentationml.slide+xml" PartName="/ppt/slides/slide82.xml"/>
  <Override ContentType="application/vnd.openxmlformats-officedocument.presentationml.slide+xml" PartName="/ppt/slides/slide83.xml"/>
  <Override ContentType="application/vnd.openxmlformats-officedocument.presentationml.slide+xml" PartName="/ppt/slides/slide84.xml"/>
  <Override ContentType="application/vnd.openxmlformats-officedocument.presentationml.slide+xml" PartName="/ppt/slides/slide85.xml"/>
  <Override ContentType="application/vnd.openxmlformats-officedocument.presentationml.slide+xml" PartName="/ppt/slides/slide86.xml"/>
  <Override ContentType="application/vnd.openxmlformats-officedocument.presentationml.slide+xml" PartName="/ppt/slides/slide87.xml"/>
  <Override ContentType="application/vnd.openxmlformats-officedocument.presentationml.slide+xml" PartName="/ppt/slides/slide88.xml"/>
  <Override ContentType="application/vnd.openxmlformats-officedocument.presentationml.slide+xml" PartName="/ppt/slides/slide89.xml"/>
  <Override ContentType="application/vnd.openxmlformats-officedocument.presentationml.slide+xml" PartName="/ppt/slides/slide90.xml"/>
  <Override ContentType="application/vnd.openxmlformats-officedocument.presentationml.slide+xml" PartName="/ppt/slides/slide91.xml"/>
  <Override ContentType="application/vnd.openxmlformats-officedocument.presentationml.slide+xml" PartName="/ppt/slides/slide92.xml"/>
  <Override ContentType="application/vnd.openxmlformats-officedocument.presentationml.slide+xml" PartName="/ppt/slides/slide93.xml"/>
  <Override ContentType="application/vnd.openxmlformats-officedocument.presentationml.slide+xml" PartName="/ppt/slides/slide94.xml"/>
  <Override ContentType="application/vnd.openxmlformats-officedocument.presentationml.slide+xml" PartName="/ppt/slides/slide95.xml"/>
  <Override ContentType="application/vnd.openxmlformats-officedocument.presentationml.slide+xml" PartName="/ppt/slides/slide96.xml"/>
  <Override ContentType="application/vnd.openxmlformats-officedocument.presentationml.slide+xml" PartName="/ppt/slides/slide97.xml"/>
  <Override ContentType="application/vnd.openxmlformats-officedocument.presentationml.slide+xml" PartName="/ppt/slides/slide98.xml"/>
  <Override ContentType="application/vnd.openxmlformats-officedocument.presentationml.slide+xml" PartName="/ppt/slides/slide99.xml"/>
  <Override ContentType="application/vnd.openxmlformats-officedocument.presentationml.slide+xml" PartName="/ppt/slides/slide100.xml"/>
  <Override ContentType="application/vnd.openxmlformats-officedocument.presentationml.slide+xml" PartName="/ppt/slides/slide101.xml"/>
  <Override ContentType="application/vnd.openxmlformats-officedocument.presentationml.slide+xml" PartName="/ppt/slides/slide102.xml"/>
  <Override ContentType="application/vnd.openxmlformats-officedocument.presentationml.slide+xml" PartName="/ppt/slides/slide103.xml"/>
  <Override ContentType="application/vnd.openxmlformats-officedocument.presentationml.slide+xml" PartName="/ppt/slides/slide104.xml"/>
  <Override ContentType="application/vnd.openxmlformats-officedocument.presentationml.slide+xml" PartName="/ppt/slides/slide105.xml"/>
  <Override ContentType="application/vnd.openxmlformats-officedocument.presentationml.slide+xml" PartName="/ppt/slides/slide106.xml"/>
  <Override ContentType="application/vnd.openxmlformats-officedocument.presentationml.slide+xml" PartName="/ppt/slides/slide107.xml"/>
  <Override ContentType="application/vnd.openxmlformats-officedocument.presentationml.slide+xml" PartName="/ppt/slides/slide108.xml"/>
  <Override ContentType="application/vnd.openxmlformats-officedocument.presentationml.slide+xml" PartName="/ppt/slides/slide109.xml"/>
  <Override ContentType="application/vnd.openxmlformats-officedocument.presentationml.slide+xml" PartName="/ppt/slides/slide110.xml"/>
  <Override ContentType="application/vnd.openxmlformats-officedocument.presentationml.slide+xml" PartName="/ppt/slides/slide111.xml"/>
  <Override ContentType="application/vnd.openxmlformats-officedocument.presentationml.slide+xml" PartName="/ppt/slides/slide112.xml"/>
  <Override ContentType="application/vnd.openxmlformats-officedocument.presentationml.slide+xml" PartName="/ppt/slides/slide113.xml"/>
  <Override ContentType="application/vnd.openxmlformats-officedocument.presentationml.slide+xml" PartName="/ppt/slides/slide114.xml"/>
  <Override ContentType="application/vnd.openxmlformats-officedocument.presentationml.slide+xml" PartName="/ppt/slides/slide115.xml"/>
  <Override ContentType="application/vnd.openxmlformats-officedocument.presentationml.slide+xml" PartName="/ppt/slides/slide116.xml"/>
  <Override ContentType="application/vnd.openxmlformats-officedocument.presentationml.slide+xml" PartName="/ppt/slides/slide117.xml"/>
  <Override ContentType="application/vnd.openxmlformats-officedocument.presentationml.slide+xml" PartName="/ppt/slides/slide118.xml"/>
  <Override ContentType="application/vnd.openxmlformats-officedocument.presentationml.slide+xml" PartName="/ppt/slides/slide119.xml"/>
  <Override ContentType="application/vnd.openxmlformats-officedocument.presentationml.slide+xml" PartName="/ppt/slides/slide120.xml"/>
  <Override ContentType="application/vnd.openxmlformats-officedocument.presentationml.slide+xml" PartName="/ppt/slides/slide121.xml"/>
  <Override ContentType="application/vnd.openxmlformats-officedocument.presentationml.slide+xml" PartName="/ppt/slides/slide122.xml"/>
  <Override ContentType="application/vnd.openxmlformats-officedocument.presentationml.slide+xml" PartName="/ppt/slides/slide123.xml"/>
  <Override ContentType="application/vnd.openxmlformats-officedocument.presentationml.slide+xml" PartName="/ppt/slides/slide124.xml"/>
  <Override ContentType="application/vnd.openxmlformats-officedocument.presentationml.slide+xml" PartName="/ppt/slides/slide125.xml"/>
  <Override ContentType="application/vnd.openxmlformats-officedocument.presentationml.slide+xml" PartName="/ppt/slides/slide126.xml"/>
  <Override ContentType="application/vnd.openxmlformats-officedocument.presentationml.slide+xml" PartName="/ppt/slides/slide127.xml"/>
  <Override ContentType="application/vnd.openxmlformats-officedocument.presentationml.slide+xml" PartName="/ppt/slides/slide128.xml"/>
  <Override ContentType="application/vnd.openxmlformats-officedocument.presentationml.slide+xml" PartName="/ppt/slides/slide129.xml"/>
  <Override ContentType="application/vnd.openxmlformats-officedocument.presentationml.slide+xml" PartName="/ppt/slides/slide130.xml"/>
  <Override ContentType="application/vnd.openxmlformats-officedocument.presentationml.slide+xml" PartName="/ppt/slides/slide131.xml"/>
  <Override ContentType="application/vnd.openxmlformats-officedocument.presentationml.slide+xml" PartName="/ppt/slides/slide132.xml"/>
  <Override ContentType="application/vnd.openxmlformats-officedocument.presentationml.slide+xml" PartName="/ppt/slides/slide133.xml"/>
  <Override ContentType="application/vnd.openxmlformats-officedocument.presentationml.slide+xml" PartName="/ppt/slides/slide134.xml"/>
  <Override ContentType="application/vnd.openxmlformats-officedocument.presentationml.slide+xml" PartName="/ppt/slides/slide135.xml"/>
  <Override ContentType="application/vnd.openxmlformats-officedocument.presentationml.slide+xml" PartName="/ppt/slides/slide136.xml"/>
  <Override ContentType="application/vnd.openxmlformats-officedocument.presentationml.slide+xml" PartName="/ppt/slides/slide137.xml"/>
  <Override ContentType="application/vnd.openxmlformats-officedocument.presentationml.slide+xml" PartName="/ppt/slides/slide138.xml"/>
  <Override ContentType="application/vnd.openxmlformats-officedocument.presentationml.slide+xml" PartName="/ppt/slides/slide139.xml"/>
  <Override ContentType="application/vnd.openxmlformats-officedocument.presentationml.slide+xml" PartName="/ppt/slides/slide140.xml"/>
  <Override ContentType="application/vnd.openxmlformats-officedocument.presentationml.slide+xml" PartName="/ppt/slides/slide141.xml"/>
  <Override ContentType="application/vnd.openxmlformats-officedocument.presentationml.slide+xml" PartName="/ppt/slides/slide142.xml"/>
  <Override ContentType="application/vnd.openxmlformats-officedocument.presentationml.slide+xml" PartName="/ppt/slides/slide143.xml"/>
  <Override ContentType="application/vnd.openxmlformats-officedocument.presentationml.slide+xml" PartName="/ppt/slides/slide14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 id="358" r:id="rId108"/>
    <p:sldId id="359" r:id="rId109"/>
    <p:sldId id="360" r:id="rId110"/>
    <p:sldId id="361" r:id="rId111"/>
    <p:sldId id="362" r:id="rId112"/>
    <p:sldId id="363" r:id="rId113"/>
    <p:sldId id="364" r:id="rId114"/>
    <p:sldId id="365" r:id="rId115"/>
    <p:sldId id="366" r:id="rId116"/>
    <p:sldId id="367" r:id="rId117"/>
    <p:sldId id="368" r:id="rId118"/>
    <p:sldId id="369" r:id="rId119"/>
    <p:sldId id="370" r:id="rId120"/>
    <p:sldId id="371" r:id="rId121"/>
    <p:sldId id="372" r:id="rId122"/>
    <p:sldId id="373" r:id="rId123"/>
    <p:sldId id="374" r:id="rId124"/>
    <p:sldId id="375" r:id="rId125"/>
    <p:sldId id="376" r:id="rId126"/>
    <p:sldId id="377" r:id="rId127"/>
    <p:sldId id="378" r:id="rId128"/>
    <p:sldId id="379" r:id="rId129"/>
    <p:sldId id="380" r:id="rId130"/>
    <p:sldId id="381" r:id="rId131"/>
    <p:sldId id="382" r:id="rId132"/>
    <p:sldId id="383" r:id="rId133"/>
    <p:sldId id="384" r:id="rId134"/>
    <p:sldId id="385" r:id="rId135"/>
    <p:sldId id="386" r:id="rId136"/>
    <p:sldId id="387" r:id="rId137"/>
    <p:sldId id="388" r:id="rId138"/>
    <p:sldId id="389" r:id="rId139"/>
    <p:sldId id="390" r:id="rId140"/>
    <p:sldId id="391" r:id="rId141"/>
    <p:sldId id="392" r:id="rId142"/>
    <p:sldId id="393" r:id="rId143"/>
    <p:sldId id="394" r:id="rId144"/>
    <p:sldId id="395" r:id="rId145"/>
    <p:sldId id="396" r:id="rId146"/>
    <p:sldId id="397" r:id="rId147"/>
    <p:sldId id="398" r:id="rId148"/>
    <p:sldId id="399" r:id="rId149"/>
  </p:sldIdLst>
  <p:sldSz cx="9753600" cy="7315200"/>
  <p:notesSz cx="6858000" cy="9144000"/>
  <p:embeddedFontLst>
    <p:embeddedFont>
      <p:font typeface="Montserrat Classic" charset="1" panose="00000500000000000000"/>
      <p:regular r:id="rId150"/>
    </p:embeddedFont>
    <p:embeddedFont>
      <p:font typeface="Montserrat Classic Bold" charset="1" panose="00000800000000000000"/>
      <p:regular r:id="rId151"/>
    </p:embeddedFont>
    <p:embeddedFont>
      <p:font typeface="Montserrat Light" charset="1" panose="00000400000000000000"/>
      <p:regular r:id="rId152"/>
    </p:embeddedFont>
    <p:embeddedFont>
      <p:font typeface="Montserrat Light Bold" charset="1" panose="00000800000000000000"/>
      <p:regular r:id="rId15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00" Target="slides/slide95.xml" Type="http://schemas.openxmlformats.org/officeDocument/2006/relationships/slide"/><Relationship Id="rId101" Target="slides/slide96.xml" Type="http://schemas.openxmlformats.org/officeDocument/2006/relationships/slide"/><Relationship Id="rId102" Target="slides/slide97.xml" Type="http://schemas.openxmlformats.org/officeDocument/2006/relationships/slide"/><Relationship Id="rId103" Target="slides/slide98.xml" Type="http://schemas.openxmlformats.org/officeDocument/2006/relationships/slide"/><Relationship Id="rId104" Target="slides/slide99.xml" Type="http://schemas.openxmlformats.org/officeDocument/2006/relationships/slide"/><Relationship Id="rId105" Target="slides/slide100.xml" Type="http://schemas.openxmlformats.org/officeDocument/2006/relationships/slide"/><Relationship Id="rId106" Target="slides/slide101.xml" Type="http://schemas.openxmlformats.org/officeDocument/2006/relationships/slide"/><Relationship Id="rId107" Target="slides/slide102.xml" Type="http://schemas.openxmlformats.org/officeDocument/2006/relationships/slide"/><Relationship Id="rId108" Target="slides/slide103.xml" Type="http://schemas.openxmlformats.org/officeDocument/2006/relationships/slide"/><Relationship Id="rId109" Target="slides/slide104.xml" Type="http://schemas.openxmlformats.org/officeDocument/2006/relationships/slide"/><Relationship Id="rId11" Target="slides/slide6.xml" Type="http://schemas.openxmlformats.org/officeDocument/2006/relationships/slide"/><Relationship Id="rId110" Target="slides/slide105.xml" Type="http://schemas.openxmlformats.org/officeDocument/2006/relationships/slide"/><Relationship Id="rId111" Target="slides/slide106.xml" Type="http://schemas.openxmlformats.org/officeDocument/2006/relationships/slide"/><Relationship Id="rId112" Target="slides/slide107.xml" Type="http://schemas.openxmlformats.org/officeDocument/2006/relationships/slide"/><Relationship Id="rId113" Target="slides/slide108.xml" Type="http://schemas.openxmlformats.org/officeDocument/2006/relationships/slide"/><Relationship Id="rId114" Target="slides/slide109.xml" Type="http://schemas.openxmlformats.org/officeDocument/2006/relationships/slide"/><Relationship Id="rId115" Target="slides/slide110.xml" Type="http://schemas.openxmlformats.org/officeDocument/2006/relationships/slide"/><Relationship Id="rId116" Target="slides/slide111.xml" Type="http://schemas.openxmlformats.org/officeDocument/2006/relationships/slide"/><Relationship Id="rId117" Target="slides/slide112.xml" Type="http://schemas.openxmlformats.org/officeDocument/2006/relationships/slide"/><Relationship Id="rId118" Target="slides/slide113.xml" Type="http://schemas.openxmlformats.org/officeDocument/2006/relationships/slide"/><Relationship Id="rId119" Target="slides/slide114.xml" Type="http://schemas.openxmlformats.org/officeDocument/2006/relationships/slide"/><Relationship Id="rId12" Target="slides/slide7.xml" Type="http://schemas.openxmlformats.org/officeDocument/2006/relationships/slide"/><Relationship Id="rId120" Target="slides/slide115.xml" Type="http://schemas.openxmlformats.org/officeDocument/2006/relationships/slide"/><Relationship Id="rId121" Target="slides/slide116.xml" Type="http://schemas.openxmlformats.org/officeDocument/2006/relationships/slide"/><Relationship Id="rId122" Target="slides/slide117.xml" Type="http://schemas.openxmlformats.org/officeDocument/2006/relationships/slide"/><Relationship Id="rId123" Target="slides/slide118.xml" Type="http://schemas.openxmlformats.org/officeDocument/2006/relationships/slide"/><Relationship Id="rId124" Target="slides/slide119.xml" Type="http://schemas.openxmlformats.org/officeDocument/2006/relationships/slide"/><Relationship Id="rId125" Target="slides/slide120.xml" Type="http://schemas.openxmlformats.org/officeDocument/2006/relationships/slide"/><Relationship Id="rId126" Target="slides/slide121.xml" Type="http://schemas.openxmlformats.org/officeDocument/2006/relationships/slide"/><Relationship Id="rId127" Target="slides/slide122.xml" Type="http://schemas.openxmlformats.org/officeDocument/2006/relationships/slide"/><Relationship Id="rId128" Target="slides/slide123.xml" Type="http://schemas.openxmlformats.org/officeDocument/2006/relationships/slide"/><Relationship Id="rId129" Target="slides/slide124.xml" Type="http://schemas.openxmlformats.org/officeDocument/2006/relationships/slide"/><Relationship Id="rId13" Target="slides/slide8.xml" Type="http://schemas.openxmlformats.org/officeDocument/2006/relationships/slide"/><Relationship Id="rId130" Target="slides/slide125.xml" Type="http://schemas.openxmlformats.org/officeDocument/2006/relationships/slide"/><Relationship Id="rId131" Target="slides/slide126.xml" Type="http://schemas.openxmlformats.org/officeDocument/2006/relationships/slide"/><Relationship Id="rId132" Target="slides/slide127.xml" Type="http://schemas.openxmlformats.org/officeDocument/2006/relationships/slide"/><Relationship Id="rId133" Target="slides/slide128.xml" Type="http://schemas.openxmlformats.org/officeDocument/2006/relationships/slide"/><Relationship Id="rId134" Target="slides/slide129.xml" Type="http://schemas.openxmlformats.org/officeDocument/2006/relationships/slide"/><Relationship Id="rId135" Target="slides/slide130.xml" Type="http://schemas.openxmlformats.org/officeDocument/2006/relationships/slide"/><Relationship Id="rId136" Target="slides/slide131.xml" Type="http://schemas.openxmlformats.org/officeDocument/2006/relationships/slide"/><Relationship Id="rId137" Target="slides/slide132.xml" Type="http://schemas.openxmlformats.org/officeDocument/2006/relationships/slide"/><Relationship Id="rId138" Target="slides/slide133.xml" Type="http://schemas.openxmlformats.org/officeDocument/2006/relationships/slide"/><Relationship Id="rId139" Target="slides/slide134.xml" Type="http://schemas.openxmlformats.org/officeDocument/2006/relationships/slide"/><Relationship Id="rId14" Target="slides/slide9.xml" Type="http://schemas.openxmlformats.org/officeDocument/2006/relationships/slide"/><Relationship Id="rId140" Target="slides/slide135.xml" Type="http://schemas.openxmlformats.org/officeDocument/2006/relationships/slide"/><Relationship Id="rId141" Target="slides/slide136.xml" Type="http://schemas.openxmlformats.org/officeDocument/2006/relationships/slide"/><Relationship Id="rId142" Target="slides/slide137.xml" Type="http://schemas.openxmlformats.org/officeDocument/2006/relationships/slide"/><Relationship Id="rId143" Target="slides/slide138.xml" Type="http://schemas.openxmlformats.org/officeDocument/2006/relationships/slide"/><Relationship Id="rId144" Target="slides/slide139.xml" Type="http://schemas.openxmlformats.org/officeDocument/2006/relationships/slide"/><Relationship Id="rId145" Target="slides/slide140.xml" Type="http://schemas.openxmlformats.org/officeDocument/2006/relationships/slide"/><Relationship Id="rId146" Target="slides/slide141.xml" Type="http://schemas.openxmlformats.org/officeDocument/2006/relationships/slide"/><Relationship Id="rId147" Target="slides/slide142.xml" Type="http://schemas.openxmlformats.org/officeDocument/2006/relationships/slide"/><Relationship Id="rId148" Target="slides/slide143.xml" Type="http://schemas.openxmlformats.org/officeDocument/2006/relationships/slide"/><Relationship Id="rId149" Target="slides/slide144.xml" Type="http://schemas.openxmlformats.org/officeDocument/2006/relationships/slide"/><Relationship Id="rId15" Target="slides/slide10.xml" Type="http://schemas.openxmlformats.org/officeDocument/2006/relationships/slide"/><Relationship Id="rId150" Target="fonts/font150.fntdata" Type="http://schemas.openxmlformats.org/officeDocument/2006/relationships/font"/><Relationship Id="rId151" Target="fonts/font151.fntdata" Type="http://schemas.openxmlformats.org/officeDocument/2006/relationships/font"/><Relationship Id="rId152" Target="fonts/font152.fntdata" Type="http://schemas.openxmlformats.org/officeDocument/2006/relationships/font"/><Relationship Id="rId153" Target="fonts/font153.fntdata" Type="http://schemas.openxmlformats.org/officeDocument/2006/relationships/font"/><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slides/slide28.xml" Type="http://schemas.openxmlformats.org/officeDocument/2006/relationships/slide"/><Relationship Id="rId34" Target="slides/slide29.xml" Type="http://schemas.openxmlformats.org/officeDocument/2006/relationships/slide"/><Relationship Id="rId35" Target="slides/slide30.xml" Type="http://schemas.openxmlformats.org/officeDocument/2006/relationships/slide"/><Relationship Id="rId36" Target="slides/slide31.xml" Type="http://schemas.openxmlformats.org/officeDocument/2006/relationships/slide"/><Relationship Id="rId37" Target="slides/slide32.xml" Type="http://schemas.openxmlformats.org/officeDocument/2006/relationships/slide"/><Relationship Id="rId38" Target="slides/slide33.xml" Type="http://schemas.openxmlformats.org/officeDocument/2006/relationships/slide"/><Relationship Id="rId39" Target="slides/slide34.xml" Type="http://schemas.openxmlformats.org/officeDocument/2006/relationships/slide"/><Relationship Id="rId4" Target="theme/theme1.xml" Type="http://schemas.openxmlformats.org/officeDocument/2006/relationships/theme"/><Relationship Id="rId40" Target="slides/slide35.xml" Type="http://schemas.openxmlformats.org/officeDocument/2006/relationships/slide"/><Relationship Id="rId41" Target="slides/slide36.xml" Type="http://schemas.openxmlformats.org/officeDocument/2006/relationships/slide"/><Relationship Id="rId42" Target="slides/slide37.xml" Type="http://schemas.openxmlformats.org/officeDocument/2006/relationships/slide"/><Relationship Id="rId43" Target="slides/slide38.xml" Type="http://schemas.openxmlformats.org/officeDocument/2006/relationships/slide"/><Relationship Id="rId44" Target="slides/slide39.xml" Type="http://schemas.openxmlformats.org/officeDocument/2006/relationships/slide"/><Relationship Id="rId45" Target="slides/slide40.xml" Type="http://schemas.openxmlformats.org/officeDocument/2006/relationships/slide"/><Relationship Id="rId46" Target="slides/slide41.xml" Type="http://schemas.openxmlformats.org/officeDocument/2006/relationships/slide"/><Relationship Id="rId47" Target="slides/slide42.xml" Type="http://schemas.openxmlformats.org/officeDocument/2006/relationships/slide"/><Relationship Id="rId48" Target="slides/slide43.xml" Type="http://schemas.openxmlformats.org/officeDocument/2006/relationships/slide"/><Relationship Id="rId49" Target="slides/slide44.xml" Type="http://schemas.openxmlformats.org/officeDocument/2006/relationships/slide"/><Relationship Id="rId5" Target="tableStyles.xml" Type="http://schemas.openxmlformats.org/officeDocument/2006/relationships/tableStyles"/><Relationship Id="rId50" Target="slides/slide45.xml" Type="http://schemas.openxmlformats.org/officeDocument/2006/relationships/slide"/><Relationship Id="rId51" Target="slides/slide46.xml" Type="http://schemas.openxmlformats.org/officeDocument/2006/relationships/slide"/><Relationship Id="rId52" Target="slides/slide47.xml" Type="http://schemas.openxmlformats.org/officeDocument/2006/relationships/slide"/><Relationship Id="rId53" Target="slides/slide48.xml" Type="http://schemas.openxmlformats.org/officeDocument/2006/relationships/slide"/><Relationship Id="rId54" Target="slides/slide49.xml" Type="http://schemas.openxmlformats.org/officeDocument/2006/relationships/slide"/><Relationship Id="rId55" Target="slides/slide50.xml" Type="http://schemas.openxmlformats.org/officeDocument/2006/relationships/slide"/><Relationship Id="rId56" Target="slides/slide51.xml" Type="http://schemas.openxmlformats.org/officeDocument/2006/relationships/slide"/><Relationship Id="rId57" Target="slides/slide52.xml" Type="http://schemas.openxmlformats.org/officeDocument/2006/relationships/slide"/><Relationship Id="rId58" Target="slides/slide53.xml" Type="http://schemas.openxmlformats.org/officeDocument/2006/relationships/slide"/><Relationship Id="rId59" Target="slides/slide54.xml" Type="http://schemas.openxmlformats.org/officeDocument/2006/relationships/slide"/><Relationship Id="rId6" Target="slides/slide1.xml" Type="http://schemas.openxmlformats.org/officeDocument/2006/relationships/slide"/><Relationship Id="rId60" Target="slides/slide55.xml" Type="http://schemas.openxmlformats.org/officeDocument/2006/relationships/slide"/><Relationship Id="rId61" Target="slides/slide56.xml" Type="http://schemas.openxmlformats.org/officeDocument/2006/relationships/slide"/><Relationship Id="rId62" Target="slides/slide57.xml" Type="http://schemas.openxmlformats.org/officeDocument/2006/relationships/slide"/><Relationship Id="rId63" Target="slides/slide58.xml" Type="http://schemas.openxmlformats.org/officeDocument/2006/relationships/slide"/><Relationship Id="rId64" Target="slides/slide59.xml" Type="http://schemas.openxmlformats.org/officeDocument/2006/relationships/slide"/><Relationship Id="rId65" Target="slides/slide60.xml" Type="http://schemas.openxmlformats.org/officeDocument/2006/relationships/slide"/><Relationship Id="rId66" Target="slides/slide61.xml" Type="http://schemas.openxmlformats.org/officeDocument/2006/relationships/slide"/><Relationship Id="rId67" Target="slides/slide62.xml" Type="http://schemas.openxmlformats.org/officeDocument/2006/relationships/slide"/><Relationship Id="rId68" Target="slides/slide63.xml" Type="http://schemas.openxmlformats.org/officeDocument/2006/relationships/slide"/><Relationship Id="rId69" Target="slides/slide64.xml" Type="http://schemas.openxmlformats.org/officeDocument/2006/relationships/slide"/><Relationship Id="rId7" Target="slides/slide2.xml" Type="http://schemas.openxmlformats.org/officeDocument/2006/relationships/slide"/><Relationship Id="rId70" Target="slides/slide65.xml" Type="http://schemas.openxmlformats.org/officeDocument/2006/relationships/slide"/><Relationship Id="rId71" Target="slides/slide66.xml" Type="http://schemas.openxmlformats.org/officeDocument/2006/relationships/slide"/><Relationship Id="rId72" Target="slides/slide67.xml" Type="http://schemas.openxmlformats.org/officeDocument/2006/relationships/slide"/><Relationship Id="rId73" Target="slides/slide68.xml" Type="http://schemas.openxmlformats.org/officeDocument/2006/relationships/slide"/><Relationship Id="rId74" Target="slides/slide69.xml" Type="http://schemas.openxmlformats.org/officeDocument/2006/relationships/slide"/><Relationship Id="rId75" Target="slides/slide70.xml" Type="http://schemas.openxmlformats.org/officeDocument/2006/relationships/slide"/><Relationship Id="rId76" Target="slides/slide71.xml" Type="http://schemas.openxmlformats.org/officeDocument/2006/relationships/slide"/><Relationship Id="rId77" Target="slides/slide72.xml" Type="http://schemas.openxmlformats.org/officeDocument/2006/relationships/slide"/><Relationship Id="rId78" Target="slides/slide73.xml" Type="http://schemas.openxmlformats.org/officeDocument/2006/relationships/slide"/><Relationship Id="rId79" Target="slides/slide74.xml" Type="http://schemas.openxmlformats.org/officeDocument/2006/relationships/slide"/><Relationship Id="rId8" Target="slides/slide3.xml" Type="http://schemas.openxmlformats.org/officeDocument/2006/relationships/slide"/><Relationship Id="rId80" Target="slides/slide75.xml" Type="http://schemas.openxmlformats.org/officeDocument/2006/relationships/slide"/><Relationship Id="rId81" Target="slides/slide76.xml" Type="http://schemas.openxmlformats.org/officeDocument/2006/relationships/slide"/><Relationship Id="rId82" Target="slides/slide77.xml" Type="http://schemas.openxmlformats.org/officeDocument/2006/relationships/slide"/><Relationship Id="rId83" Target="slides/slide78.xml" Type="http://schemas.openxmlformats.org/officeDocument/2006/relationships/slide"/><Relationship Id="rId84" Target="slides/slide79.xml" Type="http://schemas.openxmlformats.org/officeDocument/2006/relationships/slide"/><Relationship Id="rId85" Target="slides/slide80.xml" Type="http://schemas.openxmlformats.org/officeDocument/2006/relationships/slide"/><Relationship Id="rId86" Target="slides/slide81.xml" Type="http://schemas.openxmlformats.org/officeDocument/2006/relationships/slide"/><Relationship Id="rId87" Target="slides/slide82.xml" Type="http://schemas.openxmlformats.org/officeDocument/2006/relationships/slide"/><Relationship Id="rId88" Target="slides/slide83.xml" Type="http://schemas.openxmlformats.org/officeDocument/2006/relationships/slide"/><Relationship Id="rId89" Target="slides/slide84.xml" Type="http://schemas.openxmlformats.org/officeDocument/2006/relationships/slide"/><Relationship Id="rId9" Target="slides/slide4.xml" Type="http://schemas.openxmlformats.org/officeDocument/2006/relationships/slide"/><Relationship Id="rId90" Target="slides/slide85.xml" Type="http://schemas.openxmlformats.org/officeDocument/2006/relationships/slide"/><Relationship Id="rId91" Target="slides/slide86.xml" Type="http://schemas.openxmlformats.org/officeDocument/2006/relationships/slide"/><Relationship Id="rId92" Target="slides/slide87.xml" Type="http://schemas.openxmlformats.org/officeDocument/2006/relationships/slide"/><Relationship Id="rId93" Target="slides/slide88.xml" Type="http://schemas.openxmlformats.org/officeDocument/2006/relationships/slide"/><Relationship Id="rId94" Target="slides/slide89.xml" Type="http://schemas.openxmlformats.org/officeDocument/2006/relationships/slide"/><Relationship Id="rId95" Target="slides/slide90.xml" Type="http://schemas.openxmlformats.org/officeDocument/2006/relationships/slide"/><Relationship Id="rId96" Target="slides/slide91.xml" Type="http://schemas.openxmlformats.org/officeDocument/2006/relationships/slide"/><Relationship Id="rId97" Target="slides/slide92.xml" Type="http://schemas.openxmlformats.org/officeDocument/2006/relationships/slide"/><Relationship Id="rId98" Target="slides/slide93.xml" Type="http://schemas.openxmlformats.org/officeDocument/2006/relationships/slide"/><Relationship Id="rId99" Target="slides/slide9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0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10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0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6.png" Type="http://schemas.openxmlformats.org/officeDocument/2006/relationships/image"/></Relationships>
</file>

<file path=ppt/slides/_rels/slide10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0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7.png" Type="http://schemas.openxmlformats.org/officeDocument/2006/relationships/image"/></Relationships>
</file>

<file path=ppt/slides/_rels/slide10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0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8.png" Type="http://schemas.openxmlformats.org/officeDocument/2006/relationships/image"/></Relationships>
</file>

<file path=ppt/slides/_rels/slide10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0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9.png" Type="http://schemas.openxmlformats.org/officeDocument/2006/relationships/image"/></Relationships>
</file>

<file path=ppt/slides/_rels/slide10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1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11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0.png" Type="http://schemas.openxmlformats.org/officeDocument/2006/relationships/image"/></Relationships>
</file>

<file path=ppt/slides/_rels/slide11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1.png" Type="http://schemas.openxmlformats.org/officeDocument/2006/relationships/image"/></Relationships>
</file>

<file path=ppt/slides/_rels/slide11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2.png" Type="http://schemas.openxmlformats.org/officeDocument/2006/relationships/image"/></Relationships>
</file>

<file path=ppt/slides/_rels/slide11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3.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2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2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12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4.png" Type="http://schemas.openxmlformats.org/officeDocument/2006/relationships/image"/></Relationships>
</file>

<file path=ppt/slides/_rels/slide12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2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5.png" Type="http://schemas.openxmlformats.org/officeDocument/2006/relationships/image"/></Relationships>
</file>

<file path=ppt/slides/_rels/slide12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2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6.png" Type="http://schemas.openxmlformats.org/officeDocument/2006/relationships/image"/></Relationships>
</file>

<file path=ppt/slides/_rels/slide12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_rels/slide13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7.png" Type="http://schemas.openxmlformats.org/officeDocument/2006/relationships/image"/></Relationships>
</file>

<file path=ppt/slides/_rels/slide13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3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3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13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3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3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3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3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3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4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4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4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4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4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s>
</file>

<file path=ppt/slides/_rels/slide2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s>
</file>

<file path=ppt/slides/_rels/slide3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s>
</file>

<file path=ppt/slides/_rels/slide3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s>
</file>

<file path=ppt/slides/_rels/slide3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3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s>
</file>

<file path=ppt/slides/_rels/slide3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s>
</file>

<file path=ppt/slides/_rels/slide4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s>
</file>

<file path=ppt/slides/_rels/slide4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s>
</file>

<file path=ppt/slides/_rels/slide4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s>
</file>

<file path=ppt/slides/_rels/slide4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s>
</file>

<file path=ppt/slides/_rels/slide4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5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2.png" Type="http://schemas.openxmlformats.org/officeDocument/2006/relationships/image"/></Relationships>
</file>

<file path=ppt/slides/_rels/slide5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3.png" Type="http://schemas.openxmlformats.org/officeDocument/2006/relationships/image"/></Relationships>
</file>

<file path=ppt/slides/_rels/slide5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5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6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6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6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4.png" Type="http://schemas.openxmlformats.org/officeDocument/2006/relationships/image"/></Relationships>
</file>

<file path=ppt/slides/_rels/slide6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5.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6.png" Type="http://schemas.openxmlformats.org/officeDocument/2006/relationships/image"/></Relationships>
</file>

<file path=ppt/slides/_rels/slide7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7.png" Type="http://schemas.openxmlformats.org/officeDocument/2006/relationships/image"/></Relationships>
</file>

<file path=ppt/slides/_rels/slide7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7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8.png" Type="http://schemas.openxmlformats.org/officeDocument/2006/relationships/image"/></Relationships>
</file>

<file path=ppt/slides/_rels/slide7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8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9.png" Type="http://schemas.openxmlformats.org/officeDocument/2006/relationships/image"/></Relationships>
</file>

<file path=ppt/slides/_rels/slide8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0.png" Type="http://schemas.openxmlformats.org/officeDocument/2006/relationships/image"/></Relationships>
</file>

<file path=ppt/slides/_rels/slide8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1.png" Type="http://schemas.openxmlformats.org/officeDocument/2006/relationships/image"/></Relationships>
</file>

<file path=ppt/slides/_rels/slide8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8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2.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9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3.png" Type="http://schemas.openxmlformats.org/officeDocument/2006/relationships/image"/></Relationships>
</file>

<file path=ppt/slides/_rels/slide9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4.png" Type="http://schemas.openxmlformats.org/officeDocument/2006/relationships/image"/></Relationships>
</file>

<file path=ppt/slides/_rels/slide9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5.png" Type="http://schemas.openxmlformats.org/officeDocument/2006/relationships/image"/></Relationships>
</file>

<file path=ppt/slides/_rels/slide9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9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9753600" cy="7315200"/>
          </a:xfrm>
          <a:custGeom>
            <a:avLst/>
            <a:gdLst/>
            <a:ahLst/>
            <a:cxnLst/>
            <a:rect r="r" b="b" t="t" l="l"/>
            <a:pathLst>
              <a:path h="7315200" w="9753600">
                <a:moveTo>
                  <a:pt x="0" y="0"/>
                </a:moveTo>
                <a:lnTo>
                  <a:pt x="9753600" y="0"/>
                </a:lnTo>
                <a:lnTo>
                  <a:pt x="9753600" y="7315200"/>
                </a:lnTo>
                <a:lnTo>
                  <a:pt x="0" y="7315200"/>
                </a:lnTo>
                <a:lnTo>
                  <a:pt x="0" y="0"/>
                </a:lnTo>
                <a:close/>
              </a:path>
            </a:pathLst>
          </a:custGeom>
          <a:blipFill>
            <a:blip r:embed="rId2"/>
            <a:stretch>
              <a:fillRect l="0" t="0" r="0" b="0"/>
            </a:stretch>
          </a:blipFill>
        </p:spPr>
      </p:sp>
      <p:sp>
        <p:nvSpPr>
          <p:cNvPr name="AutoShape 3" id="3"/>
          <p:cNvSpPr/>
          <p:nvPr/>
        </p:nvSpPr>
        <p:spPr>
          <a:xfrm rot="-2700000">
            <a:off x="-833657" y="-889236"/>
            <a:ext cx="8125271" cy="12915892"/>
          </a:xfrm>
          <a:prstGeom prst="rect">
            <a:avLst/>
          </a:prstGeom>
          <a:solidFill>
            <a:srgbClr val="38B6FF">
              <a:alpha val="89804"/>
            </a:srgbClr>
          </a:solidFill>
        </p:spPr>
      </p:sp>
      <p:sp>
        <p:nvSpPr>
          <p:cNvPr name="AutoShape 4" id="4"/>
          <p:cNvSpPr/>
          <p:nvPr/>
        </p:nvSpPr>
        <p:spPr>
          <a:xfrm rot="-2700000">
            <a:off x="3619551" y="-778313"/>
            <a:ext cx="30601" cy="3238550"/>
          </a:xfrm>
          <a:prstGeom prst="rect">
            <a:avLst/>
          </a:prstGeom>
          <a:solidFill>
            <a:srgbClr val="F8FBFD"/>
          </a:solidFill>
        </p:spPr>
      </p:sp>
      <p:sp>
        <p:nvSpPr>
          <p:cNvPr name="AutoShape 5" id="5"/>
          <p:cNvSpPr/>
          <p:nvPr/>
        </p:nvSpPr>
        <p:spPr>
          <a:xfrm rot="-2700000">
            <a:off x="6865928" y="5695925"/>
            <a:ext cx="3794866" cy="3238550"/>
          </a:xfrm>
          <a:prstGeom prst="rect">
            <a:avLst/>
          </a:prstGeom>
          <a:solidFill>
            <a:srgbClr val="F8FBFD"/>
          </a:solidFill>
        </p:spPr>
      </p:sp>
      <p:sp>
        <p:nvSpPr>
          <p:cNvPr name="TextBox 6" id="6"/>
          <p:cNvSpPr txBox="true"/>
          <p:nvPr/>
        </p:nvSpPr>
        <p:spPr>
          <a:xfrm rot="0">
            <a:off x="731520" y="693420"/>
            <a:ext cx="2476612" cy="935355"/>
          </a:xfrm>
          <a:prstGeom prst="rect">
            <a:avLst/>
          </a:prstGeom>
        </p:spPr>
        <p:txBody>
          <a:bodyPr anchor="t" rtlCol="false" tIns="0" lIns="0" bIns="0" rIns="0">
            <a:spAutoFit/>
          </a:bodyPr>
          <a:lstStyle/>
          <a:p>
            <a:pPr algn="l">
              <a:lnSpc>
                <a:spcPts val="2520"/>
              </a:lnSpc>
            </a:pPr>
            <a:r>
              <a:rPr lang="en-US" sz="1800" spc="179">
                <a:solidFill>
                  <a:srgbClr val="F8FBFD"/>
                </a:solidFill>
                <a:latin typeface="Montserrat Classic"/>
                <a:ea typeface="Montserrat Classic"/>
                <a:cs typeface="Montserrat Classic"/>
                <a:sym typeface="Montserrat Classic"/>
              </a:rPr>
              <a:t>PROYECTO FINAL DATA SCIENCE II</a:t>
            </a:r>
          </a:p>
          <a:p>
            <a:pPr algn="l">
              <a:lnSpc>
                <a:spcPts val="2520"/>
              </a:lnSpc>
            </a:pPr>
            <a:r>
              <a:rPr lang="en-US" sz="1800" spc="179">
                <a:solidFill>
                  <a:srgbClr val="F8FBFD"/>
                </a:solidFill>
                <a:latin typeface="Montserrat Classic"/>
                <a:ea typeface="Montserrat Classic"/>
                <a:cs typeface="Montserrat Classic"/>
                <a:sym typeface="Montserrat Classic"/>
              </a:rPr>
              <a:t>SEPT-2024</a:t>
            </a:r>
          </a:p>
        </p:txBody>
      </p:sp>
      <p:grpSp>
        <p:nvGrpSpPr>
          <p:cNvPr name="Group 7" id="7"/>
          <p:cNvGrpSpPr/>
          <p:nvPr/>
        </p:nvGrpSpPr>
        <p:grpSpPr>
          <a:xfrm rot="0">
            <a:off x="731520" y="4130237"/>
            <a:ext cx="4953223" cy="2453443"/>
            <a:chOff x="0" y="0"/>
            <a:chExt cx="6604298" cy="3271257"/>
          </a:xfrm>
        </p:grpSpPr>
        <p:sp>
          <p:nvSpPr>
            <p:cNvPr name="TextBox 8" id="8"/>
            <p:cNvSpPr txBox="true"/>
            <p:nvPr/>
          </p:nvSpPr>
          <p:spPr>
            <a:xfrm rot="0">
              <a:off x="0" y="47625"/>
              <a:ext cx="6604298" cy="2631231"/>
            </a:xfrm>
            <a:prstGeom prst="rect">
              <a:avLst/>
            </a:prstGeom>
          </p:spPr>
          <p:txBody>
            <a:bodyPr anchor="t" rtlCol="false" tIns="0" lIns="0" bIns="0" rIns="0">
              <a:spAutoFit/>
            </a:bodyPr>
            <a:lstStyle/>
            <a:p>
              <a:pPr algn="l">
                <a:lnSpc>
                  <a:spcPts val="2600"/>
                </a:lnSpc>
              </a:pPr>
              <a:r>
                <a:rPr lang="en-US" sz="2600" b="true">
                  <a:solidFill>
                    <a:srgbClr val="CED0D3"/>
                  </a:solidFill>
                  <a:latin typeface="Montserrat Classic Bold"/>
                  <a:ea typeface="Montserrat Classic Bold"/>
                  <a:cs typeface="Montserrat Classic Bold"/>
                  <a:sym typeface="Montserrat Classic Bold"/>
                </a:rPr>
                <a:t>SUICIDIO Y PANDEMIA: ANÁLISIS DE LA INCIDENCIA DE LAS POLÍTICAS SANITARIAS DE CONFINAMIENTO EN ARGENTINA (2019-2022)</a:t>
              </a:r>
            </a:p>
          </p:txBody>
        </p:sp>
        <p:sp>
          <p:nvSpPr>
            <p:cNvPr name="TextBox 9" id="9"/>
            <p:cNvSpPr txBox="true"/>
            <p:nvPr/>
          </p:nvSpPr>
          <p:spPr>
            <a:xfrm rot="0">
              <a:off x="1" y="2925394"/>
              <a:ext cx="6096285" cy="345863"/>
            </a:xfrm>
            <a:prstGeom prst="rect">
              <a:avLst/>
            </a:prstGeom>
          </p:spPr>
          <p:txBody>
            <a:bodyPr anchor="t" rtlCol="false" tIns="0" lIns="0" bIns="0" rIns="0">
              <a:spAutoFit/>
            </a:bodyPr>
            <a:lstStyle/>
            <a:p>
              <a:pPr algn="l">
                <a:lnSpc>
                  <a:spcPts val="2240"/>
                </a:lnSpc>
              </a:pPr>
              <a:r>
                <a:rPr lang="en-US" sz="1600" spc="16">
                  <a:solidFill>
                    <a:srgbClr val="F8FBFD"/>
                  </a:solidFill>
                  <a:latin typeface="Montserrat Classic"/>
                  <a:ea typeface="Montserrat Classic"/>
                  <a:cs typeface="Montserrat Classic"/>
                  <a:sym typeface="Montserrat Classic"/>
                </a:rPr>
                <a:t>Presentado por Eduardo García</a:t>
              </a:r>
            </a:p>
          </p:txBody>
        </p:sp>
      </p:grpSp>
    </p:spTree>
  </p:cSld>
  <p:clrMapOvr>
    <a:masterClrMapping/>
  </p:clrMapOvr>
</p:sld>
</file>

<file path=ppt/slides/slide10.xml><?xml version="1.0" encoding="utf-8"?>
<p:sld xmlns:p="http://schemas.openxmlformats.org/presentationml/2006/main" xmlns:a="http://schemas.openxmlformats.org/drawingml/2006/main">
  <p:cSld>
    <p:bg>
      <p:bgPr>
        <a:solidFill>
          <a:srgbClr val="38B6FF"/>
        </a:solidFill>
      </p:bgPr>
    </p:bg>
    <p:spTree>
      <p:nvGrpSpPr>
        <p:cNvPr id="1" name=""/>
        <p:cNvGrpSpPr/>
        <p:nvPr/>
      </p:nvGrpSpPr>
      <p:grpSpPr>
        <a:xfrm>
          <a:off x="0" y="0"/>
          <a:ext cx="0" cy="0"/>
          <a:chOff x="0" y="0"/>
          <a:chExt cx="0" cy="0"/>
        </a:xfrm>
      </p:grpSpPr>
      <p:sp>
        <p:nvSpPr>
          <p:cNvPr name="AutoShape 2" id="2"/>
          <p:cNvSpPr/>
          <p:nvPr/>
        </p:nvSpPr>
        <p:spPr>
          <a:xfrm rot="-2700000">
            <a:off x="7174615" y="-2589922"/>
            <a:ext cx="3554939" cy="3554243"/>
          </a:xfrm>
          <a:prstGeom prst="rect">
            <a:avLst/>
          </a:prstGeom>
          <a:solidFill>
            <a:srgbClr val="F8FBFD"/>
          </a:solidFill>
        </p:spPr>
      </p:sp>
      <p:sp>
        <p:nvSpPr>
          <p:cNvPr name="AutoShape 3" id="3"/>
          <p:cNvSpPr/>
          <p:nvPr/>
        </p:nvSpPr>
        <p:spPr>
          <a:xfrm rot="-2700000">
            <a:off x="7210580" y="-1074420"/>
            <a:ext cx="30601" cy="3238550"/>
          </a:xfrm>
          <a:prstGeom prst="rect">
            <a:avLst/>
          </a:prstGeom>
          <a:solidFill>
            <a:srgbClr val="F8FBFD"/>
          </a:solidFill>
        </p:spPr>
      </p:sp>
      <p:sp>
        <p:nvSpPr>
          <p:cNvPr name="AutoShape 4" id="4"/>
          <p:cNvSpPr/>
          <p:nvPr/>
        </p:nvSpPr>
        <p:spPr>
          <a:xfrm rot="-2700000">
            <a:off x="9693751" y="6312324"/>
            <a:ext cx="23417" cy="1909472"/>
          </a:xfrm>
          <a:prstGeom prst="rect">
            <a:avLst/>
          </a:prstGeom>
          <a:solidFill>
            <a:srgbClr val="F8FBFD"/>
          </a:solidFill>
        </p:spPr>
      </p:sp>
      <p:sp>
        <p:nvSpPr>
          <p:cNvPr name="TextBox 5" id="5"/>
          <p:cNvSpPr txBox="true"/>
          <p:nvPr/>
        </p:nvSpPr>
        <p:spPr>
          <a:xfrm rot="0">
            <a:off x="545936" y="774382"/>
            <a:ext cx="8220565" cy="485775"/>
          </a:xfrm>
          <a:prstGeom prst="rect">
            <a:avLst/>
          </a:prstGeom>
        </p:spPr>
        <p:txBody>
          <a:bodyPr anchor="t" rtlCol="false" tIns="0" lIns="0" bIns="0" rIns="0">
            <a:spAutoFit/>
          </a:bodyPr>
          <a:lstStyle/>
          <a:p>
            <a:pPr algn="just">
              <a:lnSpc>
                <a:spcPts val="3840"/>
              </a:lnSpc>
            </a:pPr>
            <a:r>
              <a:rPr lang="en-US" b="true" sz="3200" spc="32">
                <a:solidFill>
                  <a:srgbClr val="F8FBFD"/>
                </a:solidFill>
                <a:latin typeface="Montserrat Classic Bold"/>
                <a:ea typeface="Montserrat Classic Bold"/>
                <a:cs typeface="Montserrat Classic Bold"/>
                <a:sym typeface="Montserrat Classic Bold"/>
              </a:rPr>
              <a:t>DESCRIPCIÓN DE LA EVOLUCIÓN</a:t>
            </a:r>
          </a:p>
        </p:txBody>
      </p:sp>
      <p:sp>
        <p:nvSpPr>
          <p:cNvPr name="TextBox 6" id="6"/>
          <p:cNvSpPr txBox="true"/>
          <p:nvPr/>
        </p:nvSpPr>
        <p:spPr>
          <a:xfrm rot="0">
            <a:off x="475941" y="1643525"/>
            <a:ext cx="8476144" cy="5206365"/>
          </a:xfrm>
          <a:prstGeom prst="rect">
            <a:avLst/>
          </a:prstGeom>
        </p:spPr>
        <p:txBody>
          <a:bodyPr anchor="t" rtlCol="false" tIns="0" lIns="0" bIns="0" rIns="0">
            <a:spAutoFit/>
          </a:bodyPr>
          <a:lstStyle/>
          <a:p>
            <a:pPr algn="just">
              <a:lnSpc>
                <a:spcPts val="3150"/>
              </a:lnSpc>
            </a:pPr>
            <a:r>
              <a:rPr lang="en-US" sz="2100" spc="21">
                <a:solidFill>
                  <a:srgbClr val="F8FBFD"/>
                </a:solidFill>
                <a:latin typeface="Montserrat Light"/>
                <a:ea typeface="Montserrat Light"/>
                <a:cs typeface="Montserrat Light"/>
                <a:sym typeface="Montserrat Light"/>
              </a:rPr>
              <a:t>Este gráfico ilustra la cantidad de suicidios registrados trimestralmente en Argentina entre 2019 y 2022, reflejando una tendencia fluctuante a lo largo del período analizado.</a:t>
            </a:r>
          </a:p>
          <a:p>
            <a:pPr algn="just">
              <a:lnSpc>
                <a:spcPts val="3150"/>
              </a:lnSpc>
            </a:pPr>
            <a:r>
              <a:rPr lang="en-US" b="true" sz="2100" spc="21">
                <a:solidFill>
                  <a:srgbClr val="F8FBFD"/>
                </a:solidFill>
                <a:latin typeface="Montserrat Light Bold"/>
                <a:ea typeface="Montserrat Light Bold"/>
                <a:cs typeface="Montserrat Light Bold"/>
                <a:sym typeface="Montserrat Light Bold"/>
              </a:rPr>
              <a:t>Tendencia General: </a:t>
            </a:r>
            <a:r>
              <a:rPr lang="en-US" sz="2100" spc="21">
                <a:solidFill>
                  <a:srgbClr val="F8FBFD"/>
                </a:solidFill>
                <a:latin typeface="Montserrat Light"/>
                <a:ea typeface="Montserrat Light"/>
                <a:cs typeface="Montserrat Light"/>
                <a:sym typeface="Montserrat Light"/>
              </a:rPr>
              <a:t>Se observan picos significativos de aumento y disminución en distintos trimestres.</a:t>
            </a:r>
          </a:p>
          <a:p>
            <a:pPr algn="just">
              <a:lnSpc>
                <a:spcPts val="3150"/>
              </a:lnSpc>
            </a:pPr>
            <a:r>
              <a:rPr lang="en-US" b="true" sz="2100" spc="21">
                <a:solidFill>
                  <a:srgbClr val="F8FBFD"/>
                </a:solidFill>
                <a:latin typeface="Montserrat Light Bold"/>
                <a:ea typeface="Montserrat Light Bold"/>
                <a:cs typeface="Montserrat Light Bold"/>
                <a:sym typeface="Montserrat Light Bold"/>
              </a:rPr>
              <a:t>Descenso durante la Pandemia: </a:t>
            </a:r>
            <a:r>
              <a:rPr lang="en-US" sz="2100" spc="21">
                <a:solidFill>
                  <a:srgbClr val="F8FBFD"/>
                </a:solidFill>
                <a:latin typeface="Montserrat Light"/>
                <a:ea typeface="Montserrat Light"/>
                <a:cs typeface="Montserrat Light"/>
                <a:sym typeface="Montserrat Light"/>
              </a:rPr>
              <a:t>Los primeros trimestres de 2020 muestran una disminución marcada en los suicidios, coincidiendo con el inicio de la pandemia y las restricciones de confinamiento.</a:t>
            </a:r>
          </a:p>
          <a:p>
            <a:pPr algn="just">
              <a:lnSpc>
                <a:spcPts val="3150"/>
              </a:lnSpc>
            </a:pPr>
            <a:r>
              <a:rPr lang="en-US" b="true" sz="2100" spc="21">
                <a:solidFill>
                  <a:srgbClr val="F8FBFD"/>
                </a:solidFill>
                <a:latin typeface="Montserrat Light Bold"/>
                <a:ea typeface="Montserrat Light Bold"/>
                <a:cs typeface="Montserrat Light Bold"/>
                <a:sym typeface="Montserrat Light Bold"/>
              </a:rPr>
              <a:t>Repunte Posterior: </a:t>
            </a:r>
            <a:r>
              <a:rPr lang="en-US" sz="2100" spc="21">
                <a:solidFill>
                  <a:srgbClr val="F8FBFD"/>
                </a:solidFill>
                <a:latin typeface="Montserrat Light"/>
                <a:ea typeface="Montserrat Light"/>
                <a:cs typeface="Montserrat Light"/>
                <a:sym typeface="Montserrat Light"/>
              </a:rPr>
              <a:t>A partir de trimestres posteriores, especialmente hacia el final de 2022, se registra un incremento notable en la cantidad de suicidios, con una variación porcentual significativa del 15.64%.</a:t>
            </a:r>
          </a:p>
        </p:txBody>
      </p:sp>
    </p:spTree>
  </p:cSld>
  <p:clrMapOvr>
    <a:masterClrMapping/>
  </p:clrMapOvr>
</p:sld>
</file>

<file path=ppt/slides/slide100.xml><?xml version="1.0" encoding="utf-8"?>
<p:sld xmlns:p="http://schemas.openxmlformats.org/presentationml/2006/main" xmlns:a="http://schemas.openxmlformats.org/drawingml/2006/main" xmlns:r="http://schemas.openxmlformats.org/officeDocument/2006/relationships">
  <p:cSld>
    <p:bg>
      <p:bgPr>
        <a:solidFill>
          <a:srgbClr val="053D57"/>
        </a:solidFill>
      </p:bgPr>
    </p:bg>
    <p:spTree>
      <p:nvGrpSpPr>
        <p:cNvPr id="1" name=""/>
        <p:cNvGrpSpPr/>
        <p:nvPr/>
      </p:nvGrpSpPr>
      <p:grpSpPr>
        <a:xfrm>
          <a:off x="0" y="0"/>
          <a:ext cx="0" cy="0"/>
          <a:chOff x="0" y="0"/>
          <a:chExt cx="0" cy="0"/>
        </a:xfrm>
      </p:grpSpPr>
      <p:grpSp>
        <p:nvGrpSpPr>
          <p:cNvPr name="Group 2" id="2"/>
          <p:cNvGrpSpPr/>
          <p:nvPr/>
        </p:nvGrpSpPr>
        <p:grpSpPr>
          <a:xfrm rot="0">
            <a:off x="0" y="0"/>
            <a:ext cx="6976741" cy="7315200"/>
            <a:chOff x="0" y="0"/>
            <a:chExt cx="9302322" cy="9753600"/>
          </a:xfrm>
        </p:grpSpPr>
        <p:pic>
          <p:nvPicPr>
            <p:cNvPr name="Picture 3" id="3"/>
            <p:cNvPicPr>
              <a:picLocks noChangeAspect="true"/>
            </p:cNvPicPr>
            <p:nvPr/>
          </p:nvPicPr>
          <p:blipFill>
            <a:blip r:embed="rId2">
              <a:alphaModFix amt="30000"/>
            </a:blip>
            <a:srcRect l="21309" t="0" r="7246" b="0"/>
            <a:stretch>
              <a:fillRect/>
            </a:stretch>
          </p:blipFill>
          <p:spPr>
            <a:xfrm flipH="false" flipV="false">
              <a:off x="0" y="0"/>
              <a:ext cx="9302322" cy="9753600"/>
            </a:xfrm>
            <a:prstGeom prst="rect">
              <a:avLst/>
            </a:prstGeom>
          </p:spPr>
        </p:pic>
      </p:grpSp>
      <p:sp>
        <p:nvSpPr>
          <p:cNvPr name="AutoShape 4" id="4"/>
          <p:cNvSpPr/>
          <p:nvPr/>
        </p:nvSpPr>
        <p:spPr>
          <a:xfrm rot="-2295618">
            <a:off x="3688267" y="-4364928"/>
            <a:ext cx="6887586" cy="12786099"/>
          </a:xfrm>
          <a:prstGeom prst="rect">
            <a:avLst/>
          </a:prstGeom>
          <a:solidFill>
            <a:srgbClr val="38B6FF"/>
          </a:solidFill>
        </p:spPr>
      </p:sp>
      <p:sp>
        <p:nvSpPr>
          <p:cNvPr name="TextBox 5" id="5"/>
          <p:cNvSpPr txBox="true"/>
          <p:nvPr/>
        </p:nvSpPr>
        <p:spPr>
          <a:xfrm rot="0">
            <a:off x="2111350" y="3038475"/>
            <a:ext cx="7093610" cy="1228725"/>
          </a:xfrm>
          <a:prstGeom prst="rect">
            <a:avLst/>
          </a:prstGeom>
        </p:spPr>
        <p:txBody>
          <a:bodyPr anchor="t" rtlCol="false" tIns="0" lIns="0" bIns="0" rIns="0">
            <a:spAutoFit/>
          </a:bodyPr>
          <a:lstStyle/>
          <a:p>
            <a:pPr algn="l">
              <a:lnSpc>
                <a:spcPts val="4800"/>
              </a:lnSpc>
            </a:pPr>
            <a:r>
              <a:rPr lang="en-US" sz="4000" spc="-40" b="true">
                <a:solidFill>
                  <a:srgbClr val="F8FBFD"/>
                </a:solidFill>
                <a:latin typeface="Montserrat Classic Bold"/>
                <a:ea typeface="Montserrat Classic Bold"/>
                <a:cs typeface="Montserrat Classic Bold"/>
                <a:sym typeface="Montserrat Classic Bold"/>
              </a:rPr>
              <a:t>GRADIENT BOOSTING PARA LA VARIABLE EDAD</a:t>
            </a:r>
          </a:p>
        </p:txBody>
      </p:sp>
      <p:sp>
        <p:nvSpPr>
          <p:cNvPr name="AutoShape 6" id="6"/>
          <p:cNvSpPr/>
          <p:nvPr/>
        </p:nvSpPr>
        <p:spPr>
          <a:xfrm rot="-2700000">
            <a:off x="8169571" y="6280451"/>
            <a:ext cx="2070778" cy="2120297"/>
          </a:xfrm>
          <a:prstGeom prst="rect">
            <a:avLst/>
          </a:prstGeom>
          <a:solidFill>
            <a:srgbClr val="F8FBFD"/>
          </a:solidFill>
        </p:spPr>
      </p:sp>
      <p:sp>
        <p:nvSpPr>
          <p:cNvPr name="AutoShape 7" id="7"/>
          <p:cNvSpPr/>
          <p:nvPr/>
        </p:nvSpPr>
        <p:spPr>
          <a:xfrm rot="-2335582">
            <a:off x="2610726" y="-459409"/>
            <a:ext cx="30601" cy="3238550"/>
          </a:xfrm>
          <a:prstGeom prst="rect">
            <a:avLst/>
          </a:prstGeom>
          <a:solidFill>
            <a:srgbClr val="F8FBFD"/>
          </a:solidFill>
        </p:spPr>
      </p:sp>
    </p:spTree>
  </p:cSld>
  <p:clrMapOvr>
    <a:masterClrMapping/>
  </p:clrMapOvr>
</p:sld>
</file>

<file path=ppt/slides/slide101.xml><?xml version="1.0" encoding="utf-8"?>
<p:sld xmlns:p="http://schemas.openxmlformats.org/presentationml/2006/main" xmlns:a="http://schemas.openxmlformats.org/drawingml/2006/main">
  <p:cSld>
    <p:bg>
      <p:bgPr>
        <a:solidFill>
          <a:srgbClr val="38B6FF"/>
        </a:solidFill>
      </p:bgPr>
    </p:bg>
    <p:spTree>
      <p:nvGrpSpPr>
        <p:cNvPr id="1" name=""/>
        <p:cNvGrpSpPr/>
        <p:nvPr/>
      </p:nvGrpSpPr>
      <p:grpSpPr>
        <a:xfrm>
          <a:off x="0" y="0"/>
          <a:ext cx="0" cy="0"/>
          <a:chOff x="0" y="0"/>
          <a:chExt cx="0" cy="0"/>
        </a:xfrm>
      </p:grpSpPr>
      <p:sp>
        <p:nvSpPr>
          <p:cNvPr name="AutoShape 2" id="2"/>
          <p:cNvSpPr/>
          <p:nvPr/>
        </p:nvSpPr>
        <p:spPr>
          <a:xfrm rot="-2700000">
            <a:off x="7174615" y="-2589922"/>
            <a:ext cx="3554939" cy="3554243"/>
          </a:xfrm>
          <a:prstGeom prst="rect">
            <a:avLst/>
          </a:prstGeom>
          <a:solidFill>
            <a:srgbClr val="F8FBFD"/>
          </a:solidFill>
        </p:spPr>
      </p:sp>
      <p:sp>
        <p:nvSpPr>
          <p:cNvPr name="AutoShape 3" id="3"/>
          <p:cNvSpPr/>
          <p:nvPr/>
        </p:nvSpPr>
        <p:spPr>
          <a:xfrm rot="-2700000">
            <a:off x="7210580" y="-1074420"/>
            <a:ext cx="30601" cy="3238550"/>
          </a:xfrm>
          <a:prstGeom prst="rect">
            <a:avLst/>
          </a:prstGeom>
          <a:solidFill>
            <a:srgbClr val="F8FBFD"/>
          </a:solidFill>
        </p:spPr>
      </p:sp>
      <p:sp>
        <p:nvSpPr>
          <p:cNvPr name="AutoShape 4" id="4"/>
          <p:cNvSpPr/>
          <p:nvPr/>
        </p:nvSpPr>
        <p:spPr>
          <a:xfrm rot="-2700000">
            <a:off x="9693751" y="6312324"/>
            <a:ext cx="23417" cy="1909472"/>
          </a:xfrm>
          <a:prstGeom prst="rect">
            <a:avLst/>
          </a:prstGeom>
          <a:solidFill>
            <a:srgbClr val="F8FBFD"/>
          </a:solidFill>
        </p:spPr>
      </p:sp>
      <p:sp>
        <p:nvSpPr>
          <p:cNvPr name="TextBox 5" id="5"/>
          <p:cNvSpPr txBox="true"/>
          <p:nvPr/>
        </p:nvSpPr>
        <p:spPr>
          <a:xfrm rot="0">
            <a:off x="304677" y="831533"/>
            <a:ext cx="8220565" cy="781050"/>
          </a:xfrm>
          <a:prstGeom prst="rect">
            <a:avLst/>
          </a:prstGeom>
        </p:spPr>
        <p:txBody>
          <a:bodyPr anchor="t" rtlCol="false" tIns="0" lIns="0" bIns="0" rIns="0">
            <a:spAutoFit/>
          </a:bodyPr>
          <a:lstStyle/>
          <a:p>
            <a:pPr algn="l">
              <a:lnSpc>
                <a:spcPts val="3120"/>
              </a:lnSpc>
            </a:pPr>
            <a:r>
              <a:rPr lang="en-US" b="true" sz="2600" spc="26">
                <a:solidFill>
                  <a:srgbClr val="F8FBFD"/>
                </a:solidFill>
                <a:latin typeface="Montserrat Classic Bold"/>
                <a:ea typeface="Montserrat Classic Bold"/>
                <a:cs typeface="Montserrat Classic Bold"/>
                <a:sym typeface="Montserrat Classic Bold"/>
              </a:rPr>
              <a:t>ANÁLISIS DE GRADIENT BOOSTING PARA </a:t>
            </a:r>
          </a:p>
          <a:p>
            <a:pPr algn="l">
              <a:lnSpc>
                <a:spcPts val="3120"/>
              </a:lnSpc>
            </a:pPr>
            <a:r>
              <a:rPr lang="en-US" b="true" sz="2600" spc="26">
                <a:solidFill>
                  <a:srgbClr val="F8FBFD"/>
                </a:solidFill>
                <a:latin typeface="Montserrat Classic Bold"/>
                <a:ea typeface="Montserrat Classic Bold"/>
                <a:cs typeface="Montserrat Classic Bold"/>
                <a:sym typeface="Montserrat Classic Bold"/>
              </a:rPr>
              <a:t>LA VARIABLE EDAD</a:t>
            </a:r>
          </a:p>
        </p:txBody>
      </p:sp>
      <p:sp>
        <p:nvSpPr>
          <p:cNvPr name="TextBox 6" id="6"/>
          <p:cNvSpPr txBox="true"/>
          <p:nvPr/>
        </p:nvSpPr>
        <p:spPr>
          <a:xfrm rot="0">
            <a:off x="638728" y="1773555"/>
            <a:ext cx="8476144" cy="5013960"/>
          </a:xfrm>
          <a:prstGeom prst="rect">
            <a:avLst/>
          </a:prstGeom>
        </p:spPr>
        <p:txBody>
          <a:bodyPr anchor="t" rtlCol="false" tIns="0" lIns="0" bIns="0" rIns="0">
            <a:spAutoFit/>
          </a:bodyPr>
          <a:lstStyle/>
          <a:p>
            <a:pPr algn="just">
              <a:lnSpc>
                <a:spcPts val="3600"/>
              </a:lnSpc>
            </a:pPr>
            <a:r>
              <a:rPr lang="en-US" sz="2400" spc="24">
                <a:solidFill>
                  <a:srgbClr val="F8FBFD"/>
                </a:solidFill>
                <a:latin typeface="Montserrat Light"/>
                <a:ea typeface="Montserrat Light"/>
                <a:cs typeface="Montserrat Light"/>
                <a:sym typeface="Montserrat Light"/>
              </a:rPr>
              <a:t>En esta sección presentamos el análisis de la variable edad utilizando Gradient Boosting. Esta técnica fue seleccionada debido a su capacidad para mejorar la precisión y reducir errores mediante un proceso secuencial de optimización de los errores previos. Es especialmente útil para manejar las complejidades presentes en las clases desbalanceadas, como las observadas en la distribución de edades. A continuación, veremos el rendimiento del modelo en términos de matriz de confusión, precisión, recall y F1-Score.</a:t>
            </a:r>
          </a:p>
        </p:txBody>
      </p:sp>
    </p:spTree>
  </p:cSld>
  <p:clrMapOvr>
    <a:masterClrMapping/>
  </p:clrMapOvr>
</p:sld>
</file>

<file path=ppt/slides/slide102.xml><?xml version="1.0" encoding="utf-8"?>
<p:sld xmlns:p="http://schemas.openxmlformats.org/presentationml/2006/main" xmlns:a="http://schemas.openxmlformats.org/drawingml/2006/main" xmlns:r="http://schemas.openxmlformats.org/officeDocument/2006/relationships">
  <p:cSld>
    <p:bg>
      <p:bgPr>
        <a:solidFill>
          <a:srgbClr val="F8FBFD"/>
        </a:solidFill>
      </p:bgPr>
    </p:bg>
    <p:spTree>
      <p:nvGrpSpPr>
        <p:cNvPr id="1" name=""/>
        <p:cNvGrpSpPr/>
        <p:nvPr/>
      </p:nvGrpSpPr>
      <p:grpSpPr>
        <a:xfrm>
          <a:off x="0" y="0"/>
          <a:ext cx="0" cy="0"/>
          <a:chOff x="0" y="0"/>
          <a:chExt cx="0" cy="0"/>
        </a:xfrm>
      </p:grpSpPr>
      <p:sp>
        <p:nvSpPr>
          <p:cNvPr name="AutoShape 2" id="2"/>
          <p:cNvSpPr/>
          <p:nvPr/>
        </p:nvSpPr>
        <p:spPr>
          <a:xfrm rot="-2700000">
            <a:off x="7178522" y="-1076302"/>
            <a:ext cx="1816139" cy="1815784"/>
          </a:xfrm>
          <a:prstGeom prst="rect">
            <a:avLst/>
          </a:prstGeom>
          <a:solidFill>
            <a:srgbClr val="38B6FF"/>
          </a:solidFill>
        </p:spPr>
      </p:sp>
      <p:sp>
        <p:nvSpPr>
          <p:cNvPr name="AutoShape 3" id="3"/>
          <p:cNvSpPr/>
          <p:nvPr/>
        </p:nvSpPr>
        <p:spPr>
          <a:xfrm rot="-2700000">
            <a:off x="-684968" y="4076789"/>
            <a:ext cx="4215873" cy="5693313"/>
          </a:xfrm>
          <a:prstGeom prst="rect">
            <a:avLst/>
          </a:prstGeom>
          <a:solidFill>
            <a:srgbClr val="38B6FF"/>
          </a:solidFill>
        </p:spPr>
      </p:sp>
      <p:sp>
        <p:nvSpPr>
          <p:cNvPr name="AutoShape 4" id="4"/>
          <p:cNvSpPr/>
          <p:nvPr/>
        </p:nvSpPr>
        <p:spPr>
          <a:xfrm rot="-2700000">
            <a:off x="7946060" y="-235135"/>
            <a:ext cx="4043490" cy="26728"/>
          </a:xfrm>
          <a:prstGeom prst="rect">
            <a:avLst/>
          </a:prstGeom>
          <a:solidFill>
            <a:srgbClr val="38B6FF"/>
          </a:solidFill>
        </p:spPr>
      </p:sp>
      <p:sp>
        <p:nvSpPr>
          <p:cNvPr name="AutoShape 5" id="5"/>
          <p:cNvSpPr/>
          <p:nvPr/>
        </p:nvSpPr>
        <p:spPr>
          <a:xfrm rot="-2700000">
            <a:off x="3395585" y="2163914"/>
            <a:ext cx="23417" cy="6248732"/>
          </a:xfrm>
          <a:prstGeom prst="rect">
            <a:avLst/>
          </a:prstGeom>
          <a:solidFill>
            <a:srgbClr val="053D57"/>
          </a:solidFill>
        </p:spPr>
      </p:sp>
      <p:sp>
        <p:nvSpPr>
          <p:cNvPr name="Freeform 6" id="6"/>
          <p:cNvSpPr/>
          <p:nvPr/>
        </p:nvSpPr>
        <p:spPr>
          <a:xfrm flipH="false" flipV="false" rot="0">
            <a:off x="1422968" y="1662567"/>
            <a:ext cx="6548421" cy="5124139"/>
          </a:xfrm>
          <a:custGeom>
            <a:avLst/>
            <a:gdLst/>
            <a:ahLst/>
            <a:cxnLst/>
            <a:rect r="r" b="b" t="t" l="l"/>
            <a:pathLst>
              <a:path h="5124139" w="6548421">
                <a:moveTo>
                  <a:pt x="0" y="0"/>
                </a:moveTo>
                <a:lnTo>
                  <a:pt x="6548421" y="0"/>
                </a:lnTo>
                <a:lnTo>
                  <a:pt x="6548421" y="5124139"/>
                </a:lnTo>
                <a:lnTo>
                  <a:pt x="0" y="5124139"/>
                </a:lnTo>
                <a:lnTo>
                  <a:pt x="0" y="0"/>
                </a:lnTo>
                <a:close/>
              </a:path>
            </a:pathLst>
          </a:custGeom>
          <a:blipFill>
            <a:blip r:embed="rId2"/>
            <a:stretch>
              <a:fillRect l="0" t="0" r="0" b="0"/>
            </a:stretch>
          </a:blipFill>
        </p:spPr>
      </p:sp>
      <p:sp>
        <p:nvSpPr>
          <p:cNvPr name="TextBox 7" id="7"/>
          <p:cNvSpPr txBox="true"/>
          <p:nvPr/>
        </p:nvSpPr>
        <p:spPr>
          <a:xfrm rot="0">
            <a:off x="731520" y="546878"/>
            <a:ext cx="8038250" cy="838200"/>
          </a:xfrm>
          <a:prstGeom prst="rect">
            <a:avLst/>
          </a:prstGeom>
        </p:spPr>
        <p:txBody>
          <a:bodyPr anchor="t" rtlCol="false" tIns="0" lIns="0" bIns="0" rIns="0">
            <a:spAutoFit/>
          </a:bodyPr>
          <a:lstStyle/>
          <a:p>
            <a:pPr algn="l">
              <a:lnSpc>
                <a:spcPts val="3359"/>
              </a:lnSpc>
            </a:pPr>
            <a:r>
              <a:rPr lang="en-US" sz="2799" spc="-27" b="true">
                <a:solidFill>
                  <a:srgbClr val="38B6FF"/>
                </a:solidFill>
                <a:latin typeface="Montserrat Classic Bold"/>
                <a:ea typeface="Montserrat Classic Bold"/>
                <a:cs typeface="Montserrat Classic Bold"/>
                <a:sym typeface="Montserrat Classic Bold"/>
              </a:rPr>
              <a:t>MATRIZ DE CONFUSIÓN - GRADIENT </a:t>
            </a:r>
          </a:p>
          <a:p>
            <a:pPr algn="l">
              <a:lnSpc>
                <a:spcPts val="3359"/>
              </a:lnSpc>
            </a:pPr>
            <a:r>
              <a:rPr lang="en-US" sz="2799" spc="-27" b="true">
                <a:solidFill>
                  <a:srgbClr val="38B6FF"/>
                </a:solidFill>
                <a:latin typeface="Montserrat Classic Bold"/>
                <a:ea typeface="Montserrat Classic Bold"/>
                <a:cs typeface="Montserrat Classic Bold"/>
                <a:sym typeface="Montserrat Classic Bold"/>
              </a:rPr>
              <a:t>BOOSTING PARA EDAD</a:t>
            </a:r>
          </a:p>
        </p:txBody>
      </p:sp>
    </p:spTree>
  </p:cSld>
  <p:clrMapOvr>
    <a:masterClrMapping/>
  </p:clrMapOvr>
</p:sld>
</file>

<file path=ppt/slides/slide103.xml><?xml version="1.0" encoding="utf-8"?>
<p:sld xmlns:p="http://schemas.openxmlformats.org/presentationml/2006/main" xmlns:a="http://schemas.openxmlformats.org/drawingml/2006/main">
  <p:cSld>
    <p:bg>
      <p:bgPr>
        <a:solidFill>
          <a:srgbClr val="38B6FF"/>
        </a:solidFill>
      </p:bgPr>
    </p:bg>
    <p:spTree>
      <p:nvGrpSpPr>
        <p:cNvPr id="1" name=""/>
        <p:cNvGrpSpPr/>
        <p:nvPr/>
      </p:nvGrpSpPr>
      <p:grpSpPr>
        <a:xfrm>
          <a:off x="0" y="0"/>
          <a:ext cx="0" cy="0"/>
          <a:chOff x="0" y="0"/>
          <a:chExt cx="0" cy="0"/>
        </a:xfrm>
      </p:grpSpPr>
      <p:sp>
        <p:nvSpPr>
          <p:cNvPr name="AutoShape 2" id="2"/>
          <p:cNvSpPr/>
          <p:nvPr/>
        </p:nvSpPr>
        <p:spPr>
          <a:xfrm rot="-2700000">
            <a:off x="7174615" y="-2589922"/>
            <a:ext cx="3554939" cy="3554243"/>
          </a:xfrm>
          <a:prstGeom prst="rect">
            <a:avLst/>
          </a:prstGeom>
          <a:solidFill>
            <a:srgbClr val="F8FBFD"/>
          </a:solidFill>
        </p:spPr>
      </p:sp>
      <p:sp>
        <p:nvSpPr>
          <p:cNvPr name="AutoShape 3" id="3"/>
          <p:cNvSpPr/>
          <p:nvPr/>
        </p:nvSpPr>
        <p:spPr>
          <a:xfrm rot="-2700000">
            <a:off x="7210580" y="-1074420"/>
            <a:ext cx="30601" cy="3238550"/>
          </a:xfrm>
          <a:prstGeom prst="rect">
            <a:avLst/>
          </a:prstGeom>
          <a:solidFill>
            <a:srgbClr val="F8FBFD"/>
          </a:solidFill>
        </p:spPr>
      </p:sp>
      <p:sp>
        <p:nvSpPr>
          <p:cNvPr name="AutoShape 4" id="4"/>
          <p:cNvSpPr/>
          <p:nvPr/>
        </p:nvSpPr>
        <p:spPr>
          <a:xfrm rot="-2700000">
            <a:off x="9693751" y="6312324"/>
            <a:ext cx="23417" cy="1909472"/>
          </a:xfrm>
          <a:prstGeom prst="rect">
            <a:avLst/>
          </a:prstGeom>
          <a:solidFill>
            <a:srgbClr val="F8FBFD"/>
          </a:solidFill>
        </p:spPr>
      </p:sp>
      <p:sp>
        <p:nvSpPr>
          <p:cNvPr name="TextBox 5" id="5"/>
          <p:cNvSpPr txBox="true"/>
          <p:nvPr/>
        </p:nvSpPr>
        <p:spPr>
          <a:xfrm rot="0">
            <a:off x="545936" y="521970"/>
            <a:ext cx="8220565" cy="1257300"/>
          </a:xfrm>
          <a:prstGeom prst="rect">
            <a:avLst/>
          </a:prstGeom>
        </p:spPr>
        <p:txBody>
          <a:bodyPr anchor="t" rtlCol="false" tIns="0" lIns="0" bIns="0" rIns="0">
            <a:spAutoFit/>
          </a:bodyPr>
          <a:lstStyle/>
          <a:p>
            <a:pPr algn="l">
              <a:lnSpc>
                <a:spcPts val="3360"/>
              </a:lnSpc>
            </a:pPr>
            <a:r>
              <a:rPr lang="en-US" b="true" sz="2800" spc="28">
                <a:solidFill>
                  <a:srgbClr val="F8FBFD"/>
                </a:solidFill>
                <a:latin typeface="Montserrat Classic Bold"/>
                <a:ea typeface="Montserrat Classic Bold"/>
                <a:cs typeface="Montserrat Classic Bold"/>
                <a:sym typeface="Montserrat Classic Bold"/>
              </a:rPr>
              <a:t>ANALISIS MATRIZ DE CONFUSIÓN - GRADIENT BOOSTING PARA EDAD</a:t>
            </a:r>
          </a:p>
          <a:p>
            <a:pPr algn="just">
              <a:lnSpc>
                <a:spcPts val="3360"/>
              </a:lnSpc>
            </a:pPr>
          </a:p>
        </p:txBody>
      </p:sp>
      <p:sp>
        <p:nvSpPr>
          <p:cNvPr name="TextBox 6" id="6"/>
          <p:cNvSpPr txBox="true"/>
          <p:nvPr/>
        </p:nvSpPr>
        <p:spPr>
          <a:xfrm rot="0">
            <a:off x="545936" y="1828800"/>
            <a:ext cx="8476144" cy="4825366"/>
          </a:xfrm>
          <a:prstGeom prst="rect">
            <a:avLst/>
          </a:prstGeom>
        </p:spPr>
        <p:txBody>
          <a:bodyPr anchor="t" rtlCol="false" tIns="0" lIns="0" bIns="0" rIns="0">
            <a:spAutoFit/>
          </a:bodyPr>
          <a:lstStyle/>
          <a:p>
            <a:pPr algn="just">
              <a:lnSpc>
                <a:spcPts val="3899"/>
              </a:lnSpc>
            </a:pPr>
            <a:r>
              <a:rPr lang="en-US" sz="2599" spc="25">
                <a:solidFill>
                  <a:srgbClr val="F8FBFD"/>
                </a:solidFill>
                <a:latin typeface="Montserrat Light"/>
                <a:ea typeface="Montserrat Light"/>
                <a:cs typeface="Montserrat Light"/>
                <a:sym typeface="Montserrat Light"/>
              </a:rPr>
              <a:t>La matriz de confusión ilustra la capacidad del modelo para clasificar correctamente cada grupo de edad. Podemos observar que el grupo de '15-34 años' fue clasificado de manera más precisa, mientras que los grupos '0-14 años' y '75+ años' presentan mayores errores de clasificación. Estos resultados sugieren una baja diferenciación en ciertas edades, posiblemente debido a la poca representación de estas clases en el conjunto de datos o la falta de patrones claros.</a:t>
            </a:r>
          </a:p>
        </p:txBody>
      </p:sp>
    </p:spTree>
  </p:cSld>
  <p:clrMapOvr>
    <a:masterClrMapping/>
  </p:clrMapOvr>
</p:sld>
</file>

<file path=ppt/slides/slide104.xml><?xml version="1.0" encoding="utf-8"?>
<p:sld xmlns:p="http://schemas.openxmlformats.org/presentationml/2006/main" xmlns:a="http://schemas.openxmlformats.org/drawingml/2006/main" xmlns:r="http://schemas.openxmlformats.org/officeDocument/2006/relationships">
  <p:cSld>
    <p:bg>
      <p:bgPr>
        <a:solidFill>
          <a:srgbClr val="F8FBFD"/>
        </a:solidFill>
      </p:bgPr>
    </p:bg>
    <p:spTree>
      <p:nvGrpSpPr>
        <p:cNvPr id="1" name=""/>
        <p:cNvGrpSpPr/>
        <p:nvPr/>
      </p:nvGrpSpPr>
      <p:grpSpPr>
        <a:xfrm>
          <a:off x="0" y="0"/>
          <a:ext cx="0" cy="0"/>
          <a:chOff x="0" y="0"/>
          <a:chExt cx="0" cy="0"/>
        </a:xfrm>
      </p:grpSpPr>
      <p:sp>
        <p:nvSpPr>
          <p:cNvPr name="AutoShape 2" id="2"/>
          <p:cNvSpPr/>
          <p:nvPr/>
        </p:nvSpPr>
        <p:spPr>
          <a:xfrm rot="-2700000">
            <a:off x="7178522" y="-1076302"/>
            <a:ext cx="1816139" cy="1815784"/>
          </a:xfrm>
          <a:prstGeom prst="rect">
            <a:avLst/>
          </a:prstGeom>
          <a:solidFill>
            <a:srgbClr val="38B6FF"/>
          </a:solidFill>
        </p:spPr>
      </p:sp>
      <p:sp>
        <p:nvSpPr>
          <p:cNvPr name="AutoShape 3" id="3"/>
          <p:cNvSpPr/>
          <p:nvPr/>
        </p:nvSpPr>
        <p:spPr>
          <a:xfrm rot="-2700000">
            <a:off x="-684968" y="4076789"/>
            <a:ext cx="4215873" cy="5693313"/>
          </a:xfrm>
          <a:prstGeom prst="rect">
            <a:avLst/>
          </a:prstGeom>
          <a:solidFill>
            <a:srgbClr val="38B6FF"/>
          </a:solidFill>
        </p:spPr>
      </p:sp>
      <p:sp>
        <p:nvSpPr>
          <p:cNvPr name="AutoShape 4" id="4"/>
          <p:cNvSpPr/>
          <p:nvPr/>
        </p:nvSpPr>
        <p:spPr>
          <a:xfrm rot="-2700000">
            <a:off x="7946060" y="-235135"/>
            <a:ext cx="4043490" cy="26728"/>
          </a:xfrm>
          <a:prstGeom prst="rect">
            <a:avLst/>
          </a:prstGeom>
          <a:solidFill>
            <a:srgbClr val="38B6FF"/>
          </a:solidFill>
        </p:spPr>
      </p:sp>
      <p:sp>
        <p:nvSpPr>
          <p:cNvPr name="AutoShape 5" id="5"/>
          <p:cNvSpPr/>
          <p:nvPr/>
        </p:nvSpPr>
        <p:spPr>
          <a:xfrm rot="-2700000">
            <a:off x="3395585" y="2163914"/>
            <a:ext cx="23417" cy="6248732"/>
          </a:xfrm>
          <a:prstGeom prst="rect">
            <a:avLst/>
          </a:prstGeom>
          <a:solidFill>
            <a:srgbClr val="053D57"/>
          </a:solidFill>
        </p:spPr>
      </p:sp>
      <p:sp>
        <p:nvSpPr>
          <p:cNvPr name="Freeform 6" id="6"/>
          <p:cNvSpPr/>
          <p:nvPr/>
        </p:nvSpPr>
        <p:spPr>
          <a:xfrm flipH="false" flipV="false" rot="0">
            <a:off x="775175" y="1662567"/>
            <a:ext cx="8246905" cy="5164624"/>
          </a:xfrm>
          <a:custGeom>
            <a:avLst/>
            <a:gdLst/>
            <a:ahLst/>
            <a:cxnLst/>
            <a:rect r="r" b="b" t="t" l="l"/>
            <a:pathLst>
              <a:path h="5164624" w="8246905">
                <a:moveTo>
                  <a:pt x="0" y="0"/>
                </a:moveTo>
                <a:lnTo>
                  <a:pt x="8246905" y="0"/>
                </a:lnTo>
                <a:lnTo>
                  <a:pt x="8246905" y="5164624"/>
                </a:lnTo>
                <a:lnTo>
                  <a:pt x="0" y="5164624"/>
                </a:lnTo>
                <a:lnTo>
                  <a:pt x="0" y="0"/>
                </a:lnTo>
                <a:close/>
              </a:path>
            </a:pathLst>
          </a:custGeom>
          <a:blipFill>
            <a:blip r:embed="rId2"/>
            <a:stretch>
              <a:fillRect l="0" t="0" r="0" b="0"/>
            </a:stretch>
          </a:blipFill>
        </p:spPr>
      </p:sp>
      <p:sp>
        <p:nvSpPr>
          <p:cNvPr name="TextBox 7" id="7"/>
          <p:cNvSpPr txBox="true"/>
          <p:nvPr/>
        </p:nvSpPr>
        <p:spPr>
          <a:xfrm rot="0">
            <a:off x="731520" y="546878"/>
            <a:ext cx="8038250" cy="838200"/>
          </a:xfrm>
          <a:prstGeom prst="rect">
            <a:avLst/>
          </a:prstGeom>
        </p:spPr>
        <p:txBody>
          <a:bodyPr anchor="t" rtlCol="false" tIns="0" lIns="0" bIns="0" rIns="0">
            <a:spAutoFit/>
          </a:bodyPr>
          <a:lstStyle/>
          <a:p>
            <a:pPr algn="l">
              <a:lnSpc>
                <a:spcPts val="3359"/>
              </a:lnSpc>
            </a:pPr>
            <a:r>
              <a:rPr lang="en-US" sz="2799" spc="-27" b="true">
                <a:solidFill>
                  <a:srgbClr val="38B6FF"/>
                </a:solidFill>
                <a:latin typeface="Montserrat Classic Bold"/>
                <a:ea typeface="Montserrat Classic Bold"/>
                <a:cs typeface="Montserrat Classic Bold"/>
                <a:sym typeface="Montserrat Classic Bold"/>
              </a:rPr>
              <a:t>PRECISIÓN POR CLASE - GRADIENT </a:t>
            </a:r>
          </a:p>
          <a:p>
            <a:pPr algn="l">
              <a:lnSpc>
                <a:spcPts val="3359"/>
              </a:lnSpc>
            </a:pPr>
            <a:r>
              <a:rPr lang="en-US" sz="2799" spc="-27" b="true">
                <a:solidFill>
                  <a:srgbClr val="38B6FF"/>
                </a:solidFill>
                <a:latin typeface="Montserrat Classic Bold"/>
                <a:ea typeface="Montserrat Classic Bold"/>
                <a:cs typeface="Montserrat Classic Bold"/>
                <a:sym typeface="Montserrat Classic Bold"/>
              </a:rPr>
              <a:t>BOOSTING PARA EDAD</a:t>
            </a:r>
          </a:p>
        </p:txBody>
      </p:sp>
    </p:spTree>
  </p:cSld>
  <p:clrMapOvr>
    <a:masterClrMapping/>
  </p:clrMapOvr>
</p:sld>
</file>

<file path=ppt/slides/slide105.xml><?xml version="1.0" encoding="utf-8"?>
<p:sld xmlns:p="http://schemas.openxmlformats.org/presentationml/2006/main" xmlns:a="http://schemas.openxmlformats.org/drawingml/2006/main">
  <p:cSld>
    <p:bg>
      <p:bgPr>
        <a:solidFill>
          <a:srgbClr val="38B6FF"/>
        </a:solidFill>
      </p:bgPr>
    </p:bg>
    <p:spTree>
      <p:nvGrpSpPr>
        <p:cNvPr id="1" name=""/>
        <p:cNvGrpSpPr/>
        <p:nvPr/>
      </p:nvGrpSpPr>
      <p:grpSpPr>
        <a:xfrm>
          <a:off x="0" y="0"/>
          <a:ext cx="0" cy="0"/>
          <a:chOff x="0" y="0"/>
          <a:chExt cx="0" cy="0"/>
        </a:xfrm>
      </p:grpSpPr>
      <p:sp>
        <p:nvSpPr>
          <p:cNvPr name="AutoShape 2" id="2"/>
          <p:cNvSpPr/>
          <p:nvPr/>
        </p:nvSpPr>
        <p:spPr>
          <a:xfrm rot="-2700000">
            <a:off x="7174615" y="-2589922"/>
            <a:ext cx="3554939" cy="3554243"/>
          </a:xfrm>
          <a:prstGeom prst="rect">
            <a:avLst/>
          </a:prstGeom>
          <a:solidFill>
            <a:srgbClr val="F8FBFD"/>
          </a:solidFill>
        </p:spPr>
      </p:sp>
      <p:sp>
        <p:nvSpPr>
          <p:cNvPr name="AutoShape 3" id="3"/>
          <p:cNvSpPr/>
          <p:nvPr/>
        </p:nvSpPr>
        <p:spPr>
          <a:xfrm rot="-2700000">
            <a:off x="7210580" y="-1074420"/>
            <a:ext cx="30601" cy="3238550"/>
          </a:xfrm>
          <a:prstGeom prst="rect">
            <a:avLst/>
          </a:prstGeom>
          <a:solidFill>
            <a:srgbClr val="F8FBFD"/>
          </a:solidFill>
        </p:spPr>
      </p:sp>
      <p:sp>
        <p:nvSpPr>
          <p:cNvPr name="AutoShape 4" id="4"/>
          <p:cNvSpPr/>
          <p:nvPr/>
        </p:nvSpPr>
        <p:spPr>
          <a:xfrm rot="-2700000">
            <a:off x="9693751" y="6312324"/>
            <a:ext cx="23417" cy="1909472"/>
          </a:xfrm>
          <a:prstGeom prst="rect">
            <a:avLst/>
          </a:prstGeom>
          <a:solidFill>
            <a:srgbClr val="F8FBFD"/>
          </a:solidFill>
        </p:spPr>
      </p:sp>
      <p:sp>
        <p:nvSpPr>
          <p:cNvPr name="TextBox 5" id="5"/>
          <p:cNvSpPr txBox="true"/>
          <p:nvPr/>
        </p:nvSpPr>
        <p:spPr>
          <a:xfrm rot="0">
            <a:off x="545936" y="521970"/>
            <a:ext cx="8220565" cy="1257300"/>
          </a:xfrm>
          <a:prstGeom prst="rect">
            <a:avLst/>
          </a:prstGeom>
        </p:spPr>
        <p:txBody>
          <a:bodyPr anchor="t" rtlCol="false" tIns="0" lIns="0" bIns="0" rIns="0">
            <a:spAutoFit/>
          </a:bodyPr>
          <a:lstStyle/>
          <a:p>
            <a:pPr algn="l">
              <a:lnSpc>
                <a:spcPts val="3360"/>
              </a:lnSpc>
            </a:pPr>
            <a:r>
              <a:rPr lang="en-US" b="true" sz="2800" spc="28">
                <a:solidFill>
                  <a:srgbClr val="F8FBFD"/>
                </a:solidFill>
                <a:latin typeface="Montserrat Classic Bold"/>
                <a:ea typeface="Montserrat Classic Bold"/>
                <a:cs typeface="Montserrat Classic Bold"/>
                <a:sym typeface="Montserrat Classic Bold"/>
              </a:rPr>
              <a:t>ANALISIS MATRIZ DE CONFUSIÓN - GRADIENT BOOSTING PARA EDAD</a:t>
            </a:r>
          </a:p>
          <a:p>
            <a:pPr algn="just">
              <a:lnSpc>
                <a:spcPts val="3360"/>
              </a:lnSpc>
            </a:pPr>
          </a:p>
        </p:txBody>
      </p:sp>
      <p:sp>
        <p:nvSpPr>
          <p:cNvPr name="TextBox 6" id="6"/>
          <p:cNvSpPr txBox="true"/>
          <p:nvPr/>
        </p:nvSpPr>
        <p:spPr>
          <a:xfrm rot="0">
            <a:off x="545936" y="1819275"/>
            <a:ext cx="8476144" cy="4516756"/>
          </a:xfrm>
          <a:prstGeom prst="rect">
            <a:avLst/>
          </a:prstGeom>
        </p:spPr>
        <p:txBody>
          <a:bodyPr anchor="t" rtlCol="false" tIns="0" lIns="0" bIns="0" rIns="0">
            <a:spAutoFit/>
          </a:bodyPr>
          <a:lstStyle/>
          <a:p>
            <a:pPr algn="just">
              <a:lnSpc>
                <a:spcPts val="4049"/>
              </a:lnSpc>
            </a:pPr>
            <a:r>
              <a:rPr lang="en-US" sz="2699" spc="26">
                <a:solidFill>
                  <a:srgbClr val="F8FBFD"/>
                </a:solidFill>
                <a:latin typeface="Montserrat Light"/>
                <a:ea typeface="Montserrat Light"/>
                <a:cs typeface="Montserrat Light"/>
                <a:sym typeface="Montserrat Light"/>
              </a:rPr>
              <a:t>La precisión por clase nos muestra qué tan bien el modelo evita falsos positivos en cada grupo de edad. Se observa que la clase '15-34 años' tiene la mayor precisión (0.51), mientras que los grupos '0-14 años' y '75+ años' presentan una precisión muy baja. Esto podría indicar que el modelo tiene problemas para distinguir a estos grupos debido a la baja cantidad de datos o a la falta de características diferenciadoras.</a:t>
            </a:r>
          </a:p>
        </p:txBody>
      </p:sp>
    </p:spTree>
  </p:cSld>
  <p:clrMapOvr>
    <a:masterClrMapping/>
  </p:clrMapOvr>
</p:sld>
</file>

<file path=ppt/slides/slide106.xml><?xml version="1.0" encoding="utf-8"?>
<p:sld xmlns:p="http://schemas.openxmlformats.org/presentationml/2006/main" xmlns:a="http://schemas.openxmlformats.org/drawingml/2006/main" xmlns:r="http://schemas.openxmlformats.org/officeDocument/2006/relationships">
  <p:cSld>
    <p:bg>
      <p:bgPr>
        <a:solidFill>
          <a:srgbClr val="F8FBFD"/>
        </a:solidFill>
      </p:bgPr>
    </p:bg>
    <p:spTree>
      <p:nvGrpSpPr>
        <p:cNvPr id="1" name=""/>
        <p:cNvGrpSpPr/>
        <p:nvPr/>
      </p:nvGrpSpPr>
      <p:grpSpPr>
        <a:xfrm>
          <a:off x="0" y="0"/>
          <a:ext cx="0" cy="0"/>
          <a:chOff x="0" y="0"/>
          <a:chExt cx="0" cy="0"/>
        </a:xfrm>
      </p:grpSpPr>
      <p:sp>
        <p:nvSpPr>
          <p:cNvPr name="AutoShape 2" id="2"/>
          <p:cNvSpPr/>
          <p:nvPr/>
        </p:nvSpPr>
        <p:spPr>
          <a:xfrm rot="-2700000">
            <a:off x="7178522" y="-1076302"/>
            <a:ext cx="1816139" cy="1815784"/>
          </a:xfrm>
          <a:prstGeom prst="rect">
            <a:avLst/>
          </a:prstGeom>
          <a:solidFill>
            <a:srgbClr val="38B6FF"/>
          </a:solidFill>
        </p:spPr>
      </p:sp>
      <p:sp>
        <p:nvSpPr>
          <p:cNvPr name="AutoShape 3" id="3"/>
          <p:cNvSpPr/>
          <p:nvPr/>
        </p:nvSpPr>
        <p:spPr>
          <a:xfrm rot="-2700000">
            <a:off x="-684968" y="4076789"/>
            <a:ext cx="4215873" cy="5693313"/>
          </a:xfrm>
          <a:prstGeom prst="rect">
            <a:avLst/>
          </a:prstGeom>
          <a:solidFill>
            <a:srgbClr val="38B6FF"/>
          </a:solidFill>
        </p:spPr>
      </p:sp>
      <p:sp>
        <p:nvSpPr>
          <p:cNvPr name="AutoShape 4" id="4"/>
          <p:cNvSpPr/>
          <p:nvPr/>
        </p:nvSpPr>
        <p:spPr>
          <a:xfrm rot="-2700000">
            <a:off x="7946060" y="-235135"/>
            <a:ext cx="4043490" cy="26728"/>
          </a:xfrm>
          <a:prstGeom prst="rect">
            <a:avLst/>
          </a:prstGeom>
          <a:solidFill>
            <a:srgbClr val="38B6FF"/>
          </a:solidFill>
        </p:spPr>
      </p:sp>
      <p:sp>
        <p:nvSpPr>
          <p:cNvPr name="AutoShape 5" id="5"/>
          <p:cNvSpPr/>
          <p:nvPr/>
        </p:nvSpPr>
        <p:spPr>
          <a:xfrm rot="-2700000">
            <a:off x="3395585" y="2163914"/>
            <a:ext cx="23417" cy="6248732"/>
          </a:xfrm>
          <a:prstGeom prst="rect">
            <a:avLst/>
          </a:prstGeom>
          <a:solidFill>
            <a:srgbClr val="053D57"/>
          </a:solidFill>
        </p:spPr>
      </p:sp>
      <p:sp>
        <p:nvSpPr>
          <p:cNvPr name="Freeform 6" id="6"/>
          <p:cNvSpPr/>
          <p:nvPr/>
        </p:nvSpPr>
        <p:spPr>
          <a:xfrm flipH="false" flipV="false" rot="0">
            <a:off x="775175" y="1662567"/>
            <a:ext cx="7994595" cy="5006615"/>
          </a:xfrm>
          <a:custGeom>
            <a:avLst/>
            <a:gdLst/>
            <a:ahLst/>
            <a:cxnLst/>
            <a:rect r="r" b="b" t="t" l="l"/>
            <a:pathLst>
              <a:path h="5006615" w="7994595">
                <a:moveTo>
                  <a:pt x="0" y="0"/>
                </a:moveTo>
                <a:lnTo>
                  <a:pt x="7994595" y="0"/>
                </a:lnTo>
                <a:lnTo>
                  <a:pt x="7994595" y="5006615"/>
                </a:lnTo>
                <a:lnTo>
                  <a:pt x="0" y="5006615"/>
                </a:lnTo>
                <a:lnTo>
                  <a:pt x="0" y="0"/>
                </a:lnTo>
                <a:close/>
              </a:path>
            </a:pathLst>
          </a:custGeom>
          <a:blipFill>
            <a:blip r:embed="rId2"/>
            <a:stretch>
              <a:fillRect l="0" t="0" r="0" b="0"/>
            </a:stretch>
          </a:blipFill>
        </p:spPr>
      </p:sp>
      <p:sp>
        <p:nvSpPr>
          <p:cNvPr name="TextBox 7" id="7"/>
          <p:cNvSpPr txBox="true"/>
          <p:nvPr/>
        </p:nvSpPr>
        <p:spPr>
          <a:xfrm rot="0">
            <a:off x="731520" y="546878"/>
            <a:ext cx="8038250" cy="838200"/>
          </a:xfrm>
          <a:prstGeom prst="rect">
            <a:avLst/>
          </a:prstGeom>
        </p:spPr>
        <p:txBody>
          <a:bodyPr anchor="t" rtlCol="false" tIns="0" lIns="0" bIns="0" rIns="0">
            <a:spAutoFit/>
          </a:bodyPr>
          <a:lstStyle/>
          <a:p>
            <a:pPr algn="l">
              <a:lnSpc>
                <a:spcPts val="3359"/>
              </a:lnSpc>
            </a:pPr>
            <a:r>
              <a:rPr lang="en-US" sz="2799" spc="-27" b="true">
                <a:solidFill>
                  <a:srgbClr val="38B6FF"/>
                </a:solidFill>
                <a:latin typeface="Montserrat Classic Bold"/>
                <a:ea typeface="Montserrat Classic Bold"/>
                <a:cs typeface="Montserrat Classic Bold"/>
                <a:sym typeface="Montserrat Classic Bold"/>
              </a:rPr>
              <a:t>RECALL POR CLASE - GRADIENT </a:t>
            </a:r>
          </a:p>
          <a:p>
            <a:pPr algn="l">
              <a:lnSpc>
                <a:spcPts val="3359"/>
              </a:lnSpc>
            </a:pPr>
            <a:r>
              <a:rPr lang="en-US" sz="2799" spc="-27" b="true">
                <a:solidFill>
                  <a:srgbClr val="38B6FF"/>
                </a:solidFill>
                <a:latin typeface="Montserrat Classic Bold"/>
                <a:ea typeface="Montserrat Classic Bold"/>
                <a:cs typeface="Montserrat Classic Bold"/>
                <a:sym typeface="Montserrat Classic Bold"/>
              </a:rPr>
              <a:t>BOOSTING PARA EDAD</a:t>
            </a:r>
          </a:p>
        </p:txBody>
      </p:sp>
    </p:spTree>
  </p:cSld>
  <p:clrMapOvr>
    <a:masterClrMapping/>
  </p:clrMapOvr>
</p:sld>
</file>

<file path=ppt/slides/slide107.xml><?xml version="1.0" encoding="utf-8"?>
<p:sld xmlns:p="http://schemas.openxmlformats.org/presentationml/2006/main" xmlns:a="http://schemas.openxmlformats.org/drawingml/2006/main">
  <p:cSld>
    <p:bg>
      <p:bgPr>
        <a:solidFill>
          <a:srgbClr val="38B6FF"/>
        </a:solidFill>
      </p:bgPr>
    </p:bg>
    <p:spTree>
      <p:nvGrpSpPr>
        <p:cNvPr id="1" name=""/>
        <p:cNvGrpSpPr/>
        <p:nvPr/>
      </p:nvGrpSpPr>
      <p:grpSpPr>
        <a:xfrm>
          <a:off x="0" y="0"/>
          <a:ext cx="0" cy="0"/>
          <a:chOff x="0" y="0"/>
          <a:chExt cx="0" cy="0"/>
        </a:xfrm>
      </p:grpSpPr>
      <p:sp>
        <p:nvSpPr>
          <p:cNvPr name="AutoShape 2" id="2"/>
          <p:cNvSpPr/>
          <p:nvPr/>
        </p:nvSpPr>
        <p:spPr>
          <a:xfrm rot="-2700000">
            <a:off x="7174615" y="-2589922"/>
            <a:ext cx="3554939" cy="3554243"/>
          </a:xfrm>
          <a:prstGeom prst="rect">
            <a:avLst/>
          </a:prstGeom>
          <a:solidFill>
            <a:srgbClr val="F8FBFD"/>
          </a:solidFill>
        </p:spPr>
      </p:sp>
      <p:sp>
        <p:nvSpPr>
          <p:cNvPr name="AutoShape 3" id="3"/>
          <p:cNvSpPr/>
          <p:nvPr/>
        </p:nvSpPr>
        <p:spPr>
          <a:xfrm rot="-2700000">
            <a:off x="7210580" y="-1074420"/>
            <a:ext cx="30601" cy="3238550"/>
          </a:xfrm>
          <a:prstGeom prst="rect">
            <a:avLst/>
          </a:prstGeom>
          <a:solidFill>
            <a:srgbClr val="F8FBFD"/>
          </a:solidFill>
        </p:spPr>
      </p:sp>
      <p:sp>
        <p:nvSpPr>
          <p:cNvPr name="AutoShape 4" id="4"/>
          <p:cNvSpPr/>
          <p:nvPr/>
        </p:nvSpPr>
        <p:spPr>
          <a:xfrm rot="-2700000">
            <a:off x="9693751" y="6312324"/>
            <a:ext cx="23417" cy="1909472"/>
          </a:xfrm>
          <a:prstGeom prst="rect">
            <a:avLst/>
          </a:prstGeom>
          <a:solidFill>
            <a:srgbClr val="F8FBFD"/>
          </a:solidFill>
        </p:spPr>
      </p:sp>
      <p:sp>
        <p:nvSpPr>
          <p:cNvPr name="TextBox 5" id="5"/>
          <p:cNvSpPr txBox="true"/>
          <p:nvPr/>
        </p:nvSpPr>
        <p:spPr>
          <a:xfrm rot="0">
            <a:off x="545936" y="521970"/>
            <a:ext cx="8220565" cy="1257300"/>
          </a:xfrm>
          <a:prstGeom prst="rect">
            <a:avLst/>
          </a:prstGeom>
        </p:spPr>
        <p:txBody>
          <a:bodyPr anchor="t" rtlCol="false" tIns="0" lIns="0" bIns="0" rIns="0">
            <a:spAutoFit/>
          </a:bodyPr>
          <a:lstStyle/>
          <a:p>
            <a:pPr algn="l">
              <a:lnSpc>
                <a:spcPts val="3360"/>
              </a:lnSpc>
            </a:pPr>
            <a:r>
              <a:rPr lang="en-US" b="true" sz="2800" spc="28">
                <a:solidFill>
                  <a:srgbClr val="F8FBFD"/>
                </a:solidFill>
                <a:latin typeface="Montserrat Classic Bold"/>
                <a:ea typeface="Montserrat Classic Bold"/>
                <a:cs typeface="Montserrat Classic Bold"/>
                <a:sym typeface="Montserrat Classic Bold"/>
              </a:rPr>
              <a:t>ANALISIS DE RECALL - GRADIENT </a:t>
            </a:r>
          </a:p>
          <a:p>
            <a:pPr algn="l">
              <a:lnSpc>
                <a:spcPts val="3360"/>
              </a:lnSpc>
            </a:pPr>
            <a:r>
              <a:rPr lang="en-US" b="true" sz="2800" spc="28">
                <a:solidFill>
                  <a:srgbClr val="F8FBFD"/>
                </a:solidFill>
                <a:latin typeface="Montserrat Classic Bold"/>
                <a:ea typeface="Montserrat Classic Bold"/>
                <a:cs typeface="Montserrat Classic Bold"/>
                <a:sym typeface="Montserrat Classic Bold"/>
              </a:rPr>
              <a:t>BOOSTING PARA EDAD</a:t>
            </a:r>
          </a:p>
          <a:p>
            <a:pPr algn="just">
              <a:lnSpc>
                <a:spcPts val="3360"/>
              </a:lnSpc>
            </a:pPr>
          </a:p>
        </p:txBody>
      </p:sp>
      <p:sp>
        <p:nvSpPr>
          <p:cNvPr name="TextBox 6" id="6"/>
          <p:cNvSpPr txBox="true"/>
          <p:nvPr/>
        </p:nvSpPr>
        <p:spPr>
          <a:xfrm rot="0">
            <a:off x="545936" y="1819275"/>
            <a:ext cx="8476144" cy="4516756"/>
          </a:xfrm>
          <a:prstGeom prst="rect">
            <a:avLst/>
          </a:prstGeom>
        </p:spPr>
        <p:txBody>
          <a:bodyPr anchor="t" rtlCol="false" tIns="0" lIns="0" bIns="0" rIns="0">
            <a:spAutoFit/>
          </a:bodyPr>
          <a:lstStyle/>
          <a:p>
            <a:pPr algn="just">
              <a:lnSpc>
                <a:spcPts val="4049"/>
              </a:lnSpc>
            </a:pPr>
            <a:r>
              <a:rPr lang="en-US" sz="2699" spc="26">
                <a:solidFill>
                  <a:srgbClr val="F8FBFD"/>
                </a:solidFill>
                <a:latin typeface="Montserrat Light"/>
                <a:ea typeface="Montserrat Light"/>
                <a:cs typeface="Montserrat Light"/>
                <a:sym typeface="Montserrat Light"/>
              </a:rPr>
              <a:t>" El grupo de '15-34 años' tiene un recall significativamente mayor, lo que indica que la mayoría de los casos de este grupo fueron correctamente identificados. En contraste, el grupo de '0-14 años' presenta un recall muy bajo, lo cual refleja la dificultad del modelo para identificar adecuadamente a estos individuos, probablemente debido a la baja representación de datos para esta clase.</a:t>
            </a:r>
          </a:p>
        </p:txBody>
      </p:sp>
    </p:spTree>
  </p:cSld>
  <p:clrMapOvr>
    <a:masterClrMapping/>
  </p:clrMapOvr>
</p:sld>
</file>

<file path=ppt/slides/slide108.xml><?xml version="1.0" encoding="utf-8"?>
<p:sld xmlns:p="http://schemas.openxmlformats.org/presentationml/2006/main" xmlns:a="http://schemas.openxmlformats.org/drawingml/2006/main" xmlns:r="http://schemas.openxmlformats.org/officeDocument/2006/relationships">
  <p:cSld>
    <p:bg>
      <p:bgPr>
        <a:solidFill>
          <a:srgbClr val="F8FBFD"/>
        </a:solidFill>
      </p:bgPr>
    </p:bg>
    <p:spTree>
      <p:nvGrpSpPr>
        <p:cNvPr id="1" name=""/>
        <p:cNvGrpSpPr/>
        <p:nvPr/>
      </p:nvGrpSpPr>
      <p:grpSpPr>
        <a:xfrm>
          <a:off x="0" y="0"/>
          <a:ext cx="0" cy="0"/>
          <a:chOff x="0" y="0"/>
          <a:chExt cx="0" cy="0"/>
        </a:xfrm>
      </p:grpSpPr>
      <p:sp>
        <p:nvSpPr>
          <p:cNvPr name="AutoShape 2" id="2"/>
          <p:cNvSpPr/>
          <p:nvPr/>
        </p:nvSpPr>
        <p:spPr>
          <a:xfrm rot="-2700000">
            <a:off x="7178522" y="-1076302"/>
            <a:ext cx="1816139" cy="1815784"/>
          </a:xfrm>
          <a:prstGeom prst="rect">
            <a:avLst/>
          </a:prstGeom>
          <a:solidFill>
            <a:srgbClr val="38B6FF"/>
          </a:solidFill>
        </p:spPr>
      </p:sp>
      <p:sp>
        <p:nvSpPr>
          <p:cNvPr name="AutoShape 3" id="3"/>
          <p:cNvSpPr/>
          <p:nvPr/>
        </p:nvSpPr>
        <p:spPr>
          <a:xfrm rot="-2700000">
            <a:off x="-684968" y="4076789"/>
            <a:ext cx="4215873" cy="5693313"/>
          </a:xfrm>
          <a:prstGeom prst="rect">
            <a:avLst/>
          </a:prstGeom>
          <a:solidFill>
            <a:srgbClr val="38B6FF"/>
          </a:solidFill>
        </p:spPr>
      </p:sp>
      <p:sp>
        <p:nvSpPr>
          <p:cNvPr name="AutoShape 4" id="4"/>
          <p:cNvSpPr/>
          <p:nvPr/>
        </p:nvSpPr>
        <p:spPr>
          <a:xfrm rot="-2700000">
            <a:off x="7946060" y="-235135"/>
            <a:ext cx="4043490" cy="26728"/>
          </a:xfrm>
          <a:prstGeom prst="rect">
            <a:avLst/>
          </a:prstGeom>
          <a:solidFill>
            <a:srgbClr val="38B6FF"/>
          </a:solidFill>
        </p:spPr>
      </p:sp>
      <p:sp>
        <p:nvSpPr>
          <p:cNvPr name="AutoShape 5" id="5"/>
          <p:cNvSpPr/>
          <p:nvPr/>
        </p:nvSpPr>
        <p:spPr>
          <a:xfrm rot="-2700000">
            <a:off x="3395585" y="2163914"/>
            <a:ext cx="23417" cy="6248732"/>
          </a:xfrm>
          <a:prstGeom prst="rect">
            <a:avLst/>
          </a:prstGeom>
          <a:solidFill>
            <a:srgbClr val="053D57"/>
          </a:solidFill>
        </p:spPr>
      </p:sp>
      <p:sp>
        <p:nvSpPr>
          <p:cNvPr name="Freeform 6" id="6"/>
          <p:cNvSpPr/>
          <p:nvPr/>
        </p:nvSpPr>
        <p:spPr>
          <a:xfrm flipH="false" flipV="false" rot="0">
            <a:off x="775175" y="1662567"/>
            <a:ext cx="8246905" cy="5164624"/>
          </a:xfrm>
          <a:custGeom>
            <a:avLst/>
            <a:gdLst/>
            <a:ahLst/>
            <a:cxnLst/>
            <a:rect r="r" b="b" t="t" l="l"/>
            <a:pathLst>
              <a:path h="5164624" w="8246905">
                <a:moveTo>
                  <a:pt x="0" y="0"/>
                </a:moveTo>
                <a:lnTo>
                  <a:pt x="8246905" y="0"/>
                </a:lnTo>
                <a:lnTo>
                  <a:pt x="8246905" y="5164624"/>
                </a:lnTo>
                <a:lnTo>
                  <a:pt x="0" y="5164624"/>
                </a:lnTo>
                <a:lnTo>
                  <a:pt x="0" y="0"/>
                </a:lnTo>
                <a:close/>
              </a:path>
            </a:pathLst>
          </a:custGeom>
          <a:blipFill>
            <a:blip r:embed="rId2"/>
            <a:stretch>
              <a:fillRect l="0" t="0" r="0" b="0"/>
            </a:stretch>
          </a:blipFill>
        </p:spPr>
      </p:sp>
      <p:sp>
        <p:nvSpPr>
          <p:cNvPr name="TextBox 7" id="7"/>
          <p:cNvSpPr txBox="true"/>
          <p:nvPr/>
        </p:nvSpPr>
        <p:spPr>
          <a:xfrm rot="0">
            <a:off x="731520" y="546878"/>
            <a:ext cx="8038250" cy="838200"/>
          </a:xfrm>
          <a:prstGeom prst="rect">
            <a:avLst/>
          </a:prstGeom>
        </p:spPr>
        <p:txBody>
          <a:bodyPr anchor="t" rtlCol="false" tIns="0" lIns="0" bIns="0" rIns="0">
            <a:spAutoFit/>
          </a:bodyPr>
          <a:lstStyle/>
          <a:p>
            <a:pPr algn="l">
              <a:lnSpc>
                <a:spcPts val="3359"/>
              </a:lnSpc>
            </a:pPr>
            <a:r>
              <a:rPr lang="en-US" sz="2799" spc="-27" b="true">
                <a:solidFill>
                  <a:srgbClr val="38B6FF"/>
                </a:solidFill>
                <a:latin typeface="Montserrat Classic Bold"/>
                <a:ea typeface="Montserrat Classic Bold"/>
                <a:cs typeface="Montserrat Classic Bold"/>
                <a:sym typeface="Montserrat Classic Bold"/>
              </a:rPr>
              <a:t>F1 SCORE CLASE - GRADIENT </a:t>
            </a:r>
          </a:p>
          <a:p>
            <a:pPr algn="l">
              <a:lnSpc>
                <a:spcPts val="3359"/>
              </a:lnSpc>
            </a:pPr>
            <a:r>
              <a:rPr lang="en-US" sz="2799" spc="-27" b="true">
                <a:solidFill>
                  <a:srgbClr val="38B6FF"/>
                </a:solidFill>
                <a:latin typeface="Montserrat Classic Bold"/>
                <a:ea typeface="Montserrat Classic Bold"/>
                <a:cs typeface="Montserrat Classic Bold"/>
                <a:sym typeface="Montserrat Classic Bold"/>
              </a:rPr>
              <a:t>BOOSTING PARA EDAD</a:t>
            </a:r>
          </a:p>
        </p:txBody>
      </p:sp>
    </p:spTree>
  </p:cSld>
  <p:clrMapOvr>
    <a:masterClrMapping/>
  </p:clrMapOvr>
</p:sld>
</file>

<file path=ppt/slides/slide109.xml><?xml version="1.0" encoding="utf-8"?>
<p:sld xmlns:p="http://schemas.openxmlformats.org/presentationml/2006/main" xmlns:a="http://schemas.openxmlformats.org/drawingml/2006/main">
  <p:cSld>
    <p:bg>
      <p:bgPr>
        <a:solidFill>
          <a:srgbClr val="38B6FF"/>
        </a:solidFill>
      </p:bgPr>
    </p:bg>
    <p:spTree>
      <p:nvGrpSpPr>
        <p:cNvPr id="1" name=""/>
        <p:cNvGrpSpPr/>
        <p:nvPr/>
      </p:nvGrpSpPr>
      <p:grpSpPr>
        <a:xfrm>
          <a:off x="0" y="0"/>
          <a:ext cx="0" cy="0"/>
          <a:chOff x="0" y="0"/>
          <a:chExt cx="0" cy="0"/>
        </a:xfrm>
      </p:grpSpPr>
      <p:sp>
        <p:nvSpPr>
          <p:cNvPr name="AutoShape 2" id="2"/>
          <p:cNvSpPr/>
          <p:nvPr/>
        </p:nvSpPr>
        <p:spPr>
          <a:xfrm rot="-2700000">
            <a:off x="7174615" y="-2589922"/>
            <a:ext cx="3554939" cy="3554243"/>
          </a:xfrm>
          <a:prstGeom prst="rect">
            <a:avLst/>
          </a:prstGeom>
          <a:solidFill>
            <a:srgbClr val="F8FBFD"/>
          </a:solidFill>
        </p:spPr>
      </p:sp>
      <p:sp>
        <p:nvSpPr>
          <p:cNvPr name="AutoShape 3" id="3"/>
          <p:cNvSpPr/>
          <p:nvPr/>
        </p:nvSpPr>
        <p:spPr>
          <a:xfrm rot="-2700000">
            <a:off x="7210580" y="-1074420"/>
            <a:ext cx="30601" cy="3238550"/>
          </a:xfrm>
          <a:prstGeom prst="rect">
            <a:avLst/>
          </a:prstGeom>
          <a:solidFill>
            <a:srgbClr val="F8FBFD"/>
          </a:solidFill>
        </p:spPr>
      </p:sp>
      <p:sp>
        <p:nvSpPr>
          <p:cNvPr name="AutoShape 4" id="4"/>
          <p:cNvSpPr/>
          <p:nvPr/>
        </p:nvSpPr>
        <p:spPr>
          <a:xfrm rot="-2700000">
            <a:off x="9693751" y="6312324"/>
            <a:ext cx="23417" cy="1909472"/>
          </a:xfrm>
          <a:prstGeom prst="rect">
            <a:avLst/>
          </a:prstGeom>
          <a:solidFill>
            <a:srgbClr val="F8FBFD"/>
          </a:solidFill>
        </p:spPr>
      </p:sp>
      <p:sp>
        <p:nvSpPr>
          <p:cNvPr name="TextBox 5" id="5"/>
          <p:cNvSpPr txBox="true"/>
          <p:nvPr/>
        </p:nvSpPr>
        <p:spPr>
          <a:xfrm rot="0">
            <a:off x="545936" y="521970"/>
            <a:ext cx="8220565" cy="1257300"/>
          </a:xfrm>
          <a:prstGeom prst="rect">
            <a:avLst/>
          </a:prstGeom>
        </p:spPr>
        <p:txBody>
          <a:bodyPr anchor="t" rtlCol="false" tIns="0" lIns="0" bIns="0" rIns="0">
            <a:spAutoFit/>
          </a:bodyPr>
          <a:lstStyle/>
          <a:p>
            <a:pPr algn="l">
              <a:lnSpc>
                <a:spcPts val="3360"/>
              </a:lnSpc>
            </a:pPr>
            <a:r>
              <a:rPr lang="en-US" b="true" sz="2800" spc="28">
                <a:solidFill>
                  <a:srgbClr val="F8FBFD"/>
                </a:solidFill>
                <a:latin typeface="Montserrat Classic Bold"/>
                <a:ea typeface="Montserrat Classic Bold"/>
                <a:cs typeface="Montserrat Classic Bold"/>
                <a:sym typeface="Montserrat Classic Bold"/>
              </a:rPr>
              <a:t>ANALISIS DE F1 SCORE - GRADIENT </a:t>
            </a:r>
          </a:p>
          <a:p>
            <a:pPr algn="l">
              <a:lnSpc>
                <a:spcPts val="3360"/>
              </a:lnSpc>
            </a:pPr>
            <a:r>
              <a:rPr lang="en-US" b="true" sz="2800" spc="28">
                <a:solidFill>
                  <a:srgbClr val="F8FBFD"/>
                </a:solidFill>
                <a:latin typeface="Montserrat Classic Bold"/>
                <a:ea typeface="Montserrat Classic Bold"/>
                <a:cs typeface="Montserrat Classic Bold"/>
                <a:sym typeface="Montserrat Classic Bold"/>
              </a:rPr>
              <a:t>BOOSTING PARA EDAD</a:t>
            </a:r>
          </a:p>
          <a:p>
            <a:pPr algn="just">
              <a:lnSpc>
                <a:spcPts val="3360"/>
              </a:lnSpc>
            </a:pPr>
          </a:p>
        </p:txBody>
      </p:sp>
      <p:sp>
        <p:nvSpPr>
          <p:cNvPr name="TextBox 6" id="6"/>
          <p:cNvSpPr txBox="true"/>
          <p:nvPr/>
        </p:nvSpPr>
        <p:spPr>
          <a:xfrm rot="0">
            <a:off x="545936" y="1819275"/>
            <a:ext cx="8476144" cy="4516756"/>
          </a:xfrm>
          <a:prstGeom prst="rect">
            <a:avLst/>
          </a:prstGeom>
        </p:spPr>
        <p:txBody>
          <a:bodyPr anchor="t" rtlCol="false" tIns="0" lIns="0" bIns="0" rIns="0">
            <a:spAutoFit/>
          </a:bodyPr>
          <a:lstStyle/>
          <a:p>
            <a:pPr algn="just">
              <a:lnSpc>
                <a:spcPts val="4049"/>
              </a:lnSpc>
            </a:pPr>
            <a:r>
              <a:rPr lang="en-US" sz="2699" spc="26">
                <a:solidFill>
                  <a:srgbClr val="F8FBFD"/>
                </a:solidFill>
                <a:latin typeface="Montserrat Light"/>
                <a:ea typeface="Montserrat Light"/>
                <a:cs typeface="Montserrat Light"/>
                <a:sym typeface="Montserrat Light"/>
              </a:rPr>
              <a:t>Combinando la precisión y el recall vemos que el grupo '15-34 años' tiene el F1-Score más alto, lo cual refleja un buen balance entre precisión y recall. Los grupos '35-54 años' y '55-74 años' presentan valores menores, y los grupos extremos ('0-14 años' y '75+ años') tienen F1-Scores cercanos a cero, indicando la dificultad del modelo para clasificar correctamente estos casos.</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8FBFD"/>
        </a:solidFill>
      </p:bgPr>
    </p:bg>
    <p:spTree>
      <p:nvGrpSpPr>
        <p:cNvPr id="1" name=""/>
        <p:cNvGrpSpPr/>
        <p:nvPr/>
      </p:nvGrpSpPr>
      <p:grpSpPr>
        <a:xfrm>
          <a:off x="0" y="0"/>
          <a:ext cx="0" cy="0"/>
          <a:chOff x="0" y="0"/>
          <a:chExt cx="0" cy="0"/>
        </a:xfrm>
      </p:grpSpPr>
      <p:sp>
        <p:nvSpPr>
          <p:cNvPr name="AutoShape 2" id="2"/>
          <p:cNvSpPr/>
          <p:nvPr/>
        </p:nvSpPr>
        <p:spPr>
          <a:xfrm rot="-2700000">
            <a:off x="7178522" y="-1076302"/>
            <a:ext cx="1816139" cy="1815784"/>
          </a:xfrm>
          <a:prstGeom prst="rect">
            <a:avLst/>
          </a:prstGeom>
          <a:solidFill>
            <a:srgbClr val="38B6FF"/>
          </a:solidFill>
        </p:spPr>
      </p:sp>
      <p:sp>
        <p:nvSpPr>
          <p:cNvPr name="AutoShape 3" id="3"/>
          <p:cNvSpPr/>
          <p:nvPr/>
        </p:nvSpPr>
        <p:spPr>
          <a:xfrm rot="-2700000">
            <a:off x="-684968" y="4076789"/>
            <a:ext cx="4215873" cy="5693313"/>
          </a:xfrm>
          <a:prstGeom prst="rect">
            <a:avLst/>
          </a:prstGeom>
          <a:solidFill>
            <a:srgbClr val="38B6FF"/>
          </a:solidFill>
        </p:spPr>
      </p:sp>
      <p:sp>
        <p:nvSpPr>
          <p:cNvPr name="AutoShape 4" id="4"/>
          <p:cNvSpPr/>
          <p:nvPr/>
        </p:nvSpPr>
        <p:spPr>
          <a:xfrm rot="-2700000">
            <a:off x="7946060" y="-235135"/>
            <a:ext cx="4043490" cy="26728"/>
          </a:xfrm>
          <a:prstGeom prst="rect">
            <a:avLst/>
          </a:prstGeom>
          <a:solidFill>
            <a:srgbClr val="38B6FF"/>
          </a:solidFill>
        </p:spPr>
      </p:sp>
      <p:sp>
        <p:nvSpPr>
          <p:cNvPr name="AutoShape 5" id="5"/>
          <p:cNvSpPr/>
          <p:nvPr/>
        </p:nvSpPr>
        <p:spPr>
          <a:xfrm rot="-2700000">
            <a:off x="3395585" y="2163914"/>
            <a:ext cx="23417" cy="6248732"/>
          </a:xfrm>
          <a:prstGeom prst="rect">
            <a:avLst/>
          </a:prstGeom>
          <a:solidFill>
            <a:srgbClr val="053D57"/>
          </a:solidFill>
        </p:spPr>
      </p:sp>
      <p:sp>
        <p:nvSpPr>
          <p:cNvPr name="TextBox 6" id="6"/>
          <p:cNvSpPr txBox="true"/>
          <p:nvPr/>
        </p:nvSpPr>
        <p:spPr>
          <a:xfrm rot="0">
            <a:off x="-1235737" y="521970"/>
            <a:ext cx="8038250" cy="419100"/>
          </a:xfrm>
          <a:prstGeom prst="rect">
            <a:avLst/>
          </a:prstGeom>
        </p:spPr>
        <p:txBody>
          <a:bodyPr anchor="t" rtlCol="false" tIns="0" lIns="0" bIns="0" rIns="0">
            <a:spAutoFit/>
          </a:bodyPr>
          <a:lstStyle/>
          <a:p>
            <a:pPr algn="r">
              <a:lnSpc>
                <a:spcPts val="3360"/>
              </a:lnSpc>
            </a:pPr>
            <a:r>
              <a:rPr lang="en-US" b="true" sz="2800" spc="-28">
                <a:solidFill>
                  <a:srgbClr val="38B6FF"/>
                </a:solidFill>
                <a:latin typeface="Montserrat Classic Bold"/>
                <a:ea typeface="Montserrat Classic Bold"/>
                <a:cs typeface="Montserrat Classic Bold"/>
                <a:sym typeface="Montserrat Classic Bold"/>
              </a:rPr>
              <a:t>SUICIDIOS - TENDENCIA CENTRAL</a:t>
            </a:r>
          </a:p>
        </p:txBody>
      </p:sp>
      <p:sp>
        <p:nvSpPr>
          <p:cNvPr name="Freeform 7" id="7"/>
          <p:cNvSpPr/>
          <p:nvPr/>
        </p:nvSpPr>
        <p:spPr>
          <a:xfrm flipH="false" flipV="false" rot="0">
            <a:off x="731520" y="1573164"/>
            <a:ext cx="8290560" cy="4789479"/>
          </a:xfrm>
          <a:custGeom>
            <a:avLst/>
            <a:gdLst/>
            <a:ahLst/>
            <a:cxnLst/>
            <a:rect r="r" b="b" t="t" l="l"/>
            <a:pathLst>
              <a:path h="4789479" w="8290560">
                <a:moveTo>
                  <a:pt x="0" y="0"/>
                </a:moveTo>
                <a:lnTo>
                  <a:pt x="8290560" y="0"/>
                </a:lnTo>
                <a:lnTo>
                  <a:pt x="8290560" y="4789479"/>
                </a:lnTo>
                <a:lnTo>
                  <a:pt x="0" y="4789479"/>
                </a:lnTo>
                <a:lnTo>
                  <a:pt x="0" y="0"/>
                </a:lnTo>
                <a:close/>
              </a:path>
            </a:pathLst>
          </a:custGeom>
          <a:blipFill>
            <a:blip r:embed="rId2"/>
            <a:stretch>
              <a:fillRect l="0" t="0" r="0" b="0"/>
            </a:stretch>
          </a:blipFill>
        </p:spPr>
      </p:sp>
    </p:spTree>
  </p:cSld>
  <p:clrMapOvr>
    <a:masterClrMapping/>
  </p:clrMapOvr>
</p:sld>
</file>

<file path=ppt/slides/slide110.xml><?xml version="1.0" encoding="utf-8"?>
<p:sld xmlns:p="http://schemas.openxmlformats.org/presentationml/2006/main" xmlns:a="http://schemas.openxmlformats.org/drawingml/2006/main">
  <p:cSld>
    <p:bg>
      <p:bgPr>
        <a:solidFill>
          <a:srgbClr val="38B6FF"/>
        </a:solidFill>
      </p:bgPr>
    </p:bg>
    <p:spTree>
      <p:nvGrpSpPr>
        <p:cNvPr id="1" name=""/>
        <p:cNvGrpSpPr/>
        <p:nvPr/>
      </p:nvGrpSpPr>
      <p:grpSpPr>
        <a:xfrm>
          <a:off x="0" y="0"/>
          <a:ext cx="0" cy="0"/>
          <a:chOff x="0" y="0"/>
          <a:chExt cx="0" cy="0"/>
        </a:xfrm>
      </p:grpSpPr>
      <p:sp>
        <p:nvSpPr>
          <p:cNvPr name="AutoShape 2" id="2"/>
          <p:cNvSpPr/>
          <p:nvPr/>
        </p:nvSpPr>
        <p:spPr>
          <a:xfrm rot="-2700000">
            <a:off x="7174615" y="-2589922"/>
            <a:ext cx="3554939" cy="3554243"/>
          </a:xfrm>
          <a:prstGeom prst="rect">
            <a:avLst/>
          </a:prstGeom>
          <a:solidFill>
            <a:srgbClr val="F8FBFD"/>
          </a:solidFill>
        </p:spPr>
      </p:sp>
      <p:sp>
        <p:nvSpPr>
          <p:cNvPr name="AutoShape 3" id="3"/>
          <p:cNvSpPr/>
          <p:nvPr/>
        </p:nvSpPr>
        <p:spPr>
          <a:xfrm rot="-2700000">
            <a:off x="7210580" y="-1074420"/>
            <a:ext cx="30601" cy="3238550"/>
          </a:xfrm>
          <a:prstGeom prst="rect">
            <a:avLst/>
          </a:prstGeom>
          <a:solidFill>
            <a:srgbClr val="F8FBFD"/>
          </a:solidFill>
        </p:spPr>
      </p:sp>
      <p:sp>
        <p:nvSpPr>
          <p:cNvPr name="AutoShape 4" id="4"/>
          <p:cNvSpPr/>
          <p:nvPr/>
        </p:nvSpPr>
        <p:spPr>
          <a:xfrm rot="-2700000">
            <a:off x="9693751" y="6312324"/>
            <a:ext cx="23417" cy="1909472"/>
          </a:xfrm>
          <a:prstGeom prst="rect">
            <a:avLst/>
          </a:prstGeom>
          <a:solidFill>
            <a:srgbClr val="F8FBFD"/>
          </a:solidFill>
        </p:spPr>
      </p:sp>
      <p:sp>
        <p:nvSpPr>
          <p:cNvPr name="TextBox 5" id="5"/>
          <p:cNvSpPr txBox="true"/>
          <p:nvPr/>
        </p:nvSpPr>
        <p:spPr>
          <a:xfrm rot="0">
            <a:off x="328946" y="731520"/>
            <a:ext cx="8220565" cy="723900"/>
          </a:xfrm>
          <a:prstGeom prst="rect">
            <a:avLst/>
          </a:prstGeom>
        </p:spPr>
        <p:txBody>
          <a:bodyPr anchor="t" rtlCol="false" tIns="0" lIns="0" bIns="0" rIns="0">
            <a:spAutoFit/>
          </a:bodyPr>
          <a:lstStyle/>
          <a:p>
            <a:pPr algn="l">
              <a:lnSpc>
                <a:spcPts val="2879"/>
              </a:lnSpc>
            </a:pPr>
            <a:r>
              <a:rPr lang="en-US" b="true" sz="2400" spc="24">
                <a:solidFill>
                  <a:srgbClr val="F8FBFD"/>
                </a:solidFill>
                <a:latin typeface="Montserrat Classic Bold"/>
                <a:ea typeface="Montserrat Classic Bold"/>
                <a:cs typeface="Montserrat Classic Bold"/>
                <a:sym typeface="Montserrat Classic Bold"/>
              </a:rPr>
              <a:t>HALLAZGOS GENERALES SEGÚN EL</a:t>
            </a:r>
            <a:r>
              <a:rPr lang="en-US" sz="2400" spc="24" b="true">
                <a:solidFill>
                  <a:srgbClr val="F8FBFD"/>
                </a:solidFill>
                <a:latin typeface="Montserrat Classic Bold"/>
                <a:ea typeface="Montserrat Classic Bold"/>
                <a:cs typeface="Montserrat Classic Bold"/>
                <a:sym typeface="Montserrat Classic Bold"/>
              </a:rPr>
              <a:t> </a:t>
            </a:r>
          </a:p>
          <a:p>
            <a:pPr algn="l">
              <a:lnSpc>
                <a:spcPts val="2879"/>
              </a:lnSpc>
            </a:pPr>
            <a:r>
              <a:rPr lang="en-US" b="true" sz="2400" spc="24">
                <a:solidFill>
                  <a:srgbClr val="F8FBFD"/>
                </a:solidFill>
                <a:latin typeface="Montserrat Classic Bold"/>
                <a:ea typeface="Montserrat Classic Bold"/>
                <a:cs typeface="Montserrat Classic Bold"/>
                <a:sym typeface="Montserrat Classic Bold"/>
              </a:rPr>
              <a:t>análisis de gradient boosting para edad</a:t>
            </a:r>
          </a:p>
        </p:txBody>
      </p:sp>
      <p:sp>
        <p:nvSpPr>
          <p:cNvPr name="TextBox 6" id="6"/>
          <p:cNvSpPr txBox="true"/>
          <p:nvPr/>
        </p:nvSpPr>
        <p:spPr>
          <a:xfrm rot="0">
            <a:off x="545936" y="1712595"/>
            <a:ext cx="8476144" cy="4899661"/>
          </a:xfrm>
          <a:prstGeom prst="rect">
            <a:avLst/>
          </a:prstGeom>
        </p:spPr>
        <p:txBody>
          <a:bodyPr anchor="t" rtlCol="false" tIns="0" lIns="0" bIns="0" rIns="0">
            <a:spAutoFit/>
          </a:bodyPr>
          <a:lstStyle/>
          <a:p>
            <a:pPr algn="just">
              <a:lnSpc>
                <a:spcPts val="3599"/>
              </a:lnSpc>
            </a:pPr>
            <a:r>
              <a:rPr lang="en-US" sz="2399" spc="23">
                <a:solidFill>
                  <a:srgbClr val="F8FBFD"/>
                </a:solidFill>
                <a:latin typeface="Montserrat Light"/>
                <a:ea typeface="Montserrat Light"/>
                <a:cs typeface="Montserrat Light"/>
                <a:sym typeface="Montserrat Light"/>
              </a:rPr>
              <a:t>El análisis de Gradient Boosting aplicado a la variable edad revela que el grupo '15-34 años' es el más identificado por el modelo, mientras que los grupos de edades extremas ('0-14 años' y '75+ años') presentan mayores dificultades de clasificación. Este comportamiento puede deberse a un desbalance en la cantidad de datos para estas clases. Los resultados sugieren la necesidad de mejorar la representación de los grupos minoritarios en el conjunto de datos o considerar técnicas adicionales para manejar el desbalance de clases.</a:t>
            </a:r>
          </a:p>
        </p:txBody>
      </p:sp>
    </p:spTree>
  </p:cSld>
  <p:clrMapOvr>
    <a:masterClrMapping/>
  </p:clrMapOvr>
</p:sld>
</file>

<file path=ppt/slides/slide111.xml><?xml version="1.0" encoding="utf-8"?>
<p:sld xmlns:p="http://schemas.openxmlformats.org/presentationml/2006/main" xmlns:a="http://schemas.openxmlformats.org/drawingml/2006/main" xmlns:r="http://schemas.openxmlformats.org/officeDocument/2006/relationships">
  <p:cSld>
    <p:bg>
      <p:bgPr>
        <a:solidFill>
          <a:srgbClr val="053D57"/>
        </a:solidFill>
      </p:bgPr>
    </p:bg>
    <p:spTree>
      <p:nvGrpSpPr>
        <p:cNvPr id="1" name=""/>
        <p:cNvGrpSpPr/>
        <p:nvPr/>
      </p:nvGrpSpPr>
      <p:grpSpPr>
        <a:xfrm>
          <a:off x="0" y="0"/>
          <a:ext cx="0" cy="0"/>
          <a:chOff x="0" y="0"/>
          <a:chExt cx="0" cy="0"/>
        </a:xfrm>
      </p:grpSpPr>
      <p:grpSp>
        <p:nvGrpSpPr>
          <p:cNvPr name="Group 2" id="2"/>
          <p:cNvGrpSpPr/>
          <p:nvPr/>
        </p:nvGrpSpPr>
        <p:grpSpPr>
          <a:xfrm rot="0">
            <a:off x="0" y="0"/>
            <a:ext cx="6976741" cy="7315200"/>
            <a:chOff x="0" y="0"/>
            <a:chExt cx="9302322" cy="9753600"/>
          </a:xfrm>
        </p:grpSpPr>
        <p:pic>
          <p:nvPicPr>
            <p:cNvPr name="Picture 3" id="3"/>
            <p:cNvPicPr>
              <a:picLocks noChangeAspect="true"/>
            </p:cNvPicPr>
            <p:nvPr/>
          </p:nvPicPr>
          <p:blipFill>
            <a:blip r:embed="rId2">
              <a:alphaModFix amt="30000"/>
            </a:blip>
            <a:srcRect l="21309" t="0" r="7246" b="0"/>
            <a:stretch>
              <a:fillRect/>
            </a:stretch>
          </p:blipFill>
          <p:spPr>
            <a:xfrm flipH="false" flipV="false">
              <a:off x="0" y="0"/>
              <a:ext cx="9302322" cy="9753600"/>
            </a:xfrm>
            <a:prstGeom prst="rect">
              <a:avLst/>
            </a:prstGeom>
          </p:spPr>
        </p:pic>
      </p:grpSp>
      <p:sp>
        <p:nvSpPr>
          <p:cNvPr name="AutoShape 4" id="4"/>
          <p:cNvSpPr/>
          <p:nvPr/>
        </p:nvSpPr>
        <p:spPr>
          <a:xfrm rot="-2295618">
            <a:off x="3688267" y="-4364928"/>
            <a:ext cx="6887586" cy="12786099"/>
          </a:xfrm>
          <a:prstGeom prst="rect">
            <a:avLst/>
          </a:prstGeom>
          <a:solidFill>
            <a:srgbClr val="38B6FF"/>
          </a:solidFill>
        </p:spPr>
      </p:sp>
      <p:sp>
        <p:nvSpPr>
          <p:cNvPr name="TextBox 5" id="5"/>
          <p:cNvSpPr txBox="true"/>
          <p:nvPr/>
        </p:nvSpPr>
        <p:spPr>
          <a:xfrm rot="0">
            <a:off x="2111350" y="2428875"/>
            <a:ext cx="7093610" cy="1838325"/>
          </a:xfrm>
          <a:prstGeom prst="rect">
            <a:avLst/>
          </a:prstGeom>
        </p:spPr>
        <p:txBody>
          <a:bodyPr anchor="t" rtlCol="false" tIns="0" lIns="0" bIns="0" rIns="0">
            <a:spAutoFit/>
          </a:bodyPr>
          <a:lstStyle/>
          <a:p>
            <a:pPr algn="l">
              <a:lnSpc>
                <a:spcPts val="4800"/>
              </a:lnSpc>
            </a:pPr>
            <a:r>
              <a:rPr lang="en-US" sz="4000" spc="-40" b="true">
                <a:solidFill>
                  <a:srgbClr val="F8FBFD"/>
                </a:solidFill>
                <a:latin typeface="Montserrat Classic Bold"/>
                <a:ea typeface="Montserrat Classic Bold"/>
                <a:cs typeface="Montserrat Classic Bold"/>
                <a:sym typeface="Montserrat Classic Bold"/>
              </a:rPr>
              <a:t>GRADIENT BOOSTING PARA LA VARIABLE GÉNERO</a:t>
            </a:r>
          </a:p>
        </p:txBody>
      </p:sp>
      <p:sp>
        <p:nvSpPr>
          <p:cNvPr name="AutoShape 6" id="6"/>
          <p:cNvSpPr/>
          <p:nvPr/>
        </p:nvSpPr>
        <p:spPr>
          <a:xfrm rot="-2700000">
            <a:off x="8169571" y="6280451"/>
            <a:ext cx="2070778" cy="2120297"/>
          </a:xfrm>
          <a:prstGeom prst="rect">
            <a:avLst/>
          </a:prstGeom>
          <a:solidFill>
            <a:srgbClr val="F8FBFD"/>
          </a:solidFill>
        </p:spPr>
      </p:sp>
      <p:sp>
        <p:nvSpPr>
          <p:cNvPr name="AutoShape 7" id="7"/>
          <p:cNvSpPr/>
          <p:nvPr/>
        </p:nvSpPr>
        <p:spPr>
          <a:xfrm rot="-2335582">
            <a:off x="2610726" y="-459409"/>
            <a:ext cx="30601" cy="3238550"/>
          </a:xfrm>
          <a:prstGeom prst="rect">
            <a:avLst/>
          </a:prstGeom>
          <a:solidFill>
            <a:srgbClr val="F8FBFD"/>
          </a:solidFill>
        </p:spPr>
      </p:sp>
    </p:spTree>
  </p:cSld>
  <p:clrMapOvr>
    <a:masterClrMapping/>
  </p:clrMapOvr>
</p:sld>
</file>

<file path=ppt/slides/slide112.xml><?xml version="1.0" encoding="utf-8"?>
<p:sld xmlns:p="http://schemas.openxmlformats.org/presentationml/2006/main" xmlns:a="http://schemas.openxmlformats.org/drawingml/2006/main">
  <p:cSld>
    <p:bg>
      <p:bgPr>
        <a:solidFill>
          <a:srgbClr val="38B6FF"/>
        </a:solidFill>
      </p:bgPr>
    </p:bg>
    <p:spTree>
      <p:nvGrpSpPr>
        <p:cNvPr id="1" name=""/>
        <p:cNvGrpSpPr/>
        <p:nvPr/>
      </p:nvGrpSpPr>
      <p:grpSpPr>
        <a:xfrm>
          <a:off x="0" y="0"/>
          <a:ext cx="0" cy="0"/>
          <a:chOff x="0" y="0"/>
          <a:chExt cx="0" cy="0"/>
        </a:xfrm>
      </p:grpSpPr>
      <p:sp>
        <p:nvSpPr>
          <p:cNvPr name="AutoShape 2" id="2"/>
          <p:cNvSpPr/>
          <p:nvPr/>
        </p:nvSpPr>
        <p:spPr>
          <a:xfrm rot="-2700000">
            <a:off x="7174615" y="-2589922"/>
            <a:ext cx="3554939" cy="3554243"/>
          </a:xfrm>
          <a:prstGeom prst="rect">
            <a:avLst/>
          </a:prstGeom>
          <a:solidFill>
            <a:srgbClr val="F8FBFD"/>
          </a:solidFill>
        </p:spPr>
      </p:sp>
      <p:sp>
        <p:nvSpPr>
          <p:cNvPr name="AutoShape 3" id="3"/>
          <p:cNvSpPr/>
          <p:nvPr/>
        </p:nvSpPr>
        <p:spPr>
          <a:xfrm rot="-2700000">
            <a:off x="7210580" y="-1074420"/>
            <a:ext cx="30601" cy="3238550"/>
          </a:xfrm>
          <a:prstGeom prst="rect">
            <a:avLst/>
          </a:prstGeom>
          <a:solidFill>
            <a:srgbClr val="F8FBFD"/>
          </a:solidFill>
        </p:spPr>
      </p:sp>
      <p:sp>
        <p:nvSpPr>
          <p:cNvPr name="AutoShape 4" id="4"/>
          <p:cNvSpPr/>
          <p:nvPr/>
        </p:nvSpPr>
        <p:spPr>
          <a:xfrm rot="-2700000">
            <a:off x="9693751" y="6312324"/>
            <a:ext cx="23417" cy="1909472"/>
          </a:xfrm>
          <a:prstGeom prst="rect">
            <a:avLst/>
          </a:prstGeom>
          <a:solidFill>
            <a:srgbClr val="F8FBFD"/>
          </a:solidFill>
        </p:spPr>
      </p:sp>
      <p:sp>
        <p:nvSpPr>
          <p:cNvPr name="TextBox 5" id="5"/>
          <p:cNvSpPr txBox="true"/>
          <p:nvPr/>
        </p:nvSpPr>
        <p:spPr>
          <a:xfrm rot="0">
            <a:off x="304677" y="831533"/>
            <a:ext cx="8220565" cy="781050"/>
          </a:xfrm>
          <a:prstGeom prst="rect">
            <a:avLst/>
          </a:prstGeom>
        </p:spPr>
        <p:txBody>
          <a:bodyPr anchor="t" rtlCol="false" tIns="0" lIns="0" bIns="0" rIns="0">
            <a:spAutoFit/>
          </a:bodyPr>
          <a:lstStyle/>
          <a:p>
            <a:pPr algn="l">
              <a:lnSpc>
                <a:spcPts val="3120"/>
              </a:lnSpc>
            </a:pPr>
            <a:r>
              <a:rPr lang="en-US" b="true" sz="2600" spc="26">
                <a:solidFill>
                  <a:srgbClr val="F8FBFD"/>
                </a:solidFill>
                <a:latin typeface="Montserrat Classic Bold"/>
                <a:ea typeface="Montserrat Classic Bold"/>
                <a:cs typeface="Montserrat Classic Bold"/>
                <a:sym typeface="Montserrat Classic Bold"/>
              </a:rPr>
              <a:t>ANÁLISIS DE GRADIENT BOOSTING PARA </a:t>
            </a:r>
          </a:p>
          <a:p>
            <a:pPr algn="l">
              <a:lnSpc>
                <a:spcPts val="3120"/>
              </a:lnSpc>
            </a:pPr>
            <a:r>
              <a:rPr lang="en-US" b="true" sz="2600" spc="26">
                <a:solidFill>
                  <a:srgbClr val="F8FBFD"/>
                </a:solidFill>
                <a:latin typeface="Montserrat Classic Bold"/>
                <a:ea typeface="Montserrat Classic Bold"/>
                <a:cs typeface="Montserrat Classic Bold"/>
                <a:sym typeface="Montserrat Classic Bold"/>
              </a:rPr>
              <a:t>LA VARIABLE GÉNERO</a:t>
            </a:r>
          </a:p>
        </p:txBody>
      </p:sp>
      <p:sp>
        <p:nvSpPr>
          <p:cNvPr name="TextBox 6" id="6"/>
          <p:cNvSpPr txBox="true"/>
          <p:nvPr/>
        </p:nvSpPr>
        <p:spPr>
          <a:xfrm rot="0">
            <a:off x="638728" y="1939045"/>
            <a:ext cx="8476144" cy="4339590"/>
          </a:xfrm>
          <a:prstGeom prst="rect">
            <a:avLst/>
          </a:prstGeom>
        </p:spPr>
        <p:txBody>
          <a:bodyPr anchor="t" rtlCol="false" tIns="0" lIns="0" bIns="0" rIns="0">
            <a:spAutoFit/>
          </a:bodyPr>
          <a:lstStyle/>
          <a:p>
            <a:pPr algn="just">
              <a:lnSpc>
                <a:spcPts val="3899"/>
              </a:lnSpc>
            </a:pPr>
            <a:r>
              <a:rPr lang="en-US" sz="2599" spc="25">
                <a:solidFill>
                  <a:srgbClr val="F8FBFD"/>
                </a:solidFill>
                <a:latin typeface="Montserrat Light"/>
                <a:ea typeface="Montserrat Light"/>
                <a:cs typeface="Montserrat Light"/>
                <a:sym typeface="Montserrat Light"/>
              </a:rPr>
              <a:t>Este análisis tiene como objetivo evaluar el rendimiento del modelo Gradient Boosting para clasificar la variable 'género' en las categorías 'Masculino' y 'Femenino', debido a su capacidad para mejorar la precisión y reducir los errores, especialmente en problemas donde existen clases desbalanceadas. En este caso, se busca analizar cómo se comporta el modelo ante los desafíos de desequilibrio de género en los datos.</a:t>
            </a:r>
          </a:p>
        </p:txBody>
      </p:sp>
    </p:spTree>
  </p:cSld>
  <p:clrMapOvr>
    <a:masterClrMapping/>
  </p:clrMapOvr>
</p:sld>
</file>

<file path=ppt/slides/slide113.xml><?xml version="1.0" encoding="utf-8"?>
<p:sld xmlns:p="http://schemas.openxmlformats.org/presentationml/2006/main" xmlns:a="http://schemas.openxmlformats.org/drawingml/2006/main" xmlns:r="http://schemas.openxmlformats.org/officeDocument/2006/relationships">
  <p:cSld>
    <p:bg>
      <p:bgPr>
        <a:solidFill>
          <a:srgbClr val="F8FBFD"/>
        </a:solidFill>
      </p:bgPr>
    </p:bg>
    <p:spTree>
      <p:nvGrpSpPr>
        <p:cNvPr id="1" name=""/>
        <p:cNvGrpSpPr/>
        <p:nvPr/>
      </p:nvGrpSpPr>
      <p:grpSpPr>
        <a:xfrm>
          <a:off x="0" y="0"/>
          <a:ext cx="0" cy="0"/>
          <a:chOff x="0" y="0"/>
          <a:chExt cx="0" cy="0"/>
        </a:xfrm>
      </p:grpSpPr>
      <p:sp>
        <p:nvSpPr>
          <p:cNvPr name="AutoShape 2" id="2"/>
          <p:cNvSpPr/>
          <p:nvPr/>
        </p:nvSpPr>
        <p:spPr>
          <a:xfrm rot="-2700000">
            <a:off x="7178522" y="-1076302"/>
            <a:ext cx="1816139" cy="1815784"/>
          </a:xfrm>
          <a:prstGeom prst="rect">
            <a:avLst/>
          </a:prstGeom>
          <a:solidFill>
            <a:srgbClr val="38B6FF"/>
          </a:solidFill>
        </p:spPr>
      </p:sp>
      <p:sp>
        <p:nvSpPr>
          <p:cNvPr name="AutoShape 3" id="3"/>
          <p:cNvSpPr/>
          <p:nvPr/>
        </p:nvSpPr>
        <p:spPr>
          <a:xfrm rot="-2700000">
            <a:off x="-684968" y="4076789"/>
            <a:ext cx="4215873" cy="5693313"/>
          </a:xfrm>
          <a:prstGeom prst="rect">
            <a:avLst/>
          </a:prstGeom>
          <a:solidFill>
            <a:srgbClr val="38B6FF"/>
          </a:solidFill>
        </p:spPr>
      </p:sp>
      <p:sp>
        <p:nvSpPr>
          <p:cNvPr name="AutoShape 4" id="4"/>
          <p:cNvSpPr/>
          <p:nvPr/>
        </p:nvSpPr>
        <p:spPr>
          <a:xfrm rot="-2700000">
            <a:off x="7946060" y="-235135"/>
            <a:ext cx="4043490" cy="26728"/>
          </a:xfrm>
          <a:prstGeom prst="rect">
            <a:avLst/>
          </a:prstGeom>
          <a:solidFill>
            <a:srgbClr val="38B6FF"/>
          </a:solidFill>
        </p:spPr>
      </p:sp>
      <p:sp>
        <p:nvSpPr>
          <p:cNvPr name="AutoShape 5" id="5"/>
          <p:cNvSpPr/>
          <p:nvPr/>
        </p:nvSpPr>
        <p:spPr>
          <a:xfrm rot="-2700000">
            <a:off x="3395585" y="2163914"/>
            <a:ext cx="23417" cy="6248732"/>
          </a:xfrm>
          <a:prstGeom prst="rect">
            <a:avLst/>
          </a:prstGeom>
          <a:solidFill>
            <a:srgbClr val="053D57"/>
          </a:solidFill>
        </p:spPr>
      </p:sp>
      <p:sp>
        <p:nvSpPr>
          <p:cNvPr name="Freeform 6" id="6"/>
          <p:cNvSpPr/>
          <p:nvPr/>
        </p:nvSpPr>
        <p:spPr>
          <a:xfrm flipH="false" flipV="false" rot="0">
            <a:off x="1564810" y="1662567"/>
            <a:ext cx="6723167" cy="5260879"/>
          </a:xfrm>
          <a:custGeom>
            <a:avLst/>
            <a:gdLst/>
            <a:ahLst/>
            <a:cxnLst/>
            <a:rect r="r" b="b" t="t" l="l"/>
            <a:pathLst>
              <a:path h="5260879" w="6723167">
                <a:moveTo>
                  <a:pt x="0" y="0"/>
                </a:moveTo>
                <a:lnTo>
                  <a:pt x="6723168" y="0"/>
                </a:lnTo>
                <a:lnTo>
                  <a:pt x="6723168" y="5260878"/>
                </a:lnTo>
                <a:lnTo>
                  <a:pt x="0" y="5260878"/>
                </a:lnTo>
                <a:lnTo>
                  <a:pt x="0" y="0"/>
                </a:lnTo>
                <a:close/>
              </a:path>
            </a:pathLst>
          </a:custGeom>
          <a:blipFill>
            <a:blip r:embed="rId2"/>
            <a:stretch>
              <a:fillRect l="0" t="0" r="0" b="0"/>
            </a:stretch>
          </a:blipFill>
        </p:spPr>
      </p:sp>
      <p:sp>
        <p:nvSpPr>
          <p:cNvPr name="TextBox 7" id="7"/>
          <p:cNvSpPr txBox="true"/>
          <p:nvPr/>
        </p:nvSpPr>
        <p:spPr>
          <a:xfrm rot="0">
            <a:off x="731520" y="546878"/>
            <a:ext cx="8038250" cy="838200"/>
          </a:xfrm>
          <a:prstGeom prst="rect">
            <a:avLst/>
          </a:prstGeom>
        </p:spPr>
        <p:txBody>
          <a:bodyPr anchor="t" rtlCol="false" tIns="0" lIns="0" bIns="0" rIns="0">
            <a:spAutoFit/>
          </a:bodyPr>
          <a:lstStyle/>
          <a:p>
            <a:pPr algn="l">
              <a:lnSpc>
                <a:spcPts val="3359"/>
              </a:lnSpc>
            </a:pPr>
            <a:r>
              <a:rPr lang="en-US" sz="2799" spc="-27" b="true">
                <a:solidFill>
                  <a:srgbClr val="38B6FF"/>
                </a:solidFill>
                <a:latin typeface="Montserrat Classic Bold"/>
                <a:ea typeface="Montserrat Classic Bold"/>
                <a:cs typeface="Montserrat Classic Bold"/>
                <a:sym typeface="Montserrat Classic Bold"/>
              </a:rPr>
              <a:t>MATRIZ DE CONFUSIÓN - GRADIENT</a:t>
            </a:r>
            <a:r>
              <a:rPr lang="en-US" sz="2799" spc="-27" b="true">
                <a:solidFill>
                  <a:srgbClr val="38B6FF"/>
                </a:solidFill>
                <a:latin typeface="Montserrat Classic Bold"/>
                <a:ea typeface="Montserrat Classic Bold"/>
                <a:cs typeface="Montserrat Classic Bold"/>
                <a:sym typeface="Montserrat Classic Bold"/>
              </a:rPr>
              <a:t> </a:t>
            </a:r>
          </a:p>
          <a:p>
            <a:pPr algn="l">
              <a:lnSpc>
                <a:spcPts val="3359"/>
              </a:lnSpc>
            </a:pPr>
            <a:r>
              <a:rPr lang="en-US" sz="2799" spc="-27" b="true">
                <a:solidFill>
                  <a:srgbClr val="38B6FF"/>
                </a:solidFill>
                <a:latin typeface="Montserrat Classic Bold"/>
                <a:ea typeface="Montserrat Classic Bold"/>
                <a:cs typeface="Montserrat Classic Bold"/>
                <a:sym typeface="Montserrat Classic Bold"/>
              </a:rPr>
              <a:t>BOOSTING PARA GÉNERO</a:t>
            </a:r>
          </a:p>
        </p:txBody>
      </p:sp>
    </p:spTree>
  </p:cSld>
  <p:clrMapOvr>
    <a:masterClrMapping/>
  </p:clrMapOvr>
</p:sld>
</file>

<file path=ppt/slides/slide114.xml><?xml version="1.0" encoding="utf-8"?>
<p:sld xmlns:p="http://schemas.openxmlformats.org/presentationml/2006/main" xmlns:a="http://schemas.openxmlformats.org/drawingml/2006/main">
  <p:cSld>
    <p:bg>
      <p:bgPr>
        <a:solidFill>
          <a:srgbClr val="38B6FF"/>
        </a:solidFill>
      </p:bgPr>
    </p:bg>
    <p:spTree>
      <p:nvGrpSpPr>
        <p:cNvPr id="1" name=""/>
        <p:cNvGrpSpPr/>
        <p:nvPr/>
      </p:nvGrpSpPr>
      <p:grpSpPr>
        <a:xfrm>
          <a:off x="0" y="0"/>
          <a:ext cx="0" cy="0"/>
          <a:chOff x="0" y="0"/>
          <a:chExt cx="0" cy="0"/>
        </a:xfrm>
      </p:grpSpPr>
      <p:sp>
        <p:nvSpPr>
          <p:cNvPr name="AutoShape 2" id="2"/>
          <p:cNvSpPr/>
          <p:nvPr/>
        </p:nvSpPr>
        <p:spPr>
          <a:xfrm rot="-2700000">
            <a:off x="7174615" y="-2589922"/>
            <a:ext cx="3554939" cy="3554243"/>
          </a:xfrm>
          <a:prstGeom prst="rect">
            <a:avLst/>
          </a:prstGeom>
          <a:solidFill>
            <a:srgbClr val="F8FBFD"/>
          </a:solidFill>
        </p:spPr>
      </p:sp>
      <p:sp>
        <p:nvSpPr>
          <p:cNvPr name="AutoShape 3" id="3"/>
          <p:cNvSpPr/>
          <p:nvPr/>
        </p:nvSpPr>
        <p:spPr>
          <a:xfrm rot="-2700000">
            <a:off x="7210580" y="-1074420"/>
            <a:ext cx="30601" cy="3238550"/>
          </a:xfrm>
          <a:prstGeom prst="rect">
            <a:avLst/>
          </a:prstGeom>
          <a:solidFill>
            <a:srgbClr val="F8FBFD"/>
          </a:solidFill>
        </p:spPr>
      </p:sp>
      <p:sp>
        <p:nvSpPr>
          <p:cNvPr name="AutoShape 4" id="4"/>
          <p:cNvSpPr/>
          <p:nvPr/>
        </p:nvSpPr>
        <p:spPr>
          <a:xfrm rot="-2700000">
            <a:off x="9693751" y="6312324"/>
            <a:ext cx="23417" cy="1909472"/>
          </a:xfrm>
          <a:prstGeom prst="rect">
            <a:avLst/>
          </a:prstGeom>
          <a:solidFill>
            <a:srgbClr val="F8FBFD"/>
          </a:solidFill>
        </p:spPr>
      </p:sp>
      <p:sp>
        <p:nvSpPr>
          <p:cNvPr name="TextBox 5" id="5"/>
          <p:cNvSpPr txBox="true"/>
          <p:nvPr/>
        </p:nvSpPr>
        <p:spPr>
          <a:xfrm rot="0">
            <a:off x="545936" y="531495"/>
            <a:ext cx="8220565" cy="1238250"/>
          </a:xfrm>
          <a:prstGeom prst="rect">
            <a:avLst/>
          </a:prstGeom>
        </p:spPr>
        <p:txBody>
          <a:bodyPr anchor="t" rtlCol="false" tIns="0" lIns="0" bIns="0" rIns="0">
            <a:spAutoFit/>
          </a:bodyPr>
          <a:lstStyle/>
          <a:p>
            <a:pPr algn="l">
              <a:lnSpc>
                <a:spcPts val="3240"/>
              </a:lnSpc>
            </a:pPr>
            <a:r>
              <a:rPr lang="en-US" b="true" sz="2700" spc="27">
                <a:solidFill>
                  <a:srgbClr val="F8FBFD"/>
                </a:solidFill>
                <a:latin typeface="Montserrat Classic Bold"/>
                <a:ea typeface="Montserrat Classic Bold"/>
                <a:cs typeface="Montserrat Classic Bold"/>
                <a:sym typeface="Montserrat Classic Bold"/>
              </a:rPr>
              <a:t>ANALISIS DE MATRIZ DE CONFUSIÓN GRADIENT BOOSTING PARA GÉNERO</a:t>
            </a:r>
          </a:p>
          <a:p>
            <a:pPr algn="just">
              <a:lnSpc>
                <a:spcPts val="3360"/>
              </a:lnSpc>
            </a:pPr>
          </a:p>
        </p:txBody>
      </p:sp>
      <p:sp>
        <p:nvSpPr>
          <p:cNvPr name="TextBox 6" id="6"/>
          <p:cNvSpPr txBox="true"/>
          <p:nvPr/>
        </p:nvSpPr>
        <p:spPr>
          <a:xfrm rot="0">
            <a:off x="545936" y="1693545"/>
            <a:ext cx="8476144" cy="5114926"/>
          </a:xfrm>
          <a:prstGeom prst="rect">
            <a:avLst/>
          </a:prstGeom>
        </p:spPr>
        <p:txBody>
          <a:bodyPr anchor="t" rtlCol="false" tIns="0" lIns="0" bIns="0" rIns="0">
            <a:spAutoFit/>
          </a:bodyPr>
          <a:lstStyle/>
          <a:p>
            <a:pPr algn="just">
              <a:lnSpc>
                <a:spcPts val="3749"/>
              </a:lnSpc>
            </a:pPr>
            <a:r>
              <a:rPr lang="en-US" sz="2499" spc="24">
                <a:solidFill>
                  <a:srgbClr val="F8FBFD"/>
                </a:solidFill>
                <a:latin typeface="Montserrat Light"/>
                <a:ea typeface="Montserrat Light"/>
                <a:cs typeface="Montserrat Light"/>
                <a:sym typeface="Montserrat Light"/>
              </a:rPr>
              <a:t>La matriz de confusión obtenida muestra que la clase 'Masculino' tiene un alto número de clasificaciones correctas, mientras que la clase 'Femenino' presenta una significativa proporción de errores de clasificación. Podemos observar que el modelo tiende a clasificar incorrectamente una gran parte de las instancias de la clase 'Femenino' como 'Masculino'. Esto podría sugerir un desbalance en los datos de entrenamiento que favorece a la clase masculina, dificultando la correcta clasificación de la clase femenina.</a:t>
            </a:r>
          </a:p>
        </p:txBody>
      </p:sp>
    </p:spTree>
  </p:cSld>
  <p:clrMapOvr>
    <a:masterClrMapping/>
  </p:clrMapOvr>
</p:sld>
</file>

<file path=ppt/slides/slide115.xml><?xml version="1.0" encoding="utf-8"?>
<p:sld xmlns:p="http://schemas.openxmlformats.org/presentationml/2006/main" xmlns:a="http://schemas.openxmlformats.org/drawingml/2006/main" xmlns:r="http://schemas.openxmlformats.org/officeDocument/2006/relationships">
  <p:cSld>
    <p:bg>
      <p:bgPr>
        <a:solidFill>
          <a:srgbClr val="F8FBFD"/>
        </a:solidFill>
      </p:bgPr>
    </p:bg>
    <p:spTree>
      <p:nvGrpSpPr>
        <p:cNvPr id="1" name=""/>
        <p:cNvGrpSpPr/>
        <p:nvPr/>
      </p:nvGrpSpPr>
      <p:grpSpPr>
        <a:xfrm>
          <a:off x="0" y="0"/>
          <a:ext cx="0" cy="0"/>
          <a:chOff x="0" y="0"/>
          <a:chExt cx="0" cy="0"/>
        </a:xfrm>
      </p:grpSpPr>
      <p:sp>
        <p:nvSpPr>
          <p:cNvPr name="AutoShape 2" id="2"/>
          <p:cNvSpPr/>
          <p:nvPr/>
        </p:nvSpPr>
        <p:spPr>
          <a:xfrm rot="-2700000">
            <a:off x="7178522" y="-1076302"/>
            <a:ext cx="1816139" cy="1815784"/>
          </a:xfrm>
          <a:prstGeom prst="rect">
            <a:avLst/>
          </a:prstGeom>
          <a:solidFill>
            <a:srgbClr val="38B6FF"/>
          </a:solidFill>
        </p:spPr>
      </p:sp>
      <p:sp>
        <p:nvSpPr>
          <p:cNvPr name="AutoShape 3" id="3"/>
          <p:cNvSpPr/>
          <p:nvPr/>
        </p:nvSpPr>
        <p:spPr>
          <a:xfrm rot="-2700000">
            <a:off x="-684968" y="4076789"/>
            <a:ext cx="4215873" cy="5693313"/>
          </a:xfrm>
          <a:prstGeom prst="rect">
            <a:avLst/>
          </a:prstGeom>
          <a:solidFill>
            <a:srgbClr val="38B6FF"/>
          </a:solidFill>
        </p:spPr>
      </p:sp>
      <p:sp>
        <p:nvSpPr>
          <p:cNvPr name="AutoShape 4" id="4"/>
          <p:cNvSpPr/>
          <p:nvPr/>
        </p:nvSpPr>
        <p:spPr>
          <a:xfrm rot="-2700000">
            <a:off x="7946060" y="-235135"/>
            <a:ext cx="4043490" cy="26728"/>
          </a:xfrm>
          <a:prstGeom prst="rect">
            <a:avLst/>
          </a:prstGeom>
          <a:solidFill>
            <a:srgbClr val="38B6FF"/>
          </a:solidFill>
        </p:spPr>
      </p:sp>
      <p:sp>
        <p:nvSpPr>
          <p:cNvPr name="AutoShape 5" id="5"/>
          <p:cNvSpPr/>
          <p:nvPr/>
        </p:nvSpPr>
        <p:spPr>
          <a:xfrm rot="-2700000">
            <a:off x="3395585" y="2163914"/>
            <a:ext cx="23417" cy="6248732"/>
          </a:xfrm>
          <a:prstGeom prst="rect">
            <a:avLst/>
          </a:prstGeom>
          <a:solidFill>
            <a:srgbClr val="053D57"/>
          </a:solidFill>
        </p:spPr>
      </p:sp>
      <p:sp>
        <p:nvSpPr>
          <p:cNvPr name="Freeform 6" id="6"/>
          <p:cNvSpPr/>
          <p:nvPr/>
        </p:nvSpPr>
        <p:spPr>
          <a:xfrm flipH="false" flipV="false" rot="0">
            <a:off x="775175" y="1820673"/>
            <a:ext cx="8246905" cy="5102773"/>
          </a:xfrm>
          <a:custGeom>
            <a:avLst/>
            <a:gdLst/>
            <a:ahLst/>
            <a:cxnLst/>
            <a:rect r="r" b="b" t="t" l="l"/>
            <a:pathLst>
              <a:path h="5102773" w="8246905">
                <a:moveTo>
                  <a:pt x="0" y="0"/>
                </a:moveTo>
                <a:lnTo>
                  <a:pt x="8246905" y="0"/>
                </a:lnTo>
                <a:lnTo>
                  <a:pt x="8246905" y="5102772"/>
                </a:lnTo>
                <a:lnTo>
                  <a:pt x="0" y="5102772"/>
                </a:lnTo>
                <a:lnTo>
                  <a:pt x="0" y="0"/>
                </a:lnTo>
                <a:close/>
              </a:path>
            </a:pathLst>
          </a:custGeom>
          <a:blipFill>
            <a:blip r:embed="rId2"/>
            <a:stretch>
              <a:fillRect l="0" t="0" r="0" b="0"/>
            </a:stretch>
          </a:blipFill>
        </p:spPr>
      </p:sp>
      <p:sp>
        <p:nvSpPr>
          <p:cNvPr name="TextBox 7" id="7"/>
          <p:cNvSpPr txBox="true"/>
          <p:nvPr/>
        </p:nvSpPr>
        <p:spPr>
          <a:xfrm rot="0">
            <a:off x="731520" y="527828"/>
            <a:ext cx="8038250" cy="876300"/>
          </a:xfrm>
          <a:prstGeom prst="rect">
            <a:avLst/>
          </a:prstGeom>
        </p:spPr>
        <p:txBody>
          <a:bodyPr anchor="t" rtlCol="false" tIns="0" lIns="0" bIns="0" rIns="0">
            <a:spAutoFit/>
          </a:bodyPr>
          <a:lstStyle/>
          <a:p>
            <a:pPr algn="l">
              <a:lnSpc>
                <a:spcPts val="3479"/>
              </a:lnSpc>
            </a:pPr>
            <a:r>
              <a:rPr lang="en-US" sz="2899" spc="-28" b="true">
                <a:solidFill>
                  <a:srgbClr val="38B6FF"/>
                </a:solidFill>
                <a:latin typeface="Montserrat Classic Bold"/>
                <a:ea typeface="Montserrat Classic Bold"/>
                <a:cs typeface="Montserrat Classic Bold"/>
                <a:sym typeface="Montserrat Classic Bold"/>
              </a:rPr>
              <a:t>PRECISIÓN POR CLASE - GRADIENT</a:t>
            </a:r>
            <a:r>
              <a:rPr lang="en-US" sz="2899" spc="-28" b="true">
                <a:solidFill>
                  <a:srgbClr val="38B6FF"/>
                </a:solidFill>
                <a:latin typeface="Montserrat Classic Bold"/>
                <a:ea typeface="Montserrat Classic Bold"/>
                <a:cs typeface="Montserrat Classic Bold"/>
                <a:sym typeface="Montserrat Classic Bold"/>
              </a:rPr>
              <a:t> </a:t>
            </a:r>
          </a:p>
          <a:p>
            <a:pPr algn="l">
              <a:lnSpc>
                <a:spcPts val="3479"/>
              </a:lnSpc>
            </a:pPr>
            <a:r>
              <a:rPr lang="en-US" sz="2899" spc="-28" b="true">
                <a:solidFill>
                  <a:srgbClr val="38B6FF"/>
                </a:solidFill>
                <a:latin typeface="Montserrat Classic Bold"/>
                <a:ea typeface="Montserrat Classic Bold"/>
                <a:cs typeface="Montserrat Classic Bold"/>
                <a:sym typeface="Montserrat Classic Bold"/>
              </a:rPr>
              <a:t>BOOSTING PARA GÉNERO</a:t>
            </a:r>
          </a:p>
        </p:txBody>
      </p:sp>
    </p:spTree>
  </p:cSld>
  <p:clrMapOvr>
    <a:masterClrMapping/>
  </p:clrMapOvr>
</p:sld>
</file>

<file path=ppt/slides/slide116.xml><?xml version="1.0" encoding="utf-8"?>
<p:sld xmlns:p="http://schemas.openxmlformats.org/presentationml/2006/main" xmlns:a="http://schemas.openxmlformats.org/drawingml/2006/main">
  <p:cSld>
    <p:bg>
      <p:bgPr>
        <a:solidFill>
          <a:srgbClr val="38B6FF"/>
        </a:solidFill>
      </p:bgPr>
    </p:bg>
    <p:spTree>
      <p:nvGrpSpPr>
        <p:cNvPr id="1" name=""/>
        <p:cNvGrpSpPr/>
        <p:nvPr/>
      </p:nvGrpSpPr>
      <p:grpSpPr>
        <a:xfrm>
          <a:off x="0" y="0"/>
          <a:ext cx="0" cy="0"/>
          <a:chOff x="0" y="0"/>
          <a:chExt cx="0" cy="0"/>
        </a:xfrm>
      </p:grpSpPr>
      <p:sp>
        <p:nvSpPr>
          <p:cNvPr name="AutoShape 2" id="2"/>
          <p:cNvSpPr/>
          <p:nvPr/>
        </p:nvSpPr>
        <p:spPr>
          <a:xfrm rot="-2700000">
            <a:off x="7174615" y="-2589922"/>
            <a:ext cx="3554939" cy="3554243"/>
          </a:xfrm>
          <a:prstGeom prst="rect">
            <a:avLst/>
          </a:prstGeom>
          <a:solidFill>
            <a:srgbClr val="F8FBFD"/>
          </a:solidFill>
        </p:spPr>
      </p:sp>
      <p:sp>
        <p:nvSpPr>
          <p:cNvPr name="AutoShape 3" id="3"/>
          <p:cNvSpPr/>
          <p:nvPr/>
        </p:nvSpPr>
        <p:spPr>
          <a:xfrm rot="-2700000">
            <a:off x="7210580" y="-1074420"/>
            <a:ext cx="30601" cy="3238550"/>
          </a:xfrm>
          <a:prstGeom prst="rect">
            <a:avLst/>
          </a:prstGeom>
          <a:solidFill>
            <a:srgbClr val="F8FBFD"/>
          </a:solidFill>
        </p:spPr>
      </p:sp>
      <p:sp>
        <p:nvSpPr>
          <p:cNvPr name="AutoShape 4" id="4"/>
          <p:cNvSpPr/>
          <p:nvPr/>
        </p:nvSpPr>
        <p:spPr>
          <a:xfrm rot="-2700000">
            <a:off x="9693751" y="6312324"/>
            <a:ext cx="23417" cy="1909472"/>
          </a:xfrm>
          <a:prstGeom prst="rect">
            <a:avLst/>
          </a:prstGeom>
          <a:solidFill>
            <a:srgbClr val="F8FBFD"/>
          </a:solidFill>
        </p:spPr>
      </p:sp>
      <p:sp>
        <p:nvSpPr>
          <p:cNvPr name="TextBox 5" id="5"/>
          <p:cNvSpPr txBox="true"/>
          <p:nvPr/>
        </p:nvSpPr>
        <p:spPr>
          <a:xfrm rot="0">
            <a:off x="545936" y="531495"/>
            <a:ext cx="8220565" cy="1238250"/>
          </a:xfrm>
          <a:prstGeom prst="rect">
            <a:avLst/>
          </a:prstGeom>
        </p:spPr>
        <p:txBody>
          <a:bodyPr anchor="t" rtlCol="false" tIns="0" lIns="0" bIns="0" rIns="0">
            <a:spAutoFit/>
          </a:bodyPr>
          <a:lstStyle/>
          <a:p>
            <a:pPr algn="l">
              <a:lnSpc>
                <a:spcPts val="3240"/>
              </a:lnSpc>
            </a:pPr>
            <a:r>
              <a:rPr lang="en-US" b="true" sz="2700" spc="27">
                <a:solidFill>
                  <a:srgbClr val="F8FBFD"/>
                </a:solidFill>
                <a:latin typeface="Montserrat Classic Bold"/>
                <a:ea typeface="Montserrat Classic Bold"/>
                <a:cs typeface="Montserrat Classic Bold"/>
                <a:sym typeface="Montserrat Classic Bold"/>
              </a:rPr>
              <a:t>ANALISIS DE PRECISION POR CLASE GRADIENT BOOSTING PARA GÉNERO</a:t>
            </a:r>
          </a:p>
          <a:p>
            <a:pPr algn="just">
              <a:lnSpc>
                <a:spcPts val="3360"/>
              </a:lnSpc>
            </a:pPr>
          </a:p>
        </p:txBody>
      </p:sp>
      <p:sp>
        <p:nvSpPr>
          <p:cNvPr name="TextBox 6" id="6"/>
          <p:cNvSpPr txBox="true"/>
          <p:nvPr/>
        </p:nvSpPr>
        <p:spPr>
          <a:xfrm rot="0">
            <a:off x="545936" y="1703070"/>
            <a:ext cx="8476144" cy="4825366"/>
          </a:xfrm>
          <a:prstGeom prst="rect">
            <a:avLst/>
          </a:prstGeom>
        </p:spPr>
        <p:txBody>
          <a:bodyPr anchor="t" rtlCol="false" tIns="0" lIns="0" bIns="0" rIns="0">
            <a:spAutoFit/>
          </a:bodyPr>
          <a:lstStyle/>
          <a:p>
            <a:pPr algn="just">
              <a:lnSpc>
                <a:spcPts val="3899"/>
              </a:lnSpc>
            </a:pPr>
            <a:r>
              <a:rPr lang="en-US" sz="2599" spc="25">
                <a:solidFill>
                  <a:srgbClr val="F8FBFD"/>
                </a:solidFill>
                <a:latin typeface="Montserrat Light"/>
                <a:ea typeface="Montserrat Light"/>
                <a:cs typeface="Montserrat Light"/>
                <a:sym typeface="Montserrat Light"/>
              </a:rPr>
              <a:t>El valor de precisión para la clase 'Masculino' es de 0.80, considerablemente superior al 0.55 obtenido para la clase 'Femenino'. Esto significa que el modelo es mucho más eficiente en evitar falsos positivos para 'Masculino' que para 'Femenino'. Esta diferencia podría estar relacionada con la representación desigual de cada clase en el conjunto de datos, generando sesgos que favorecen la correcta predicción de la clase masculina.</a:t>
            </a:r>
          </a:p>
        </p:txBody>
      </p:sp>
    </p:spTree>
  </p:cSld>
  <p:clrMapOvr>
    <a:masterClrMapping/>
  </p:clrMapOvr>
</p:sld>
</file>

<file path=ppt/slides/slide117.xml><?xml version="1.0" encoding="utf-8"?>
<p:sld xmlns:p="http://schemas.openxmlformats.org/presentationml/2006/main" xmlns:a="http://schemas.openxmlformats.org/drawingml/2006/main" xmlns:r="http://schemas.openxmlformats.org/officeDocument/2006/relationships">
  <p:cSld>
    <p:bg>
      <p:bgPr>
        <a:solidFill>
          <a:srgbClr val="F8FBFD"/>
        </a:solidFill>
      </p:bgPr>
    </p:bg>
    <p:spTree>
      <p:nvGrpSpPr>
        <p:cNvPr id="1" name=""/>
        <p:cNvGrpSpPr/>
        <p:nvPr/>
      </p:nvGrpSpPr>
      <p:grpSpPr>
        <a:xfrm>
          <a:off x="0" y="0"/>
          <a:ext cx="0" cy="0"/>
          <a:chOff x="0" y="0"/>
          <a:chExt cx="0" cy="0"/>
        </a:xfrm>
      </p:grpSpPr>
      <p:sp>
        <p:nvSpPr>
          <p:cNvPr name="AutoShape 2" id="2"/>
          <p:cNvSpPr/>
          <p:nvPr/>
        </p:nvSpPr>
        <p:spPr>
          <a:xfrm rot="-2700000">
            <a:off x="7178522" y="-1076302"/>
            <a:ext cx="1816139" cy="1815784"/>
          </a:xfrm>
          <a:prstGeom prst="rect">
            <a:avLst/>
          </a:prstGeom>
          <a:solidFill>
            <a:srgbClr val="38B6FF"/>
          </a:solidFill>
        </p:spPr>
      </p:sp>
      <p:sp>
        <p:nvSpPr>
          <p:cNvPr name="AutoShape 3" id="3"/>
          <p:cNvSpPr/>
          <p:nvPr/>
        </p:nvSpPr>
        <p:spPr>
          <a:xfrm rot="-2700000">
            <a:off x="-684968" y="4076789"/>
            <a:ext cx="4215873" cy="5693313"/>
          </a:xfrm>
          <a:prstGeom prst="rect">
            <a:avLst/>
          </a:prstGeom>
          <a:solidFill>
            <a:srgbClr val="38B6FF"/>
          </a:solidFill>
        </p:spPr>
      </p:sp>
      <p:sp>
        <p:nvSpPr>
          <p:cNvPr name="AutoShape 4" id="4"/>
          <p:cNvSpPr/>
          <p:nvPr/>
        </p:nvSpPr>
        <p:spPr>
          <a:xfrm rot="-2700000">
            <a:off x="7946060" y="-235135"/>
            <a:ext cx="4043490" cy="26728"/>
          </a:xfrm>
          <a:prstGeom prst="rect">
            <a:avLst/>
          </a:prstGeom>
          <a:solidFill>
            <a:srgbClr val="38B6FF"/>
          </a:solidFill>
        </p:spPr>
      </p:sp>
      <p:sp>
        <p:nvSpPr>
          <p:cNvPr name="AutoShape 5" id="5"/>
          <p:cNvSpPr/>
          <p:nvPr/>
        </p:nvSpPr>
        <p:spPr>
          <a:xfrm rot="-2700000">
            <a:off x="3395585" y="2163914"/>
            <a:ext cx="23417" cy="6248732"/>
          </a:xfrm>
          <a:prstGeom prst="rect">
            <a:avLst/>
          </a:prstGeom>
          <a:solidFill>
            <a:srgbClr val="053D57"/>
          </a:solidFill>
        </p:spPr>
      </p:sp>
      <p:sp>
        <p:nvSpPr>
          <p:cNvPr name="Freeform 6" id="6"/>
          <p:cNvSpPr/>
          <p:nvPr/>
        </p:nvSpPr>
        <p:spPr>
          <a:xfrm flipH="false" flipV="false" rot="0">
            <a:off x="775175" y="1792892"/>
            <a:ext cx="7994595" cy="4946656"/>
          </a:xfrm>
          <a:custGeom>
            <a:avLst/>
            <a:gdLst/>
            <a:ahLst/>
            <a:cxnLst/>
            <a:rect r="r" b="b" t="t" l="l"/>
            <a:pathLst>
              <a:path h="4946656" w="7994595">
                <a:moveTo>
                  <a:pt x="0" y="0"/>
                </a:moveTo>
                <a:lnTo>
                  <a:pt x="7994595" y="0"/>
                </a:lnTo>
                <a:lnTo>
                  <a:pt x="7994595" y="4946656"/>
                </a:lnTo>
                <a:lnTo>
                  <a:pt x="0" y="4946656"/>
                </a:lnTo>
                <a:lnTo>
                  <a:pt x="0" y="0"/>
                </a:lnTo>
                <a:close/>
              </a:path>
            </a:pathLst>
          </a:custGeom>
          <a:blipFill>
            <a:blip r:embed="rId2"/>
            <a:stretch>
              <a:fillRect l="0" t="0" r="0" b="0"/>
            </a:stretch>
          </a:blipFill>
        </p:spPr>
      </p:sp>
      <p:sp>
        <p:nvSpPr>
          <p:cNvPr name="TextBox 7" id="7"/>
          <p:cNvSpPr txBox="true"/>
          <p:nvPr/>
        </p:nvSpPr>
        <p:spPr>
          <a:xfrm rot="0">
            <a:off x="731520" y="527828"/>
            <a:ext cx="8038250" cy="876300"/>
          </a:xfrm>
          <a:prstGeom prst="rect">
            <a:avLst/>
          </a:prstGeom>
        </p:spPr>
        <p:txBody>
          <a:bodyPr anchor="t" rtlCol="false" tIns="0" lIns="0" bIns="0" rIns="0">
            <a:spAutoFit/>
          </a:bodyPr>
          <a:lstStyle/>
          <a:p>
            <a:pPr algn="l">
              <a:lnSpc>
                <a:spcPts val="3479"/>
              </a:lnSpc>
            </a:pPr>
            <a:r>
              <a:rPr lang="en-US" sz="2899" spc="-28" b="true">
                <a:solidFill>
                  <a:srgbClr val="38B6FF"/>
                </a:solidFill>
                <a:latin typeface="Montserrat Classic Bold"/>
                <a:ea typeface="Montserrat Classic Bold"/>
                <a:cs typeface="Montserrat Classic Bold"/>
                <a:sym typeface="Montserrat Classic Bold"/>
              </a:rPr>
              <a:t>RECALL POR CLASE - GRADIENT</a:t>
            </a:r>
            <a:r>
              <a:rPr lang="en-US" sz="2899" spc="-28" b="true">
                <a:solidFill>
                  <a:srgbClr val="38B6FF"/>
                </a:solidFill>
                <a:latin typeface="Montserrat Classic Bold"/>
                <a:ea typeface="Montserrat Classic Bold"/>
                <a:cs typeface="Montserrat Classic Bold"/>
                <a:sym typeface="Montserrat Classic Bold"/>
              </a:rPr>
              <a:t> </a:t>
            </a:r>
          </a:p>
          <a:p>
            <a:pPr algn="l">
              <a:lnSpc>
                <a:spcPts val="3479"/>
              </a:lnSpc>
            </a:pPr>
            <a:r>
              <a:rPr lang="en-US" sz="2899" spc="-28" b="true">
                <a:solidFill>
                  <a:srgbClr val="38B6FF"/>
                </a:solidFill>
                <a:latin typeface="Montserrat Classic Bold"/>
                <a:ea typeface="Montserrat Classic Bold"/>
                <a:cs typeface="Montserrat Classic Bold"/>
                <a:sym typeface="Montserrat Classic Bold"/>
              </a:rPr>
              <a:t>BOOSTING PARA GÉNERO</a:t>
            </a:r>
          </a:p>
        </p:txBody>
      </p:sp>
    </p:spTree>
  </p:cSld>
  <p:clrMapOvr>
    <a:masterClrMapping/>
  </p:clrMapOvr>
</p:sld>
</file>

<file path=ppt/slides/slide118.xml><?xml version="1.0" encoding="utf-8"?>
<p:sld xmlns:p="http://schemas.openxmlformats.org/presentationml/2006/main" xmlns:a="http://schemas.openxmlformats.org/drawingml/2006/main">
  <p:cSld>
    <p:bg>
      <p:bgPr>
        <a:solidFill>
          <a:srgbClr val="38B6FF"/>
        </a:solidFill>
      </p:bgPr>
    </p:bg>
    <p:spTree>
      <p:nvGrpSpPr>
        <p:cNvPr id="1" name=""/>
        <p:cNvGrpSpPr/>
        <p:nvPr/>
      </p:nvGrpSpPr>
      <p:grpSpPr>
        <a:xfrm>
          <a:off x="0" y="0"/>
          <a:ext cx="0" cy="0"/>
          <a:chOff x="0" y="0"/>
          <a:chExt cx="0" cy="0"/>
        </a:xfrm>
      </p:grpSpPr>
      <p:sp>
        <p:nvSpPr>
          <p:cNvPr name="AutoShape 2" id="2"/>
          <p:cNvSpPr/>
          <p:nvPr/>
        </p:nvSpPr>
        <p:spPr>
          <a:xfrm rot="-2700000">
            <a:off x="7174615" y="-2589922"/>
            <a:ext cx="3554939" cy="3554243"/>
          </a:xfrm>
          <a:prstGeom prst="rect">
            <a:avLst/>
          </a:prstGeom>
          <a:solidFill>
            <a:srgbClr val="F8FBFD"/>
          </a:solidFill>
        </p:spPr>
      </p:sp>
      <p:sp>
        <p:nvSpPr>
          <p:cNvPr name="AutoShape 3" id="3"/>
          <p:cNvSpPr/>
          <p:nvPr/>
        </p:nvSpPr>
        <p:spPr>
          <a:xfrm rot="-2700000">
            <a:off x="7210580" y="-1074420"/>
            <a:ext cx="30601" cy="3238550"/>
          </a:xfrm>
          <a:prstGeom prst="rect">
            <a:avLst/>
          </a:prstGeom>
          <a:solidFill>
            <a:srgbClr val="F8FBFD"/>
          </a:solidFill>
        </p:spPr>
      </p:sp>
      <p:sp>
        <p:nvSpPr>
          <p:cNvPr name="AutoShape 4" id="4"/>
          <p:cNvSpPr/>
          <p:nvPr/>
        </p:nvSpPr>
        <p:spPr>
          <a:xfrm rot="-2700000">
            <a:off x="9693751" y="6312324"/>
            <a:ext cx="23417" cy="1909472"/>
          </a:xfrm>
          <a:prstGeom prst="rect">
            <a:avLst/>
          </a:prstGeom>
          <a:solidFill>
            <a:srgbClr val="F8FBFD"/>
          </a:solidFill>
        </p:spPr>
      </p:sp>
      <p:sp>
        <p:nvSpPr>
          <p:cNvPr name="TextBox 5" id="5"/>
          <p:cNvSpPr txBox="true"/>
          <p:nvPr/>
        </p:nvSpPr>
        <p:spPr>
          <a:xfrm rot="0">
            <a:off x="545936" y="563906"/>
            <a:ext cx="8220565" cy="876300"/>
          </a:xfrm>
          <a:prstGeom prst="rect">
            <a:avLst/>
          </a:prstGeom>
        </p:spPr>
        <p:txBody>
          <a:bodyPr anchor="t" rtlCol="false" tIns="0" lIns="0" bIns="0" rIns="0">
            <a:spAutoFit/>
          </a:bodyPr>
          <a:lstStyle/>
          <a:p>
            <a:pPr algn="l">
              <a:lnSpc>
                <a:spcPts val="3480"/>
              </a:lnSpc>
            </a:pPr>
            <a:r>
              <a:rPr lang="en-US" b="true" sz="2900" spc="29">
                <a:solidFill>
                  <a:srgbClr val="F8FBFD"/>
                </a:solidFill>
                <a:latin typeface="Montserrat Classic Bold"/>
                <a:ea typeface="Montserrat Classic Bold"/>
                <a:cs typeface="Montserrat Classic Bold"/>
                <a:sym typeface="Montserrat Classic Bold"/>
              </a:rPr>
              <a:t>ANALISIS DE RECALL POR CLASE </a:t>
            </a:r>
          </a:p>
          <a:p>
            <a:pPr algn="l">
              <a:lnSpc>
                <a:spcPts val="3480"/>
              </a:lnSpc>
            </a:pPr>
            <a:r>
              <a:rPr lang="en-US" b="true" sz="2900" spc="29">
                <a:solidFill>
                  <a:srgbClr val="F8FBFD"/>
                </a:solidFill>
                <a:latin typeface="Montserrat Classic Bold"/>
                <a:ea typeface="Montserrat Classic Bold"/>
                <a:cs typeface="Montserrat Classic Bold"/>
                <a:sym typeface="Montserrat Classic Bold"/>
              </a:rPr>
              <a:t>GRADIENT BOOSTING PARA GÉNERO</a:t>
            </a:r>
          </a:p>
        </p:txBody>
      </p:sp>
      <p:sp>
        <p:nvSpPr>
          <p:cNvPr name="TextBox 6" id="6"/>
          <p:cNvSpPr txBox="true"/>
          <p:nvPr/>
        </p:nvSpPr>
        <p:spPr>
          <a:xfrm rot="0">
            <a:off x="545936" y="1899284"/>
            <a:ext cx="8476144" cy="4684396"/>
          </a:xfrm>
          <a:prstGeom prst="rect">
            <a:avLst/>
          </a:prstGeom>
        </p:spPr>
        <p:txBody>
          <a:bodyPr anchor="t" rtlCol="false" tIns="0" lIns="0" bIns="0" rIns="0">
            <a:spAutoFit/>
          </a:bodyPr>
          <a:lstStyle/>
          <a:p>
            <a:pPr algn="just">
              <a:lnSpc>
                <a:spcPts val="4199"/>
              </a:lnSpc>
            </a:pPr>
            <a:r>
              <a:rPr lang="en-US" sz="2799" spc="27">
                <a:solidFill>
                  <a:srgbClr val="F8FBFD"/>
                </a:solidFill>
                <a:latin typeface="Montserrat Light"/>
                <a:ea typeface="Montserrat Light"/>
                <a:cs typeface="Montserrat Light"/>
                <a:sym typeface="Montserrat Light"/>
              </a:rPr>
              <a:t>El valor de recall para la clase 'Masculino' es muy alto, alcanzando 0.99, lo que indica que el modelo tiene una gran capacidad para identificar correctamente a los hombres.</a:t>
            </a:r>
          </a:p>
          <a:p>
            <a:pPr algn="just">
              <a:lnSpc>
                <a:spcPts val="4199"/>
              </a:lnSpc>
            </a:pPr>
            <a:r>
              <a:rPr lang="en-US" sz="2799" spc="27">
                <a:solidFill>
                  <a:srgbClr val="F8FBFD"/>
                </a:solidFill>
                <a:latin typeface="Montserrat Light"/>
                <a:ea typeface="Montserrat Light"/>
                <a:cs typeface="Montserrat Light"/>
                <a:sym typeface="Montserrat Light"/>
              </a:rPr>
              <a:t>Por otro lado, el recall para la clase 'Femenino' es muy bajo, apenas 0.03, lo que implica que el modelo tiene dificultades para identificar a las mujeres, probablemente debido al desbalance de clases que afecta el aprendizaje.</a:t>
            </a:r>
          </a:p>
        </p:txBody>
      </p:sp>
    </p:spTree>
  </p:cSld>
  <p:clrMapOvr>
    <a:masterClrMapping/>
  </p:clrMapOvr>
</p:sld>
</file>

<file path=ppt/slides/slide119.xml><?xml version="1.0" encoding="utf-8"?>
<p:sld xmlns:p="http://schemas.openxmlformats.org/presentationml/2006/main" xmlns:a="http://schemas.openxmlformats.org/drawingml/2006/main" xmlns:r="http://schemas.openxmlformats.org/officeDocument/2006/relationships">
  <p:cSld>
    <p:bg>
      <p:bgPr>
        <a:solidFill>
          <a:srgbClr val="F8FBFD"/>
        </a:solidFill>
      </p:bgPr>
    </p:bg>
    <p:spTree>
      <p:nvGrpSpPr>
        <p:cNvPr id="1" name=""/>
        <p:cNvGrpSpPr/>
        <p:nvPr/>
      </p:nvGrpSpPr>
      <p:grpSpPr>
        <a:xfrm>
          <a:off x="0" y="0"/>
          <a:ext cx="0" cy="0"/>
          <a:chOff x="0" y="0"/>
          <a:chExt cx="0" cy="0"/>
        </a:xfrm>
      </p:grpSpPr>
      <p:sp>
        <p:nvSpPr>
          <p:cNvPr name="AutoShape 2" id="2"/>
          <p:cNvSpPr/>
          <p:nvPr/>
        </p:nvSpPr>
        <p:spPr>
          <a:xfrm rot="-2700000">
            <a:off x="7178522" y="-1076302"/>
            <a:ext cx="1816139" cy="1815784"/>
          </a:xfrm>
          <a:prstGeom prst="rect">
            <a:avLst/>
          </a:prstGeom>
          <a:solidFill>
            <a:srgbClr val="38B6FF"/>
          </a:solidFill>
        </p:spPr>
      </p:sp>
      <p:sp>
        <p:nvSpPr>
          <p:cNvPr name="AutoShape 3" id="3"/>
          <p:cNvSpPr/>
          <p:nvPr/>
        </p:nvSpPr>
        <p:spPr>
          <a:xfrm rot="-2700000">
            <a:off x="-684968" y="4076789"/>
            <a:ext cx="4215873" cy="5693313"/>
          </a:xfrm>
          <a:prstGeom prst="rect">
            <a:avLst/>
          </a:prstGeom>
          <a:solidFill>
            <a:srgbClr val="38B6FF"/>
          </a:solidFill>
        </p:spPr>
      </p:sp>
      <p:sp>
        <p:nvSpPr>
          <p:cNvPr name="AutoShape 4" id="4"/>
          <p:cNvSpPr/>
          <p:nvPr/>
        </p:nvSpPr>
        <p:spPr>
          <a:xfrm rot="-2700000">
            <a:off x="7946060" y="-235135"/>
            <a:ext cx="4043490" cy="26728"/>
          </a:xfrm>
          <a:prstGeom prst="rect">
            <a:avLst/>
          </a:prstGeom>
          <a:solidFill>
            <a:srgbClr val="38B6FF"/>
          </a:solidFill>
        </p:spPr>
      </p:sp>
      <p:sp>
        <p:nvSpPr>
          <p:cNvPr name="AutoShape 5" id="5"/>
          <p:cNvSpPr/>
          <p:nvPr/>
        </p:nvSpPr>
        <p:spPr>
          <a:xfrm rot="-2700000">
            <a:off x="3395585" y="2163914"/>
            <a:ext cx="23417" cy="6248732"/>
          </a:xfrm>
          <a:prstGeom prst="rect">
            <a:avLst/>
          </a:prstGeom>
          <a:solidFill>
            <a:srgbClr val="053D57"/>
          </a:solidFill>
        </p:spPr>
      </p:sp>
      <p:sp>
        <p:nvSpPr>
          <p:cNvPr name="Freeform 6" id="6"/>
          <p:cNvSpPr/>
          <p:nvPr/>
        </p:nvSpPr>
        <p:spPr>
          <a:xfrm flipH="false" flipV="false" rot="0">
            <a:off x="775175" y="1792892"/>
            <a:ext cx="8291803" cy="5130553"/>
          </a:xfrm>
          <a:custGeom>
            <a:avLst/>
            <a:gdLst/>
            <a:ahLst/>
            <a:cxnLst/>
            <a:rect r="r" b="b" t="t" l="l"/>
            <a:pathLst>
              <a:path h="5130553" w="8291803">
                <a:moveTo>
                  <a:pt x="0" y="0"/>
                </a:moveTo>
                <a:lnTo>
                  <a:pt x="8291803" y="0"/>
                </a:lnTo>
                <a:lnTo>
                  <a:pt x="8291803" y="5130553"/>
                </a:lnTo>
                <a:lnTo>
                  <a:pt x="0" y="5130553"/>
                </a:lnTo>
                <a:lnTo>
                  <a:pt x="0" y="0"/>
                </a:lnTo>
                <a:close/>
              </a:path>
            </a:pathLst>
          </a:custGeom>
          <a:blipFill>
            <a:blip r:embed="rId2"/>
            <a:stretch>
              <a:fillRect l="0" t="0" r="0" b="0"/>
            </a:stretch>
          </a:blipFill>
        </p:spPr>
      </p:sp>
      <p:sp>
        <p:nvSpPr>
          <p:cNvPr name="TextBox 7" id="7"/>
          <p:cNvSpPr txBox="true"/>
          <p:nvPr/>
        </p:nvSpPr>
        <p:spPr>
          <a:xfrm rot="0">
            <a:off x="731520" y="527828"/>
            <a:ext cx="8038250" cy="876300"/>
          </a:xfrm>
          <a:prstGeom prst="rect">
            <a:avLst/>
          </a:prstGeom>
        </p:spPr>
        <p:txBody>
          <a:bodyPr anchor="t" rtlCol="false" tIns="0" lIns="0" bIns="0" rIns="0">
            <a:spAutoFit/>
          </a:bodyPr>
          <a:lstStyle/>
          <a:p>
            <a:pPr algn="l">
              <a:lnSpc>
                <a:spcPts val="3479"/>
              </a:lnSpc>
            </a:pPr>
            <a:r>
              <a:rPr lang="en-US" sz="2899" spc="-28" b="true">
                <a:solidFill>
                  <a:srgbClr val="38B6FF"/>
                </a:solidFill>
                <a:latin typeface="Montserrat Classic Bold"/>
                <a:ea typeface="Montserrat Classic Bold"/>
                <a:cs typeface="Montserrat Classic Bold"/>
                <a:sym typeface="Montserrat Classic Bold"/>
              </a:rPr>
              <a:t>F1-SCORE POR CLASE - GRADIENT</a:t>
            </a:r>
            <a:r>
              <a:rPr lang="en-US" sz="2899" spc="-28" b="true">
                <a:solidFill>
                  <a:srgbClr val="38B6FF"/>
                </a:solidFill>
                <a:latin typeface="Montserrat Classic Bold"/>
                <a:ea typeface="Montserrat Classic Bold"/>
                <a:cs typeface="Montserrat Classic Bold"/>
                <a:sym typeface="Montserrat Classic Bold"/>
              </a:rPr>
              <a:t> </a:t>
            </a:r>
          </a:p>
          <a:p>
            <a:pPr algn="l">
              <a:lnSpc>
                <a:spcPts val="3479"/>
              </a:lnSpc>
            </a:pPr>
            <a:r>
              <a:rPr lang="en-US" sz="2899" spc="-28" b="true">
                <a:solidFill>
                  <a:srgbClr val="38B6FF"/>
                </a:solidFill>
                <a:latin typeface="Montserrat Classic Bold"/>
                <a:ea typeface="Montserrat Classic Bold"/>
                <a:cs typeface="Montserrat Classic Bold"/>
                <a:sym typeface="Montserrat Classic Bold"/>
              </a:rPr>
              <a:t>BOOSTING PARA GÉNERO</a:t>
            </a:r>
          </a:p>
        </p:txBody>
      </p:sp>
    </p:spTree>
  </p:cSld>
  <p:clrMapOvr>
    <a:masterClrMapping/>
  </p:clrMapOvr>
</p:sld>
</file>

<file path=ppt/slides/slide12.xml><?xml version="1.0" encoding="utf-8"?>
<p:sld xmlns:p="http://schemas.openxmlformats.org/presentationml/2006/main" xmlns:a="http://schemas.openxmlformats.org/drawingml/2006/main">
  <p:cSld>
    <p:bg>
      <p:bgPr>
        <a:solidFill>
          <a:srgbClr val="38B6FF"/>
        </a:solidFill>
      </p:bgPr>
    </p:bg>
    <p:spTree>
      <p:nvGrpSpPr>
        <p:cNvPr id="1" name=""/>
        <p:cNvGrpSpPr/>
        <p:nvPr/>
      </p:nvGrpSpPr>
      <p:grpSpPr>
        <a:xfrm>
          <a:off x="0" y="0"/>
          <a:ext cx="0" cy="0"/>
          <a:chOff x="0" y="0"/>
          <a:chExt cx="0" cy="0"/>
        </a:xfrm>
      </p:grpSpPr>
      <p:sp>
        <p:nvSpPr>
          <p:cNvPr name="AutoShape 2" id="2"/>
          <p:cNvSpPr/>
          <p:nvPr/>
        </p:nvSpPr>
        <p:spPr>
          <a:xfrm rot="-2700000">
            <a:off x="7174615" y="-2589922"/>
            <a:ext cx="3554939" cy="3554243"/>
          </a:xfrm>
          <a:prstGeom prst="rect">
            <a:avLst/>
          </a:prstGeom>
          <a:solidFill>
            <a:srgbClr val="F8FBFD"/>
          </a:solidFill>
        </p:spPr>
      </p:sp>
      <p:sp>
        <p:nvSpPr>
          <p:cNvPr name="AutoShape 3" id="3"/>
          <p:cNvSpPr/>
          <p:nvPr/>
        </p:nvSpPr>
        <p:spPr>
          <a:xfrm rot="-2700000">
            <a:off x="7210580" y="-1074420"/>
            <a:ext cx="30601" cy="3238550"/>
          </a:xfrm>
          <a:prstGeom prst="rect">
            <a:avLst/>
          </a:prstGeom>
          <a:solidFill>
            <a:srgbClr val="F8FBFD"/>
          </a:solidFill>
        </p:spPr>
      </p:sp>
      <p:sp>
        <p:nvSpPr>
          <p:cNvPr name="AutoShape 4" id="4"/>
          <p:cNvSpPr/>
          <p:nvPr/>
        </p:nvSpPr>
        <p:spPr>
          <a:xfrm rot="-2700000">
            <a:off x="9693751" y="6312324"/>
            <a:ext cx="23417" cy="1909472"/>
          </a:xfrm>
          <a:prstGeom prst="rect">
            <a:avLst/>
          </a:prstGeom>
          <a:solidFill>
            <a:srgbClr val="F8FBFD"/>
          </a:solidFill>
        </p:spPr>
      </p:sp>
      <p:sp>
        <p:nvSpPr>
          <p:cNvPr name="TextBox 5" id="5"/>
          <p:cNvSpPr txBox="true"/>
          <p:nvPr/>
        </p:nvSpPr>
        <p:spPr>
          <a:xfrm rot="0">
            <a:off x="545936" y="817245"/>
            <a:ext cx="8220565" cy="390525"/>
          </a:xfrm>
          <a:prstGeom prst="rect">
            <a:avLst/>
          </a:prstGeom>
        </p:spPr>
        <p:txBody>
          <a:bodyPr anchor="t" rtlCol="false" tIns="0" lIns="0" bIns="0" rIns="0">
            <a:spAutoFit/>
          </a:bodyPr>
          <a:lstStyle/>
          <a:p>
            <a:pPr algn="just">
              <a:lnSpc>
                <a:spcPts val="3000"/>
              </a:lnSpc>
            </a:pPr>
            <a:r>
              <a:rPr lang="en-US" b="true" sz="2500" spc="25">
                <a:solidFill>
                  <a:srgbClr val="F8FBFD"/>
                </a:solidFill>
                <a:latin typeface="Montserrat Classic Bold"/>
                <a:ea typeface="Montserrat Classic Bold"/>
                <a:cs typeface="Montserrat Classic Bold"/>
                <a:sym typeface="Montserrat Classic Bold"/>
              </a:rPr>
              <a:t>DESCRIPCIÓN DE LA TENDENCIA CENTRAL</a:t>
            </a:r>
          </a:p>
        </p:txBody>
      </p:sp>
      <p:sp>
        <p:nvSpPr>
          <p:cNvPr name="TextBox 6" id="6"/>
          <p:cNvSpPr txBox="true"/>
          <p:nvPr/>
        </p:nvSpPr>
        <p:spPr>
          <a:xfrm rot="0">
            <a:off x="545936" y="1643525"/>
            <a:ext cx="8476144" cy="4827269"/>
          </a:xfrm>
          <a:prstGeom prst="rect">
            <a:avLst/>
          </a:prstGeom>
        </p:spPr>
        <p:txBody>
          <a:bodyPr anchor="t" rtlCol="false" tIns="0" lIns="0" bIns="0" rIns="0">
            <a:spAutoFit/>
          </a:bodyPr>
          <a:lstStyle/>
          <a:p>
            <a:pPr algn="just">
              <a:lnSpc>
                <a:spcPts val="2700"/>
              </a:lnSpc>
            </a:pPr>
            <a:r>
              <a:rPr lang="en-US" sz="1800" spc="18">
                <a:solidFill>
                  <a:srgbClr val="F8FBFD"/>
                </a:solidFill>
                <a:latin typeface="Montserrat Light"/>
                <a:ea typeface="Montserrat Light"/>
                <a:cs typeface="Montserrat Light"/>
                <a:sym typeface="Montserrat Light"/>
              </a:rPr>
              <a:t>Se presenta la cantidad de suicidios por trimestre en Argentina durante el periodo 2019-2022, destacando tanto la media (907.00) como la mediana (912.00) de los suicidios trimestrales a lo largo de los cuatro años. A lo largo del tiempo, se observan fluctuaciones alrededor de estas medidas de tendencia central, con un descenso notable en los trimestres de 2020, coincidiendo con las primeras fases de la pandemia, y un repunte hacia el final de 2022, donde se alcanza un máximo de 1139 suicidios en el cuarto trimestre. La cercanía entre la media y la mediana sugiere que </a:t>
            </a:r>
            <a:r>
              <a:rPr lang="en-US" b="true" sz="1800" spc="18">
                <a:solidFill>
                  <a:srgbClr val="F8FBFD"/>
                </a:solidFill>
                <a:latin typeface="Montserrat Light Bold"/>
                <a:ea typeface="Montserrat Light Bold"/>
                <a:cs typeface="Montserrat Light Bold"/>
                <a:sym typeface="Montserrat Light Bold"/>
              </a:rPr>
              <a:t>la distribución de los suicidios trimestrales es relativamente simétrica,</a:t>
            </a:r>
            <a:r>
              <a:rPr lang="en-US" sz="1800" spc="18">
                <a:solidFill>
                  <a:srgbClr val="F8FBFD"/>
                </a:solidFill>
                <a:latin typeface="Montserrat Light"/>
                <a:ea typeface="Montserrat Light"/>
                <a:cs typeface="Montserrat Light"/>
                <a:sym typeface="Montserrat Light"/>
              </a:rPr>
              <a:t> sin grandes desviaciones extremas que distorsionen la comprensión general de la tendencia de suicidios en este periodo. Esto también indica que los trimestres con valores de suicidios significativamente más bajos o más altos son raros, y que </a:t>
            </a:r>
            <a:r>
              <a:rPr lang="en-US" b="true" sz="1800" spc="18">
                <a:solidFill>
                  <a:srgbClr val="F8FBFD"/>
                </a:solidFill>
                <a:latin typeface="Montserrat Light Bold"/>
                <a:ea typeface="Montserrat Light Bold"/>
                <a:cs typeface="Montserrat Light Bold"/>
                <a:sym typeface="Montserrat Light Bold"/>
              </a:rPr>
              <a:t>la mayoría de los trimestres</a:t>
            </a:r>
            <a:r>
              <a:rPr lang="en-US" sz="1800" spc="18">
                <a:solidFill>
                  <a:srgbClr val="F8FBFD"/>
                </a:solidFill>
                <a:latin typeface="Montserrat Light"/>
                <a:ea typeface="Montserrat Light"/>
                <a:cs typeface="Montserrat Light"/>
                <a:sym typeface="Montserrat Light"/>
              </a:rPr>
              <a:t> se encuentran </a:t>
            </a:r>
            <a:r>
              <a:rPr lang="en-US" b="true" sz="1800" spc="18">
                <a:solidFill>
                  <a:srgbClr val="F8FBFD"/>
                </a:solidFill>
                <a:latin typeface="Montserrat Light Bold"/>
                <a:ea typeface="Montserrat Light Bold"/>
                <a:cs typeface="Montserrat Light Bold"/>
                <a:sym typeface="Montserrat Light Bold"/>
              </a:rPr>
              <a:t>alrededor de este rango central.</a:t>
            </a:r>
          </a:p>
        </p:txBody>
      </p:sp>
    </p:spTree>
  </p:cSld>
  <p:clrMapOvr>
    <a:masterClrMapping/>
  </p:clrMapOvr>
</p:sld>
</file>

<file path=ppt/slides/slide120.xml><?xml version="1.0" encoding="utf-8"?>
<p:sld xmlns:p="http://schemas.openxmlformats.org/presentationml/2006/main" xmlns:a="http://schemas.openxmlformats.org/drawingml/2006/main">
  <p:cSld>
    <p:bg>
      <p:bgPr>
        <a:solidFill>
          <a:srgbClr val="38B6FF"/>
        </a:solidFill>
      </p:bgPr>
    </p:bg>
    <p:spTree>
      <p:nvGrpSpPr>
        <p:cNvPr id="1" name=""/>
        <p:cNvGrpSpPr/>
        <p:nvPr/>
      </p:nvGrpSpPr>
      <p:grpSpPr>
        <a:xfrm>
          <a:off x="0" y="0"/>
          <a:ext cx="0" cy="0"/>
          <a:chOff x="0" y="0"/>
          <a:chExt cx="0" cy="0"/>
        </a:xfrm>
      </p:grpSpPr>
      <p:sp>
        <p:nvSpPr>
          <p:cNvPr name="AutoShape 2" id="2"/>
          <p:cNvSpPr/>
          <p:nvPr/>
        </p:nvSpPr>
        <p:spPr>
          <a:xfrm rot="-2700000">
            <a:off x="7174615" y="-2589922"/>
            <a:ext cx="3554939" cy="3554243"/>
          </a:xfrm>
          <a:prstGeom prst="rect">
            <a:avLst/>
          </a:prstGeom>
          <a:solidFill>
            <a:srgbClr val="F8FBFD"/>
          </a:solidFill>
        </p:spPr>
      </p:sp>
      <p:sp>
        <p:nvSpPr>
          <p:cNvPr name="AutoShape 3" id="3"/>
          <p:cNvSpPr/>
          <p:nvPr/>
        </p:nvSpPr>
        <p:spPr>
          <a:xfrm rot="-2700000">
            <a:off x="7210580" y="-1074420"/>
            <a:ext cx="30601" cy="3238550"/>
          </a:xfrm>
          <a:prstGeom prst="rect">
            <a:avLst/>
          </a:prstGeom>
          <a:solidFill>
            <a:srgbClr val="F8FBFD"/>
          </a:solidFill>
        </p:spPr>
      </p:sp>
      <p:sp>
        <p:nvSpPr>
          <p:cNvPr name="AutoShape 4" id="4"/>
          <p:cNvSpPr/>
          <p:nvPr/>
        </p:nvSpPr>
        <p:spPr>
          <a:xfrm rot="-2700000">
            <a:off x="9693751" y="6312324"/>
            <a:ext cx="23417" cy="1909472"/>
          </a:xfrm>
          <a:prstGeom prst="rect">
            <a:avLst/>
          </a:prstGeom>
          <a:solidFill>
            <a:srgbClr val="F8FBFD"/>
          </a:solidFill>
        </p:spPr>
      </p:sp>
      <p:sp>
        <p:nvSpPr>
          <p:cNvPr name="TextBox 5" id="5"/>
          <p:cNvSpPr txBox="true"/>
          <p:nvPr/>
        </p:nvSpPr>
        <p:spPr>
          <a:xfrm rot="0">
            <a:off x="545936" y="563906"/>
            <a:ext cx="8220565" cy="876300"/>
          </a:xfrm>
          <a:prstGeom prst="rect">
            <a:avLst/>
          </a:prstGeom>
        </p:spPr>
        <p:txBody>
          <a:bodyPr anchor="t" rtlCol="false" tIns="0" lIns="0" bIns="0" rIns="0">
            <a:spAutoFit/>
          </a:bodyPr>
          <a:lstStyle/>
          <a:p>
            <a:pPr algn="l">
              <a:lnSpc>
                <a:spcPts val="3480"/>
              </a:lnSpc>
            </a:pPr>
            <a:r>
              <a:rPr lang="en-US" b="true" sz="2900" spc="29">
                <a:solidFill>
                  <a:srgbClr val="F8FBFD"/>
                </a:solidFill>
                <a:latin typeface="Montserrat Classic Bold"/>
                <a:ea typeface="Montserrat Classic Bold"/>
                <a:cs typeface="Montserrat Classic Bold"/>
                <a:sym typeface="Montserrat Classic Bold"/>
              </a:rPr>
              <a:t>ANALISIS DE F1-SCORE POR CLASE </a:t>
            </a:r>
          </a:p>
          <a:p>
            <a:pPr algn="l">
              <a:lnSpc>
                <a:spcPts val="3480"/>
              </a:lnSpc>
            </a:pPr>
            <a:r>
              <a:rPr lang="en-US" b="true" sz="2900" spc="29">
                <a:solidFill>
                  <a:srgbClr val="F8FBFD"/>
                </a:solidFill>
                <a:latin typeface="Montserrat Classic Bold"/>
                <a:ea typeface="Montserrat Classic Bold"/>
                <a:cs typeface="Montserrat Classic Bold"/>
                <a:sym typeface="Montserrat Classic Bold"/>
              </a:rPr>
              <a:t>GRADIENT BOOSTING PARA GÉNERO</a:t>
            </a:r>
          </a:p>
        </p:txBody>
      </p:sp>
      <p:sp>
        <p:nvSpPr>
          <p:cNvPr name="TextBox 6" id="6"/>
          <p:cNvSpPr txBox="true"/>
          <p:nvPr/>
        </p:nvSpPr>
        <p:spPr>
          <a:xfrm rot="0">
            <a:off x="545936" y="1899284"/>
            <a:ext cx="8476144" cy="4648201"/>
          </a:xfrm>
          <a:prstGeom prst="rect">
            <a:avLst/>
          </a:prstGeom>
        </p:spPr>
        <p:txBody>
          <a:bodyPr anchor="t" rtlCol="false" tIns="0" lIns="0" bIns="0" rIns="0">
            <a:spAutoFit/>
          </a:bodyPr>
          <a:lstStyle/>
          <a:p>
            <a:pPr algn="just">
              <a:lnSpc>
                <a:spcPts val="3749"/>
              </a:lnSpc>
            </a:pPr>
            <a:r>
              <a:rPr lang="en-US" sz="2499" spc="24">
                <a:solidFill>
                  <a:srgbClr val="F8FBFD"/>
                </a:solidFill>
                <a:latin typeface="Montserrat Light"/>
                <a:ea typeface="Montserrat Light"/>
                <a:cs typeface="Montserrat Light"/>
                <a:sym typeface="Montserrat Light"/>
              </a:rPr>
              <a:t>Los valores bajos para la clase 'Femenino' reflejan un rendimiento deficiente en ambas métricas. Para la categoría Masculino resultó 0.88. mientras que para Femenino: resultó 0.06. Esto implica que el modelo tiene un F1-score muy bajo para la clase 'Femenino', lo que indica problemas en la capacidad del modelo para identificar correctamente las mujeres. Para resolver el problema, puede a futuro considerarse aplicar técnicas como el sobremuestreo de la clase 'Femenino' o el submuestreo de la clase 'Masculino'.</a:t>
            </a:r>
          </a:p>
        </p:txBody>
      </p:sp>
    </p:spTree>
  </p:cSld>
  <p:clrMapOvr>
    <a:masterClrMapping/>
  </p:clrMapOvr>
</p:sld>
</file>

<file path=ppt/slides/slide121.xml><?xml version="1.0" encoding="utf-8"?>
<p:sld xmlns:p="http://schemas.openxmlformats.org/presentationml/2006/main" xmlns:a="http://schemas.openxmlformats.org/drawingml/2006/main">
  <p:cSld>
    <p:bg>
      <p:bgPr>
        <a:solidFill>
          <a:srgbClr val="38B6FF"/>
        </a:solidFill>
      </p:bgPr>
    </p:bg>
    <p:spTree>
      <p:nvGrpSpPr>
        <p:cNvPr id="1" name=""/>
        <p:cNvGrpSpPr/>
        <p:nvPr/>
      </p:nvGrpSpPr>
      <p:grpSpPr>
        <a:xfrm>
          <a:off x="0" y="0"/>
          <a:ext cx="0" cy="0"/>
          <a:chOff x="0" y="0"/>
          <a:chExt cx="0" cy="0"/>
        </a:xfrm>
      </p:grpSpPr>
      <p:sp>
        <p:nvSpPr>
          <p:cNvPr name="AutoShape 2" id="2"/>
          <p:cNvSpPr/>
          <p:nvPr/>
        </p:nvSpPr>
        <p:spPr>
          <a:xfrm rot="-2700000">
            <a:off x="7174615" y="-2589922"/>
            <a:ext cx="3554939" cy="3554243"/>
          </a:xfrm>
          <a:prstGeom prst="rect">
            <a:avLst/>
          </a:prstGeom>
          <a:solidFill>
            <a:srgbClr val="F8FBFD"/>
          </a:solidFill>
        </p:spPr>
      </p:sp>
      <p:sp>
        <p:nvSpPr>
          <p:cNvPr name="AutoShape 3" id="3"/>
          <p:cNvSpPr/>
          <p:nvPr/>
        </p:nvSpPr>
        <p:spPr>
          <a:xfrm rot="-2700000">
            <a:off x="7402364" y="-1074420"/>
            <a:ext cx="30601" cy="3238550"/>
          </a:xfrm>
          <a:prstGeom prst="rect">
            <a:avLst/>
          </a:prstGeom>
          <a:solidFill>
            <a:srgbClr val="F8FBFD"/>
          </a:solidFill>
        </p:spPr>
      </p:sp>
      <p:sp>
        <p:nvSpPr>
          <p:cNvPr name="AutoShape 4" id="4"/>
          <p:cNvSpPr/>
          <p:nvPr/>
        </p:nvSpPr>
        <p:spPr>
          <a:xfrm rot="-2700000">
            <a:off x="9693751" y="6312324"/>
            <a:ext cx="23417" cy="1909472"/>
          </a:xfrm>
          <a:prstGeom prst="rect">
            <a:avLst/>
          </a:prstGeom>
          <a:solidFill>
            <a:srgbClr val="F8FBFD"/>
          </a:solidFill>
        </p:spPr>
      </p:sp>
      <p:sp>
        <p:nvSpPr>
          <p:cNvPr name="TextBox 5" id="5"/>
          <p:cNvSpPr txBox="true"/>
          <p:nvPr/>
        </p:nvSpPr>
        <p:spPr>
          <a:xfrm rot="0">
            <a:off x="352919" y="731520"/>
            <a:ext cx="8220565" cy="723900"/>
          </a:xfrm>
          <a:prstGeom prst="rect">
            <a:avLst/>
          </a:prstGeom>
        </p:spPr>
        <p:txBody>
          <a:bodyPr anchor="t" rtlCol="false" tIns="0" lIns="0" bIns="0" rIns="0">
            <a:spAutoFit/>
          </a:bodyPr>
          <a:lstStyle/>
          <a:p>
            <a:pPr algn="l">
              <a:lnSpc>
                <a:spcPts val="2879"/>
              </a:lnSpc>
            </a:pPr>
            <a:r>
              <a:rPr lang="en-US" b="true" sz="2400" spc="24">
                <a:solidFill>
                  <a:srgbClr val="F8FBFD"/>
                </a:solidFill>
                <a:latin typeface="Montserrat Classic Bold"/>
                <a:ea typeface="Montserrat Classic Bold"/>
                <a:cs typeface="Montserrat Classic Bold"/>
                <a:sym typeface="Montserrat Classic Bold"/>
              </a:rPr>
              <a:t>HALLAZGOS GENERALES SEGÚN EL</a:t>
            </a:r>
            <a:r>
              <a:rPr lang="en-US" sz="2400" spc="24" b="true">
                <a:solidFill>
                  <a:srgbClr val="F8FBFD"/>
                </a:solidFill>
                <a:latin typeface="Montserrat Classic Bold"/>
                <a:ea typeface="Montserrat Classic Bold"/>
                <a:cs typeface="Montserrat Classic Bold"/>
                <a:sym typeface="Montserrat Classic Bold"/>
              </a:rPr>
              <a:t> análisis </a:t>
            </a:r>
          </a:p>
          <a:p>
            <a:pPr algn="l">
              <a:lnSpc>
                <a:spcPts val="2879"/>
              </a:lnSpc>
            </a:pPr>
            <a:r>
              <a:rPr lang="en-US" b="true" sz="2400" spc="24">
                <a:solidFill>
                  <a:srgbClr val="F8FBFD"/>
                </a:solidFill>
                <a:latin typeface="Montserrat Classic Bold"/>
                <a:ea typeface="Montserrat Classic Bold"/>
                <a:cs typeface="Montserrat Classic Bold"/>
                <a:sym typeface="Montserrat Classic Bold"/>
              </a:rPr>
              <a:t>de gradient boosting para género</a:t>
            </a:r>
          </a:p>
        </p:txBody>
      </p:sp>
      <p:sp>
        <p:nvSpPr>
          <p:cNvPr name="TextBox 6" id="6"/>
          <p:cNvSpPr txBox="true"/>
          <p:nvPr/>
        </p:nvSpPr>
        <p:spPr>
          <a:xfrm rot="0">
            <a:off x="545936" y="1722120"/>
            <a:ext cx="8476144" cy="4888230"/>
          </a:xfrm>
          <a:prstGeom prst="rect">
            <a:avLst/>
          </a:prstGeom>
        </p:spPr>
        <p:txBody>
          <a:bodyPr anchor="t" rtlCol="false" tIns="0" lIns="0" bIns="0" rIns="0">
            <a:spAutoFit/>
          </a:bodyPr>
          <a:lstStyle/>
          <a:p>
            <a:pPr algn="just">
              <a:lnSpc>
                <a:spcPts val="3299"/>
              </a:lnSpc>
            </a:pPr>
            <a:r>
              <a:rPr lang="en-US" sz="2199" spc="21">
                <a:solidFill>
                  <a:srgbClr val="F8FBFD"/>
                </a:solidFill>
                <a:latin typeface="Montserrat Light"/>
                <a:ea typeface="Montserrat Light"/>
                <a:cs typeface="Montserrat Light"/>
                <a:sym typeface="Montserrat Light"/>
              </a:rPr>
              <a:t>El rendimiento global del modelo presenta una precisión general es de 79.38%. Se identificaron dos problemas. Existe un desequilibrio en la clasificación de género, al observarse una sesgo por la clase Masculino. A ello se suma un bajo desempeño en de la clase Femenino, debido a los bajos índices obtenidos en el recall y el F1-score. Esto es comprensible debido a la alta incidencia del fenómeno del suicidio en el género masculino y la mayor proporción respecto del total de los hechos. Para resolver estos problemas, se pueden aplicar técnicas de balanceo de clases o reentrenar el modelo con otra estrategia para mejorar la representación de la clase Femenino.</a:t>
            </a:r>
          </a:p>
        </p:txBody>
      </p:sp>
    </p:spTree>
  </p:cSld>
  <p:clrMapOvr>
    <a:masterClrMapping/>
  </p:clrMapOvr>
</p:sld>
</file>

<file path=ppt/slides/slide122.xml><?xml version="1.0" encoding="utf-8"?>
<p:sld xmlns:p="http://schemas.openxmlformats.org/presentationml/2006/main" xmlns:a="http://schemas.openxmlformats.org/drawingml/2006/main" xmlns:r="http://schemas.openxmlformats.org/officeDocument/2006/relationships">
  <p:cSld>
    <p:bg>
      <p:bgPr>
        <a:solidFill>
          <a:srgbClr val="053D57"/>
        </a:solidFill>
      </p:bgPr>
    </p:bg>
    <p:spTree>
      <p:nvGrpSpPr>
        <p:cNvPr id="1" name=""/>
        <p:cNvGrpSpPr/>
        <p:nvPr/>
      </p:nvGrpSpPr>
      <p:grpSpPr>
        <a:xfrm>
          <a:off x="0" y="0"/>
          <a:ext cx="0" cy="0"/>
          <a:chOff x="0" y="0"/>
          <a:chExt cx="0" cy="0"/>
        </a:xfrm>
      </p:grpSpPr>
      <p:grpSp>
        <p:nvGrpSpPr>
          <p:cNvPr name="Group 2" id="2"/>
          <p:cNvGrpSpPr/>
          <p:nvPr/>
        </p:nvGrpSpPr>
        <p:grpSpPr>
          <a:xfrm rot="0">
            <a:off x="0" y="0"/>
            <a:ext cx="6976741" cy="7315200"/>
            <a:chOff x="0" y="0"/>
            <a:chExt cx="9302322" cy="9753600"/>
          </a:xfrm>
        </p:grpSpPr>
        <p:pic>
          <p:nvPicPr>
            <p:cNvPr name="Picture 3" id="3"/>
            <p:cNvPicPr>
              <a:picLocks noChangeAspect="true"/>
            </p:cNvPicPr>
            <p:nvPr/>
          </p:nvPicPr>
          <p:blipFill>
            <a:blip r:embed="rId2">
              <a:alphaModFix amt="30000"/>
            </a:blip>
            <a:srcRect l="21309" t="0" r="7246" b="0"/>
            <a:stretch>
              <a:fillRect/>
            </a:stretch>
          </p:blipFill>
          <p:spPr>
            <a:xfrm flipH="false" flipV="false">
              <a:off x="0" y="0"/>
              <a:ext cx="9302322" cy="9753600"/>
            </a:xfrm>
            <a:prstGeom prst="rect">
              <a:avLst/>
            </a:prstGeom>
          </p:spPr>
        </p:pic>
      </p:grpSp>
      <p:sp>
        <p:nvSpPr>
          <p:cNvPr name="AutoShape 4" id="4"/>
          <p:cNvSpPr/>
          <p:nvPr/>
        </p:nvSpPr>
        <p:spPr>
          <a:xfrm rot="-2295618">
            <a:off x="3688267" y="-4364928"/>
            <a:ext cx="6887586" cy="12786099"/>
          </a:xfrm>
          <a:prstGeom prst="rect">
            <a:avLst/>
          </a:prstGeom>
          <a:solidFill>
            <a:srgbClr val="38B6FF"/>
          </a:solidFill>
        </p:spPr>
      </p:sp>
      <p:sp>
        <p:nvSpPr>
          <p:cNvPr name="TextBox 5" id="5"/>
          <p:cNvSpPr txBox="true"/>
          <p:nvPr/>
        </p:nvSpPr>
        <p:spPr>
          <a:xfrm rot="0">
            <a:off x="2111350" y="2428875"/>
            <a:ext cx="7093610" cy="1838325"/>
          </a:xfrm>
          <a:prstGeom prst="rect">
            <a:avLst/>
          </a:prstGeom>
        </p:spPr>
        <p:txBody>
          <a:bodyPr anchor="t" rtlCol="false" tIns="0" lIns="0" bIns="0" rIns="0">
            <a:spAutoFit/>
          </a:bodyPr>
          <a:lstStyle/>
          <a:p>
            <a:pPr algn="l">
              <a:lnSpc>
                <a:spcPts val="4800"/>
              </a:lnSpc>
            </a:pPr>
            <a:r>
              <a:rPr lang="en-US" sz="4000" spc="-40" b="true">
                <a:solidFill>
                  <a:srgbClr val="F8FBFD"/>
                </a:solidFill>
                <a:latin typeface="Montserrat Classic Bold"/>
                <a:ea typeface="Montserrat Classic Bold"/>
                <a:cs typeface="Montserrat Classic Bold"/>
                <a:sym typeface="Montserrat Classic Bold"/>
              </a:rPr>
              <a:t>GRADIENT BOOSTING PARA LA VARIABLE REGIÓN</a:t>
            </a:r>
          </a:p>
        </p:txBody>
      </p:sp>
      <p:sp>
        <p:nvSpPr>
          <p:cNvPr name="AutoShape 6" id="6"/>
          <p:cNvSpPr/>
          <p:nvPr/>
        </p:nvSpPr>
        <p:spPr>
          <a:xfrm rot="-2700000">
            <a:off x="8169571" y="6280451"/>
            <a:ext cx="2070778" cy="2120297"/>
          </a:xfrm>
          <a:prstGeom prst="rect">
            <a:avLst/>
          </a:prstGeom>
          <a:solidFill>
            <a:srgbClr val="F8FBFD"/>
          </a:solidFill>
        </p:spPr>
      </p:sp>
      <p:sp>
        <p:nvSpPr>
          <p:cNvPr name="AutoShape 7" id="7"/>
          <p:cNvSpPr/>
          <p:nvPr/>
        </p:nvSpPr>
        <p:spPr>
          <a:xfrm rot="-2335582">
            <a:off x="2610726" y="-459409"/>
            <a:ext cx="30601" cy="3238550"/>
          </a:xfrm>
          <a:prstGeom prst="rect">
            <a:avLst/>
          </a:prstGeom>
          <a:solidFill>
            <a:srgbClr val="F8FBFD"/>
          </a:solidFill>
        </p:spPr>
      </p:sp>
    </p:spTree>
  </p:cSld>
  <p:clrMapOvr>
    <a:masterClrMapping/>
  </p:clrMapOvr>
</p:sld>
</file>

<file path=ppt/slides/slide123.xml><?xml version="1.0" encoding="utf-8"?>
<p:sld xmlns:p="http://schemas.openxmlformats.org/presentationml/2006/main" xmlns:a="http://schemas.openxmlformats.org/drawingml/2006/main">
  <p:cSld>
    <p:bg>
      <p:bgPr>
        <a:solidFill>
          <a:srgbClr val="38B6FF"/>
        </a:solidFill>
      </p:bgPr>
    </p:bg>
    <p:spTree>
      <p:nvGrpSpPr>
        <p:cNvPr id="1" name=""/>
        <p:cNvGrpSpPr/>
        <p:nvPr/>
      </p:nvGrpSpPr>
      <p:grpSpPr>
        <a:xfrm>
          <a:off x="0" y="0"/>
          <a:ext cx="0" cy="0"/>
          <a:chOff x="0" y="0"/>
          <a:chExt cx="0" cy="0"/>
        </a:xfrm>
      </p:grpSpPr>
      <p:sp>
        <p:nvSpPr>
          <p:cNvPr name="AutoShape 2" id="2"/>
          <p:cNvSpPr/>
          <p:nvPr/>
        </p:nvSpPr>
        <p:spPr>
          <a:xfrm rot="-2700000">
            <a:off x="7174615" y="-2589922"/>
            <a:ext cx="3554939" cy="3554243"/>
          </a:xfrm>
          <a:prstGeom prst="rect">
            <a:avLst/>
          </a:prstGeom>
          <a:solidFill>
            <a:srgbClr val="F8FBFD"/>
          </a:solidFill>
        </p:spPr>
      </p:sp>
      <p:sp>
        <p:nvSpPr>
          <p:cNvPr name="AutoShape 3" id="3"/>
          <p:cNvSpPr/>
          <p:nvPr/>
        </p:nvSpPr>
        <p:spPr>
          <a:xfrm rot="-2700000">
            <a:off x="7210580" y="-1074420"/>
            <a:ext cx="30601" cy="3238550"/>
          </a:xfrm>
          <a:prstGeom prst="rect">
            <a:avLst/>
          </a:prstGeom>
          <a:solidFill>
            <a:srgbClr val="F8FBFD"/>
          </a:solidFill>
        </p:spPr>
      </p:sp>
      <p:sp>
        <p:nvSpPr>
          <p:cNvPr name="AutoShape 4" id="4"/>
          <p:cNvSpPr/>
          <p:nvPr/>
        </p:nvSpPr>
        <p:spPr>
          <a:xfrm rot="-2700000">
            <a:off x="9693751" y="6312324"/>
            <a:ext cx="23417" cy="1909472"/>
          </a:xfrm>
          <a:prstGeom prst="rect">
            <a:avLst/>
          </a:prstGeom>
          <a:solidFill>
            <a:srgbClr val="F8FBFD"/>
          </a:solidFill>
        </p:spPr>
      </p:sp>
      <p:sp>
        <p:nvSpPr>
          <p:cNvPr name="TextBox 5" id="5"/>
          <p:cNvSpPr txBox="true"/>
          <p:nvPr/>
        </p:nvSpPr>
        <p:spPr>
          <a:xfrm rot="0">
            <a:off x="304677" y="831533"/>
            <a:ext cx="8220565" cy="781050"/>
          </a:xfrm>
          <a:prstGeom prst="rect">
            <a:avLst/>
          </a:prstGeom>
        </p:spPr>
        <p:txBody>
          <a:bodyPr anchor="t" rtlCol="false" tIns="0" lIns="0" bIns="0" rIns="0">
            <a:spAutoFit/>
          </a:bodyPr>
          <a:lstStyle/>
          <a:p>
            <a:pPr algn="l">
              <a:lnSpc>
                <a:spcPts val="3120"/>
              </a:lnSpc>
            </a:pPr>
            <a:r>
              <a:rPr lang="en-US" b="true" sz="2600" spc="26">
                <a:solidFill>
                  <a:srgbClr val="F8FBFD"/>
                </a:solidFill>
                <a:latin typeface="Montserrat Classic Bold"/>
                <a:ea typeface="Montserrat Classic Bold"/>
                <a:cs typeface="Montserrat Classic Bold"/>
                <a:sym typeface="Montserrat Classic Bold"/>
              </a:rPr>
              <a:t>ANÁLISIS DE GRADIENT BOOSTING PARA </a:t>
            </a:r>
          </a:p>
          <a:p>
            <a:pPr algn="l">
              <a:lnSpc>
                <a:spcPts val="3120"/>
              </a:lnSpc>
            </a:pPr>
            <a:r>
              <a:rPr lang="en-US" b="true" sz="2600" spc="26">
                <a:solidFill>
                  <a:srgbClr val="F8FBFD"/>
                </a:solidFill>
                <a:latin typeface="Montserrat Classic Bold"/>
                <a:ea typeface="Montserrat Classic Bold"/>
                <a:cs typeface="Montserrat Classic Bold"/>
                <a:sym typeface="Montserrat Classic Bold"/>
              </a:rPr>
              <a:t>LA VARIABLE REGIÓN</a:t>
            </a:r>
          </a:p>
        </p:txBody>
      </p:sp>
      <p:sp>
        <p:nvSpPr>
          <p:cNvPr name="TextBox 6" id="6"/>
          <p:cNvSpPr txBox="true"/>
          <p:nvPr/>
        </p:nvSpPr>
        <p:spPr>
          <a:xfrm rot="0">
            <a:off x="638728" y="1929520"/>
            <a:ext cx="8476144" cy="5013960"/>
          </a:xfrm>
          <a:prstGeom prst="rect">
            <a:avLst/>
          </a:prstGeom>
        </p:spPr>
        <p:txBody>
          <a:bodyPr anchor="t" rtlCol="false" tIns="0" lIns="0" bIns="0" rIns="0">
            <a:spAutoFit/>
          </a:bodyPr>
          <a:lstStyle/>
          <a:p>
            <a:pPr algn="just">
              <a:lnSpc>
                <a:spcPts val="3600"/>
              </a:lnSpc>
            </a:pPr>
            <a:r>
              <a:rPr lang="en-US" sz="2400" spc="24">
                <a:solidFill>
                  <a:srgbClr val="F8FBFD"/>
                </a:solidFill>
                <a:latin typeface="Montserrat Light"/>
                <a:ea typeface="Montserrat Light"/>
                <a:cs typeface="Montserrat Light"/>
                <a:sym typeface="Montserrat Light"/>
              </a:rPr>
              <a:t>En esta sección, se presenta un análisis detallado de la aplicación del algoritmo de Gradient Boosting sobre la variable objetivo 'Región'. Este análisis busca determinar la capacidad predictiva del modelo al clasificar las observaciones en las distintas regiones geográficas definidas, con el objetivo de identificar patrones en la distribución territorial de los incidentes. Se utilizaron varias características predictoras, como el tipo de lugar, la modalidad del evento, el sexo del suicida, la categoría de edad, el año y el mes del incidente.</a:t>
            </a:r>
          </a:p>
        </p:txBody>
      </p:sp>
    </p:spTree>
  </p:cSld>
  <p:clrMapOvr>
    <a:masterClrMapping/>
  </p:clrMapOvr>
</p:sld>
</file>

<file path=ppt/slides/slide124.xml><?xml version="1.0" encoding="utf-8"?>
<p:sld xmlns:p="http://schemas.openxmlformats.org/presentationml/2006/main" xmlns:a="http://schemas.openxmlformats.org/drawingml/2006/main" xmlns:r="http://schemas.openxmlformats.org/officeDocument/2006/relationships">
  <p:cSld>
    <p:bg>
      <p:bgPr>
        <a:solidFill>
          <a:srgbClr val="F8FBFD"/>
        </a:solidFill>
      </p:bgPr>
    </p:bg>
    <p:spTree>
      <p:nvGrpSpPr>
        <p:cNvPr id="1" name=""/>
        <p:cNvGrpSpPr/>
        <p:nvPr/>
      </p:nvGrpSpPr>
      <p:grpSpPr>
        <a:xfrm>
          <a:off x="0" y="0"/>
          <a:ext cx="0" cy="0"/>
          <a:chOff x="0" y="0"/>
          <a:chExt cx="0" cy="0"/>
        </a:xfrm>
      </p:grpSpPr>
      <p:sp>
        <p:nvSpPr>
          <p:cNvPr name="AutoShape 2" id="2"/>
          <p:cNvSpPr/>
          <p:nvPr/>
        </p:nvSpPr>
        <p:spPr>
          <a:xfrm rot="-2700000">
            <a:off x="7178522" y="-1076302"/>
            <a:ext cx="1816139" cy="1815784"/>
          </a:xfrm>
          <a:prstGeom prst="rect">
            <a:avLst/>
          </a:prstGeom>
          <a:solidFill>
            <a:srgbClr val="38B6FF"/>
          </a:solidFill>
        </p:spPr>
      </p:sp>
      <p:sp>
        <p:nvSpPr>
          <p:cNvPr name="AutoShape 3" id="3"/>
          <p:cNvSpPr/>
          <p:nvPr/>
        </p:nvSpPr>
        <p:spPr>
          <a:xfrm rot="-2700000">
            <a:off x="-684968" y="4076789"/>
            <a:ext cx="4215873" cy="5693313"/>
          </a:xfrm>
          <a:prstGeom prst="rect">
            <a:avLst/>
          </a:prstGeom>
          <a:solidFill>
            <a:srgbClr val="38B6FF"/>
          </a:solidFill>
        </p:spPr>
      </p:sp>
      <p:sp>
        <p:nvSpPr>
          <p:cNvPr name="AutoShape 4" id="4"/>
          <p:cNvSpPr/>
          <p:nvPr/>
        </p:nvSpPr>
        <p:spPr>
          <a:xfrm rot="-2700000">
            <a:off x="7946060" y="-235135"/>
            <a:ext cx="4043490" cy="26728"/>
          </a:xfrm>
          <a:prstGeom prst="rect">
            <a:avLst/>
          </a:prstGeom>
          <a:solidFill>
            <a:srgbClr val="38B6FF"/>
          </a:solidFill>
        </p:spPr>
      </p:sp>
      <p:sp>
        <p:nvSpPr>
          <p:cNvPr name="AutoShape 5" id="5"/>
          <p:cNvSpPr/>
          <p:nvPr/>
        </p:nvSpPr>
        <p:spPr>
          <a:xfrm rot="-2700000">
            <a:off x="3395585" y="2163914"/>
            <a:ext cx="23417" cy="6248732"/>
          </a:xfrm>
          <a:prstGeom prst="rect">
            <a:avLst/>
          </a:prstGeom>
          <a:solidFill>
            <a:srgbClr val="053D57"/>
          </a:solidFill>
        </p:spPr>
      </p:sp>
      <p:sp>
        <p:nvSpPr>
          <p:cNvPr name="Freeform 6" id="6"/>
          <p:cNvSpPr/>
          <p:nvPr/>
        </p:nvSpPr>
        <p:spPr>
          <a:xfrm flipH="false" flipV="false" rot="0">
            <a:off x="857675" y="1588057"/>
            <a:ext cx="8038250" cy="5335388"/>
          </a:xfrm>
          <a:custGeom>
            <a:avLst/>
            <a:gdLst/>
            <a:ahLst/>
            <a:cxnLst/>
            <a:rect r="r" b="b" t="t" l="l"/>
            <a:pathLst>
              <a:path h="5335388" w="8038250">
                <a:moveTo>
                  <a:pt x="0" y="0"/>
                </a:moveTo>
                <a:lnTo>
                  <a:pt x="8038250" y="0"/>
                </a:lnTo>
                <a:lnTo>
                  <a:pt x="8038250" y="5335388"/>
                </a:lnTo>
                <a:lnTo>
                  <a:pt x="0" y="5335388"/>
                </a:lnTo>
                <a:lnTo>
                  <a:pt x="0" y="0"/>
                </a:lnTo>
                <a:close/>
              </a:path>
            </a:pathLst>
          </a:custGeom>
          <a:blipFill>
            <a:blip r:embed="rId2"/>
            <a:stretch>
              <a:fillRect l="0" t="0" r="0" b="0"/>
            </a:stretch>
          </a:blipFill>
        </p:spPr>
      </p:sp>
      <p:sp>
        <p:nvSpPr>
          <p:cNvPr name="TextBox 7" id="7"/>
          <p:cNvSpPr txBox="true"/>
          <p:nvPr/>
        </p:nvSpPr>
        <p:spPr>
          <a:xfrm rot="0">
            <a:off x="731520" y="527828"/>
            <a:ext cx="8038250" cy="876300"/>
          </a:xfrm>
          <a:prstGeom prst="rect">
            <a:avLst/>
          </a:prstGeom>
        </p:spPr>
        <p:txBody>
          <a:bodyPr anchor="t" rtlCol="false" tIns="0" lIns="0" bIns="0" rIns="0">
            <a:spAutoFit/>
          </a:bodyPr>
          <a:lstStyle/>
          <a:p>
            <a:pPr algn="l">
              <a:lnSpc>
                <a:spcPts val="3479"/>
              </a:lnSpc>
            </a:pPr>
            <a:r>
              <a:rPr lang="en-US" sz="2899" spc="-28" b="true">
                <a:solidFill>
                  <a:srgbClr val="38B6FF"/>
                </a:solidFill>
                <a:latin typeface="Montserrat Classic Bold"/>
                <a:ea typeface="Montserrat Classic Bold"/>
                <a:cs typeface="Montserrat Classic Bold"/>
                <a:sym typeface="Montserrat Classic Bold"/>
              </a:rPr>
              <a:t>F1-SCORE POR CLASE - GRADIENT</a:t>
            </a:r>
            <a:r>
              <a:rPr lang="en-US" sz="2899" spc="-28" b="true">
                <a:solidFill>
                  <a:srgbClr val="38B6FF"/>
                </a:solidFill>
                <a:latin typeface="Montserrat Classic Bold"/>
                <a:ea typeface="Montserrat Classic Bold"/>
                <a:cs typeface="Montserrat Classic Bold"/>
                <a:sym typeface="Montserrat Classic Bold"/>
              </a:rPr>
              <a:t> </a:t>
            </a:r>
          </a:p>
          <a:p>
            <a:pPr algn="l">
              <a:lnSpc>
                <a:spcPts val="3479"/>
              </a:lnSpc>
            </a:pPr>
            <a:r>
              <a:rPr lang="en-US" sz="2899" spc="-28" b="true">
                <a:solidFill>
                  <a:srgbClr val="38B6FF"/>
                </a:solidFill>
                <a:latin typeface="Montserrat Classic Bold"/>
                <a:ea typeface="Montserrat Classic Bold"/>
                <a:cs typeface="Montserrat Classic Bold"/>
                <a:sym typeface="Montserrat Classic Bold"/>
              </a:rPr>
              <a:t>BOOSTING PARA GÉNERO</a:t>
            </a:r>
          </a:p>
        </p:txBody>
      </p:sp>
    </p:spTree>
  </p:cSld>
  <p:clrMapOvr>
    <a:masterClrMapping/>
  </p:clrMapOvr>
</p:sld>
</file>

<file path=ppt/slides/slide125.xml><?xml version="1.0" encoding="utf-8"?>
<p:sld xmlns:p="http://schemas.openxmlformats.org/presentationml/2006/main" xmlns:a="http://schemas.openxmlformats.org/drawingml/2006/main">
  <p:cSld>
    <p:bg>
      <p:bgPr>
        <a:solidFill>
          <a:srgbClr val="38B6FF"/>
        </a:solidFill>
      </p:bgPr>
    </p:bg>
    <p:spTree>
      <p:nvGrpSpPr>
        <p:cNvPr id="1" name=""/>
        <p:cNvGrpSpPr/>
        <p:nvPr/>
      </p:nvGrpSpPr>
      <p:grpSpPr>
        <a:xfrm>
          <a:off x="0" y="0"/>
          <a:ext cx="0" cy="0"/>
          <a:chOff x="0" y="0"/>
          <a:chExt cx="0" cy="0"/>
        </a:xfrm>
      </p:grpSpPr>
      <p:sp>
        <p:nvSpPr>
          <p:cNvPr name="AutoShape 2" id="2"/>
          <p:cNvSpPr/>
          <p:nvPr/>
        </p:nvSpPr>
        <p:spPr>
          <a:xfrm rot="-2700000">
            <a:off x="7174615" y="-2589922"/>
            <a:ext cx="3554939" cy="3554243"/>
          </a:xfrm>
          <a:prstGeom prst="rect">
            <a:avLst/>
          </a:prstGeom>
          <a:solidFill>
            <a:srgbClr val="F8FBFD"/>
          </a:solidFill>
        </p:spPr>
      </p:sp>
      <p:sp>
        <p:nvSpPr>
          <p:cNvPr name="AutoShape 3" id="3"/>
          <p:cNvSpPr/>
          <p:nvPr/>
        </p:nvSpPr>
        <p:spPr>
          <a:xfrm rot="-2700000">
            <a:off x="7210580" y="-1074420"/>
            <a:ext cx="30601" cy="3238550"/>
          </a:xfrm>
          <a:prstGeom prst="rect">
            <a:avLst/>
          </a:prstGeom>
          <a:solidFill>
            <a:srgbClr val="F8FBFD"/>
          </a:solidFill>
        </p:spPr>
      </p:sp>
      <p:sp>
        <p:nvSpPr>
          <p:cNvPr name="AutoShape 4" id="4"/>
          <p:cNvSpPr/>
          <p:nvPr/>
        </p:nvSpPr>
        <p:spPr>
          <a:xfrm rot="-2700000">
            <a:off x="9693751" y="6312324"/>
            <a:ext cx="23417" cy="1909472"/>
          </a:xfrm>
          <a:prstGeom prst="rect">
            <a:avLst/>
          </a:prstGeom>
          <a:solidFill>
            <a:srgbClr val="F8FBFD"/>
          </a:solidFill>
        </p:spPr>
      </p:sp>
      <p:sp>
        <p:nvSpPr>
          <p:cNvPr name="TextBox 5" id="5"/>
          <p:cNvSpPr txBox="true"/>
          <p:nvPr/>
        </p:nvSpPr>
        <p:spPr>
          <a:xfrm rot="0">
            <a:off x="545936" y="592481"/>
            <a:ext cx="8220565" cy="819150"/>
          </a:xfrm>
          <a:prstGeom prst="rect">
            <a:avLst/>
          </a:prstGeom>
        </p:spPr>
        <p:txBody>
          <a:bodyPr anchor="t" rtlCol="false" tIns="0" lIns="0" bIns="0" rIns="0">
            <a:spAutoFit/>
          </a:bodyPr>
          <a:lstStyle/>
          <a:p>
            <a:pPr algn="l">
              <a:lnSpc>
                <a:spcPts val="3240"/>
              </a:lnSpc>
            </a:pPr>
            <a:r>
              <a:rPr lang="en-US" b="true" sz="2700" spc="27">
                <a:solidFill>
                  <a:srgbClr val="F8FBFD"/>
                </a:solidFill>
                <a:latin typeface="Montserrat Classic Bold"/>
                <a:ea typeface="Montserrat Classic Bold"/>
                <a:cs typeface="Montserrat Classic Bold"/>
                <a:sym typeface="Montserrat Classic Bold"/>
              </a:rPr>
              <a:t>ANALISIS DE MATRIZ DE CONFUSIÓN</a:t>
            </a:r>
          </a:p>
          <a:p>
            <a:pPr algn="l">
              <a:lnSpc>
                <a:spcPts val="3240"/>
              </a:lnSpc>
            </a:pPr>
            <a:r>
              <a:rPr lang="en-US" b="true" sz="2700" spc="27">
                <a:solidFill>
                  <a:srgbClr val="F8FBFD"/>
                </a:solidFill>
                <a:latin typeface="Montserrat Classic Bold"/>
                <a:ea typeface="Montserrat Classic Bold"/>
                <a:cs typeface="Montserrat Classic Bold"/>
                <a:sym typeface="Montserrat Classic Bold"/>
              </a:rPr>
              <a:t>GRADIENT BOOSTING PARA REGIÓN</a:t>
            </a:r>
          </a:p>
        </p:txBody>
      </p:sp>
      <p:sp>
        <p:nvSpPr>
          <p:cNvPr name="TextBox 6" id="6"/>
          <p:cNvSpPr txBox="true"/>
          <p:nvPr/>
        </p:nvSpPr>
        <p:spPr>
          <a:xfrm rot="0">
            <a:off x="545936" y="1634000"/>
            <a:ext cx="8476144" cy="5122545"/>
          </a:xfrm>
          <a:prstGeom prst="rect">
            <a:avLst/>
          </a:prstGeom>
        </p:spPr>
        <p:txBody>
          <a:bodyPr anchor="t" rtlCol="false" tIns="0" lIns="0" bIns="0" rIns="0">
            <a:spAutoFit/>
          </a:bodyPr>
          <a:lstStyle/>
          <a:p>
            <a:pPr algn="just">
              <a:lnSpc>
                <a:spcPts val="3449"/>
              </a:lnSpc>
            </a:pPr>
            <a:r>
              <a:rPr lang="en-US" sz="2299" spc="22">
                <a:solidFill>
                  <a:srgbClr val="F8FBFD"/>
                </a:solidFill>
                <a:latin typeface="Montserrat Light"/>
                <a:ea typeface="Montserrat Light"/>
                <a:cs typeface="Montserrat Light"/>
                <a:sym typeface="Montserrat Light"/>
              </a:rPr>
              <a:t>La Matriz de Confusión muestra que el modelo tiene un desempeño moderado en predecir algunas regiones, mientras que otras presentan errores significativos. </a:t>
            </a:r>
          </a:p>
          <a:p>
            <a:pPr algn="just">
              <a:lnSpc>
                <a:spcPts val="3449"/>
              </a:lnSpc>
            </a:pPr>
            <a:r>
              <a:rPr lang="en-US" sz="2299" spc="22">
                <a:solidFill>
                  <a:srgbClr val="F8FBFD"/>
                </a:solidFill>
                <a:latin typeface="Montserrat Light"/>
                <a:ea typeface="Montserrat Light"/>
                <a:cs typeface="Montserrat Light"/>
                <a:sym typeface="Montserrat Light"/>
              </a:rPr>
              <a:t>'Buenos Aires y CABA' tiene el mayor número de predicciones correctas (1045), aunque también se observa un número considerable de errores.</a:t>
            </a:r>
          </a:p>
          <a:p>
            <a:pPr algn="just">
              <a:lnSpc>
                <a:spcPts val="3449"/>
              </a:lnSpc>
            </a:pPr>
            <a:r>
              <a:rPr lang="en-US" sz="2299" spc="22">
                <a:solidFill>
                  <a:srgbClr val="F8FBFD"/>
                </a:solidFill>
                <a:latin typeface="Montserrat Light"/>
                <a:ea typeface="Montserrat Light"/>
                <a:cs typeface="Montserrat Light"/>
                <a:sym typeface="Montserrat Light"/>
              </a:rPr>
              <a:t>Las regiones como 'NEA' y 'Patagonia' muestran mayor dificultad para ser correctamente clasificadas.</a:t>
            </a:r>
          </a:p>
          <a:p>
            <a:pPr algn="just">
              <a:lnSpc>
                <a:spcPts val="3449"/>
              </a:lnSpc>
            </a:pPr>
            <a:r>
              <a:rPr lang="en-US" sz="2299" spc="22">
                <a:solidFill>
                  <a:srgbClr val="F8FBFD"/>
                </a:solidFill>
                <a:latin typeface="Montserrat Light"/>
                <a:ea typeface="Montserrat Light"/>
                <a:cs typeface="Montserrat Light"/>
                <a:sym typeface="Montserrat Light"/>
              </a:rPr>
              <a:t>Se observa un sesgo hacia la predicción de la clase mayoritaria, lo que indica una posible necesidad de ajustar los pesos del modelo para balancear el conjunto de datos."</a:t>
            </a:r>
          </a:p>
        </p:txBody>
      </p:sp>
    </p:spTree>
  </p:cSld>
  <p:clrMapOvr>
    <a:masterClrMapping/>
  </p:clrMapOvr>
</p:sld>
</file>

<file path=ppt/slides/slide126.xml><?xml version="1.0" encoding="utf-8"?>
<p:sld xmlns:p="http://schemas.openxmlformats.org/presentationml/2006/main" xmlns:a="http://schemas.openxmlformats.org/drawingml/2006/main" xmlns:r="http://schemas.openxmlformats.org/officeDocument/2006/relationships">
  <p:cSld>
    <p:bg>
      <p:bgPr>
        <a:solidFill>
          <a:srgbClr val="F8FBFD"/>
        </a:solidFill>
      </p:bgPr>
    </p:bg>
    <p:spTree>
      <p:nvGrpSpPr>
        <p:cNvPr id="1" name=""/>
        <p:cNvGrpSpPr/>
        <p:nvPr/>
      </p:nvGrpSpPr>
      <p:grpSpPr>
        <a:xfrm>
          <a:off x="0" y="0"/>
          <a:ext cx="0" cy="0"/>
          <a:chOff x="0" y="0"/>
          <a:chExt cx="0" cy="0"/>
        </a:xfrm>
      </p:grpSpPr>
      <p:sp>
        <p:nvSpPr>
          <p:cNvPr name="AutoShape 2" id="2"/>
          <p:cNvSpPr/>
          <p:nvPr/>
        </p:nvSpPr>
        <p:spPr>
          <a:xfrm rot="-2700000">
            <a:off x="7178522" y="-1076302"/>
            <a:ext cx="1816139" cy="1815784"/>
          </a:xfrm>
          <a:prstGeom prst="rect">
            <a:avLst/>
          </a:prstGeom>
          <a:solidFill>
            <a:srgbClr val="38B6FF"/>
          </a:solidFill>
        </p:spPr>
      </p:sp>
      <p:sp>
        <p:nvSpPr>
          <p:cNvPr name="AutoShape 3" id="3"/>
          <p:cNvSpPr/>
          <p:nvPr/>
        </p:nvSpPr>
        <p:spPr>
          <a:xfrm rot="-2700000">
            <a:off x="-684968" y="4076789"/>
            <a:ext cx="4215873" cy="5693313"/>
          </a:xfrm>
          <a:prstGeom prst="rect">
            <a:avLst/>
          </a:prstGeom>
          <a:solidFill>
            <a:srgbClr val="38B6FF"/>
          </a:solidFill>
        </p:spPr>
      </p:sp>
      <p:sp>
        <p:nvSpPr>
          <p:cNvPr name="AutoShape 4" id="4"/>
          <p:cNvSpPr/>
          <p:nvPr/>
        </p:nvSpPr>
        <p:spPr>
          <a:xfrm rot="-2700000">
            <a:off x="7946060" y="-235135"/>
            <a:ext cx="4043490" cy="26728"/>
          </a:xfrm>
          <a:prstGeom prst="rect">
            <a:avLst/>
          </a:prstGeom>
          <a:solidFill>
            <a:srgbClr val="38B6FF"/>
          </a:solidFill>
        </p:spPr>
      </p:sp>
      <p:sp>
        <p:nvSpPr>
          <p:cNvPr name="AutoShape 5" id="5"/>
          <p:cNvSpPr/>
          <p:nvPr/>
        </p:nvSpPr>
        <p:spPr>
          <a:xfrm rot="-2700000">
            <a:off x="3395585" y="2163914"/>
            <a:ext cx="23417" cy="6248732"/>
          </a:xfrm>
          <a:prstGeom prst="rect">
            <a:avLst/>
          </a:prstGeom>
          <a:solidFill>
            <a:srgbClr val="053D57"/>
          </a:solidFill>
        </p:spPr>
      </p:sp>
      <p:sp>
        <p:nvSpPr>
          <p:cNvPr name="Freeform 6" id="6"/>
          <p:cNvSpPr/>
          <p:nvPr/>
        </p:nvSpPr>
        <p:spPr>
          <a:xfrm flipH="false" flipV="false" rot="0">
            <a:off x="996518" y="1588057"/>
            <a:ext cx="7760565" cy="5335388"/>
          </a:xfrm>
          <a:custGeom>
            <a:avLst/>
            <a:gdLst/>
            <a:ahLst/>
            <a:cxnLst/>
            <a:rect r="r" b="b" t="t" l="l"/>
            <a:pathLst>
              <a:path h="5335388" w="7760565">
                <a:moveTo>
                  <a:pt x="0" y="0"/>
                </a:moveTo>
                <a:lnTo>
                  <a:pt x="7760564" y="0"/>
                </a:lnTo>
                <a:lnTo>
                  <a:pt x="7760564" y="5335388"/>
                </a:lnTo>
                <a:lnTo>
                  <a:pt x="0" y="5335388"/>
                </a:lnTo>
                <a:lnTo>
                  <a:pt x="0" y="0"/>
                </a:lnTo>
                <a:close/>
              </a:path>
            </a:pathLst>
          </a:custGeom>
          <a:blipFill>
            <a:blip r:embed="rId2"/>
            <a:stretch>
              <a:fillRect l="0" t="0" r="0" b="0"/>
            </a:stretch>
          </a:blipFill>
        </p:spPr>
      </p:sp>
      <p:sp>
        <p:nvSpPr>
          <p:cNvPr name="TextBox 7" id="7"/>
          <p:cNvSpPr txBox="true"/>
          <p:nvPr/>
        </p:nvSpPr>
        <p:spPr>
          <a:xfrm rot="0">
            <a:off x="731520" y="527828"/>
            <a:ext cx="8038250" cy="876300"/>
          </a:xfrm>
          <a:prstGeom prst="rect">
            <a:avLst/>
          </a:prstGeom>
        </p:spPr>
        <p:txBody>
          <a:bodyPr anchor="t" rtlCol="false" tIns="0" lIns="0" bIns="0" rIns="0">
            <a:spAutoFit/>
          </a:bodyPr>
          <a:lstStyle/>
          <a:p>
            <a:pPr algn="l">
              <a:lnSpc>
                <a:spcPts val="3479"/>
              </a:lnSpc>
            </a:pPr>
            <a:r>
              <a:rPr lang="en-US" sz="2899" spc="-28" b="true">
                <a:solidFill>
                  <a:srgbClr val="38B6FF"/>
                </a:solidFill>
                <a:latin typeface="Montserrat Classic Bold"/>
                <a:ea typeface="Montserrat Classic Bold"/>
                <a:cs typeface="Montserrat Classic Bold"/>
                <a:sym typeface="Montserrat Classic Bold"/>
              </a:rPr>
              <a:t>PRECISIÓN POR CLASE - GRADIENT</a:t>
            </a:r>
            <a:r>
              <a:rPr lang="en-US" sz="2899" spc="-28" b="true">
                <a:solidFill>
                  <a:srgbClr val="38B6FF"/>
                </a:solidFill>
                <a:latin typeface="Montserrat Classic Bold"/>
                <a:ea typeface="Montserrat Classic Bold"/>
                <a:cs typeface="Montserrat Classic Bold"/>
                <a:sym typeface="Montserrat Classic Bold"/>
              </a:rPr>
              <a:t> </a:t>
            </a:r>
          </a:p>
          <a:p>
            <a:pPr algn="l">
              <a:lnSpc>
                <a:spcPts val="3479"/>
              </a:lnSpc>
            </a:pPr>
            <a:r>
              <a:rPr lang="en-US" sz="2899" spc="-28" b="true">
                <a:solidFill>
                  <a:srgbClr val="38B6FF"/>
                </a:solidFill>
                <a:latin typeface="Montserrat Classic Bold"/>
                <a:ea typeface="Montserrat Classic Bold"/>
                <a:cs typeface="Montserrat Classic Bold"/>
                <a:sym typeface="Montserrat Classic Bold"/>
              </a:rPr>
              <a:t>BOOSTING PARA REGIÓN</a:t>
            </a:r>
          </a:p>
        </p:txBody>
      </p:sp>
    </p:spTree>
  </p:cSld>
  <p:clrMapOvr>
    <a:masterClrMapping/>
  </p:clrMapOvr>
</p:sld>
</file>

<file path=ppt/slides/slide127.xml><?xml version="1.0" encoding="utf-8"?>
<p:sld xmlns:p="http://schemas.openxmlformats.org/presentationml/2006/main" xmlns:a="http://schemas.openxmlformats.org/drawingml/2006/main">
  <p:cSld>
    <p:bg>
      <p:bgPr>
        <a:solidFill>
          <a:srgbClr val="38B6FF"/>
        </a:solidFill>
      </p:bgPr>
    </p:bg>
    <p:spTree>
      <p:nvGrpSpPr>
        <p:cNvPr id="1" name=""/>
        <p:cNvGrpSpPr/>
        <p:nvPr/>
      </p:nvGrpSpPr>
      <p:grpSpPr>
        <a:xfrm>
          <a:off x="0" y="0"/>
          <a:ext cx="0" cy="0"/>
          <a:chOff x="0" y="0"/>
          <a:chExt cx="0" cy="0"/>
        </a:xfrm>
      </p:grpSpPr>
      <p:sp>
        <p:nvSpPr>
          <p:cNvPr name="AutoShape 2" id="2"/>
          <p:cNvSpPr/>
          <p:nvPr/>
        </p:nvSpPr>
        <p:spPr>
          <a:xfrm rot="-2700000">
            <a:off x="7174615" y="-2589922"/>
            <a:ext cx="3554939" cy="3554243"/>
          </a:xfrm>
          <a:prstGeom prst="rect">
            <a:avLst/>
          </a:prstGeom>
          <a:solidFill>
            <a:srgbClr val="F8FBFD"/>
          </a:solidFill>
        </p:spPr>
      </p:sp>
      <p:sp>
        <p:nvSpPr>
          <p:cNvPr name="AutoShape 3" id="3"/>
          <p:cNvSpPr/>
          <p:nvPr/>
        </p:nvSpPr>
        <p:spPr>
          <a:xfrm rot="-2700000">
            <a:off x="7210580" y="-1074420"/>
            <a:ext cx="30601" cy="3238550"/>
          </a:xfrm>
          <a:prstGeom prst="rect">
            <a:avLst/>
          </a:prstGeom>
          <a:solidFill>
            <a:srgbClr val="F8FBFD"/>
          </a:solidFill>
        </p:spPr>
      </p:sp>
      <p:sp>
        <p:nvSpPr>
          <p:cNvPr name="AutoShape 4" id="4"/>
          <p:cNvSpPr/>
          <p:nvPr/>
        </p:nvSpPr>
        <p:spPr>
          <a:xfrm rot="-2700000">
            <a:off x="9693751" y="6312324"/>
            <a:ext cx="23417" cy="1909472"/>
          </a:xfrm>
          <a:prstGeom prst="rect">
            <a:avLst/>
          </a:prstGeom>
          <a:solidFill>
            <a:srgbClr val="F8FBFD"/>
          </a:solidFill>
        </p:spPr>
      </p:sp>
      <p:sp>
        <p:nvSpPr>
          <p:cNvPr name="TextBox 5" id="5"/>
          <p:cNvSpPr txBox="true"/>
          <p:nvPr/>
        </p:nvSpPr>
        <p:spPr>
          <a:xfrm rot="0">
            <a:off x="354153" y="544856"/>
            <a:ext cx="8220565" cy="838200"/>
          </a:xfrm>
          <a:prstGeom prst="rect">
            <a:avLst/>
          </a:prstGeom>
        </p:spPr>
        <p:txBody>
          <a:bodyPr anchor="t" rtlCol="false" tIns="0" lIns="0" bIns="0" rIns="0">
            <a:spAutoFit/>
          </a:bodyPr>
          <a:lstStyle/>
          <a:p>
            <a:pPr algn="l">
              <a:lnSpc>
                <a:spcPts val="3360"/>
              </a:lnSpc>
            </a:pPr>
            <a:r>
              <a:rPr lang="en-US" b="true" sz="2800" spc="28">
                <a:solidFill>
                  <a:srgbClr val="F8FBFD"/>
                </a:solidFill>
                <a:latin typeface="Montserrat Classic Bold"/>
                <a:ea typeface="Montserrat Classic Bold"/>
                <a:cs typeface="Montserrat Classic Bold"/>
                <a:sym typeface="Montserrat Classic Bold"/>
              </a:rPr>
              <a:t>ANALISIS DE MATRIZ DE CONFUSIÓN</a:t>
            </a:r>
          </a:p>
          <a:p>
            <a:pPr algn="l">
              <a:lnSpc>
                <a:spcPts val="3360"/>
              </a:lnSpc>
            </a:pPr>
            <a:r>
              <a:rPr lang="en-US" b="true" sz="2800" spc="28">
                <a:solidFill>
                  <a:srgbClr val="F8FBFD"/>
                </a:solidFill>
                <a:latin typeface="Montserrat Classic Bold"/>
                <a:ea typeface="Montserrat Classic Bold"/>
                <a:cs typeface="Montserrat Classic Bold"/>
                <a:sym typeface="Montserrat Classic Bold"/>
              </a:rPr>
              <a:t>GRADIENT BOOSTING PARA REGIÓN</a:t>
            </a:r>
          </a:p>
        </p:txBody>
      </p:sp>
      <p:sp>
        <p:nvSpPr>
          <p:cNvPr name="TextBox 6" id="6"/>
          <p:cNvSpPr txBox="true"/>
          <p:nvPr/>
        </p:nvSpPr>
        <p:spPr>
          <a:xfrm rot="0">
            <a:off x="545936" y="1758314"/>
            <a:ext cx="8476144" cy="4825366"/>
          </a:xfrm>
          <a:prstGeom prst="rect">
            <a:avLst/>
          </a:prstGeom>
        </p:spPr>
        <p:txBody>
          <a:bodyPr anchor="t" rtlCol="false" tIns="0" lIns="0" bIns="0" rIns="0">
            <a:spAutoFit/>
          </a:bodyPr>
          <a:lstStyle/>
          <a:p>
            <a:pPr algn="just">
              <a:lnSpc>
                <a:spcPts val="3899"/>
              </a:lnSpc>
            </a:pPr>
            <a:r>
              <a:rPr lang="en-US" sz="2599" spc="25">
                <a:solidFill>
                  <a:srgbClr val="F8FBFD"/>
                </a:solidFill>
                <a:latin typeface="Montserrat Light"/>
                <a:ea typeface="Montserrat Light"/>
                <a:cs typeface="Montserrat Light"/>
                <a:sym typeface="Montserrat Light"/>
              </a:rPr>
              <a:t>La Precisión mide cuántas de las instancias predichas como pertenecientes a una región específica son realmente correctas. 'Buenos Aires y CABA' y 'Cuyo' presentan la mayor precisión, con valores cercanos a 0.44 y 0.43, respectivamente. Sin embargo, 'NEA' y 'Patagonia' presentan precisiones muy bajas, lo que indica que el modelo tiene dificultades para identificar correctamente estos territorios. En general, la precisión del modelo varía considerablemente entre las regiones."</a:t>
            </a:r>
          </a:p>
        </p:txBody>
      </p:sp>
    </p:spTree>
  </p:cSld>
  <p:clrMapOvr>
    <a:masterClrMapping/>
  </p:clrMapOvr>
</p:sld>
</file>

<file path=ppt/slides/slide128.xml><?xml version="1.0" encoding="utf-8"?>
<p:sld xmlns:p="http://schemas.openxmlformats.org/presentationml/2006/main" xmlns:a="http://schemas.openxmlformats.org/drawingml/2006/main" xmlns:r="http://schemas.openxmlformats.org/officeDocument/2006/relationships">
  <p:cSld>
    <p:bg>
      <p:bgPr>
        <a:solidFill>
          <a:srgbClr val="F8FBFD"/>
        </a:solidFill>
      </p:bgPr>
    </p:bg>
    <p:spTree>
      <p:nvGrpSpPr>
        <p:cNvPr id="1" name=""/>
        <p:cNvGrpSpPr/>
        <p:nvPr/>
      </p:nvGrpSpPr>
      <p:grpSpPr>
        <a:xfrm>
          <a:off x="0" y="0"/>
          <a:ext cx="0" cy="0"/>
          <a:chOff x="0" y="0"/>
          <a:chExt cx="0" cy="0"/>
        </a:xfrm>
      </p:grpSpPr>
      <p:sp>
        <p:nvSpPr>
          <p:cNvPr name="AutoShape 2" id="2"/>
          <p:cNvSpPr/>
          <p:nvPr/>
        </p:nvSpPr>
        <p:spPr>
          <a:xfrm rot="-2700000">
            <a:off x="7178522" y="-1076302"/>
            <a:ext cx="1816139" cy="1815784"/>
          </a:xfrm>
          <a:prstGeom prst="rect">
            <a:avLst/>
          </a:prstGeom>
          <a:solidFill>
            <a:srgbClr val="38B6FF"/>
          </a:solidFill>
        </p:spPr>
      </p:sp>
      <p:sp>
        <p:nvSpPr>
          <p:cNvPr name="AutoShape 3" id="3"/>
          <p:cNvSpPr/>
          <p:nvPr/>
        </p:nvSpPr>
        <p:spPr>
          <a:xfrm rot="-2700000">
            <a:off x="-684968" y="4076789"/>
            <a:ext cx="4215873" cy="5693313"/>
          </a:xfrm>
          <a:prstGeom prst="rect">
            <a:avLst/>
          </a:prstGeom>
          <a:solidFill>
            <a:srgbClr val="38B6FF"/>
          </a:solidFill>
        </p:spPr>
      </p:sp>
      <p:sp>
        <p:nvSpPr>
          <p:cNvPr name="AutoShape 4" id="4"/>
          <p:cNvSpPr/>
          <p:nvPr/>
        </p:nvSpPr>
        <p:spPr>
          <a:xfrm rot="-2700000">
            <a:off x="7946060" y="-235135"/>
            <a:ext cx="4043490" cy="26728"/>
          </a:xfrm>
          <a:prstGeom prst="rect">
            <a:avLst/>
          </a:prstGeom>
          <a:solidFill>
            <a:srgbClr val="38B6FF"/>
          </a:solidFill>
        </p:spPr>
      </p:sp>
      <p:sp>
        <p:nvSpPr>
          <p:cNvPr name="AutoShape 5" id="5"/>
          <p:cNvSpPr/>
          <p:nvPr/>
        </p:nvSpPr>
        <p:spPr>
          <a:xfrm rot="-2700000">
            <a:off x="3395585" y="2163914"/>
            <a:ext cx="23417" cy="6248732"/>
          </a:xfrm>
          <a:prstGeom prst="rect">
            <a:avLst/>
          </a:prstGeom>
          <a:solidFill>
            <a:srgbClr val="053D57"/>
          </a:solidFill>
        </p:spPr>
      </p:sp>
      <p:sp>
        <p:nvSpPr>
          <p:cNvPr name="Freeform 6" id="6"/>
          <p:cNvSpPr/>
          <p:nvPr/>
        </p:nvSpPr>
        <p:spPr>
          <a:xfrm flipH="false" flipV="false" rot="0">
            <a:off x="996518" y="1588057"/>
            <a:ext cx="7760565" cy="5335388"/>
          </a:xfrm>
          <a:custGeom>
            <a:avLst/>
            <a:gdLst/>
            <a:ahLst/>
            <a:cxnLst/>
            <a:rect r="r" b="b" t="t" l="l"/>
            <a:pathLst>
              <a:path h="5335388" w="7760565">
                <a:moveTo>
                  <a:pt x="0" y="0"/>
                </a:moveTo>
                <a:lnTo>
                  <a:pt x="7760564" y="0"/>
                </a:lnTo>
                <a:lnTo>
                  <a:pt x="7760564" y="5335388"/>
                </a:lnTo>
                <a:lnTo>
                  <a:pt x="0" y="5335388"/>
                </a:lnTo>
                <a:lnTo>
                  <a:pt x="0" y="0"/>
                </a:lnTo>
                <a:close/>
              </a:path>
            </a:pathLst>
          </a:custGeom>
          <a:blipFill>
            <a:blip r:embed="rId2"/>
            <a:stretch>
              <a:fillRect l="0" t="0" r="0" b="0"/>
            </a:stretch>
          </a:blipFill>
        </p:spPr>
      </p:sp>
      <p:sp>
        <p:nvSpPr>
          <p:cNvPr name="TextBox 7" id="7"/>
          <p:cNvSpPr txBox="true"/>
          <p:nvPr/>
        </p:nvSpPr>
        <p:spPr>
          <a:xfrm rot="0">
            <a:off x="731520" y="527828"/>
            <a:ext cx="8038250" cy="876300"/>
          </a:xfrm>
          <a:prstGeom prst="rect">
            <a:avLst/>
          </a:prstGeom>
        </p:spPr>
        <p:txBody>
          <a:bodyPr anchor="t" rtlCol="false" tIns="0" lIns="0" bIns="0" rIns="0">
            <a:spAutoFit/>
          </a:bodyPr>
          <a:lstStyle/>
          <a:p>
            <a:pPr algn="l">
              <a:lnSpc>
                <a:spcPts val="3479"/>
              </a:lnSpc>
            </a:pPr>
            <a:r>
              <a:rPr lang="en-US" sz="2899" spc="-28" b="true">
                <a:solidFill>
                  <a:srgbClr val="38B6FF"/>
                </a:solidFill>
                <a:latin typeface="Montserrat Classic Bold"/>
                <a:ea typeface="Montserrat Classic Bold"/>
                <a:cs typeface="Montserrat Classic Bold"/>
                <a:sym typeface="Montserrat Classic Bold"/>
              </a:rPr>
              <a:t>RECALL POR CLASE - GRADIENT</a:t>
            </a:r>
            <a:r>
              <a:rPr lang="en-US" sz="2899" spc="-28" b="true">
                <a:solidFill>
                  <a:srgbClr val="38B6FF"/>
                </a:solidFill>
                <a:latin typeface="Montserrat Classic Bold"/>
                <a:ea typeface="Montserrat Classic Bold"/>
                <a:cs typeface="Montserrat Classic Bold"/>
                <a:sym typeface="Montserrat Classic Bold"/>
              </a:rPr>
              <a:t> </a:t>
            </a:r>
          </a:p>
          <a:p>
            <a:pPr algn="l">
              <a:lnSpc>
                <a:spcPts val="3479"/>
              </a:lnSpc>
            </a:pPr>
            <a:r>
              <a:rPr lang="en-US" sz="2899" spc="-28" b="true">
                <a:solidFill>
                  <a:srgbClr val="38B6FF"/>
                </a:solidFill>
                <a:latin typeface="Montserrat Classic Bold"/>
                <a:ea typeface="Montserrat Classic Bold"/>
                <a:cs typeface="Montserrat Classic Bold"/>
                <a:sym typeface="Montserrat Classic Bold"/>
              </a:rPr>
              <a:t>BOOSTING PARA REGIÓN</a:t>
            </a:r>
          </a:p>
        </p:txBody>
      </p:sp>
    </p:spTree>
  </p:cSld>
  <p:clrMapOvr>
    <a:masterClrMapping/>
  </p:clrMapOvr>
</p:sld>
</file>

<file path=ppt/slides/slide129.xml><?xml version="1.0" encoding="utf-8"?>
<p:sld xmlns:p="http://schemas.openxmlformats.org/presentationml/2006/main" xmlns:a="http://schemas.openxmlformats.org/drawingml/2006/main">
  <p:cSld>
    <p:bg>
      <p:bgPr>
        <a:solidFill>
          <a:srgbClr val="38B6FF"/>
        </a:solidFill>
      </p:bgPr>
    </p:bg>
    <p:spTree>
      <p:nvGrpSpPr>
        <p:cNvPr id="1" name=""/>
        <p:cNvGrpSpPr/>
        <p:nvPr/>
      </p:nvGrpSpPr>
      <p:grpSpPr>
        <a:xfrm>
          <a:off x="0" y="0"/>
          <a:ext cx="0" cy="0"/>
          <a:chOff x="0" y="0"/>
          <a:chExt cx="0" cy="0"/>
        </a:xfrm>
      </p:grpSpPr>
      <p:sp>
        <p:nvSpPr>
          <p:cNvPr name="AutoShape 2" id="2"/>
          <p:cNvSpPr/>
          <p:nvPr/>
        </p:nvSpPr>
        <p:spPr>
          <a:xfrm rot="-2700000">
            <a:off x="7174615" y="-2589922"/>
            <a:ext cx="3554939" cy="3554243"/>
          </a:xfrm>
          <a:prstGeom prst="rect">
            <a:avLst/>
          </a:prstGeom>
          <a:solidFill>
            <a:srgbClr val="F8FBFD"/>
          </a:solidFill>
        </p:spPr>
      </p:sp>
      <p:sp>
        <p:nvSpPr>
          <p:cNvPr name="AutoShape 3" id="3"/>
          <p:cNvSpPr/>
          <p:nvPr/>
        </p:nvSpPr>
        <p:spPr>
          <a:xfrm rot="-2700000">
            <a:off x="7210580" y="-1074420"/>
            <a:ext cx="30601" cy="3238550"/>
          </a:xfrm>
          <a:prstGeom prst="rect">
            <a:avLst/>
          </a:prstGeom>
          <a:solidFill>
            <a:srgbClr val="F8FBFD"/>
          </a:solidFill>
        </p:spPr>
      </p:sp>
      <p:sp>
        <p:nvSpPr>
          <p:cNvPr name="AutoShape 4" id="4"/>
          <p:cNvSpPr/>
          <p:nvPr/>
        </p:nvSpPr>
        <p:spPr>
          <a:xfrm rot="-2700000">
            <a:off x="9693751" y="6312324"/>
            <a:ext cx="23417" cy="1909472"/>
          </a:xfrm>
          <a:prstGeom prst="rect">
            <a:avLst/>
          </a:prstGeom>
          <a:solidFill>
            <a:srgbClr val="F8FBFD"/>
          </a:solidFill>
        </p:spPr>
      </p:sp>
      <p:sp>
        <p:nvSpPr>
          <p:cNvPr name="TextBox 5" id="5"/>
          <p:cNvSpPr txBox="true"/>
          <p:nvPr/>
        </p:nvSpPr>
        <p:spPr>
          <a:xfrm rot="0">
            <a:off x="354153" y="544856"/>
            <a:ext cx="8220565" cy="838200"/>
          </a:xfrm>
          <a:prstGeom prst="rect">
            <a:avLst/>
          </a:prstGeom>
        </p:spPr>
        <p:txBody>
          <a:bodyPr anchor="t" rtlCol="false" tIns="0" lIns="0" bIns="0" rIns="0">
            <a:spAutoFit/>
          </a:bodyPr>
          <a:lstStyle/>
          <a:p>
            <a:pPr algn="l">
              <a:lnSpc>
                <a:spcPts val="3360"/>
              </a:lnSpc>
            </a:pPr>
            <a:r>
              <a:rPr lang="en-US" b="true" sz="2800" spc="28">
                <a:solidFill>
                  <a:srgbClr val="F8FBFD"/>
                </a:solidFill>
                <a:latin typeface="Montserrat Classic Bold"/>
                <a:ea typeface="Montserrat Classic Bold"/>
                <a:cs typeface="Montserrat Classic Bold"/>
                <a:sym typeface="Montserrat Classic Bold"/>
              </a:rPr>
              <a:t>ANALISIS DE RECALL DE CLASE - </a:t>
            </a:r>
          </a:p>
          <a:p>
            <a:pPr algn="l">
              <a:lnSpc>
                <a:spcPts val="3360"/>
              </a:lnSpc>
            </a:pPr>
            <a:r>
              <a:rPr lang="en-US" b="true" sz="2800" spc="28">
                <a:solidFill>
                  <a:srgbClr val="F8FBFD"/>
                </a:solidFill>
                <a:latin typeface="Montserrat Classic Bold"/>
                <a:ea typeface="Montserrat Classic Bold"/>
                <a:cs typeface="Montserrat Classic Bold"/>
                <a:sym typeface="Montserrat Classic Bold"/>
              </a:rPr>
              <a:t>GRADIENT BOOSTING PARA REGIÓN</a:t>
            </a:r>
          </a:p>
        </p:txBody>
      </p:sp>
      <p:sp>
        <p:nvSpPr>
          <p:cNvPr name="TextBox 6" id="6"/>
          <p:cNvSpPr txBox="true"/>
          <p:nvPr/>
        </p:nvSpPr>
        <p:spPr>
          <a:xfrm rot="0">
            <a:off x="545936" y="1748789"/>
            <a:ext cx="8476144" cy="4648201"/>
          </a:xfrm>
          <a:prstGeom prst="rect">
            <a:avLst/>
          </a:prstGeom>
        </p:spPr>
        <p:txBody>
          <a:bodyPr anchor="t" rtlCol="false" tIns="0" lIns="0" bIns="0" rIns="0">
            <a:spAutoFit/>
          </a:bodyPr>
          <a:lstStyle/>
          <a:p>
            <a:pPr algn="just">
              <a:lnSpc>
                <a:spcPts val="3749"/>
              </a:lnSpc>
            </a:pPr>
            <a:r>
              <a:rPr lang="en-US" sz="2499" spc="24">
                <a:solidFill>
                  <a:srgbClr val="F8FBFD"/>
                </a:solidFill>
                <a:latin typeface="Montserrat Light"/>
                <a:ea typeface="Montserrat Light"/>
                <a:cs typeface="Montserrat Light"/>
                <a:sym typeface="Montserrat Light"/>
              </a:rPr>
              <a:t>En el caso, de la capacidad del modelo para identificar correctamente todas las instancias de una clase específica, se observa que la región 'Buenos Aires y CABA' tiene un Recall cercano a 0.7, indicando que el modelo tiene un buen rendimiento al identificar correctamente la mayoría de las instancias de esta región. Otras regiones, como 'NEA' y 'Cuyo', presentan valores de Recall muy bajos, lo cual sugiere que el modelo tiene dificultades para detectar adecuadamente estos casos.</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8FBFD"/>
        </a:solidFill>
      </p:bgPr>
    </p:bg>
    <p:spTree>
      <p:nvGrpSpPr>
        <p:cNvPr id="1" name=""/>
        <p:cNvGrpSpPr/>
        <p:nvPr/>
      </p:nvGrpSpPr>
      <p:grpSpPr>
        <a:xfrm>
          <a:off x="0" y="0"/>
          <a:ext cx="0" cy="0"/>
          <a:chOff x="0" y="0"/>
          <a:chExt cx="0" cy="0"/>
        </a:xfrm>
      </p:grpSpPr>
      <p:sp>
        <p:nvSpPr>
          <p:cNvPr name="AutoShape 2" id="2"/>
          <p:cNvSpPr/>
          <p:nvPr/>
        </p:nvSpPr>
        <p:spPr>
          <a:xfrm rot="-2700000">
            <a:off x="7178522" y="-1076302"/>
            <a:ext cx="1816139" cy="1815784"/>
          </a:xfrm>
          <a:prstGeom prst="rect">
            <a:avLst/>
          </a:prstGeom>
          <a:solidFill>
            <a:srgbClr val="38B6FF"/>
          </a:solidFill>
        </p:spPr>
      </p:sp>
      <p:sp>
        <p:nvSpPr>
          <p:cNvPr name="AutoShape 3" id="3"/>
          <p:cNvSpPr/>
          <p:nvPr/>
        </p:nvSpPr>
        <p:spPr>
          <a:xfrm rot="-2700000">
            <a:off x="-684968" y="4076789"/>
            <a:ext cx="4215873" cy="5693313"/>
          </a:xfrm>
          <a:prstGeom prst="rect">
            <a:avLst/>
          </a:prstGeom>
          <a:solidFill>
            <a:srgbClr val="38B6FF"/>
          </a:solidFill>
        </p:spPr>
      </p:sp>
      <p:sp>
        <p:nvSpPr>
          <p:cNvPr name="AutoShape 4" id="4"/>
          <p:cNvSpPr/>
          <p:nvPr/>
        </p:nvSpPr>
        <p:spPr>
          <a:xfrm rot="-2700000">
            <a:off x="7946060" y="-235135"/>
            <a:ext cx="4043490" cy="26728"/>
          </a:xfrm>
          <a:prstGeom prst="rect">
            <a:avLst/>
          </a:prstGeom>
          <a:solidFill>
            <a:srgbClr val="38B6FF"/>
          </a:solidFill>
        </p:spPr>
      </p:sp>
      <p:sp>
        <p:nvSpPr>
          <p:cNvPr name="AutoShape 5" id="5"/>
          <p:cNvSpPr/>
          <p:nvPr/>
        </p:nvSpPr>
        <p:spPr>
          <a:xfrm rot="-2700000">
            <a:off x="3395585" y="2163914"/>
            <a:ext cx="23417" cy="6248732"/>
          </a:xfrm>
          <a:prstGeom prst="rect">
            <a:avLst/>
          </a:prstGeom>
          <a:solidFill>
            <a:srgbClr val="053D57"/>
          </a:solidFill>
        </p:spPr>
      </p:sp>
      <p:sp>
        <p:nvSpPr>
          <p:cNvPr name="Freeform 6" id="6"/>
          <p:cNvSpPr/>
          <p:nvPr/>
        </p:nvSpPr>
        <p:spPr>
          <a:xfrm flipH="false" flipV="false" rot="0">
            <a:off x="731520" y="1886993"/>
            <a:ext cx="8290560" cy="4696687"/>
          </a:xfrm>
          <a:custGeom>
            <a:avLst/>
            <a:gdLst/>
            <a:ahLst/>
            <a:cxnLst/>
            <a:rect r="r" b="b" t="t" l="l"/>
            <a:pathLst>
              <a:path h="4696687" w="8290560">
                <a:moveTo>
                  <a:pt x="0" y="0"/>
                </a:moveTo>
                <a:lnTo>
                  <a:pt x="8290560" y="0"/>
                </a:lnTo>
                <a:lnTo>
                  <a:pt x="8290560" y="4696687"/>
                </a:lnTo>
                <a:lnTo>
                  <a:pt x="0" y="4696687"/>
                </a:lnTo>
                <a:lnTo>
                  <a:pt x="0" y="0"/>
                </a:lnTo>
                <a:close/>
              </a:path>
            </a:pathLst>
          </a:custGeom>
          <a:blipFill>
            <a:blip r:embed="rId2"/>
            <a:stretch>
              <a:fillRect l="0" t="-987" r="0" b="-987"/>
            </a:stretch>
          </a:blipFill>
        </p:spPr>
      </p:sp>
      <p:sp>
        <p:nvSpPr>
          <p:cNvPr name="TextBox 7" id="7"/>
          <p:cNvSpPr txBox="true"/>
          <p:nvPr/>
        </p:nvSpPr>
        <p:spPr>
          <a:xfrm rot="0">
            <a:off x="-370573" y="741018"/>
            <a:ext cx="8038250" cy="419100"/>
          </a:xfrm>
          <a:prstGeom prst="rect">
            <a:avLst/>
          </a:prstGeom>
        </p:spPr>
        <p:txBody>
          <a:bodyPr anchor="t" rtlCol="false" tIns="0" lIns="0" bIns="0" rIns="0">
            <a:spAutoFit/>
          </a:bodyPr>
          <a:lstStyle/>
          <a:p>
            <a:pPr algn="r">
              <a:lnSpc>
                <a:spcPts val="3360"/>
              </a:lnSpc>
            </a:pPr>
            <a:r>
              <a:rPr lang="en-US" b="true" sz="2800" spc="-28">
                <a:solidFill>
                  <a:srgbClr val="38B6FF"/>
                </a:solidFill>
                <a:latin typeface="Montserrat Classic Bold"/>
                <a:ea typeface="Montserrat Classic Bold"/>
                <a:cs typeface="Montserrat Classic Bold"/>
                <a:sym typeface="Montserrat Classic Bold"/>
              </a:rPr>
              <a:t>SUICIDIOS - ÁNALISIS DE CORRELACIÓN</a:t>
            </a:r>
          </a:p>
        </p:txBody>
      </p:sp>
    </p:spTree>
  </p:cSld>
  <p:clrMapOvr>
    <a:masterClrMapping/>
  </p:clrMapOvr>
</p:sld>
</file>

<file path=ppt/slides/slide130.xml><?xml version="1.0" encoding="utf-8"?>
<p:sld xmlns:p="http://schemas.openxmlformats.org/presentationml/2006/main" xmlns:a="http://schemas.openxmlformats.org/drawingml/2006/main" xmlns:r="http://schemas.openxmlformats.org/officeDocument/2006/relationships">
  <p:cSld>
    <p:bg>
      <p:bgPr>
        <a:solidFill>
          <a:srgbClr val="F8FBFD"/>
        </a:solidFill>
      </p:bgPr>
    </p:bg>
    <p:spTree>
      <p:nvGrpSpPr>
        <p:cNvPr id="1" name=""/>
        <p:cNvGrpSpPr/>
        <p:nvPr/>
      </p:nvGrpSpPr>
      <p:grpSpPr>
        <a:xfrm>
          <a:off x="0" y="0"/>
          <a:ext cx="0" cy="0"/>
          <a:chOff x="0" y="0"/>
          <a:chExt cx="0" cy="0"/>
        </a:xfrm>
      </p:grpSpPr>
      <p:sp>
        <p:nvSpPr>
          <p:cNvPr name="AutoShape 2" id="2"/>
          <p:cNvSpPr/>
          <p:nvPr/>
        </p:nvSpPr>
        <p:spPr>
          <a:xfrm rot="-2700000">
            <a:off x="7178522" y="-1076302"/>
            <a:ext cx="1816139" cy="1815784"/>
          </a:xfrm>
          <a:prstGeom prst="rect">
            <a:avLst/>
          </a:prstGeom>
          <a:solidFill>
            <a:srgbClr val="38B6FF"/>
          </a:solidFill>
        </p:spPr>
      </p:sp>
      <p:sp>
        <p:nvSpPr>
          <p:cNvPr name="AutoShape 3" id="3"/>
          <p:cNvSpPr/>
          <p:nvPr/>
        </p:nvSpPr>
        <p:spPr>
          <a:xfrm rot="-2700000">
            <a:off x="-684968" y="4076789"/>
            <a:ext cx="4215873" cy="5693313"/>
          </a:xfrm>
          <a:prstGeom prst="rect">
            <a:avLst/>
          </a:prstGeom>
          <a:solidFill>
            <a:srgbClr val="38B6FF"/>
          </a:solidFill>
        </p:spPr>
      </p:sp>
      <p:sp>
        <p:nvSpPr>
          <p:cNvPr name="AutoShape 4" id="4"/>
          <p:cNvSpPr/>
          <p:nvPr/>
        </p:nvSpPr>
        <p:spPr>
          <a:xfrm rot="-2700000">
            <a:off x="7946060" y="-235135"/>
            <a:ext cx="4043490" cy="26728"/>
          </a:xfrm>
          <a:prstGeom prst="rect">
            <a:avLst/>
          </a:prstGeom>
          <a:solidFill>
            <a:srgbClr val="38B6FF"/>
          </a:solidFill>
        </p:spPr>
      </p:sp>
      <p:sp>
        <p:nvSpPr>
          <p:cNvPr name="AutoShape 5" id="5"/>
          <p:cNvSpPr/>
          <p:nvPr/>
        </p:nvSpPr>
        <p:spPr>
          <a:xfrm rot="-2700000">
            <a:off x="3395585" y="2163914"/>
            <a:ext cx="23417" cy="6248732"/>
          </a:xfrm>
          <a:prstGeom prst="rect">
            <a:avLst/>
          </a:prstGeom>
          <a:solidFill>
            <a:srgbClr val="053D57"/>
          </a:solidFill>
        </p:spPr>
      </p:sp>
      <p:sp>
        <p:nvSpPr>
          <p:cNvPr name="Freeform 6" id="6"/>
          <p:cNvSpPr/>
          <p:nvPr/>
        </p:nvSpPr>
        <p:spPr>
          <a:xfrm flipH="false" flipV="false" rot="0">
            <a:off x="1005780" y="1585703"/>
            <a:ext cx="7763990" cy="5337743"/>
          </a:xfrm>
          <a:custGeom>
            <a:avLst/>
            <a:gdLst/>
            <a:ahLst/>
            <a:cxnLst/>
            <a:rect r="r" b="b" t="t" l="l"/>
            <a:pathLst>
              <a:path h="5337743" w="7763990">
                <a:moveTo>
                  <a:pt x="0" y="0"/>
                </a:moveTo>
                <a:lnTo>
                  <a:pt x="7763990" y="0"/>
                </a:lnTo>
                <a:lnTo>
                  <a:pt x="7763990" y="5337742"/>
                </a:lnTo>
                <a:lnTo>
                  <a:pt x="0" y="5337742"/>
                </a:lnTo>
                <a:lnTo>
                  <a:pt x="0" y="0"/>
                </a:lnTo>
                <a:close/>
              </a:path>
            </a:pathLst>
          </a:custGeom>
          <a:blipFill>
            <a:blip r:embed="rId2"/>
            <a:stretch>
              <a:fillRect l="0" t="0" r="0" b="0"/>
            </a:stretch>
          </a:blipFill>
        </p:spPr>
      </p:sp>
      <p:sp>
        <p:nvSpPr>
          <p:cNvPr name="TextBox 7" id="7"/>
          <p:cNvSpPr txBox="true"/>
          <p:nvPr/>
        </p:nvSpPr>
        <p:spPr>
          <a:xfrm rot="0">
            <a:off x="731520" y="527828"/>
            <a:ext cx="8038250" cy="876300"/>
          </a:xfrm>
          <a:prstGeom prst="rect">
            <a:avLst/>
          </a:prstGeom>
        </p:spPr>
        <p:txBody>
          <a:bodyPr anchor="t" rtlCol="false" tIns="0" lIns="0" bIns="0" rIns="0">
            <a:spAutoFit/>
          </a:bodyPr>
          <a:lstStyle/>
          <a:p>
            <a:pPr algn="l">
              <a:lnSpc>
                <a:spcPts val="3479"/>
              </a:lnSpc>
            </a:pPr>
            <a:r>
              <a:rPr lang="en-US" sz="2899" spc="-28" b="true">
                <a:solidFill>
                  <a:srgbClr val="38B6FF"/>
                </a:solidFill>
                <a:latin typeface="Montserrat Classic Bold"/>
                <a:ea typeface="Montserrat Classic Bold"/>
                <a:cs typeface="Montserrat Classic Bold"/>
                <a:sym typeface="Montserrat Classic Bold"/>
              </a:rPr>
              <a:t>F1 SCORE POR CLASE - GRADIENT</a:t>
            </a:r>
            <a:r>
              <a:rPr lang="en-US" sz="2899" spc="-28" b="true">
                <a:solidFill>
                  <a:srgbClr val="38B6FF"/>
                </a:solidFill>
                <a:latin typeface="Montserrat Classic Bold"/>
                <a:ea typeface="Montserrat Classic Bold"/>
                <a:cs typeface="Montserrat Classic Bold"/>
                <a:sym typeface="Montserrat Classic Bold"/>
              </a:rPr>
              <a:t> </a:t>
            </a:r>
          </a:p>
          <a:p>
            <a:pPr algn="l">
              <a:lnSpc>
                <a:spcPts val="3479"/>
              </a:lnSpc>
            </a:pPr>
            <a:r>
              <a:rPr lang="en-US" sz="2899" spc="-28" b="true">
                <a:solidFill>
                  <a:srgbClr val="38B6FF"/>
                </a:solidFill>
                <a:latin typeface="Montserrat Classic Bold"/>
                <a:ea typeface="Montserrat Classic Bold"/>
                <a:cs typeface="Montserrat Classic Bold"/>
                <a:sym typeface="Montserrat Classic Bold"/>
              </a:rPr>
              <a:t>BOOSTING PARA REGIÓN</a:t>
            </a:r>
          </a:p>
        </p:txBody>
      </p:sp>
    </p:spTree>
  </p:cSld>
  <p:clrMapOvr>
    <a:masterClrMapping/>
  </p:clrMapOvr>
</p:sld>
</file>

<file path=ppt/slides/slide131.xml><?xml version="1.0" encoding="utf-8"?>
<p:sld xmlns:p="http://schemas.openxmlformats.org/presentationml/2006/main" xmlns:a="http://schemas.openxmlformats.org/drawingml/2006/main">
  <p:cSld>
    <p:bg>
      <p:bgPr>
        <a:solidFill>
          <a:srgbClr val="38B6FF"/>
        </a:solidFill>
      </p:bgPr>
    </p:bg>
    <p:spTree>
      <p:nvGrpSpPr>
        <p:cNvPr id="1" name=""/>
        <p:cNvGrpSpPr/>
        <p:nvPr/>
      </p:nvGrpSpPr>
      <p:grpSpPr>
        <a:xfrm>
          <a:off x="0" y="0"/>
          <a:ext cx="0" cy="0"/>
          <a:chOff x="0" y="0"/>
          <a:chExt cx="0" cy="0"/>
        </a:xfrm>
      </p:grpSpPr>
      <p:sp>
        <p:nvSpPr>
          <p:cNvPr name="AutoShape 2" id="2"/>
          <p:cNvSpPr/>
          <p:nvPr/>
        </p:nvSpPr>
        <p:spPr>
          <a:xfrm rot="-2700000">
            <a:off x="7174615" y="-2589922"/>
            <a:ext cx="3554939" cy="3554243"/>
          </a:xfrm>
          <a:prstGeom prst="rect">
            <a:avLst/>
          </a:prstGeom>
          <a:solidFill>
            <a:srgbClr val="F8FBFD"/>
          </a:solidFill>
        </p:spPr>
      </p:sp>
      <p:sp>
        <p:nvSpPr>
          <p:cNvPr name="AutoShape 3" id="3"/>
          <p:cNvSpPr/>
          <p:nvPr/>
        </p:nvSpPr>
        <p:spPr>
          <a:xfrm rot="-2700000">
            <a:off x="7210580" y="-1074420"/>
            <a:ext cx="30601" cy="3238550"/>
          </a:xfrm>
          <a:prstGeom prst="rect">
            <a:avLst/>
          </a:prstGeom>
          <a:solidFill>
            <a:srgbClr val="F8FBFD"/>
          </a:solidFill>
        </p:spPr>
      </p:sp>
      <p:sp>
        <p:nvSpPr>
          <p:cNvPr name="AutoShape 4" id="4"/>
          <p:cNvSpPr/>
          <p:nvPr/>
        </p:nvSpPr>
        <p:spPr>
          <a:xfrm rot="-2700000">
            <a:off x="9693751" y="6312324"/>
            <a:ext cx="23417" cy="1909472"/>
          </a:xfrm>
          <a:prstGeom prst="rect">
            <a:avLst/>
          </a:prstGeom>
          <a:solidFill>
            <a:srgbClr val="F8FBFD"/>
          </a:solidFill>
        </p:spPr>
      </p:sp>
      <p:sp>
        <p:nvSpPr>
          <p:cNvPr name="TextBox 5" id="5"/>
          <p:cNvSpPr txBox="true"/>
          <p:nvPr/>
        </p:nvSpPr>
        <p:spPr>
          <a:xfrm rot="0">
            <a:off x="330180" y="721995"/>
            <a:ext cx="8220565" cy="771525"/>
          </a:xfrm>
          <a:prstGeom prst="rect">
            <a:avLst/>
          </a:prstGeom>
        </p:spPr>
        <p:txBody>
          <a:bodyPr anchor="t" rtlCol="false" tIns="0" lIns="0" bIns="0" rIns="0">
            <a:spAutoFit/>
          </a:bodyPr>
          <a:lstStyle/>
          <a:p>
            <a:pPr algn="l">
              <a:lnSpc>
                <a:spcPts val="3000"/>
              </a:lnSpc>
            </a:pPr>
            <a:r>
              <a:rPr lang="en-US" b="true" sz="2500" spc="25">
                <a:solidFill>
                  <a:srgbClr val="F8FBFD"/>
                </a:solidFill>
                <a:latin typeface="Montserrat Classic Bold"/>
                <a:ea typeface="Montserrat Classic Bold"/>
                <a:cs typeface="Montserrat Classic Bold"/>
                <a:sym typeface="Montserrat Classic Bold"/>
              </a:rPr>
              <a:t>ANALISIS DE F1-SCORE RECALL DE CLASE - </a:t>
            </a:r>
          </a:p>
          <a:p>
            <a:pPr algn="l">
              <a:lnSpc>
                <a:spcPts val="3000"/>
              </a:lnSpc>
            </a:pPr>
            <a:r>
              <a:rPr lang="en-US" b="true" sz="2500" spc="25">
                <a:solidFill>
                  <a:srgbClr val="F8FBFD"/>
                </a:solidFill>
                <a:latin typeface="Montserrat Classic Bold"/>
                <a:ea typeface="Montserrat Classic Bold"/>
                <a:cs typeface="Montserrat Classic Bold"/>
                <a:sym typeface="Montserrat Classic Bold"/>
              </a:rPr>
              <a:t>GRADIENT BOOSTING PARA REGIÓN</a:t>
            </a:r>
          </a:p>
        </p:txBody>
      </p:sp>
      <p:sp>
        <p:nvSpPr>
          <p:cNvPr name="TextBox 6" id="6"/>
          <p:cNvSpPr txBox="true"/>
          <p:nvPr/>
        </p:nvSpPr>
        <p:spPr>
          <a:xfrm rot="0">
            <a:off x="545936" y="1748789"/>
            <a:ext cx="8476144" cy="4648201"/>
          </a:xfrm>
          <a:prstGeom prst="rect">
            <a:avLst/>
          </a:prstGeom>
        </p:spPr>
        <p:txBody>
          <a:bodyPr anchor="t" rtlCol="false" tIns="0" lIns="0" bIns="0" rIns="0">
            <a:spAutoFit/>
          </a:bodyPr>
          <a:lstStyle/>
          <a:p>
            <a:pPr algn="just">
              <a:lnSpc>
                <a:spcPts val="3749"/>
              </a:lnSpc>
            </a:pPr>
            <a:r>
              <a:rPr lang="en-US" sz="2499" spc="24">
                <a:solidFill>
                  <a:srgbClr val="F8FBFD"/>
                </a:solidFill>
                <a:latin typeface="Montserrat Light"/>
                <a:ea typeface="Montserrat Light"/>
                <a:cs typeface="Montserrat Light"/>
                <a:sym typeface="Montserrat Light"/>
              </a:rPr>
              <a:t>Al combinar la precisión y el recall, observamos que 'Buenos Aires y CABA' tiene el F1-Score más alto, lo que refleja un mejor balance entre precisión y recall. La mayoría de las regiones presentan F1-Scores bajos, particularmente 'NEA', lo cual indica un desempeño débil en términos de clasificación para dichas clases. El resultado sugiere que el modelo tiene un sesgo hacia las clases mayoritarias, y no logra captar suficientemente bien las particularidades de las regiones con menor representación.</a:t>
            </a:r>
          </a:p>
        </p:txBody>
      </p:sp>
    </p:spTree>
  </p:cSld>
  <p:clrMapOvr>
    <a:masterClrMapping/>
  </p:clrMapOvr>
</p:sld>
</file>

<file path=ppt/slides/slide132.xml><?xml version="1.0" encoding="utf-8"?>
<p:sld xmlns:p="http://schemas.openxmlformats.org/presentationml/2006/main" xmlns:a="http://schemas.openxmlformats.org/drawingml/2006/main">
  <p:cSld>
    <p:bg>
      <p:bgPr>
        <a:solidFill>
          <a:srgbClr val="38B6FF"/>
        </a:solidFill>
      </p:bgPr>
    </p:bg>
    <p:spTree>
      <p:nvGrpSpPr>
        <p:cNvPr id="1" name=""/>
        <p:cNvGrpSpPr/>
        <p:nvPr/>
      </p:nvGrpSpPr>
      <p:grpSpPr>
        <a:xfrm>
          <a:off x="0" y="0"/>
          <a:ext cx="0" cy="0"/>
          <a:chOff x="0" y="0"/>
          <a:chExt cx="0" cy="0"/>
        </a:xfrm>
      </p:grpSpPr>
      <p:sp>
        <p:nvSpPr>
          <p:cNvPr name="AutoShape 2" id="2"/>
          <p:cNvSpPr/>
          <p:nvPr/>
        </p:nvSpPr>
        <p:spPr>
          <a:xfrm rot="-2700000">
            <a:off x="7174615" y="-2589922"/>
            <a:ext cx="3554939" cy="3554243"/>
          </a:xfrm>
          <a:prstGeom prst="rect">
            <a:avLst/>
          </a:prstGeom>
          <a:solidFill>
            <a:srgbClr val="F8FBFD"/>
          </a:solidFill>
        </p:spPr>
      </p:sp>
      <p:sp>
        <p:nvSpPr>
          <p:cNvPr name="AutoShape 3" id="3"/>
          <p:cNvSpPr/>
          <p:nvPr/>
        </p:nvSpPr>
        <p:spPr>
          <a:xfrm rot="-2700000">
            <a:off x="7402364" y="-1074420"/>
            <a:ext cx="30601" cy="3238550"/>
          </a:xfrm>
          <a:prstGeom prst="rect">
            <a:avLst/>
          </a:prstGeom>
          <a:solidFill>
            <a:srgbClr val="F8FBFD"/>
          </a:solidFill>
        </p:spPr>
      </p:sp>
      <p:sp>
        <p:nvSpPr>
          <p:cNvPr name="AutoShape 4" id="4"/>
          <p:cNvSpPr/>
          <p:nvPr/>
        </p:nvSpPr>
        <p:spPr>
          <a:xfrm rot="-2700000">
            <a:off x="9693751" y="6312324"/>
            <a:ext cx="23417" cy="1909472"/>
          </a:xfrm>
          <a:prstGeom prst="rect">
            <a:avLst/>
          </a:prstGeom>
          <a:solidFill>
            <a:srgbClr val="F8FBFD"/>
          </a:solidFill>
        </p:spPr>
      </p:sp>
      <p:sp>
        <p:nvSpPr>
          <p:cNvPr name="TextBox 5" id="5"/>
          <p:cNvSpPr txBox="true"/>
          <p:nvPr/>
        </p:nvSpPr>
        <p:spPr>
          <a:xfrm rot="0">
            <a:off x="352919" y="731520"/>
            <a:ext cx="8220565" cy="723900"/>
          </a:xfrm>
          <a:prstGeom prst="rect">
            <a:avLst/>
          </a:prstGeom>
        </p:spPr>
        <p:txBody>
          <a:bodyPr anchor="t" rtlCol="false" tIns="0" lIns="0" bIns="0" rIns="0">
            <a:spAutoFit/>
          </a:bodyPr>
          <a:lstStyle/>
          <a:p>
            <a:pPr algn="l">
              <a:lnSpc>
                <a:spcPts val="2879"/>
              </a:lnSpc>
            </a:pPr>
            <a:r>
              <a:rPr lang="en-US" b="true" sz="2400" spc="24">
                <a:solidFill>
                  <a:srgbClr val="F8FBFD"/>
                </a:solidFill>
                <a:latin typeface="Montserrat Classic Bold"/>
                <a:ea typeface="Montserrat Classic Bold"/>
                <a:cs typeface="Montserrat Classic Bold"/>
                <a:sym typeface="Montserrat Classic Bold"/>
              </a:rPr>
              <a:t>HALLAZGOS GENERALES SEGÚN EL</a:t>
            </a:r>
            <a:r>
              <a:rPr lang="en-US" sz="2400" spc="24" b="true">
                <a:solidFill>
                  <a:srgbClr val="F8FBFD"/>
                </a:solidFill>
                <a:latin typeface="Montserrat Classic Bold"/>
                <a:ea typeface="Montserrat Classic Bold"/>
                <a:cs typeface="Montserrat Classic Bold"/>
                <a:sym typeface="Montserrat Classic Bold"/>
              </a:rPr>
              <a:t> análisis </a:t>
            </a:r>
          </a:p>
          <a:p>
            <a:pPr algn="l">
              <a:lnSpc>
                <a:spcPts val="2879"/>
              </a:lnSpc>
            </a:pPr>
            <a:r>
              <a:rPr lang="en-US" b="true" sz="2400" spc="24">
                <a:solidFill>
                  <a:srgbClr val="F8FBFD"/>
                </a:solidFill>
                <a:latin typeface="Montserrat Classic Bold"/>
                <a:ea typeface="Montserrat Classic Bold"/>
                <a:cs typeface="Montserrat Classic Bold"/>
                <a:sym typeface="Montserrat Classic Bold"/>
              </a:rPr>
              <a:t>de gradient boosting para REGIÓN</a:t>
            </a:r>
          </a:p>
        </p:txBody>
      </p:sp>
      <p:sp>
        <p:nvSpPr>
          <p:cNvPr name="TextBox 6" id="6"/>
          <p:cNvSpPr txBox="true"/>
          <p:nvPr/>
        </p:nvSpPr>
        <p:spPr>
          <a:xfrm rot="0">
            <a:off x="545936" y="1773555"/>
            <a:ext cx="8476144" cy="4810125"/>
          </a:xfrm>
          <a:prstGeom prst="rect">
            <a:avLst/>
          </a:prstGeom>
        </p:spPr>
        <p:txBody>
          <a:bodyPr anchor="t" rtlCol="false" tIns="0" lIns="0" bIns="0" rIns="0">
            <a:spAutoFit/>
          </a:bodyPr>
          <a:lstStyle/>
          <a:p>
            <a:pPr algn="just">
              <a:lnSpc>
                <a:spcPts val="2999"/>
              </a:lnSpc>
            </a:pPr>
            <a:r>
              <a:rPr lang="en-US" sz="1999" spc="19">
                <a:solidFill>
                  <a:srgbClr val="F8FBFD"/>
                </a:solidFill>
                <a:latin typeface="Montserrat Light"/>
                <a:ea typeface="Montserrat Light"/>
                <a:cs typeface="Montserrat Light"/>
                <a:sym typeface="Montserrat Light"/>
              </a:rPr>
              <a:t>El modelo presenta un rendimiento desigual entre las diferentes regiones, con mejores resultados en 'Buenos Aires y CABA' y 'Cuyo', pero un desempeño pobre en 'NEA' y 'Patagonia'. La precisión y el recall varían significativamente, lo cual sugiere un problema de balance de clases. Las regiones con menos observaciones tienden a ser menos precisas y menos detectadas. Es recomendable realizar una revisión del preprocesamiento de datos, considerar el balanceo de clases mediante técnicas como el sobremuestreo, o ajustar los parámetros del modelo para mejorar su desempeño en las regiones con menor representación. Se podría explorar la combinación de Gradient Boosting con otras técnicas o ajustes de hiperparámetros más específicos para intentar mejorar la clasificación de todas las regiones.</a:t>
            </a:r>
          </a:p>
        </p:txBody>
      </p:sp>
    </p:spTree>
  </p:cSld>
  <p:clrMapOvr>
    <a:masterClrMapping/>
  </p:clrMapOvr>
</p:sld>
</file>

<file path=ppt/slides/slide133.xml><?xml version="1.0" encoding="utf-8"?>
<p:sld xmlns:p="http://schemas.openxmlformats.org/presentationml/2006/main" xmlns:a="http://schemas.openxmlformats.org/drawingml/2006/main" xmlns:r="http://schemas.openxmlformats.org/officeDocument/2006/relationships">
  <p:cSld>
    <p:bg>
      <p:bgPr>
        <a:solidFill>
          <a:srgbClr val="053D57"/>
        </a:solidFill>
      </p:bgPr>
    </p:bg>
    <p:spTree>
      <p:nvGrpSpPr>
        <p:cNvPr id="1" name=""/>
        <p:cNvGrpSpPr/>
        <p:nvPr/>
      </p:nvGrpSpPr>
      <p:grpSpPr>
        <a:xfrm>
          <a:off x="0" y="0"/>
          <a:ext cx="0" cy="0"/>
          <a:chOff x="0" y="0"/>
          <a:chExt cx="0" cy="0"/>
        </a:xfrm>
      </p:grpSpPr>
      <p:grpSp>
        <p:nvGrpSpPr>
          <p:cNvPr name="Group 2" id="2"/>
          <p:cNvGrpSpPr/>
          <p:nvPr/>
        </p:nvGrpSpPr>
        <p:grpSpPr>
          <a:xfrm rot="0">
            <a:off x="0" y="0"/>
            <a:ext cx="6976741" cy="7315200"/>
            <a:chOff x="0" y="0"/>
            <a:chExt cx="9302322" cy="9753600"/>
          </a:xfrm>
        </p:grpSpPr>
        <p:pic>
          <p:nvPicPr>
            <p:cNvPr name="Picture 3" id="3"/>
            <p:cNvPicPr>
              <a:picLocks noChangeAspect="true"/>
            </p:cNvPicPr>
            <p:nvPr/>
          </p:nvPicPr>
          <p:blipFill>
            <a:blip r:embed="rId2">
              <a:alphaModFix amt="30000"/>
            </a:blip>
            <a:srcRect l="21309" t="0" r="7246" b="0"/>
            <a:stretch>
              <a:fillRect/>
            </a:stretch>
          </p:blipFill>
          <p:spPr>
            <a:xfrm flipH="false" flipV="false">
              <a:off x="0" y="0"/>
              <a:ext cx="9302322" cy="9753600"/>
            </a:xfrm>
            <a:prstGeom prst="rect">
              <a:avLst/>
            </a:prstGeom>
          </p:spPr>
        </p:pic>
      </p:grpSp>
      <p:sp>
        <p:nvSpPr>
          <p:cNvPr name="AutoShape 4" id="4"/>
          <p:cNvSpPr/>
          <p:nvPr/>
        </p:nvSpPr>
        <p:spPr>
          <a:xfrm rot="-2295618">
            <a:off x="3688267" y="-4364928"/>
            <a:ext cx="6887586" cy="12786099"/>
          </a:xfrm>
          <a:prstGeom prst="rect">
            <a:avLst/>
          </a:prstGeom>
          <a:solidFill>
            <a:srgbClr val="38B6FF"/>
          </a:solidFill>
        </p:spPr>
      </p:sp>
      <p:sp>
        <p:nvSpPr>
          <p:cNvPr name="TextBox 5" id="5"/>
          <p:cNvSpPr txBox="true"/>
          <p:nvPr/>
        </p:nvSpPr>
        <p:spPr>
          <a:xfrm rot="0">
            <a:off x="1928470" y="2572712"/>
            <a:ext cx="7093610" cy="1838325"/>
          </a:xfrm>
          <a:prstGeom prst="rect">
            <a:avLst/>
          </a:prstGeom>
        </p:spPr>
        <p:txBody>
          <a:bodyPr anchor="t" rtlCol="false" tIns="0" lIns="0" bIns="0" rIns="0">
            <a:spAutoFit/>
          </a:bodyPr>
          <a:lstStyle/>
          <a:p>
            <a:pPr algn="l">
              <a:lnSpc>
                <a:spcPts val="4800"/>
              </a:lnSpc>
            </a:pPr>
            <a:r>
              <a:rPr lang="en-US" sz="4000" spc="-40" b="true">
                <a:solidFill>
                  <a:srgbClr val="F8FBFD"/>
                </a:solidFill>
                <a:latin typeface="Montserrat Classic Bold"/>
                <a:ea typeface="Montserrat Classic Bold"/>
                <a:cs typeface="Montserrat Classic Bold"/>
                <a:sym typeface="Montserrat Classic Bold"/>
              </a:rPr>
              <a:t>EVALUACIÓN DE RENDIMIENTO DE MODELOS APLICADOS</a:t>
            </a:r>
          </a:p>
        </p:txBody>
      </p:sp>
      <p:sp>
        <p:nvSpPr>
          <p:cNvPr name="AutoShape 6" id="6"/>
          <p:cNvSpPr/>
          <p:nvPr/>
        </p:nvSpPr>
        <p:spPr>
          <a:xfrm rot="-2700000">
            <a:off x="8169571" y="6280451"/>
            <a:ext cx="2070778" cy="2120297"/>
          </a:xfrm>
          <a:prstGeom prst="rect">
            <a:avLst/>
          </a:prstGeom>
          <a:solidFill>
            <a:srgbClr val="F8FBFD"/>
          </a:solidFill>
        </p:spPr>
      </p:sp>
      <p:sp>
        <p:nvSpPr>
          <p:cNvPr name="AutoShape 7" id="7"/>
          <p:cNvSpPr/>
          <p:nvPr/>
        </p:nvSpPr>
        <p:spPr>
          <a:xfrm rot="-2335582">
            <a:off x="2610726" y="-459409"/>
            <a:ext cx="30601" cy="3238550"/>
          </a:xfrm>
          <a:prstGeom prst="rect">
            <a:avLst/>
          </a:prstGeom>
          <a:solidFill>
            <a:srgbClr val="F8FBFD"/>
          </a:solidFill>
        </p:spPr>
      </p:sp>
    </p:spTree>
  </p:cSld>
  <p:clrMapOvr>
    <a:masterClrMapping/>
  </p:clrMapOvr>
</p:sld>
</file>

<file path=ppt/slides/slide134.xml><?xml version="1.0" encoding="utf-8"?>
<p:sld xmlns:p="http://schemas.openxmlformats.org/presentationml/2006/main" xmlns:a="http://schemas.openxmlformats.org/drawingml/2006/main">
  <p:cSld>
    <p:bg>
      <p:bgPr>
        <a:solidFill>
          <a:srgbClr val="38B6FF"/>
        </a:solidFill>
      </p:bgPr>
    </p:bg>
    <p:spTree>
      <p:nvGrpSpPr>
        <p:cNvPr id="1" name=""/>
        <p:cNvGrpSpPr/>
        <p:nvPr/>
      </p:nvGrpSpPr>
      <p:grpSpPr>
        <a:xfrm>
          <a:off x="0" y="0"/>
          <a:ext cx="0" cy="0"/>
          <a:chOff x="0" y="0"/>
          <a:chExt cx="0" cy="0"/>
        </a:xfrm>
      </p:grpSpPr>
      <p:sp>
        <p:nvSpPr>
          <p:cNvPr name="AutoShape 2" id="2"/>
          <p:cNvSpPr/>
          <p:nvPr/>
        </p:nvSpPr>
        <p:spPr>
          <a:xfrm rot="-2700000">
            <a:off x="7174615" y="-2589922"/>
            <a:ext cx="3554939" cy="3554243"/>
          </a:xfrm>
          <a:prstGeom prst="rect">
            <a:avLst/>
          </a:prstGeom>
          <a:solidFill>
            <a:srgbClr val="F8FBFD"/>
          </a:solidFill>
        </p:spPr>
      </p:sp>
      <p:sp>
        <p:nvSpPr>
          <p:cNvPr name="AutoShape 3" id="3"/>
          <p:cNvSpPr/>
          <p:nvPr/>
        </p:nvSpPr>
        <p:spPr>
          <a:xfrm rot="-2700000">
            <a:off x="7210580" y="-1074420"/>
            <a:ext cx="30601" cy="3238550"/>
          </a:xfrm>
          <a:prstGeom prst="rect">
            <a:avLst/>
          </a:prstGeom>
          <a:solidFill>
            <a:srgbClr val="F8FBFD"/>
          </a:solidFill>
        </p:spPr>
      </p:sp>
      <p:sp>
        <p:nvSpPr>
          <p:cNvPr name="AutoShape 4" id="4"/>
          <p:cNvSpPr/>
          <p:nvPr/>
        </p:nvSpPr>
        <p:spPr>
          <a:xfrm rot="-2700000">
            <a:off x="9693751" y="6312324"/>
            <a:ext cx="23417" cy="1909472"/>
          </a:xfrm>
          <a:prstGeom prst="rect">
            <a:avLst/>
          </a:prstGeom>
          <a:solidFill>
            <a:srgbClr val="F8FBFD"/>
          </a:solidFill>
        </p:spPr>
      </p:sp>
      <p:sp>
        <p:nvSpPr>
          <p:cNvPr name="TextBox 5" id="5"/>
          <p:cNvSpPr txBox="true"/>
          <p:nvPr/>
        </p:nvSpPr>
        <p:spPr>
          <a:xfrm rot="0">
            <a:off x="450044" y="544856"/>
            <a:ext cx="8220565" cy="838200"/>
          </a:xfrm>
          <a:prstGeom prst="rect">
            <a:avLst/>
          </a:prstGeom>
        </p:spPr>
        <p:txBody>
          <a:bodyPr anchor="t" rtlCol="false" tIns="0" lIns="0" bIns="0" rIns="0">
            <a:spAutoFit/>
          </a:bodyPr>
          <a:lstStyle/>
          <a:p>
            <a:pPr algn="l">
              <a:lnSpc>
                <a:spcPts val="3360"/>
              </a:lnSpc>
            </a:pPr>
            <a:r>
              <a:rPr lang="en-US" b="true" sz="2800" spc="28">
                <a:solidFill>
                  <a:srgbClr val="F8FBFD"/>
                </a:solidFill>
                <a:latin typeface="Montserrat Classic Bold"/>
                <a:ea typeface="Montserrat Classic Bold"/>
                <a:cs typeface="Montserrat Classic Bold"/>
                <a:sym typeface="Montserrat Classic Bold"/>
              </a:rPr>
              <a:t>INTRODUCCIÓN A LA COMPARATIVA</a:t>
            </a:r>
          </a:p>
          <a:p>
            <a:pPr algn="l">
              <a:lnSpc>
                <a:spcPts val="3360"/>
              </a:lnSpc>
            </a:pPr>
            <a:r>
              <a:rPr lang="en-US" b="true" sz="2800" spc="28">
                <a:solidFill>
                  <a:srgbClr val="F8FBFD"/>
                </a:solidFill>
                <a:latin typeface="Montserrat Classic Bold"/>
                <a:ea typeface="Montserrat Classic Bold"/>
                <a:cs typeface="Montserrat Classic Bold"/>
                <a:sym typeface="Montserrat Classic Bold"/>
              </a:rPr>
              <a:t>DE MODELOS</a:t>
            </a:r>
          </a:p>
        </p:txBody>
      </p:sp>
      <p:sp>
        <p:nvSpPr>
          <p:cNvPr name="TextBox 6" id="6"/>
          <p:cNvSpPr txBox="true"/>
          <p:nvPr/>
        </p:nvSpPr>
        <p:spPr>
          <a:xfrm rot="0">
            <a:off x="638728" y="1758314"/>
            <a:ext cx="8476144" cy="4825366"/>
          </a:xfrm>
          <a:prstGeom prst="rect">
            <a:avLst/>
          </a:prstGeom>
        </p:spPr>
        <p:txBody>
          <a:bodyPr anchor="t" rtlCol="false" tIns="0" lIns="0" bIns="0" rIns="0">
            <a:spAutoFit/>
          </a:bodyPr>
          <a:lstStyle/>
          <a:p>
            <a:pPr algn="just">
              <a:lnSpc>
                <a:spcPts val="3899"/>
              </a:lnSpc>
            </a:pPr>
            <a:r>
              <a:rPr lang="en-US" sz="2599" spc="25">
                <a:solidFill>
                  <a:srgbClr val="F8FBFD"/>
                </a:solidFill>
                <a:latin typeface="Montserrat Light"/>
                <a:ea typeface="Montserrat Light"/>
                <a:cs typeface="Montserrat Light"/>
                <a:sym typeface="Montserrat Light"/>
              </a:rPr>
              <a:t>En esta sección, realizamos una comparación detallada entre los modelos Random Forest y Gradient Boosting, evaluando su rendimiento en las variables Edad, Género y Región. La comparación se centra en métricas clave como Precisión, Recall, F1-Score, así como la eficiencia en el tiempo de entrenamiento y complejidad. Este análisis tiene como objetivo identificar cuál de los dos modelos ofrece el mejor balance entre rendimiento y eficiencia.</a:t>
            </a:r>
          </a:p>
        </p:txBody>
      </p:sp>
    </p:spTree>
  </p:cSld>
  <p:clrMapOvr>
    <a:masterClrMapping/>
  </p:clrMapOvr>
</p:sld>
</file>

<file path=ppt/slides/slide135.xml><?xml version="1.0" encoding="utf-8"?>
<p:sld xmlns:p="http://schemas.openxmlformats.org/presentationml/2006/main" xmlns:a="http://schemas.openxmlformats.org/drawingml/2006/main">
  <p:cSld>
    <p:bg>
      <p:bgPr>
        <a:solidFill>
          <a:srgbClr val="38B6FF"/>
        </a:solidFill>
      </p:bgPr>
    </p:bg>
    <p:spTree>
      <p:nvGrpSpPr>
        <p:cNvPr id="1" name=""/>
        <p:cNvGrpSpPr/>
        <p:nvPr/>
      </p:nvGrpSpPr>
      <p:grpSpPr>
        <a:xfrm>
          <a:off x="0" y="0"/>
          <a:ext cx="0" cy="0"/>
          <a:chOff x="0" y="0"/>
          <a:chExt cx="0" cy="0"/>
        </a:xfrm>
      </p:grpSpPr>
      <p:sp>
        <p:nvSpPr>
          <p:cNvPr name="AutoShape 2" id="2"/>
          <p:cNvSpPr/>
          <p:nvPr/>
        </p:nvSpPr>
        <p:spPr>
          <a:xfrm rot="-2700000">
            <a:off x="7174615" y="-2589922"/>
            <a:ext cx="3554939" cy="3554243"/>
          </a:xfrm>
          <a:prstGeom prst="rect">
            <a:avLst/>
          </a:prstGeom>
          <a:solidFill>
            <a:srgbClr val="F8FBFD"/>
          </a:solidFill>
        </p:spPr>
      </p:sp>
      <p:sp>
        <p:nvSpPr>
          <p:cNvPr name="AutoShape 3" id="3"/>
          <p:cNvSpPr/>
          <p:nvPr/>
        </p:nvSpPr>
        <p:spPr>
          <a:xfrm rot="-2700000">
            <a:off x="7210580" y="-1074420"/>
            <a:ext cx="30601" cy="3238550"/>
          </a:xfrm>
          <a:prstGeom prst="rect">
            <a:avLst/>
          </a:prstGeom>
          <a:solidFill>
            <a:srgbClr val="F8FBFD"/>
          </a:solidFill>
        </p:spPr>
      </p:sp>
      <p:sp>
        <p:nvSpPr>
          <p:cNvPr name="AutoShape 4" id="4"/>
          <p:cNvSpPr/>
          <p:nvPr/>
        </p:nvSpPr>
        <p:spPr>
          <a:xfrm rot="-2700000">
            <a:off x="9693751" y="6312324"/>
            <a:ext cx="23417" cy="1909472"/>
          </a:xfrm>
          <a:prstGeom prst="rect">
            <a:avLst/>
          </a:prstGeom>
          <a:solidFill>
            <a:srgbClr val="F8FBFD"/>
          </a:solidFill>
        </p:spPr>
      </p:sp>
      <p:sp>
        <p:nvSpPr>
          <p:cNvPr name="TextBox 5" id="5"/>
          <p:cNvSpPr txBox="true"/>
          <p:nvPr/>
        </p:nvSpPr>
        <p:spPr>
          <a:xfrm rot="0">
            <a:off x="450044" y="544856"/>
            <a:ext cx="8220565" cy="838200"/>
          </a:xfrm>
          <a:prstGeom prst="rect">
            <a:avLst/>
          </a:prstGeom>
        </p:spPr>
        <p:txBody>
          <a:bodyPr anchor="t" rtlCol="false" tIns="0" lIns="0" bIns="0" rIns="0">
            <a:spAutoFit/>
          </a:bodyPr>
          <a:lstStyle/>
          <a:p>
            <a:pPr algn="l">
              <a:lnSpc>
                <a:spcPts val="3360"/>
              </a:lnSpc>
            </a:pPr>
            <a:r>
              <a:rPr lang="en-US" b="true" sz="2800" spc="28">
                <a:solidFill>
                  <a:srgbClr val="F8FBFD"/>
                </a:solidFill>
                <a:latin typeface="Montserrat Classic Bold"/>
                <a:ea typeface="Montserrat Classic Bold"/>
                <a:cs typeface="Montserrat Classic Bold"/>
                <a:sym typeface="Montserrat Classic Bold"/>
              </a:rPr>
              <a:t>COMPARACIÓN GENERAL DE </a:t>
            </a:r>
          </a:p>
          <a:p>
            <a:pPr algn="l">
              <a:lnSpc>
                <a:spcPts val="3360"/>
              </a:lnSpc>
            </a:pPr>
            <a:r>
              <a:rPr lang="en-US" b="true" sz="2800" spc="28">
                <a:solidFill>
                  <a:srgbClr val="F8FBFD"/>
                </a:solidFill>
                <a:latin typeface="Montserrat Classic Bold"/>
                <a:ea typeface="Montserrat Classic Bold"/>
                <a:cs typeface="Montserrat Classic Bold"/>
                <a:sym typeface="Montserrat Classic Bold"/>
              </a:rPr>
              <a:t>RENDIMIENTO POR VARIABLE</a:t>
            </a:r>
          </a:p>
        </p:txBody>
      </p:sp>
      <p:sp>
        <p:nvSpPr>
          <p:cNvPr name="TextBox 6" id="6"/>
          <p:cNvSpPr txBox="true"/>
          <p:nvPr/>
        </p:nvSpPr>
        <p:spPr>
          <a:xfrm rot="0">
            <a:off x="545936" y="1945005"/>
            <a:ext cx="8476144" cy="4370070"/>
          </a:xfrm>
          <a:prstGeom prst="rect">
            <a:avLst/>
          </a:prstGeom>
        </p:spPr>
        <p:txBody>
          <a:bodyPr anchor="t" rtlCol="false" tIns="0" lIns="0" bIns="0" rIns="0">
            <a:spAutoFit/>
          </a:bodyPr>
          <a:lstStyle/>
          <a:p>
            <a:pPr algn="just">
              <a:lnSpc>
                <a:spcPts val="3450"/>
              </a:lnSpc>
            </a:pPr>
            <a:r>
              <a:rPr lang="en-US" sz="2300" spc="23">
                <a:solidFill>
                  <a:srgbClr val="F8FBFD"/>
                </a:solidFill>
                <a:latin typeface="Montserrat Light"/>
                <a:ea typeface="Montserrat Light"/>
                <a:cs typeface="Montserrat Light"/>
                <a:sym typeface="Montserrat Light"/>
              </a:rPr>
              <a:t>En este apartado se presentan las métricas promedio de Precisión, Recall, F1-Score y el tiempo de entrenamiento para cada modelo y cada variable analizada:</a:t>
            </a:r>
          </a:p>
          <a:p>
            <a:pPr algn="just">
              <a:lnSpc>
                <a:spcPts val="3450"/>
              </a:lnSpc>
            </a:pPr>
          </a:p>
          <a:p>
            <a:pPr algn="just">
              <a:lnSpc>
                <a:spcPts val="3450"/>
              </a:lnSpc>
            </a:pPr>
            <a:r>
              <a:rPr lang="en-US" b="true" sz="2300" spc="23">
                <a:solidFill>
                  <a:srgbClr val="F8FBFD"/>
                </a:solidFill>
                <a:latin typeface="Montserrat Light Bold"/>
                <a:ea typeface="Montserrat Light Bold"/>
                <a:cs typeface="Montserrat Light Bold"/>
                <a:sym typeface="Montserrat Light Bold"/>
              </a:rPr>
              <a:t>Edad:</a:t>
            </a:r>
            <a:r>
              <a:rPr lang="en-US" sz="2300" spc="23">
                <a:solidFill>
                  <a:srgbClr val="F8FBFD"/>
                </a:solidFill>
                <a:latin typeface="Montserrat Light"/>
                <a:ea typeface="Montserrat Light"/>
                <a:cs typeface="Montserrat Light"/>
                <a:sym typeface="Montserrat Light"/>
              </a:rPr>
              <a:t> Random Forest tuvo un F1-Score superior en comparación con Gradient Boosting, especialmente para los grupos extremos de edad. Gradient Boosting, aunque más preciso en ciertos grupos, mostró deficiencias en su capacidad de identificación en edades menos representadas.</a:t>
            </a:r>
          </a:p>
        </p:txBody>
      </p:sp>
    </p:spTree>
  </p:cSld>
  <p:clrMapOvr>
    <a:masterClrMapping/>
  </p:clrMapOvr>
</p:sld>
</file>

<file path=ppt/slides/slide136.xml><?xml version="1.0" encoding="utf-8"?>
<p:sld xmlns:p="http://schemas.openxmlformats.org/presentationml/2006/main" xmlns:a="http://schemas.openxmlformats.org/drawingml/2006/main">
  <p:cSld>
    <p:bg>
      <p:bgPr>
        <a:solidFill>
          <a:srgbClr val="38B6FF"/>
        </a:solidFill>
      </p:bgPr>
    </p:bg>
    <p:spTree>
      <p:nvGrpSpPr>
        <p:cNvPr id="1" name=""/>
        <p:cNvGrpSpPr/>
        <p:nvPr/>
      </p:nvGrpSpPr>
      <p:grpSpPr>
        <a:xfrm>
          <a:off x="0" y="0"/>
          <a:ext cx="0" cy="0"/>
          <a:chOff x="0" y="0"/>
          <a:chExt cx="0" cy="0"/>
        </a:xfrm>
      </p:grpSpPr>
      <p:sp>
        <p:nvSpPr>
          <p:cNvPr name="AutoShape 2" id="2"/>
          <p:cNvSpPr/>
          <p:nvPr/>
        </p:nvSpPr>
        <p:spPr>
          <a:xfrm rot="-2700000">
            <a:off x="7174615" y="-2589922"/>
            <a:ext cx="3554939" cy="3554243"/>
          </a:xfrm>
          <a:prstGeom prst="rect">
            <a:avLst/>
          </a:prstGeom>
          <a:solidFill>
            <a:srgbClr val="F8FBFD"/>
          </a:solidFill>
        </p:spPr>
      </p:sp>
      <p:sp>
        <p:nvSpPr>
          <p:cNvPr name="AutoShape 3" id="3"/>
          <p:cNvSpPr/>
          <p:nvPr/>
        </p:nvSpPr>
        <p:spPr>
          <a:xfrm rot="-2700000">
            <a:off x="7210580" y="-1074420"/>
            <a:ext cx="30601" cy="3238550"/>
          </a:xfrm>
          <a:prstGeom prst="rect">
            <a:avLst/>
          </a:prstGeom>
          <a:solidFill>
            <a:srgbClr val="F8FBFD"/>
          </a:solidFill>
        </p:spPr>
      </p:sp>
      <p:sp>
        <p:nvSpPr>
          <p:cNvPr name="AutoShape 4" id="4"/>
          <p:cNvSpPr/>
          <p:nvPr/>
        </p:nvSpPr>
        <p:spPr>
          <a:xfrm rot="-2700000">
            <a:off x="9693751" y="6312324"/>
            <a:ext cx="23417" cy="1909472"/>
          </a:xfrm>
          <a:prstGeom prst="rect">
            <a:avLst/>
          </a:prstGeom>
          <a:solidFill>
            <a:srgbClr val="F8FBFD"/>
          </a:solidFill>
        </p:spPr>
      </p:sp>
      <p:sp>
        <p:nvSpPr>
          <p:cNvPr name="TextBox 5" id="5"/>
          <p:cNvSpPr txBox="true"/>
          <p:nvPr/>
        </p:nvSpPr>
        <p:spPr>
          <a:xfrm rot="0">
            <a:off x="450044" y="544856"/>
            <a:ext cx="8220565" cy="838200"/>
          </a:xfrm>
          <a:prstGeom prst="rect">
            <a:avLst/>
          </a:prstGeom>
        </p:spPr>
        <p:txBody>
          <a:bodyPr anchor="t" rtlCol="false" tIns="0" lIns="0" bIns="0" rIns="0">
            <a:spAutoFit/>
          </a:bodyPr>
          <a:lstStyle/>
          <a:p>
            <a:pPr algn="l">
              <a:lnSpc>
                <a:spcPts val="3360"/>
              </a:lnSpc>
            </a:pPr>
            <a:r>
              <a:rPr lang="en-US" b="true" sz="2800" spc="28">
                <a:solidFill>
                  <a:srgbClr val="F8FBFD"/>
                </a:solidFill>
                <a:latin typeface="Montserrat Classic Bold"/>
                <a:ea typeface="Montserrat Classic Bold"/>
                <a:cs typeface="Montserrat Classic Bold"/>
                <a:sym typeface="Montserrat Classic Bold"/>
              </a:rPr>
              <a:t>COMPARACIÓN GENERAL DE </a:t>
            </a:r>
          </a:p>
          <a:p>
            <a:pPr algn="l">
              <a:lnSpc>
                <a:spcPts val="3360"/>
              </a:lnSpc>
            </a:pPr>
            <a:r>
              <a:rPr lang="en-US" b="true" sz="2800" spc="28">
                <a:solidFill>
                  <a:srgbClr val="F8FBFD"/>
                </a:solidFill>
                <a:latin typeface="Montserrat Classic Bold"/>
                <a:ea typeface="Montserrat Classic Bold"/>
                <a:cs typeface="Montserrat Classic Bold"/>
                <a:sym typeface="Montserrat Classic Bold"/>
              </a:rPr>
              <a:t>RENDIMIENTO POR VARIABLE</a:t>
            </a:r>
          </a:p>
        </p:txBody>
      </p:sp>
      <p:sp>
        <p:nvSpPr>
          <p:cNvPr name="TextBox 6" id="6"/>
          <p:cNvSpPr txBox="true"/>
          <p:nvPr/>
        </p:nvSpPr>
        <p:spPr>
          <a:xfrm rot="0">
            <a:off x="545936" y="1761880"/>
            <a:ext cx="8476144" cy="4732021"/>
          </a:xfrm>
          <a:prstGeom prst="rect">
            <a:avLst/>
          </a:prstGeom>
        </p:spPr>
        <p:txBody>
          <a:bodyPr anchor="t" rtlCol="false" tIns="0" lIns="0" bIns="0" rIns="0">
            <a:spAutoFit/>
          </a:bodyPr>
          <a:lstStyle/>
          <a:p>
            <a:pPr algn="just">
              <a:lnSpc>
                <a:spcPts val="3449"/>
              </a:lnSpc>
            </a:pPr>
            <a:r>
              <a:rPr lang="en-US" b="true" sz="2299" spc="22">
                <a:solidFill>
                  <a:srgbClr val="F8FBFD"/>
                </a:solidFill>
                <a:latin typeface="Montserrat Light Bold"/>
                <a:ea typeface="Montserrat Light Bold"/>
                <a:cs typeface="Montserrat Light Bold"/>
                <a:sym typeface="Montserrat Light Bold"/>
              </a:rPr>
              <a:t>Género: </a:t>
            </a:r>
            <a:r>
              <a:rPr lang="en-US" sz="2299" spc="22">
                <a:solidFill>
                  <a:srgbClr val="F8FBFD"/>
                </a:solidFill>
                <a:latin typeface="Montserrat Light"/>
                <a:ea typeface="Montserrat Light"/>
                <a:cs typeface="Montserrat Light"/>
                <a:sym typeface="Montserrat Light"/>
              </a:rPr>
              <a:t>Gradient Boosting mostró una mayor precisión global (79.38%), pero presentó un sesgo significativo hacia la clase Masculino, con muy bajo rendimiento en la clase Femenino. Random Forest mostró resultados similares en cuanto a desbalance, aunque presentó una leve mejora en la clase minoritaria.</a:t>
            </a:r>
          </a:p>
          <a:p>
            <a:pPr algn="just">
              <a:lnSpc>
                <a:spcPts val="3449"/>
              </a:lnSpc>
            </a:pPr>
            <a:r>
              <a:rPr lang="en-US" b="true" sz="2299" spc="22">
                <a:solidFill>
                  <a:srgbClr val="F8FBFD"/>
                </a:solidFill>
                <a:latin typeface="Montserrat Light Bold"/>
                <a:ea typeface="Montserrat Light Bold"/>
                <a:cs typeface="Montserrat Light Bold"/>
                <a:sym typeface="Montserrat Light Bold"/>
              </a:rPr>
              <a:t>Región:</a:t>
            </a:r>
            <a:r>
              <a:rPr lang="en-US" sz="2299" spc="22">
                <a:solidFill>
                  <a:srgbClr val="F8FBFD"/>
                </a:solidFill>
                <a:latin typeface="Montserrat Light"/>
                <a:ea typeface="Montserrat Light"/>
                <a:cs typeface="Montserrat Light"/>
                <a:sym typeface="Montserrat Light"/>
              </a:rPr>
              <a:t> </a:t>
            </a:r>
            <a:r>
              <a:rPr lang="en-US" sz="2299" spc="22">
                <a:solidFill>
                  <a:srgbClr val="F8FBFD"/>
                </a:solidFill>
                <a:latin typeface="Montserrat Light"/>
                <a:ea typeface="Montserrat Light"/>
                <a:cs typeface="Montserrat Light"/>
                <a:sym typeface="Montserrat Light"/>
              </a:rPr>
              <a:t>En ambas técnicas, la clase 'Buenos Aires y CABA' fue la mejor identificada. Sin embargo, Random Forest mostró mayores dificultades en diferenciar algunas regiones como NEA y Patagonia en comparación con Gradient Boosting.</a:t>
            </a:r>
          </a:p>
        </p:txBody>
      </p:sp>
    </p:spTree>
  </p:cSld>
  <p:clrMapOvr>
    <a:masterClrMapping/>
  </p:clrMapOvr>
</p:sld>
</file>

<file path=ppt/slides/slide137.xml><?xml version="1.0" encoding="utf-8"?>
<p:sld xmlns:p="http://schemas.openxmlformats.org/presentationml/2006/main" xmlns:a="http://schemas.openxmlformats.org/drawingml/2006/main">
  <p:cSld>
    <p:bg>
      <p:bgPr>
        <a:solidFill>
          <a:srgbClr val="38B6FF"/>
        </a:solidFill>
      </p:bgPr>
    </p:bg>
    <p:spTree>
      <p:nvGrpSpPr>
        <p:cNvPr id="1" name=""/>
        <p:cNvGrpSpPr/>
        <p:nvPr/>
      </p:nvGrpSpPr>
      <p:grpSpPr>
        <a:xfrm>
          <a:off x="0" y="0"/>
          <a:ext cx="0" cy="0"/>
          <a:chOff x="0" y="0"/>
          <a:chExt cx="0" cy="0"/>
        </a:xfrm>
      </p:grpSpPr>
      <p:sp>
        <p:nvSpPr>
          <p:cNvPr name="AutoShape 2" id="2"/>
          <p:cNvSpPr/>
          <p:nvPr/>
        </p:nvSpPr>
        <p:spPr>
          <a:xfrm rot="-2700000">
            <a:off x="7174615" y="-2589922"/>
            <a:ext cx="3554939" cy="3554243"/>
          </a:xfrm>
          <a:prstGeom prst="rect">
            <a:avLst/>
          </a:prstGeom>
          <a:solidFill>
            <a:srgbClr val="F8FBFD"/>
          </a:solidFill>
        </p:spPr>
      </p:sp>
      <p:sp>
        <p:nvSpPr>
          <p:cNvPr name="AutoShape 3" id="3"/>
          <p:cNvSpPr/>
          <p:nvPr/>
        </p:nvSpPr>
        <p:spPr>
          <a:xfrm rot="-2700000">
            <a:off x="7210580" y="-1074420"/>
            <a:ext cx="30601" cy="3238550"/>
          </a:xfrm>
          <a:prstGeom prst="rect">
            <a:avLst/>
          </a:prstGeom>
          <a:solidFill>
            <a:srgbClr val="F8FBFD"/>
          </a:solidFill>
        </p:spPr>
      </p:sp>
      <p:sp>
        <p:nvSpPr>
          <p:cNvPr name="AutoShape 4" id="4"/>
          <p:cNvSpPr/>
          <p:nvPr/>
        </p:nvSpPr>
        <p:spPr>
          <a:xfrm rot="-2700000">
            <a:off x="9693751" y="6312324"/>
            <a:ext cx="23417" cy="1909472"/>
          </a:xfrm>
          <a:prstGeom prst="rect">
            <a:avLst/>
          </a:prstGeom>
          <a:solidFill>
            <a:srgbClr val="F8FBFD"/>
          </a:solidFill>
        </p:spPr>
      </p:sp>
      <p:sp>
        <p:nvSpPr>
          <p:cNvPr name="TextBox 5" id="5"/>
          <p:cNvSpPr txBox="true"/>
          <p:nvPr/>
        </p:nvSpPr>
        <p:spPr>
          <a:xfrm rot="0">
            <a:off x="450044" y="544856"/>
            <a:ext cx="8220565" cy="838200"/>
          </a:xfrm>
          <a:prstGeom prst="rect">
            <a:avLst/>
          </a:prstGeom>
        </p:spPr>
        <p:txBody>
          <a:bodyPr anchor="t" rtlCol="false" tIns="0" lIns="0" bIns="0" rIns="0">
            <a:spAutoFit/>
          </a:bodyPr>
          <a:lstStyle/>
          <a:p>
            <a:pPr algn="l">
              <a:lnSpc>
                <a:spcPts val="3360"/>
              </a:lnSpc>
            </a:pPr>
            <a:r>
              <a:rPr lang="en-US" b="true" sz="2800" spc="28">
                <a:solidFill>
                  <a:srgbClr val="F8FBFD"/>
                </a:solidFill>
                <a:latin typeface="Montserrat Classic Bold"/>
                <a:ea typeface="Montserrat Classic Bold"/>
                <a:cs typeface="Montserrat Classic Bold"/>
                <a:sym typeface="Montserrat Classic Bold"/>
              </a:rPr>
              <a:t>PRECISIÓN POR MODELO Y POR </a:t>
            </a:r>
          </a:p>
          <a:p>
            <a:pPr algn="l">
              <a:lnSpc>
                <a:spcPts val="3360"/>
              </a:lnSpc>
            </a:pPr>
            <a:r>
              <a:rPr lang="en-US" b="true" sz="2800" spc="28">
                <a:solidFill>
                  <a:srgbClr val="F8FBFD"/>
                </a:solidFill>
                <a:latin typeface="Montserrat Classic Bold"/>
                <a:ea typeface="Montserrat Classic Bold"/>
                <a:cs typeface="Montserrat Classic Bold"/>
                <a:sym typeface="Montserrat Classic Bold"/>
              </a:rPr>
              <a:t>VARIABLE</a:t>
            </a:r>
          </a:p>
        </p:txBody>
      </p:sp>
      <p:sp>
        <p:nvSpPr>
          <p:cNvPr name="TextBox 6" id="6"/>
          <p:cNvSpPr txBox="true"/>
          <p:nvPr/>
        </p:nvSpPr>
        <p:spPr>
          <a:xfrm rot="0">
            <a:off x="545936" y="1761880"/>
            <a:ext cx="8476144" cy="4732021"/>
          </a:xfrm>
          <a:prstGeom prst="rect">
            <a:avLst/>
          </a:prstGeom>
        </p:spPr>
        <p:txBody>
          <a:bodyPr anchor="t" rtlCol="false" tIns="0" lIns="0" bIns="0" rIns="0">
            <a:spAutoFit/>
          </a:bodyPr>
          <a:lstStyle/>
          <a:p>
            <a:pPr algn="just">
              <a:lnSpc>
                <a:spcPts val="3449"/>
              </a:lnSpc>
            </a:pPr>
            <a:r>
              <a:rPr lang="en-US" sz="2299" spc="22">
                <a:solidFill>
                  <a:srgbClr val="F8FBFD"/>
                </a:solidFill>
                <a:latin typeface="Montserrat Light"/>
                <a:ea typeface="Montserrat Light"/>
                <a:cs typeface="Montserrat Light"/>
                <a:sym typeface="Montserrat Light"/>
              </a:rPr>
              <a:t>Esta sección presenta la precisión promedio alcanzada por ambos modelos para cada variable:</a:t>
            </a:r>
          </a:p>
          <a:p>
            <a:pPr algn="just">
              <a:lnSpc>
                <a:spcPts val="3449"/>
              </a:lnSpc>
            </a:pPr>
          </a:p>
          <a:p>
            <a:pPr algn="just">
              <a:lnSpc>
                <a:spcPts val="3449"/>
              </a:lnSpc>
            </a:pPr>
            <a:r>
              <a:rPr lang="en-US" b="true" sz="2299" spc="22">
                <a:solidFill>
                  <a:srgbClr val="F8FBFD"/>
                </a:solidFill>
                <a:latin typeface="Montserrat Light Bold"/>
                <a:ea typeface="Montserrat Light Bold"/>
                <a:cs typeface="Montserrat Light Bold"/>
                <a:sym typeface="Montserrat Light Bold"/>
              </a:rPr>
              <a:t>Edad: </a:t>
            </a:r>
            <a:r>
              <a:rPr lang="en-US" sz="2299" spc="22">
                <a:solidFill>
                  <a:srgbClr val="F8FBFD"/>
                </a:solidFill>
                <a:latin typeface="Montserrat Light"/>
                <a:ea typeface="Montserrat Light"/>
                <a:cs typeface="Montserrat Light"/>
                <a:sym typeface="Montserrat Light"/>
              </a:rPr>
              <a:t>Random Forest mostró una mayor precisión en general debido a su capacidad de generalizar mejor para todas las clases.</a:t>
            </a:r>
          </a:p>
          <a:p>
            <a:pPr algn="just">
              <a:lnSpc>
                <a:spcPts val="3449"/>
              </a:lnSpc>
            </a:pPr>
          </a:p>
          <a:p>
            <a:pPr algn="just">
              <a:lnSpc>
                <a:spcPts val="3449"/>
              </a:lnSpc>
            </a:pPr>
            <a:r>
              <a:rPr lang="en-US" b="true" sz="2299" spc="22">
                <a:solidFill>
                  <a:srgbClr val="F8FBFD"/>
                </a:solidFill>
                <a:latin typeface="Montserrat Light Bold"/>
                <a:ea typeface="Montserrat Light Bold"/>
                <a:cs typeface="Montserrat Light Bold"/>
                <a:sym typeface="Montserrat Light Bold"/>
              </a:rPr>
              <a:t>Género: </a:t>
            </a:r>
            <a:r>
              <a:rPr lang="en-US" sz="2299" spc="22">
                <a:solidFill>
                  <a:srgbClr val="F8FBFD"/>
                </a:solidFill>
                <a:latin typeface="Montserrat Light"/>
                <a:ea typeface="Montserrat Light"/>
                <a:cs typeface="Montserrat Light"/>
                <a:sym typeface="Montserrat Light"/>
              </a:rPr>
              <a:t>Gradient Boosting presentó una precisión superior para la clase Masculino, mientras que Random Forest tuvo un rendimiento más equilibrado entre ambas clases.</a:t>
            </a:r>
          </a:p>
        </p:txBody>
      </p:sp>
    </p:spTree>
  </p:cSld>
  <p:clrMapOvr>
    <a:masterClrMapping/>
  </p:clrMapOvr>
</p:sld>
</file>

<file path=ppt/slides/slide138.xml><?xml version="1.0" encoding="utf-8"?>
<p:sld xmlns:p="http://schemas.openxmlformats.org/presentationml/2006/main" xmlns:a="http://schemas.openxmlformats.org/drawingml/2006/main">
  <p:cSld>
    <p:bg>
      <p:bgPr>
        <a:solidFill>
          <a:srgbClr val="38B6FF"/>
        </a:solidFill>
      </p:bgPr>
    </p:bg>
    <p:spTree>
      <p:nvGrpSpPr>
        <p:cNvPr id="1" name=""/>
        <p:cNvGrpSpPr/>
        <p:nvPr/>
      </p:nvGrpSpPr>
      <p:grpSpPr>
        <a:xfrm>
          <a:off x="0" y="0"/>
          <a:ext cx="0" cy="0"/>
          <a:chOff x="0" y="0"/>
          <a:chExt cx="0" cy="0"/>
        </a:xfrm>
      </p:grpSpPr>
      <p:sp>
        <p:nvSpPr>
          <p:cNvPr name="AutoShape 2" id="2"/>
          <p:cNvSpPr/>
          <p:nvPr/>
        </p:nvSpPr>
        <p:spPr>
          <a:xfrm rot="-2700000">
            <a:off x="7174615" y="-2589922"/>
            <a:ext cx="3554939" cy="3554243"/>
          </a:xfrm>
          <a:prstGeom prst="rect">
            <a:avLst/>
          </a:prstGeom>
          <a:solidFill>
            <a:srgbClr val="F8FBFD"/>
          </a:solidFill>
        </p:spPr>
      </p:sp>
      <p:sp>
        <p:nvSpPr>
          <p:cNvPr name="AutoShape 3" id="3"/>
          <p:cNvSpPr/>
          <p:nvPr/>
        </p:nvSpPr>
        <p:spPr>
          <a:xfrm rot="-2700000">
            <a:off x="7210580" y="-1074420"/>
            <a:ext cx="30601" cy="3238550"/>
          </a:xfrm>
          <a:prstGeom prst="rect">
            <a:avLst/>
          </a:prstGeom>
          <a:solidFill>
            <a:srgbClr val="F8FBFD"/>
          </a:solidFill>
        </p:spPr>
      </p:sp>
      <p:sp>
        <p:nvSpPr>
          <p:cNvPr name="AutoShape 4" id="4"/>
          <p:cNvSpPr/>
          <p:nvPr/>
        </p:nvSpPr>
        <p:spPr>
          <a:xfrm rot="-2700000">
            <a:off x="9693751" y="6312324"/>
            <a:ext cx="23417" cy="1909472"/>
          </a:xfrm>
          <a:prstGeom prst="rect">
            <a:avLst/>
          </a:prstGeom>
          <a:solidFill>
            <a:srgbClr val="F8FBFD"/>
          </a:solidFill>
        </p:spPr>
      </p:sp>
      <p:sp>
        <p:nvSpPr>
          <p:cNvPr name="TextBox 5" id="5"/>
          <p:cNvSpPr txBox="true"/>
          <p:nvPr/>
        </p:nvSpPr>
        <p:spPr>
          <a:xfrm rot="0">
            <a:off x="450044" y="544856"/>
            <a:ext cx="8220565" cy="838200"/>
          </a:xfrm>
          <a:prstGeom prst="rect">
            <a:avLst/>
          </a:prstGeom>
        </p:spPr>
        <p:txBody>
          <a:bodyPr anchor="t" rtlCol="false" tIns="0" lIns="0" bIns="0" rIns="0">
            <a:spAutoFit/>
          </a:bodyPr>
          <a:lstStyle/>
          <a:p>
            <a:pPr algn="l">
              <a:lnSpc>
                <a:spcPts val="3360"/>
              </a:lnSpc>
            </a:pPr>
            <a:r>
              <a:rPr lang="en-US" b="true" sz="2800" spc="28">
                <a:solidFill>
                  <a:srgbClr val="F8FBFD"/>
                </a:solidFill>
                <a:latin typeface="Montserrat Classic Bold"/>
                <a:ea typeface="Montserrat Classic Bold"/>
                <a:cs typeface="Montserrat Classic Bold"/>
                <a:sym typeface="Montserrat Classic Bold"/>
              </a:rPr>
              <a:t>PRECISIÓN POR MODELO Y POR </a:t>
            </a:r>
          </a:p>
          <a:p>
            <a:pPr algn="l">
              <a:lnSpc>
                <a:spcPts val="3360"/>
              </a:lnSpc>
            </a:pPr>
            <a:r>
              <a:rPr lang="en-US" b="true" sz="2800" spc="28">
                <a:solidFill>
                  <a:srgbClr val="F8FBFD"/>
                </a:solidFill>
                <a:latin typeface="Montserrat Classic Bold"/>
                <a:ea typeface="Montserrat Classic Bold"/>
                <a:cs typeface="Montserrat Classic Bold"/>
                <a:sym typeface="Montserrat Classic Bold"/>
              </a:rPr>
              <a:t>VARIABLE</a:t>
            </a:r>
          </a:p>
        </p:txBody>
      </p:sp>
      <p:sp>
        <p:nvSpPr>
          <p:cNvPr name="TextBox 6" id="6"/>
          <p:cNvSpPr txBox="true"/>
          <p:nvPr/>
        </p:nvSpPr>
        <p:spPr>
          <a:xfrm rot="0">
            <a:off x="545936" y="1905717"/>
            <a:ext cx="8476144" cy="2141221"/>
          </a:xfrm>
          <a:prstGeom prst="rect">
            <a:avLst/>
          </a:prstGeom>
        </p:spPr>
        <p:txBody>
          <a:bodyPr anchor="t" rtlCol="false" tIns="0" lIns="0" bIns="0" rIns="0">
            <a:spAutoFit/>
          </a:bodyPr>
          <a:lstStyle/>
          <a:p>
            <a:pPr algn="just">
              <a:lnSpc>
                <a:spcPts val="3449"/>
              </a:lnSpc>
            </a:pPr>
            <a:r>
              <a:rPr lang="en-US" b="true" sz="2299" spc="22">
                <a:solidFill>
                  <a:srgbClr val="F8FBFD"/>
                </a:solidFill>
                <a:latin typeface="Montserrat Light Bold"/>
                <a:ea typeface="Montserrat Light Bold"/>
                <a:cs typeface="Montserrat Light Bold"/>
                <a:sym typeface="Montserrat Light Bold"/>
              </a:rPr>
              <a:t>Región: </a:t>
            </a:r>
            <a:r>
              <a:rPr lang="en-US" sz="2299" spc="22">
                <a:solidFill>
                  <a:srgbClr val="F8FBFD"/>
                </a:solidFill>
                <a:latin typeface="Montserrat Light"/>
                <a:ea typeface="Montserrat Light"/>
                <a:cs typeface="Montserrat Light"/>
                <a:sym typeface="Montserrat Light"/>
              </a:rPr>
              <a:t>En términos de precisión, Gradient Boosting mostró un mejor rendimiento para las regiones más representadas ('Buenos Aires y CABA' y 'Cuyo'), mientras que Random Forest fue menos efectivo en distinguir entre clases minoritarias.</a:t>
            </a:r>
          </a:p>
        </p:txBody>
      </p:sp>
    </p:spTree>
  </p:cSld>
  <p:clrMapOvr>
    <a:masterClrMapping/>
  </p:clrMapOvr>
</p:sld>
</file>

<file path=ppt/slides/slide139.xml><?xml version="1.0" encoding="utf-8"?>
<p:sld xmlns:p="http://schemas.openxmlformats.org/presentationml/2006/main" xmlns:a="http://schemas.openxmlformats.org/drawingml/2006/main">
  <p:cSld>
    <p:bg>
      <p:bgPr>
        <a:solidFill>
          <a:srgbClr val="38B6FF"/>
        </a:solidFill>
      </p:bgPr>
    </p:bg>
    <p:spTree>
      <p:nvGrpSpPr>
        <p:cNvPr id="1" name=""/>
        <p:cNvGrpSpPr/>
        <p:nvPr/>
      </p:nvGrpSpPr>
      <p:grpSpPr>
        <a:xfrm>
          <a:off x="0" y="0"/>
          <a:ext cx="0" cy="0"/>
          <a:chOff x="0" y="0"/>
          <a:chExt cx="0" cy="0"/>
        </a:xfrm>
      </p:grpSpPr>
      <p:sp>
        <p:nvSpPr>
          <p:cNvPr name="AutoShape 2" id="2"/>
          <p:cNvSpPr/>
          <p:nvPr/>
        </p:nvSpPr>
        <p:spPr>
          <a:xfrm rot="-2700000">
            <a:off x="7174615" y="-2589922"/>
            <a:ext cx="3554939" cy="3554243"/>
          </a:xfrm>
          <a:prstGeom prst="rect">
            <a:avLst/>
          </a:prstGeom>
          <a:solidFill>
            <a:srgbClr val="F8FBFD"/>
          </a:solidFill>
        </p:spPr>
      </p:sp>
      <p:sp>
        <p:nvSpPr>
          <p:cNvPr name="AutoShape 3" id="3"/>
          <p:cNvSpPr/>
          <p:nvPr/>
        </p:nvSpPr>
        <p:spPr>
          <a:xfrm rot="-2700000">
            <a:off x="7210580" y="-1074420"/>
            <a:ext cx="30601" cy="3238550"/>
          </a:xfrm>
          <a:prstGeom prst="rect">
            <a:avLst/>
          </a:prstGeom>
          <a:solidFill>
            <a:srgbClr val="F8FBFD"/>
          </a:solidFill>
        </p:spPr>
      </p:sp>
      <p:sp>
        <p:nvSpPr>
          <p:cNvPr name="AutoShape 4" id="4"/>
          <p:cNvSpPr/>
          <p:nvPr/>
        </p:nvSpPr>
        <p:spPr>
          <a:xfrm rot="-2700000">
            <a:off x="9693751" y="6312324"/>
            <a:ext cx="23417" cy="1909472"/>
          </a:xfrm>
          <a:prstGeom prst="rect">
            <a:avLst/>
          </a:prstGeom>
          <a:solidFill>
            <a:srgbClr val="F8FBFD"/>
          </a:solidFill>
        </p:spPr>
      </p:sp>
      <p:sp>
        <p:nvSpPr>
          <p:cNvPr name="TextBox 5" id="5"/>
          <p:cNvSpPr txBox="true"/>
          <p:nvPr/>
        </p:nvSpPr>
        <p:spPr>
          <a:xfrm rot="0">
            <a:off x="450044" y="754406"/>
            <a:ext cx="8220565" cy="419100"/>
          </a:xfrm>
          <a:prstGeom prst="rect">
            <a:avLst/>
          </a:prstGeom>
        </p:spPr>
        <p:txBody>
          <a:bodyPr anchor="t" rtlCol="false" tIns="0" lIns="0" bIns="0" rIns="0">
            <a:spAutoFit/>
          </a:bodyPr>
          <a:lstStyle/>
          <a:p>
            <a:pPr algn="l">
              <a:lnSpc>
                <a:spcPts val="3360"/>
              </a:lnSpc>
            </a:pPr>
            <a:r>
              <a:rPr lang="en-US" b="true" sz="2800" spc="28">
                <a:solidFill>
                  <a:srgbClr val="F8FBFD"/>
                </a:solidFill>
                <a:latin typeface="Montserrat Classic Bold"/>
                <a:ea typeface="Montserrat Classic Bold"/>
                <a:cs typeface="Montserrat Classic Bold"/>
                <a:sym typeface="Montserrat Classic Bold"/>
              </a:rPr>
              <a:t>RECALL POR MODELO Y VARIABLE</a:t>
            </a:r>
          </a:p>
        </p:txBody>
      </p:sp>
      <p:sp>
        <p:nvSpPr>
          <p:cNvPr name="TextBox 6" id="6"/>
          <p:cNvSpPr txBox="true"/>
          <p:nvPr/>
        </p:nvSpPr>
        <p:spPr>
          <a:xfrm rot="0">
            <a:off x="545936" y="1905717"/>
            <a:ext cx="8476144" cy="5179696"/>
          </a:xfrm>
          <a:prstGeom prst="rect">
            <a:avLst/>
          </a:prstGeom>
        </p:spPr>
        <p:txBody>
          <a:bodyPr anchor="t" rtlCol="false" tIns="0" lIns="0" bIns="0" rIns="0">
            <a:spAutoFit/>
          </a:bodyPr>
          <a:lstStyle/>
          <a:p>
            <a:pPr algn="just">
              <a:lnSpc>
                <a:spcPts val="3449"/>
              </a:lnSpc>
            </a:pPr>
            <a:r>
              <a:rPr lang="en-US" b="true" sz="2299" spc="22">
                <a:solidFill>
                  <a:srgbClr val="F8FBFD"/>
                </a:solidFill>
                <a:latin typeface="Montserrat Light Bold"/>
                <a:ea typeface="Montserrat Light Bold"/>
                <a:cs typeface="Montserrat Light Bold"/>
                <a:sym typeface="Montserrat Light Bold"/>
              </a:rPr>
              <a:t>Edad: </a:t>
            </a:r>
            <a:r>
              <a:rPr lang="en-US" sz="2299" spc="22">
                <a:solidFill>
                  <a:srgbClr val="F8FBFD"/>
                </a:solidFill>
                <a:latin typeface="Montserrat Light"/>
                <a:ea typeface="Montserrat Light"/>
                <a:cs typeface="Montserrat Light"/>
                <a:sym typeface="Montserrat Light"/>
              </a:rPr>
              <a:t>Gradient Boosting mostró un mayor recall para la clase '15-34 años', mientras que Random Forest tuvo un rendimiento más equilibrado, pero con dificultades en grupos menos representados.</a:t>
            </a:r>
          </a:p>
          <a:p>
            <a:pPr algn="just">
              <a:lnSpc>
                <a:spcPts val="3449"/>
              </a:lnSpc>
            </a:pPr>
            <a:r>
              <a:rPr lang="en-US" b="true" sz="2299" spc="22">
                <a:solidFill>
                  <a:srgbClr val="F8FBFD"/>
                </a:solidFill>
                <a:latin typeface="Montserrat Light Bold"/>
                <a:ea typeface="Montserrat Light Bold"/>
                <a:cs typeface="Montserrat Light Bold"/>
                <a:sym typeface="Montserrat Light Bold"/>
              </a:rPr>
              <a:t>Género: </a:t>
            </a:r>
            <a:r>
              <a:rPr lang="en-US" sz="2299" spc="22">
                <a:solidFill>
                  <a:srgbClr val="F8FBFD"/>
                </a:solidFill>
                <a:latin typeface="Montserrat Light"/>
                <a:ea typeface="Montserrat Light"/>
                <a:cs typeface="Montserrat Light"/>
                <a:sym typeface="Montserrat Light"/>
              </a:rPr>
              <a:t>Ambos modelos mostraron bajos valores de recall para la clase Femenino, con Gradient Boosting siendo más eficiente para la clase Masculino.</a:t>
            </a:r>
          </a:p>
          <a:p>
            <a:pPr algn="just">
              <a:lnSpc>
                <a:spcPts val="3449"/>
              </a:lnSpc>
            </a:pPr>
            <a:r>
              <a:rPr lang="en-US" b="true" sz="2299" spc="22">
                <a:solidFill>
                  <a:srgbClr val="F8FBFD"/>
                </a:solidFill>
                <a:latin typeface="Montserrat Light Bold"/>
                <a:ea typeface="Montserrat Light Bold"/>
                <a:cs typeface="Montserrat Light Bold"/>
                <a:sym typeface="Montserrat Light Bold"/>
              </a:rPr>
              <a:t>Región:</a:t>
            </a:r>
            <a:r>
              <a:rPr lang="en-US" sz="2299" spc="22">
                <a:solidFill>
                  <a:srgbClr val="F8FBFD"/>
                </a:solidFill>
                <a:latin typeface="Montserrat Light"/>
                <a:ea typeface="Montserrat Light"/>
                <a:cs typeface="Montserrat Light"/>
                <a:sym typeface="Montserrat Light"/>
              </a:rPr>
              <a:t> El recall fue más alto en 'Buenos Aires y CABA' para ambos modelos, pero Gradient Boosting mostró una mayor capacidad para identificar correctamente otras regiones, aunque con algunas limitaciones.</a:t>
            </a:r>
          </a:p>
          <a:p>
            <a:pPr algn="just">
              <a:lnSpc>
                <a:spcPts val="3449"/>
              </a:lnSpc>
            </a:pPr>
          </a:p>
        </p:txBody>
      </p:sp>
    </p:spTree>
  </p:cSld>
  <p:clrMapOvr>
    <a:masterClrMapping/>
  </p:clrMapOvr>
</p:sld>
</file>

<file path=ppt/slides/slide14.xml><?xml version="1.0" encoding="utf-8"?>
<p:sld xmlns:p="http://schemas.openxmlformats.org/presentationml/2006/main" xmlns:a="http://schemas.openxmlformats.org/drawingml/2006/main">
  <p:cSld>
    <p:bg>
      <p:bgPr>
        <a:solidFill>
          <a:srgbClr val="38B6FF"/>
        </a:solidFill>
      </p:bgPr>
    </p:bg>
    <p:spTree>
      <p:nvGrpSpPr>
        <p:cNvPr id="1" name=""/>
        <p:cNvGrpSpPr/>
        <p:nvPr/>
      </p:nvGrpSpPr>
      <p:grpSpPr>
        <a:xfrm>
          <a:off x="0" y="0"/>
          <a:ext cx="0" cy="0"/>
          <a:chOff x="0" y="0"/>
          <a:chExt cx="0" cy="0"/>
        </a:xfrm>
      </p:grpSpPr>
      <p:sp>
        <p:nvSpPr>
          <p:cNvPr name="AutoShape 2" id="2"/>
          <p:cNvSpPr/>
          <p:nvPr/>
        </p:nvSpPr>
        <p:spPr>
          <a:xfrm rot="-2700000">
            <a:off x="7174615" y="-2589922"/>
            <a:ext cx="3554939" cy="3554243"/>
          </a:xfrm>
          <a:prstGeom prst="rect">
            <a:avLst/>
          </a:prstGeom>
          <a:solidFill>
            <a:srgbClr val="F8FBFD"/>
          </a:solidFill>
        </p:spPr>
      </p:sp>
      <p:sp>
        <p:nvSpPr>
          <p:cNvPr name="AutoShape 3" id="3"/>
          <p:cNvSpPr/>
          <p:nvPr/>
        </p:nvSpPr>
        <p:spPr>
          <a:xfrm rot="-2700000">
            <a:off x="7210580" y="-1074420"/>
            <a:ext cx="30601" cy="3238550"/>
          </a:xfrm>
          <a:prstGeom prst="rect">
            <a:avLst/>
          </a:prstGeom>
          <a:solidFill>
            <a:srgbClr val="F8FBFD"/>
          </a:solidFill>
        </p:spPr>
      </p:sp>
      <p:sp>
        <p:nvSpPr>
          <p:cNvPr name="AutoShape 4" id="4"/>
          <p:cNvSpPr/>
          <p:nvPr/>
        </p:nvSpPr>
        <p:spPr>
          <a:xfrm rot="-2700000">
            <a:off x="9693751" y="6312324"/>
            <a:ext cx="23417" cy="1909472"/>
          </a:xfrm>
          <a:prstGeom prst="rect">
            <a:avLst/>
          </a:prstGeom>
          <a:solidFill>
            <a:srgbClr val="F8FBFD"/>
          </a:solidFill>
        </p:spPr>
      </p:sp>
      <p:sp>
        <p:nvSpPr>
          <p:cNvPr name="TextBox 5" id="5"/>
          <p:cNvSpPr txBox="true"/>
          <p:nvPr/>
        </p:nvSpPr>
        <p:spPr>
          <a:xfrm rot="0">
            <a:off x="545936" y="850582"/>
            <a:ext cx="8220565" cy="333375"/>
          </a:xfrm>
          <a:prstGeom prst="rect">
            <a:avLst/>
          </a:prstGeom>
        </p:spPr>
        <p:txBody>
          <a:bodyPr anchor="t" rtlCol="false" tIns="0" lIns="0" bIns="0" rIns="0">
            <a:spAutoFit/>
          </a:bodyPr>
          <a:lstStyle/>
          <a:p>
            <a:pPr algn="just">
              <a:lnSpc>
                <a:spcPts val="2640"/>
              </a:lnSpc>
            </a:pPr>
            <a:r>
              <a:rPr lang="en-US" b="true" sz="2200" spc="22">
                <a:solidFill>
                  <a:srgbClr val="F8FBFD"/>
                </a:solidFill>
                <a:latin typeface="Montserrat Classic Bold"/>
                <a:ea typeface="Montserrat Classic Bold"/>
                <a:cs typeface="Montserrat Classic Bold"/>
                <a:sym typeface="Montserrat Classic Bold"/>
              </a:rPr>
              <a:t>DESCRIPCIÓN DEL ANÁLISIS DE CORRELACIÓN</a:t>
            </a:r>
          </a:p>
        </p:txBody>
      </p:sp>
      <p:sp>
        <p:nvSpPr>
          <p:cNvPr name="TextBox 6" id="6"/>
          <p:cNvSpPr txBox="true"/>
          <p:nvPr/>
        </p:nvSpPr>
        <p:spPr>
          <a:xfrm rot="0">
            <a:off x="545936" y="1643525"/>
            <a:ext cx="8476144" cy="4855844"/>
          </a:xfrm>
          <a:prstGeom prst="rect">
            <a:avLst/>
          </a:prstGeom>
        </p:spPr>
        <p:txBody>
          <a:bodyPr anchor="t" rtlCol="false" tIns="0" lIns="0" bIns="0" rIns="0">
            <a:spAutoFit/>
          </a:bodyPr>
          <a:lstStyle/>
          <a:p>
            <a:pPr algn="just">
              <a:lnSpc>
                <a:spcPts val="2700"/>
              </a:lnSpc>
            </a:pPr>
            <a:r>
              <a:rPr lang="en-US" sz="1800" spc="18">
                <a:solidFill>
                  <a:srgbClr val="F8FBFD"/>
                </a:solidFill>
                <a:latin typeface="Montserrat Light"/>
                <a:ea typeface="Montserrat Light"/>
                <a:cs typeface="Montserrat Light"/>
                <a:sym typeface="Montserrat Light"/>
              </a:rPr>
              <a:t>El análisis de correlación muestra una </a:t>
            </a:r>
            <a:r>
              <a:rPr lang="en-US" b="true" sz="1800" spc="18">
                <a:solidFill>
                  <a:srgbClr val="F8FBFD"/>
                </a:solidFill>
                <a:latin typeface="Montserrat Light Bold"/>
                <a:ea typeface="Montserrat Light Bold"/>
                <a:cs typeface="Montserrat Light Bold"/>
                <a:sym typeface="Montserrat Light Bold"/>
              </a:rPr>
              <a:t>correlación moderada</a:t>
            </a:r>
            <a:r>
              <a:rPr lang="en-US" sz="1800" spc="18">
                <a:solidFill>
                  <a:srgbClr val="F8FBFD"/>
                </a:solidFill>
                <a:latin typeface="Montserrat Light"/>
                <a:ea typeface="Montserrat Light"/>
                <a:cs typeface="Montserrat Light"/>
                <a:sym typeface="Montserrat Light"/>
              </a:rPr>
              <a:t> de 0.56 entre la cantidad de suicidios por trimestre y la variación porcentual de suicidios durante el período 2019-2022. Significa que en general, </a:t>
            </a:r>
            <a:r>
              <a:rPr lang="en-US" b="true" sz="1800" spc="18">
                <a:solidFill>
                  <a:srgbClr val="F8FBFD"/>
                </a:solidFill>
                <a:latin typeface="Montserrat Light Bold"/>
                <a:ea typeface="Montserrat Light Bold"/>
                <a:cs typeface="Montserrat Light Bold"/>
                <a:sym typeface="Montserrat Light Bold"/>
              </a:rPr>
              <a:t>a medida que la variación porcentual de los suicidios aumenta, también tiende a aumentar la cantidad total de suicidios en un trimestre dado, y viceversa.</a:t>
            </a:r>
            <a:r>
              <a:rPr lang="en-US" sz="1800" spc="18">
                <a:solidFill>
                  <a:srgbClr val="F8FBFD"/>
                </a:solidFill>
                <a:latin typeface="Montserrat Light"/>
                <a:ea typeface="Montserrat Light"/>
                <a:cs typeface="Montserrat Light"/>
                <a:sym typeface="Montserrat Light"/>
              </a:rPr>
              <a:t> Como expresan los resultados del indicador, la media de la variación porcentual es 1.82%, mientras que la mediana es 0.69%, lo que indica que la mayoría de los trimestres presentan variaciones positivas en la cantidad de suicidios. Sin embargo, las variaciones porcentuales negativas (en rojo) también se observan en algunos trimestres, lo que afecta la fuerza de la correlación. Esto refuerza la idea anterior de que, aunque</a:t>
            </a:r>
            <a:r>
              <a:rPr lang="en-US" b="true" sz="1800" spc="18">
                <a:solidFill>
                  <a:srgbClr val="F8FBFD"/>
                </a:solidFill>
                <a:latin typeface="Montserrat Light Bold"/>
                <a:ea typeface="Montserrat Light Bold"/>
                <a:cs typeface="Montserrat Light Bold"/>
                <a:sym typeface="Montserrat Light Bold"/>
              </a:rPr>
              <a:t> hay una tendencia general al aumento en los suicidios cuando la variación porcentual es positiva</a:t>
            </a:r>
            <a:r>
              <a:rPr lang="en-US" sz="1800" spc="18">
                <a:solidFill>
                  <a:srgbClr val="F8FBFD"/>
                </a:solidFill>
                <a:latin typeface="Montserrat Light"/>
                <a:ea typeface="Montserrat Light"/>
                <a:cs typeface="Montserrat Light"/>
                <a:sym typeface="Montserrat Light"/>
              </a:rPr>
              <a:t>, no es una relación perfectamente consistente en todos los trimestres.</a:t>
            </a:r>
          </a:p>
        </p:txBody>
      </p:sp>
    </p:spTree>
  </p:cSld>
  <p:clrMapOvr>
    <a:masterClrMapping/>
  </p:clrMapOvr>
</p:sld>
</file>

<file path=ppt/slides/slide140.xml><?xml version="1.0" encoding="utf-8"?>
<p:sld xmlns:p="http://schemas.openxmlformats.org/presentationml/2006/main" xmlns:a="http://schemas.openxmlformats.org/drawingml/2006/main">
  <p:cSld>
    <p:bg>
      <p:bgPr>
        <a:solidFill>
          <a:srgbClr val="38B6FF"/>
        </a:solidFill>
      </p:bgPr>
    </p:bg>
    <p:spTree>
      <p:nvGrpSpPr>
        <p:cNvPr id="1" name=""/>
        <p:cNvGrpSpPr/>
        <p:nvPr/>
      </p:nvGrpSpPr>
      <p:grpSpPr>
        <a:xfrm>
          <a:off x="0" y="0"/>
          <a:ext cx="0" cy="0"/>
          <a:chOff x="0" y="0"/>
          <a:chExt cx="0" cy="0"/>
        </a:xfrm>
      </p:grpSpPr>
      <p:sp>
        <p:nvSpPr>
          <p:cNvPr name="AutoShape 2" id="2"/>
          <p:cNvSpPr/>
          <p:nvPr/>
        </p:nvSpPr>
        <p:spPr>
          <a:xfrm rot="-2700000">
            <a:off x="7174615" y="-2589922"/>
            <a:ext cx="3554939" cy="3554243"/>
          </a:xfrm>
          <a:prstGeom prst="rect">
            <a:avLst/>
          </a:prstGeom>
          <a:solidFill>
            <a:srgbClr val="F8FBFD"/>
          </a:solidFill>
        </p:spPr>
      </p:sp>
      <p:sp>
        <p:nvSpPr>
          <p:cNvPr name="AutoShape 3" id="3"/>
          <p:cNvSpPr/>
          <p:nvPr/>
        </p:nvSpPr>
        <p:spPr>
          <a:xfrm rot="-2700000">
            <a:off x="7210580" y="-1074420"/>
            <a:ext cx="30601" cy="3238550"/>
          </a:xfrm>
          <a:prstGeom prst="rect">
            <a:avLst/>
          </a:prstGeom>
          <a:solidFill>
            <a:srgbClr val="F8FBFD"/>
          </a:solidFill>
        </p:spPr>
      </p:sp>
      <p:sp>
        <p:nvSpPr>
          <p:cNvPr name="AutoShape 4" id="4"/>
          <p:cNvSpPr/>
          <p:nvPr/>
        </p:nvSpPr>
        <p:spPr>
          <a:xfrm rot="-2700000">
            <a:off x="9693751" y="6312324"/>
            <a:ext cx="23417" cy="1909472"/>
          </a:xfrm>
          <a:prstGeom prst="rect">
            <a:avLst/>
          </a:prstGeom>
          <a:solidFill>
            <a:srgbClr val="F8FBFD"/>
          </a:solidFill>
        </p:spPr>
      </p:sp>
      <p:sp>
        <p:nvSpPr>
          <p:cNvPr name="TextBox 5" id="5"/>
          <p:cNvSpPr txBox="true"/>
          <p:nvPr/>
        </p:nvSpPr>
        <p:spPr>
          <a:xfrm rot="0">
            <a:off x="450044" y="754406"/>
            <a:ext cx="8220565" cy="419100"/>
          </a:xfrm>
          <a:prstGeom prst="rect">
            <a:avLst/>
          </a:prstGeom>
        </p:spPr>
        <p:txBody>
          <a:bodyPr anchor="t" rtlCol="false" tIns="0" lIns="0" bIns="0" rIns="0">
            <a:spAutoFit/>
          </a:bodyPr>
          <a:lstStyle/>
          <a:p>
            <a:pPr algn="l">
              <a:lnSpc>
                <a:spcPts val="3360"/>
              </a:lnSpc>
            </a:pPr>
            <a:r>
              <a:rPr lang="en-US" b="true" sz="2800" spc="28">
                <a:solidFill>
                  <a:srgbClr val="F8FBFD"/>
                </a:solidFill>
                <a:latin typeface="Montserrat Classic Bold"/>
                <a:ea typeface="Montserrat Classic Bold"/>
                <a:cs typeface="Montserrat Classic Bold"/>
                <a:sym typeface="Montserrat Classic Bold"/>
              </a:rPr>
              <a:t>F1-SCORE POR MODELO Y VARIABLE</a:t>
            </a:r>
          </a:p>
        </p:txBody>
      </p:sp>
      <p:sp>
        <p:nvSpPr>
          <p:cNvPr name="TextBox 6" id="6"/>
          <p:cNvSpPr txBox="true"/>
          <p:nvPr/>
        </p:nvSpPr>
        <p:spPr>
          <a:xfrm rot="0">
            <a:off x="545936" y="1715889"/>
            <a:ext cx="8476144" cy="5608321"/>
          </a:xfrm>
          <a:prstGeom prst="rect">
            <a:avLst/>
          </a:prstGeom>
        </p:spPr>
        <p:txBody>
          <a:bodyPr anchor="t" rtlCol="false" tIns="0" lIns="0" bIns="0" rIns="0">
            <a:spAutoFit/>
          </a:bodyPr>
          <a:lstStyle/>
          <a:p>
            <a:pPr algn="just">
              <a:lnSpc>
                <a:spcPts val="3449"/>
              </a:lnSpc>
            </a:pPr>
            <a:r>
              <a:rPr lang="en-US" b="true" sz="2299" spc="22">
                <a:solidFill>
                  <a:srgbClr val="F8FBFD"/>
                </a:solidFill>
                <a:latin typeface="Montserrat Light Bold"/>
                <a:ea typeface="Montserrat Light Bold"/>
                <a:cs typeface="Montserrat Light Bold"/>
                <a:sym typeface="Montserrat Light Bold"/>
              </a:rPr>
              <a:t>Edad:</a:t>
            </a:r>
            <a:r>
              <a:rPr lang="en-US" sz="2299" spc="22">
                <a:solidFill>
                  <a:srgbClr val="F8FBFD"/>
                </a:solidFill>
                <a:latin typeface="Montserrat Light"/>
                <a:ea typeface="Montserrat Light"/>
                <a:cs typeface="Montserrat Light"/>
                <a:sym typeface="Montserrat Light"/>
              </a:rPr>
              <a:t> Random Forest presentó un F1-Score superior en los grupos extremos, mientras que Gradient Boosting mostró mejor rendimiento para el grupo '15-34 años'.</a:t>
            </a:r>
          </a:p>
          <a:p>
            <a:pPr algn="just">
              <a:lnSpc>
                <a:spcPts val="3449"/>
              </a:lnSpc>
            </a:pPr>
            <a:r>
              <a:rPr lang="en-US" b="true" sz="2299" spc="22">
                <a:solidFill>
                  <a:srgbClr val="F8FBFD"/>
                </a:solidFill>
                <a:latin typeface="Montserrat Light Bold"/>
                <a:ea typeface="Montserrat Light Bold"/>
                <a:cs typeface="Montserrat Light Bold"/>
                <a:sym typeface="Montserrat Light Bold"/>
              </a:rPr>
              <a:t>Género: </a:t>
            </a:r>
            <a:r>
              <a:rPr lang="en-US" sz="2299" spc="22">
                <a:solidFill>
                  <a:srgbClr val="F8FBFD"/>
                </a:solidFill>
                <a:latin typeface="Montserrat Light"/>
                <a:ea typeface="Montserrat Light"/>
                <a:cs typeface="Montserrat Light"/>
                <a:sym typeface="Montserrat Light"/>
              </a:rPr>
              <a:t>El F1-Score para la clase Masculino fue muy alto en ambos modelos, mientras que la clase Femenino tuvo un rendimiento considerablemente bajo, con Random Forest mostrando ligeras mejoras.</a:t>
            </a:r>
          </a:p>
          <a:p>
            <a:pPr algn="just">
              <a:lnSpc>
                <a:spcPts val="3449"/>
              </a:lnSpc>
            </a:pPr>
            <a:r>
              <a:rPr lang="en-US" b="true" sz="2299" spc="22">
                <a:solidFill>
                  <a:srgbClr val="F8FBFD"/>
                </a:solidFill>
                <a:latin typeface="Montserrat Light Bold"/>
                <a:ea typeface="Montserrat Light Bold"/>
                <a:cs typeface="Montserrat Light Bold"/>
                <a:sym typeface="Montserrat Light Bold"/>
              </a:rPr>
              <a:t>Región:</a:t>
            </a:r>
            <a:r>
              <a:rPr lang="en-US" sz="2299" spc="22">
                <a:solidFill>
                  <a:srgbClr val="F8FBFD"/>
                </a:solidFill>
                <a:latin typeface="Montserrat Light"/>
                <a:ea typeface="Montserrat Light"/>
                <a:cs typeface="Montserrat Light"/>
                <a:sym typeface="Montserrat Light"/>
              </a:rPr>
              <a:t> Gradient Boosting tuvo un F1-Score más balanceado para las regiones más representadas, mientras que Random Forest mostró un rendimiento muy desigual, especialmente en regiones menos pobladas.</a:t>
            </a:r>
          </a:p>
          <a:p>
            <a:pPr algn="just">
              <a:lnSpc>
                <a:spcPts val="3449"/>
              </a:lnSpc>
            </a:pPr>
          </a:p>
        </p:txBody>
      </p:sp>
    </p:spTree>
  </p:cSld>
  <p:clrMapOvr>
    <a:masterClrMapping/>
  </p:clrMapOvr>
</p:sld>
</file>

<file path=ppt/slides/slide141.xml><?xml version="1.0" encoding="utf-8"?>
<p:sld xmlns:p="http://schemas.openxmlformats.org/presentationml/2006/main" xmlns:a="http://schemas.openxmlformats.org/drawingml/2006/main">
  <p:cSld>
    <p:bg>
      <p:bgPr>
        <a:solidFill>
          <a:srgbClr val="38B6FF"/>
        </a:solidFill>
      </p:bgPr>
    </p:bg>
    <p:spTree>
      <p:nvGrpSpPr>
        <p:cNvPr id="1" name=""/>
        <p:cNvGrpSpPr/>
        <p:nvPr/>
      </p:nvGrpSpPr>
      <p:grpSpPr>
        <a:xfrm>
          <a:off x="0" y="0"/>
          <a:ext cx="0" cy="0"/>
          <a:chOff x="0" y="0"/>
          <a:chExt cx="0" cy="0"/>
        </a:xfrm>
      </p:grpSpPr>
      <p:sp>
        <p:nvSpPr>
          <p:cNvPr name="AutoShape 2" id="2"/>
          <p:cNvSpPr/>
          <p:nvPr/>
        </p:nvSpPr>
        <p:spPr>
          <a:xfrm rot="-2700000">
            <a:off x="7174615" y="-2589922"/>
            <a:ext cx="3554939" cy="3554243"/>
          </a:xfrm>
          <a:prstGeom prst="rect">
            <a:avLst/>
          </a:prstGeom>
          <a:solidFill>
            <a:srgbClr val="F8FBFD"/>
          </a:solidFill>
        </p:spPr>
      </p:sp>
      <p:sp>
        <p:nvSpPr>
          <p:cNvPr name="AutoShape 3" id="3"/>
          <p:cNvSpPr/>
          <p:nvPr/>
        </p:nvSpPr>
        <p:spPr>
          <a:xfrm rot="-2700000">
            <a:off x="7210580" y="-1074420"/>
            <a:ext cx="30601" cy="3238550"/>
          </a:xfrm>
          <a:prstGeom prst="rect">
            <a:avLst/>
          </a:prstGeom>
          <a:solidFill>
            <a:srgbClr val="F8FBFD"/>
          </a:solidFill>
        </p:spPr>
      </p:sp>
      <p:sp>
        <p:nvSpPr>
          <p:cNvPr name="AutoShape 4" id="4"/>
          <p:cNvSpPr/>
          <p:nvPr/>
        </p:nvSpPr>
        <p:spPr>
          <a:xfrm rot="-2700000">
            <a:off x="9693751" y="6312324"/>
            <a:ext cx="23417" cy="1909472"/>
          </a:xfrm>
          <a:prstGeom prst="rect">
            <a:avLst/>
          </a:prstGeom>
          <a:solidFill>
            <a:srgbClr val="F8FBFD"/>
          </a:solidFill>
        </p:spPr>
      </p:sp>
      <p:sp>
        <p:nvSpPr>
          <p:cNvPr name="TextBox 5" id="5"/>
          <p:cNvSpPr txBox="true"/>
          <p:nvPr/>
        </p:nvSpPr>
        <p:spPr>
          <a:xfrm rot="0">
            <a:off x="545936" y="731520"/>
            <a:ext cx="8220565" cy="990600"/>
          </a:xfrm>
          <a:prstGeom prst="rect">
            <a:avLst/>
          </a:prstGeom>
        </p:spPr>
        <p:txBody>
          <a:bodyPr anchor="t" rtlCol="false" tIns="0" lIns="0" bIns="0" rIns="0">
            <a:spAutoFit/>
          </a:bodyPr>
          <a:lstStyle/>
          <a:p>
            <a:pPr algn="l">
              <a:lnSpc>
                <a:spcPts val="3360"/>
              </a:lnSpc>
            </a:pPr>
            <a:r>
              <a:rPr lang="en-US" b="true" sz="2800" spc="28">
                <a:solidFill>
                  <a:srgbClr val="F8FBFD"/>
                </a:solidFill>
                <a:latin typeface="Montserrat Classic Bold"/>
                <a:ea typeface="Montserrat Classic Bold"/>
                <a:cs typeface="Montserrat Classic Bold"/>
                <a:sym typeface="Montserrat Classic Bold"/>
              </a:rPr>
              <a:t>EFICIENCIA Y COSTOS DE EJECUCIÓN</a:t>
            </a:r>
          </a:p>
          <a:p>
            <a:pPr algn="l">
              <a:lnSpc>
                <a:spcPts val="2280"/>
              </a:lnSpc>
            </a:pPr>
            <a:r>
              <a:rPr lang="en-US" b="true" sz="1900" spc="19">
                <a:solidFill>
                  <a:srgbClr val="F8FBFD"/>
                </a:solidFill>
                <a:latin typeface="Montserrat Classic Bold"/>
                <a:ea typeface="Montserrat Classic Bold"/>
                <a:cs typeface="Montserrat Classic Bold"/>
                <a:sym typeface="Montserrat Classic Bold"/>
              </a:rPr>
              <a:t>COMPARACIÓN ENTRE TIEMPO DE ENTRENAMIENTO Y EFICIENCIA</a:t>
            </a:r>
          </a:p>
        </p:txBody>
      </p:sp>
      <p:sp>
        <p:nvSpPr>
          <p:cNvPr name="TextBox 6" id="6"/>
          <p:cNvSpPr txBox="true"/>
          <p:nvPr/>
        </p:nvSpPr>
        <p:spPr>
          <a:xfrm rot="0">
            <a:off x="545936" y="1898342"/>
            <a:ext cx="8476144" cy="4829175"/>
          </a:xfrm>
          <a:prstGeom prst="rect">
            <a:avLst/>
          </a:prstGeom>
        </p:spPr>
        <p:txBody>
          <a:bodyPr anchor="t" rtlCol="false" tIns="0" lIns="0" bIns="0" rIns="0">
            <a:spAutoFit/>
          </a:bodyPr>
          <a:lstStyle/>
          <a:p>
            <a:pPr algn="just">
              <a:lnSpc>
                <a:spcPts val="2999"/>
              </a:lnSpc>
            </a:pPr>
            <a:r>
              <a:rPr lang="en-US" b="true" sz="1999" spc="19">
                <a:solidFill>
                  <a:srgbClr val="F8FBFD"/>
                </a:solidFill>
                <a:latin typeface="Montserrat Light Bold"/>
                <a:ea typeface="Montserrat Light Bold"/>
                <a:cs typeface="Montserrat Light Bold"/>
                <a:sym typeface="Montserrat Light Bold"/>
              </a:rPr>
              <a:t>Random Forest: </a:t>
            </a:r>
            <a:r>
              <a:rPr lang="en-US" sz="1999" spc="19">
                <a:solidFill>
                  <a:srgbClr val="F8FBFD"/>
                </a:solidFill>
                <a:latin typeface="Montserrat Light"/>
                <a:ea typeface="Montserrat Light"/>
                <a:cs typeface="Montserrat Light"/>
                <a:sym typeface="Montserrat Light"/>
              </a:rPr>
              <a:t>Se entrenó en un tiempo considerablemente menor, haciendo de este modelo una opción más viable en términos de costos de computación y tiempo. Sin embargo, el rendimiento, especialmente en clases minoritarias, no fue el óptimo.</a:t>
            </a:r>
          </a:p>
          <a:p>
            <a:pPr algn="just">
              <a:lnSpc>
                <a:spcPts val="2999"/>
              </a:lnSpc>
            </a:pPr>
            <a:r>
              <a:rPr lang="en-US" b="true" sz="1999" spc="19">
                <a:solidFill>
                  <a:srgbClr val="F8FBFD"/>
                </a:solidFill>
                <a:latin typeface="Montserrat Light Bold"/>
                <a:ea typeface="Montserrat Light Bold"/>
                <a:cs typeface="Montserrat Light Bold"/>
                <a:sym typeface="Montserrat Light Bold"/>
              </a:rPr>
              <a:t>Gradient Boosting: </a:t>
            </a:r>
            <a:r>
              <a:rPr lang="en-US" sz="1999" spc="19">
                <a:solidFill>
                  <a:srgbClr val="F8FBFD"/>
                </a:solidFill>
                <a:latin typeface="Montserrat Light"/>
                <a:ea typeface="Montserrat Light"/>
                <a:cs typeface="Montserrat Light"/>
                <a:sym typeface="Montserrat Light"/>
              </a:rPr>
              <a:t>Aunque el tiempo de entrenamiento fue significativamente mayor, lo cual generó limitaciones en algunas ejecuciones, este modelo mostró una mayor capacidad de ajuste, especialmente para las clases minoritarias y relaciones complejas entre variables. Esto sugiere que, de poder extender el tiempo de entrenamiento, podría ofrecer mejores resultados, aunque a un costo mayor en términos de eficiencia."</a:t>
            </a:r>
          </a:p>
          <a:p>
            <a:pPr algn="just">
              <a:lnSpc>
                <a:spcPts val="2999"/>
              </a:lnSpc>
            </a:pPr>
          </a:p>
        </p:txBody>
      </p:sp>
    </p:spTree>
  </p:cSld>
  <p:clrMapOvr>
    <a:masterClrMapping/>
  </p:clrMapOvr>
</p:sld>
</file>

<file path=ppt/slides/slide142.xml><?xml version="1.0" encoding="utf-8"?>
<p:sld xmlns:p="http://schemas.openxmlformats.org/presentationml/2006/main" xmlns:a="http://schemas.openxmlformats.org/drawingml/2006/main">
  <p:cSld>
    <p:bg>
      <p:bgPr>
        <a:solidFill>
          <a:srgbClr val="38B6FF"/>
        </a:solidFill>
      </p:bgPr>
    </p:bg>
    <p:spTree>
      <p:nvGrpSpPr>
        <p:cNvPr id="1" name=""/>
        <p:cNvGrpSpPr/>
        <p:nvPr/>
      </p:nvGrpSpPr>
      <p:grpSpPr>
        <a:xfrm>
          <a:off x="0" y="0"/>
          <a:ext cx="0" cy="0"/>
          <a:chOff x="0" y="0"/>
          <a:chExt cx="0" cy="0"/>
        </a:xfrm>
      </p:grpSpPr>
      <p:sp>
        <p:nvSpPr>
          <p:cNvPr name="AutoShape 2" id="2"/>
          <p:cNvSpPr/>
          <p:nvPr/>
        </p:nvSpPr>
        <p:spPr>
          <a:xfrm rot="-2700000">
            <a:off x="7174615" y="-2589922"/>
            <a:ext cx="3554939" cy="3554243"/>
          </a:xfrm>
          <a:prstGeom prst="rect">
            <a:avLst/>
          </a:prstGeom>
          <a:solidFill>
            <a:srgbClr val="F8FBFD"/>
          </a:solidFill>
        </p:spPr>
      </p:sp>
      <p:sp>
        <p:nvSpPr>
          <p:cNvPr name="AutoShape 3" id="3"/>
          <p:cNvSpPr/>
          <p:nvPr/>
        </p:nvSpPr>
        <p:spPr>
          <a:xfrm rot="-2700000">
            <a:off x="7210580" y="-1074420"/>
            <a:ext cx="30601" cy="3238550"/>
          </a:xfrm>
          <a:prstGeom prst="rect">
            <a:avLst/>
          </a:prstGeom>
          <a:solidFill>
            <a:srgbClr val="F8FBFD"/>
          </a:solidFill>
        </p:spPr>
      </p:sp>
      <p:sp>
        <p:nvSpPr>
          <p:cNvPr name="AutoShape 4" id="4"/>
          <p:cNvSpPr/>
          <p:nvPr/>
        </p:nvSpPr>
        <p:spPr>
          <a:xfrm rot="-2700000">
            <a:off x="9693751" y="6312324"/>
            <a:ext cx="23417" cy="1909472"/>
          </a:xfrm>
          <a:prstGeom prst="rect">
            <a:avLst/>
          </a:prstGeom>
          <a:solidFill>
            <a:srgbClr val="F8FBFD"/>
          </a:solidFill>
        </p:spPr>
      </p:sp>
      <p:sp>
        <p:nvSpPr>
          <p:cNvPr name="TextBox 5" id="5"/>
          <p:cNvSpPr txBox="true"/>
          <p:nvPr/>
        </p:nvSpPr>
        <p:spPr>
          <a:xfrm rot="0">
            <a:off x="545936" y="807720"/>
            <a:ext cx="8220565" cy="838200"/>
          </a:xfrm>
          <a:prstGeom prst="rect">
            <a:avLst/>
          </a:prstGeom>
        </p:spPr>
        <p:txBody>
          <a:bodyPr anchor="t" rtlCol="false" tIns="0" lIns="0" bIns="0" rIns="0">
            <a:spAutoFit/>
          </a:bodyPr>
          <a:lstStyle/>
          <a:p>
            <a:pPr algn="l">
              <a:lnSpc>
                <a:spcPts val="3360"/>
              </a:lnSpc>
            </a:pPr>
            <a:r>
              <a:rPr lang="en-US" b="true" sz="2800" spc="28">
                <a:solidFill>
                  <a:srgbClr val="F8FBFD"/>
                </a:solidFill>
                <a:latin typeface="Montserrat Classic Bold"/>
                <a:ea typeface="Montserrat Classic Bold"/>
                <a:cs typeface="Montserrat Classic Bold"/>
                <a:sym typeface="Montserrat Classic Bold"/>
              </a:rPr>
              <a:t>VENTAJAS Y DESVENTAJAS DE CADA MODELO</a:t>
            </a:r>
          </a:p>
        </p:txBody>
      </p:sp>
      <p:sp>
        <p:nvSpPr>
          <p:cNvPr name="TextBox 6" id="6"/>
          <p:cNvSpPr txBox="true"/>
          <p:nvPr/>
        </p:nvSpPr>
        <p:spPr>
          <a:xfrm rot="0">
            <a:off x="475941" y="1874369"/>
            <a:ext cx="8476144" cy="5168266"/>
          </a:xfrm>
          <a:prstGeom prst="rect">
            <a:avLst/>
          </a:prstGeom>
        </p:spPr>
        <p:txBody>
          <a:bodyPr anchor="t" rtlCol="false" tIns="0" lIns="0" bIns="0" rIns="0">
            <a:spAutoFit/>
          </a:bodyPr>
          <a:lstStyle/>
          <a:p>
            <a:pPr algn="just">
              <a:lnSpc>
                <a:spcPts val="3149"/>
              </a:lnSpc>
            </a:pPr>
            <a:r>
              <a:rPr lang="en-US" b="true" sz="2099" spc="20">
                <a:solidFill>
                  <a:srgbClr val="F8FBFD"/>
                </a:solidFill>
                <a:latin typeface="Montserrat Light Bold"/>
                <a:ea typeface="Montserrat Light Bold"/>
                <a:cs typeface="Montserrat Light Bold"/>
                <a:sym typeface="Montserrat Light Bold"/>
              </a:rPr>
              <a:t>Random Forest:</a:t>
            </a:r>
          </a:p>
          <a:p>
            <a:pPr algn="just" marL="453387" indent="-226693" lvl="1">
              <a:lnSpc>
                <a:spcPts val="3149"/>
              </a:lnSpc>
              <a:buFont typeface="Arial"/>
              <a:buChar char="•"/>
            </a:pPr>
            <a:r>
              <a:rPr lang="en-US" b="true" sz="2099" spc="20">
                <a:solidFill>
                  <a:srgbClr val="F8FBFD"/>
                </a:solidFill>
                <a:latin typeface="Montserrat Light Bold"/>
                <a:ea typeface="Montserrat Light Bold"/>
                <a:cs typeface="Montserrat Light Bold"/>
                <a:sym typeface="Montserrat Light Bold"/>
              </a:rPr>
              <a:t>Ventajas:</a:t>
            </a:r>
            <a:r>
              <a:rPr lang="en-US" sz="2099" spc="20">
                <a:solidFill>
                  <a:srgbClr val="F8FBFD"/>
                </a:solidFill>
                <a:latin typeface="Montserrat Light"/>
                <a:ea typeface="Montserrat Light"/>
                <a:cs typeface="Montserrat Light"/>
                <a:sym typeface="Montserrat Light"/>
              </a:rPr>
              <a:t> Menor tiempo de entrenamiento; buen rendimiento en clases bien representadas.</a:t>
            </a:r>
          </a:p>
          <a:p>
            <a:pPr algn="just" marL="453387" indent="-226693" lvl="1">
              <a:lnSpc>
                <a:spcPts val="3149"/>
              </a:lnSpc>
              <a:buFont typeface="Arial"/>
              <a:buChar char="•"/>
            </a:pPr>
            <a:r>
              <a:rPr lang="en-US" b="true" sz="2099" spc="20">
                <a:solidFill>
                  <a:srgbClr val="F8FBFD"/>
                </a:solidFill>
                <a:latin typeface="Montserrat Light Bold"/>
                <a:ea typeface="Montserrat Light Bold"/>
                <a:cs typeface="Montserrat Light Bold"/>
                <a:sym typeface="Montserrat Light Bold"/>
              </a:rPr>
              <a:t>Desventajas: </a:t>
            </a:r>
            <a:r>
              <a:rPr lang="en-US" sz="2099" spc="20">
                <a:solidFill>
                  <a:srgbClr val="F8FBFD"/>
                </a:solidFill>
                <a:latin typeface="Montserrat Light"/>
                <a:ea typeface="Montserrat Light"/>
                <a:cs typeface="Montserrat Light"/>
                <a:sym typeface="Montserrat Light"/>
              </a:rPr>
              <a:t>Bajo rendimiento en clases minoritarias; dificultad para captar relaciones complejas.</a:t>
            </a:r>
          </a:p>
          <a:p>
            <a:pPr algn="just">
              <a:lnSpc>
                <a:spcPts val="3149"/>
              </a:lnSpc>
            </a:pPr>
            <a:r>
              <a:rPr lang="en-US" b="true" sz="2099" spc="20">
                <a:solidFill>
                  <a:srgbClr val="F8FBFD"/>
                </a:solidFill>
                <a:latin typeface="Montserrat Light Bold"/>
                <a:ea typeface="Montserrat Light Bold"/>
                <a:cs typeface="Montserrat Light Bold"/>
                <a:sym typeface="Montserrat Light Bold"/>
              </a:rPr>
              <a:t>Gradient Boosting:</a:t>
            </a:r>
          </a:p>
          <a:p>
            <a:pPr algn="just" marL="453387" indent="-226693" lvl="1">
              <a:lnSpc>
                <a:spcPts val="3149"/>
              </a:lnSpc>
              <a:buFont typeface="Arial"/>
              <a:buChar char="•"/>
            </a:pPr>
            <a:r>
              <a:rPr lang="en-US" b="true" sz="2099" spc="20">
                <a:solidFill>
                  <a:srgbClr val="F8FBFD"/>
                </a:solidFill>
                <a:latin typeface="Montserrat Light Bold"/>
                <a:ea typeface="Montserrat Light Bold"/>
                <a:cs typeface="Montserrat Light Bold"/>
                <a:sym typeface="Montserrat Light Bold"/>
              </a:rPr>
              <a:t>Ventajas: </a:t>
            </a:r>
            <a:r>
              <a:rPr lang="en-US" sz="2099" spc="20">
                <a:solidFill>
                  <a:srgbClr val="F8FBFD"/>
                </a:solidFill>
                <a:latin typeface="Montserrat Light"/>
                <a:ea typeface="Montserrat Light"/>
                <a:cs typeface="Montserrat Light"/>
                <a:sym typeface="Montserrat Light"/>
              </a:rPr>
              <a:t>Mejor rendimiento en el manejo de clases desbalanceadas; mayor capacidad de ajuste y precisión en relaciones complejas.</a:t>
            </a:r>
          </a:p>
          <a:p>
            <a:pPr algn="just" marL="453387" indent="-226693" lvl="1">
              <a:lnSpc>
                <a:spcPts val="3149"/>
              </a:lnSpc>
              <a:buFont typeface="Arial"/>
              <a:buChar char="•"/>
            </a:pPr>
            <a:r>
              <a:rPr lang="en-US" b="true" sz="2099" spc="20">
                <a:solidFill>
                  <a:srgbClr val="F8FBFD"/>
                </a:solidFill>
                <a:latin typeface="Montserrat Light Bold"/>
                <a:ea typeface="Montserrat Light Bold"/>
                <a:cs typeface="Montserrat Light Bold"/>
                <a:sym typeface="Montserrat Light Bold"/>
              </a:rPr>
              <a:t>Desventajas:</a:t>
            </a:r>
            <a:r>
              <a:rPr lang="en-US" sz="2099" spc="20">
                <a:solidFill>
                  <a:srgbClr val="F8FBFD"/>
                </a:solidFill>
                <a:latin typeface="Montserrat Light"/>
                <a:ea typeface="Montserrat Light"/>
                <a:cs typeface="Montserrat Light"/>
                <a:sym typeface="Montserrat Light"/>
              </a:rPr>
              <a:t> Alto costo computacional; largo tiempo de entrenamiento, que limitó su aplicabilidad en algunas ocasiones.</a:t>
            </a:r>
          </a:p>
          <a:p>
            <a:pPr algn="just">
              <a:lnSpc>
                <a:spcPts val="3149"/>
              </a:lnSpc>
            </a:pPr>
          </a:p>
        </p:txBody>
      </p:sp>
    </p:spTree>
  </p:cSld>
  <p:clrMapOvr>
    <a:masterClrMapping/>
  </p:clrMapOvr>
</p:sld>
</file>

<file path=ppt/slides/slide143.xml><?xml version="1.0" encoding="utf-8"?>
<p:sld xmlns:p="http://schemas.openxmlformats.org/presentationml/2006/main" xmlns:a="http://schemas.openxmlformats.org/drawingml/2006/main">
  <p:cSld>
    <p:bg>
      <p:bgPr>
        <a:solidFill>
          <a:srgbClr val="38B6FF"/>
        </a:solidFill>
      </p:bgPr>
    </p:bg>
    <p:spTree>
      <p:nvGrpSpPr>
        <p:cNvPr id="1" name=""/>
        <p:cNvGrpSpPr/>
        <p:nvPr/>
      </p:nvGrpSpPr>
      <p:grpSpPr>
        <a:xfrm>
          <a:off x="0" y="0"/>
          <a:ext cx="0" cy="0"/>
          <a:chOff x="0" y="0"/>
          <a:chExt cx="0" cy="0"/>
        </a:xfrm>
      </p:grpSpPr>
      <p:sp>
        <p:nvSpPr>
          <p:cNvPr name="AutoShape 2" id="2"/>
          <p:cNvSpPr/>
          <p:nvPr/>
        </p:nvSpPr>
        <p:spPr>
          <a:xfrm rot="-2700000">
            <a:off x="7174615" y="-2589922"/>
            <a:ext cx="3554939" cy="3554243"/>
          </a:xfrm>
          <a:prstGeom prst="rect">
            <a:avLst/>
          </a:prstGeom>
          <a:solidFill>
            <a:srgbClr val="F8FBFD"/>
          </a:solidFill>
        </p:spPr>
      </p:sp>
      <p:sp>
        <p:nvSpPr>
          <p:cNvPr name="AutoShape 3" id="3"/>
          <p:cNvSpPr/>
          <p:nvPr/>
        </p:nvSpPr>
        <p:spPr>
          <a:xfrm rot="-2700000">
            <a:off x="7210580" y="-1074420"/>
            <a:ext cx="30601" cy="3238550"/>
          </a:xfrm>
          <a:prstGeom prst="rect">
            <a:avLst/>
          </a:prstGeom>
          <a:solidFill>
            <a:srgbClr val="F8FBFD"/>
          </a:solidFill>
        </p:spPr>
      </p:sp>
      <p:sp>
        <p:nvSpPr>
          <p:cNvPr name="AutoShape 4" id="4"/>
          <p:cNvSpPr/>
          <p:nvPr/>
        </p:nvSpPr>
        <p:spPr>
          <a:xfrm rot="-2700000">
            <a:off x="9693751" y="6312324"/>
            <a:ext cx="23417" cy="1909472"/>
          </a:xfrm>
          <a:prstGeom prst="rect">
            <a:avLst/>
          </a:prstGeom>
          <a:solidFill>
            <a:srgbClr val="F8FBFD"/>
          </a:solidFill>
        </p:spPr>
      </p:sp>
      <p:sp>
        <p:nvSpPr>
          <p:cNvPr name="TextBox 5" id="5"/>
          <p:cNvSpPr txBox="true"/>
          <p:nvPr/>
        </p:nvSpPr>
        <p:spPr>
          <a:xfrm rot="0">
            <a:off x="545936" y="907733"/>
            <a:ext cx="8220565" cy="628650"/>
          </a:xfrm>
          <a:prstGeom prst="rect">
            <a:avLst/>
          </a:prstGeom>
        </p:spPr>
        <p:txBody>
          <a:bodyPr anchor="t" rtlCol="false" tIns="0" lIns="0" bIns="0" rIns="0">
            <a:spAutoFit/>
          </a:bodyPr>
          <a:lstStyle/>
          <a:p>
            <a:pPr algn="l">
              <a:lnSpc>
                <a:spcPts val="4919"/>
              </a:lnSpc>
            </a:pPr>
            <a:r>
              <a:rPr lang="en-US" b="true" sz="4099" spc="40">
                <a:solidFill>
                  <a:srgbClr val="F8FBFD"/>
                </a:solidFill>
                <a:latin typeface="Montserrat Classic Bold"/>
                <a:ea typeface="Montserrat Classic Bold"/>
                <a:cs typeface="Montserrat Classic Bold"/>
                <a:sym typeface="Montserrat Classic Bold"/>
              </a:rPr>
              <a:t>CONCLUSIONES</a:t>
            </a:r>
          </a:p>
        </p:txBody>
      </p:sp>
      <p:sp>
        <p:nvSpPr>
          <p:cNvPr name="TextBox 6" id="6"/>
          <p:cNvSpPr txBox="true"/>
          <p:nvPr/>
        </p:nvSpPr>
        <p:spPr>
          <a:xfrm rot="0">
            <a:off x="475941" y="1984709"/>
            <a:ext cx="8476144" cy="4758691"/>
          </a:xfrm>
          <a:prstGeom prst="rect">
            <a:avLst/>
          </a:prstGeom>
        </p:spPr>
        <p:txBody>
          <a:bodyPr anchor="t" rtlCol="false" tIns="0" lIns="0" bIns="0" rIns="0">
            <a:spAutoFit/>
          </a:bodyPr>
          <a:lstStyle/>
          <a:p>
            <a:pPr algn="just" marL="561334" indent="-280667" lvl="1">
              <a:lnSpc>
                <a:spcPts val="3899"/>
              </a:lnSpc>
              <a:buFont typeface="Arial"/>
              <a:buChar char="•"/>
            </a:pPr>
            <a:r>
              <a:rPr lang="en-US" b="true" sz="2599" spc="25">
                <a:solidFill>
                  <a:srgbClr val="F8FBFD"/>
                </a:solidFill>
                <a:latin typeface="Montserrat Light Bold"/>
                <a:ea typeface="Montserrat Light Bold"/>
                <a:cs typeface="Montserrat Light Bold"/>
                <a:sym typeface="Montserrat Light Bold"/>
              </a:rPr>
              <a:t>Gradient Boosting</a:t>
            </a:r>
            <a:r>
              <a:rPr lang="en-US" sz="2599" spc="25">
                <a:solidFill>
                  <a:srgbClr val="F8FBFD"/>
                </a:solidFill>
                <a:latin typeface="Montserrat Light"/>
                <a:ea typeface="Montserrat Light"/>
                <a:cs typeface="Montserrat Light"/>
                <a:sym typeface="Montserrat Light"/>
              </a:rPr>
              <a:t> mostró un rendimiento superior en términos de ajuste fino y precisión para clases desbalanceadas, pero su alto costo computacional fue una limitante.</a:t>
            </a:r>
          </a:p>
          <a:p>
            <a:pPr algn="just">
              <a:lnSpc>
                <a:spcPts val="3899"/>
              </a:lnSpc>
            </a:pPr>
          </a:p>
          <a:p>
            <a:pPr algn="just" marL="561334" indent="-280667" lvl="1">
              <a:lnSpc>
                <a:spcPts val="3899"/>
              </a:lnSpc>
              <a:buFont typeface="Arial"/>
              <a:buChar char="•"/>
            </a:pPr>
            <a:r>
              <a:rPr lang="en-US" b="true" sz="2599" spc="25">
                <a:solidFill>
                  <a:srgbClr val="F8FBFD"/>
                </a:solidFill>
                <a:latin typeface="Montserrat Light Bold"/>
                <a:ea typeface="Montserrat Light Bold"/>
                <a:cs typeface="Montserrat Light Bold"/>
                <a:sym typeface="Montserrat Light Bold"/>
              </a:rPr>
              <a:t>Random Forest</a:t>
            </a:r>
            <a:r>
              <a:rPr lang="en-US" sz="2599" spc="25">
                <a:solidFill>
                  <a:srgbClr val="F8FBFD"/>
                </a:solidFill>
                <a:latin typeface="Montserrat Light"/>
                <a:ea typeface="Montserrat Light"/>
                <a:cs typeface="Montserrat Light"/>
                <a:sym typeface="Montserrat Light"/>
              </a:rPr>
              <a:t> fue más eficiente en términos de tiempo de ejecución, pero mostró dificultades para identificar correctamente a clases menos representadas.</a:t>
            </a:r>
          </a:p>
          <a:p>
            <a:pPr algn="just">
              <a:lnSpc>
                <a:spcPts val="3149"/>
              </a:lnSpc>
            </a:pPr>
          </a:p>
        </p:txBody>
      </p:sp>
    </p:spTree>
  </p:cSld>
  <p:clrMapOvr>
    <a:masterClrMapping/>
  </p:clrMapOvr>
</p:sld>
</file>

<file path=ppt/slides/slide144.xml><?xml version="1.0" encoding="utf-8"?>
<p:sld xmlns:p="http://schemas.openxmlformats.org/presentationml/2006/main" xmlns:a="http://schemas.openxmlformats.org/drawingml/2006/main">
  <p:cSld>
    <p:bg>
      <p:bgPr>
        <a:solidFill>
          <a:srgbClr val="38B6FF"/>
        </a:solidFill>
      </p:bgPr>
    </p:bg>
    <p:spTree>
      <p:nvGrpSpPr>
        <p:cNvPr id="1" name=""/>
        <p:cNvGrpSpPr/>
        <p:nvPr/>
      </p:nvGrpSpPr>
      <p:grpSpPr>
        <a:xfrm>
          <a:off x="0" y="0"/>
          <a:ext cx="0" cy="0"/>
          <a:chOff x="0" y="0"/>
          <a:chExt cx="0" cy="0"/>
        </a:xfrm>
      </p:grpSpPr>
      <p:sp>
        <p:nvSpPr>
          <p:cNvPr name="AutoShape 2" id="2"/>
          <p:cNvSpPr/>
          <p:nvPr/>
        </p:nvSpPr>
        <p:spPr>
          <a:xfrm rot="-2700000">
            <a:off x="7174615" y="-2589922"/>
            <a:ext cx="3554939" cy="3554243"/>
          </a:xfrm>
          <a:prstGeom prst="rect">
            <a:avLst/>
          </a:prstGeom>
          <a:solidFill>
            <a:srgbClr val="F8FBFD"/>
          </a:solidFill>
        </p:spPr>
      </p:sp>
      <p:sp>
        <p:nvSpPr>
          <p:cNvPr name="AutoShape 3" id="3"/>
          <p:cNvSpPr/>
          <p:nvPr/>
        </p:nvSpPr>
        <p:spPr>
          <a:xfrm rot="-2700000">
            <a:off x="7210580" y="-1074420"/>
            <a:ext cx="30601" cy="3238550"/>
          </a:xfrm>
          <a:prstGeom prst="rect">
            <a:avLst/>
          </a:prstGeom>
          <a:solidFill>
            <a:srgbClr val="F8FBFD"/>
          </a:solidFill>
        </p:spPr>
      </p:sp>
      <p:sp>
        <p:nvSpPr>
          <p:cNvPr name="AutoShape 4" id="4"/>
          <p:cNvSpPr/>
          <p:nvPr/>
        </p:nvSpPr>
        <p:spPr>
          <a:xfrm rot="-2700000">
            <a:off x="9693751" y="6312324"/>
            <a:ext cx="23417" cy="1909472"/>
          </a:xfrm>
          <a:prstGeom prst="rect">
            <a:avLst/>
          </a:prstGeom>
          <a:solidFill>
            <a:srgbClr val="F8FBFD"/>
          </a:solidFill>
        </p:spPr>
      </p:sp>
      <p:sp>
        <p:nvSpPr>
          <p:cNvPr name="TextBox 5" id="5"/>
          <p:cNvSpPr txBox="true"/>
          <p:nvPr/>
        </p:nvSpPr>
        <p:spPr>
          <a:xfrm rot="0">
            <a:off x="545936" y="907733"/>
            <a:ext cx="8220565" cy="628650"/>
          </a:xfrm>
          <a:prstGeom prst="rect">
            <a:avLst/>
          </a:prstGeom>
        </p:spPr>
        <p:txBody>
          <a:bodyPr anchor="t" rtlCol="false" tIns="0" lIns="0" bIns="0" rIns="0">
            <a:spAutoFit/>
          </a:bodyPr>
          <a:lstStyle/>
          <a:p>
            <a:pPr algn="l">
              <a:lnSpc>
                <a:spcPts val="4919"/>
              </a:lnSpc>
            </a:pPr>
            <a:r>
              <a:rPr lang="en-US" b="true" sz="4099" spc="40">
                <a:solidFill>
                  <a:srgbClr val="F8FBFD"/>
                </a:solidFill>
                <a:latin typeface="Montserrat Classic Bold"/>
                <a:ea typeface="Montserrat Classic Bold"/>
                <a:cs typeface="Montserrat Classic Bold"/>
                <a:sym typeface="Montserrat Classic Bold"/>
              </a:rPr>
              <a:t>RECOMENDACIONES</a:t>
            </a:r>
          </a:p>
        </p:txBody>
      </p:sp>
      <p:sp>
        <p:nvSpPr>
          <p:cNvPr name="TextBox 6" id="6"/>
          <p:cNvSpPr txBox="true"/>
          <p:nvPr/>
        </p:nvSpPr>
        <p:spPr>
          <a:xfrm rot="0">
            <a:off x="475941" y="1984709"/>
            <a:ext cx="8476144" cy="5122545"/>
          </a:xfrm>
          <a:prstGeom prst="rect">
            <a:avLst/>
          </a:prstGeom>
        </p:spPr>
        <p:txBody>
          <a:bodyPr anchor="t" rtlCol="false" tIns="0" lIns="0" bIns="0" rIns="0">
            <a:spAutoFit/>
          </a:bodyPr>
          <a:lstStyle/>
          <a:p>
            <a:pPr algn="just" marL="496569" indent="-248284" lvl="1">
              <a:lnSpc>
                <a:spcPts val="3449"/>
              </a:lnSpc>
              <a:buFont typeface="Arial"/>
              <a:buChar char="•"/>
            </a:pPr>
            <a:r>
              <a:rPr lang="en-US" sz="2299" spc="22">
                <a:solidFill>
                  <a:srgbClr val="F8FBFD"/>
                </a:solidFill>
                <a:latin typeface="Montserrat Light"/>
                <a:ea typeface="Montserrat Light"/>
                <a:cs typeface="Montserrat Light"/>
                <a:sym typeface="Montserrat Light"/>
              </a:rPr>
              <a:t>Se recomienda utilizar Gradient Boosting si el objetivo es maximizar el rendimiento y se cuenta con los recursos para tiempos de entrenamiento más prolongados.</a:t>
            </a:r>
          </a:p>
          <a:p>
            <a:pPr algn="just" marL="496569" indent="-248284" lvl="1">
              <a:lnSpc>
                <a:spcPts val="3449"/>
              </a:lnSpc>
              <a:buFont typeface="Arial"/>
              <a:buChar char="•"/>
            </a:pPr>
            <a:r>
              <a:rPr lang="en-US" sz="2299" spc="22">
                <a:solidFill>
                  <a:srgbClr val="F8FBFD"/>
                </a:solidFill>
                <a:latin typeface="Montserrat Light"/>
                <a:ea typeface="Montserrat Light"/>
                <a:cs typeface="Montserrat Light"/>
                <a:sym typeface="Montserrat Light"/>
              </a:rPr>
              <a:t>Para situaciones donde la eficiencia en términos de tiempo es primordial y las clases están bien representadas, Random Forest puede ser una mejor opción.</a:t>
            </a:r>
          </a:p>
          <a:p>
            <a:pPr algn="just" marL="496569" indent="-248284" lvl="1">
              <a:lnSpc>
                <a:spcPts val="3449"/>
              </a:lnSpc>
              <a:buFont typeface="Arial"/>
              <a:buChar char="•"/>
            </a:pPr>
            <a:r>
              <a:rPr lang="en-US" sz="2299" spc="22">
                <a:solidFill>
                  <a:srgbClr val="F8FBFD"/>
                </a:solidFill>
                <a:latin typeface="Montserrat Light"/>
                <a:ea typeface="Montserrat Light"/>
                <a:cs typeface="Montserrat Light"/>
                <a:sym typeface="Montserrat Light"/>
              </a:rPr>
              <a:t>Se sugiere explorar técnicas de balanceo de clases y ajuste de hiperparámetros para mejorar la clasificación de clases minoritarias en ambos modelos.</a:t>
            </a:r>
          </a:p>
          <a:p>
            <a:pPr algn="just">
              <a:lnSpc>
                <a:spcPts val="3449"/>
              </a:lnSpc>
            </a:pP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F8FBFD"/>
        </a:solidFill>
      </p:bgPr>
    </p:bg>
    <p:spTree>
      <p:nvGrpSpPr>
        <p:cNvPr id="1" name=""/>
        <p:cNvGrpSpPr/>
        <p:nvPr/>
      </p:nvGrpSpPr>
      <p:grpSpPr>
        <a:xfrm>
          <a:off x="0" y="0"/>
          <a:ext cx="0" cy="0"/>
          <a:chOff x="0" y="0"/>
          <a:chExt cx="0" cy="0"/>
        </a:xfrm>
      </p:grpSpPr>
      <p:sp>
        <p:nvSpPr>
          <p:cNvPr name="AutoShape 2" id="2"/>
          <p:cNvSpPr/>
          <p:nvPr/>
        </p:nvSpPr>
        <p:spPr>
          <a:xfrm rot="-2700000">
            <a:off x="7178522" y="-1076302"/>
            <a:ext cx="1816139" cy="1815784"/>
          </a:xfrm>
          <a:prstGeom prst="rect">
            <a:avLst/>
          </a:prstGeom>
          <a:solidFill>
            <a:srgbClr val="38B6FF"/>
          </a:solidFill>
        </p:spPr>
      </p:sp>
      <p:sp>
        <p:nvSpPr>
          <p:cNvPr name="AutoShape 3" id="3"/>
          <p:cNvSpPr/>
          <p:nvPr/>
        </p:nvSpPr>
        <p:spPr>
          <a:xfrm rot="-2700000">
            <a:off x="-684968" y="4076789"/>
            <a:ext cx="4215873" cy="5693313"/>
          </a:xfrm>
          <a:prstGeom prst="rect">
            <a:avLst/>
          </a:prstGeom>
          <a:solidFill>
            <a:srgbClr val="38B6FF"/>
          </a:solidFill>
        </p:spPr>
      </p:sp>
      <p:sp>
        <p:nvSpPr>
          <p:cNvPr name="AutoShape 4" id="4"/>
          <p:cNvSpPr/>
          <p:nvPr/>
        </p:nvSpPr>
        <p:spPr>
          <a:xfrm rot="-2700000">
            <a:off x="7946060" y="-235135"/>
            <a:ext cx="4043490" cy="26728"/>
          </a:xfrm>
          <a:prstGeom prst="rect">
            <a:avLst/>
          </a:prstGeom>
          <a:solidFill>
            <a:srgbClr val="38B6FF"/>
          </a:solidFill>
        </p:spPr>
      </p:sp>
      <p:sp>
        <p:nvSpPr>
          <p:cNvPr name="AutoShape 5" id="5"/>
          <p:cNvSpPr/>
          <p:nvPr/>
        </p:nvSpPr>
        <p:spPr>
          <a:xfrm rot="-2700000">
            <a:off x="3395585" y="2163914"/>
            <a:ext cx="23417" cy="6248732"/>
          </a:xfrm>
          <a:prstGeom prst="rect">
            <a:avLst/>
          </a:prstGeom>
          <a:solidFill>
            <a:srgbClr val="053D57"/>
          </a:solidFill>
        </p:spPr>
      </p:sp>
      <p:sp>
        <p:nvSpPr>
          <p:cNvPr name="Freeform 6" id="6"/>
          <p:cNvSpPr/>
          <p:nvPr/>
        </p:nvSpPr>
        <p:spPr>
          <a:xfrm flipH="false" flipV="false" rot="0">
            <a:off x="730990" y="1886993"/>
            <a:ext cx="8291090" cy="4696687"/>
          </a:xfrm>
          <a:custGeom>
            <a:avLst/>
            <a:gdLst/>
            <a:ahLst/>
            <a:cxnLst/>
            <a:rect r="r" b="b" t="t" l="l"/>
            <a:pathLst>
              <a:path h="4696687" w="8291090">
                <a:moveTo>
                  <a:pt x="0" y="0"/>
                </a:moveTo>
                <a:lnTo>
                  <a:pt x="8291090" y="0"/>
                </a:lnTo>
                <a:lnTo>
                  <a:pt x="8291090" y="4696687"/>
                </a:lnTo>
                <a:lnTo>
                  <a:pt x="0" y="4696687"/>
                </a:lnTo>
                <a:lnTo>
                  <a:pt x="0" y="0"/>
                </a:lnTo>
                <a:close/>
              </a:path>
            </a:pathLst>
          </a:custGeom>
          <a:blipFill>
            <a:blip r:embed="rId2"/>
            <a:stretch>
              <a:fillRect l="0" t="0" r="0" b="0"/>
            </a:stretch>
          </a:blipFill>
        </p:spPr>
      </p:sp>
      <p:sp>
        <p:nvSpPr>
          <p:cNvPr name="TextBox 7" id="7"/>
          <p:cNvSpPr txBox="true"/>
          <p:nvPr/>
        </p:nvSpPr>
        <p:spPr>
          <a:xfrm rot="0">
            <a:off x="-370573" y="531468"/>
            <a:ext cx="8038250" cy="838200"/>
          </a:xfrm>
          <a:prstGeom prst="rect">
            <a:avLst/>
          </a:prstGeom>
        </p:spPr>
        <p:txBody>
          <a:bodyPr anchor="t" rtlCol="false" tIns="0" lIns="0" bIns="0" rIns="0">
            <a:spAutoFit/>
          </a:bodyPr>
          <a:lstStyle/>
          <a:p>
            <a:pPr algn="ctr">
              <a:lnSpc>
                <a:spcPts val="3360"/>
              </a:lnSpc>
            </a:pPr>
            <a:r>
              <a:rPr lang="en-US" b="true" sz="2800" spc="-28">
                <a:solidFill>
                  <a:srgbClr val="38B6FF"/>
                </a:solidFill>
                <a:latin typeface="Montserrat Classic Bold"/>
                <a:ea typeface="Montserrat Classic Bold"/>
                <a:cs typeface="Montserrat Classic Bold"/>
                <a:sym typeface="Montserrat Classic Bold"/>
              </a:rPr>
              <a:t>SUICIDIOS - COMPARACIÓN DE </a:t>
            </a:r>
          </a:p>
          <a:p>
            <a:pPr algn="ctr">
              <a:lnSpc>
                <a:spcPts val="3360"/>
              </a:lnSpc>
            </a:pPr>
            <a:r>
              <a:rPr lang="en-US" b="true" sz="2800" spc="-28">
                <a:solidFill>
                  <a:srgbClr val="38B6FF"/>
                </a:solidFill>
                <a:latin typeface="Montserrat Classic Bold"/>
                <a:ea typeface="Montserrat Classic Bold"/>
                <a:cs typeface="Montserrat Classic Bold"/>
                <a:sym typeface="Montserrat Classic Bold"/>
              </a:rPr>
              <a:t>TENDENCIAS MENSUALES</a:t>
            </a:r>
          </a:p>
        </p:txBody>
      </p:sp>
    </p:spTree>
  </p:cSld>
  <p:clrMapOvr>
    <a:masterClrMapping/>
  </p:clrMapOvr>
</p:sld>
</file>

<file path=ppt/slides/slide16.xml><?xml version="1.0" encoding="utf-8"?>
<p:sld xmlns:p="http://schemas.openxmlformats.org/presentationml/2006/main" xmlns:a="http://schemas.openxmlformats.org/drawingml/2006/main">
  <p:cSld>
    <p:bg>
      <p:bgPr>
        <a:solidFill>
          <a:srgbClr val="38B6FF"/>
        </a:solidFill>
      </p:bgPr>
    </p:bg>
    <p:spTree>
      <p:nvGrpSpPr>
        <p:cNvPr id="1" name=""/>
        <p:cNvGrpSpPr/>
        <p:nvPr/>
      </p:nvGrpSpPr>
      <p:grpSpPr>
        <a:xfrm>
          <a:off x="0" y="0"/>
          <a:ext cx="0" cy="0"/>
          <a:chOff x="0" y="0"/>
          <a:chExt cx="0" cy="0"/>
        </a:xfrm>
      </p:grpSpPr>
      <p:sp>
        <p:nvSpPr>
          <p:cNvPr name="AutoShape 2" id="2"/>
          <p:cNvSpPr/>
          <p:nvPr/>
        </p:nvSpPr>
        <p:spPr>
          <a:xfrm rot="-2700000">
            <a:off x="7174615" y="-2589922"/>
            <a:ext cx="3554939" cy="3554243"/>
          </a:xfrm>
          <a:prstGeom prst="rect">
            <a:avLst/>
          </a:prstGeom>
          <a:solidFill>
            <a:srgbClr val="F8FBFD"/>
          </a:solidFill>
        </p:spPr>
      </p:sp>
      <p:sp>
        <p:nvSpPr>
          <p:cNvPr name="AutoShape 3" id="3"/>
          <p:cNvSpPr/>
          <p:nvPr/>
        </p:nvSpPr>
        <p:spPr>
          <a:xfrm rot="-2700000">
            <a:off x="7210580" y="-1074420"/>
            <a:ext cx="30601" cy="3238550"/>
          </a:xfrm>
          <a:prstGeom prst="rect">
            <a:avLst/>
          </a:prstGeom>
          <a:solidFill>
            <a:srgbClr val="F8FBFD"/>
          </a:solidFill>
        </p:spPr>
      </p:sp>
      <p:sp>
        <p:nvSpPr>
          <p:cNvPr name="AutoShape 4" id="4"/>
          <p:cNvSpPr/>
          <p:nvPr/>
        </p:nvSpPr>
        <p:spPr>
          <a:xfrm rot="-2700000">
            <a:off x="9693751" y="6312324"/>
            <a:ext cx="23417" cy="1909472"/>
          </a:xfrm>
          <a:prstGeom prst="rect">
            <a:avLst/>
          </a:prstGeom>
          <a:solidFill>
            <a:srgbClr val="F8FBFD"/>
          </a:solidFill>
        </p:spPr>
      </p:sp>
      <p:sp>
        <p:nvSpPr>
          <p:cNvPr name="TextBox 5" id="5"/>
          <p:cNvSpPr txBox="true"/>
          <p:nvPr/>
        </p:nvSpPr>
        <p:spPr>
          <a:xfrm rot="0">
            <a:off x="545936" y="850582"/>
            <a:ext cx="8220565" cy="333375"/>
          </a:xfrm>
          <a:prstGeom prst="rect">
            <a:avLst/>
          </a:prstGeom>
        </p:spPr>
        <p:txBody>
          <a:bodyPr anchor="t" rtlCol="false" tIns="0" lIns="0" bIns="0" rIns="0">
            <a:spAutoFit/>
          </a:bodyPr>
          <a:lstStyle/>
          <a:p>
            <a:pPr algn="just">
              <a:lnSpc>
                <a:spcPts val="2640"/>
              </a:lnSpc>
            </a:pPr>
            <a:r>
              <a:rPr lang="en-US" b="true" sz="2200" spc="22">
                <a:solidFill>
                  <a:srgbClr val="F8FBFD"/>
                </a:solidFill>
                <a:latin typeface="Montserrat Classic Bold"/>
                <a:ea typeface="Montserrat Classic Bold"/>
                <a:cs typeface="Montserrat Classic Bold"/>
                <a:sym typeface="Montserrat Classic Bold"/>
              </a:rPr>
              <a:t>COMPARACIÓN DE TENDENCIAS MENSUALES</a:t>
            </a:r>
          </a:p>
        </p:txBody>
      </p:sp>
      <p:sp>
        <p:nvSpPr>
          <p:cNvPr name="TextBox 6" id="6"/>
          <p:cNvSpPr txBox="true"/>
          <p:nvPr/>
        </p:nvSpPr>
        <p:spPr>
          <a:xfrm rot="0">
            <a:off x="545936" y="1643525"/>
            <a:ext cx="8476144" cy="4777740"/>
          </a:xfrm>
          <a:prstGeom prst="rect">
            <a:avLst/>
          </a:prstGeom>
        </p:spPr>
        <p:txBody>
          <a:bodyPr anchor="t" rtlCol="false" tIns="0" lIns="0" bIns="0" rIns="0">
            <a:spAutoFit/>
          </a:bodyPr>
          <a:lstStyle/>
          <a:p>
            <a:pPr algn="just">
              <a:lnSpc>
                <a:spcPts val="3150"/>
              </a:lnSpc>
            </a:pPr>
            <a:r>
              <a:rPr lang="en-US" sz="2100" spc="21">
                <a:solidFill>
                  <a:srgbClr val="F8FBFD"/>
                </a:solidFill>
                <a:latin typeface="Montserrat Light"/>
                <a:ea typeface="Montserrat Light"/>
                <a:cs typeface="Montserrat Light"/>
                <a:sym typeface="Montserrat Light"/>
              </a:rPr>
              <a:t>El gráfico muestra la tendencia mensual de suicidios entre 2019 y 2022, destacando un patrón en el que, durante los primeros años de la pandemia (2020 y 2021), se observa una disminución notable en los meses de marzo a junio, coincidiendo con el inicio y las fases más estrictas de las cuarentenas, mientras que hacia finales de año, especialmente en diciembre, se registra un aumento significativo en los suicidios, un patrón que se intensifica en 2022, lo que refuerza la hipótesis de que el encierro parece haber contribuido temporalmente a la disminución de los suicidios, mientras que durante la relajación de las restricciones y en adelante la tendencia continuó al alza.</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F8FBFD"/>
        </a:solidFill>
      </p:bgPr>
    </p:bg>
    <p:spTree>
      <p:nvGrpSpPr>
        <p:cNvPr id="1" name=""/>
        <p:cNvGrpSpPr/>
        <p:nvPr/>
      </p:nvGrpSpPr>
      <p:grpSpPr>
        <a:xfrm>
          <a:off x="0" y="0"/>
          <a:ext cx="0" cy="0"/>
          <a:chOff x="0" y="0"/>
          <a:chExt cx="0" cy="0"/>
        </a:xfrm>
      </p:grpSpPr>
      <p:sp>
        <p:nvSpPr>
          <p:cNvPr name="AutoShape 2" id="2"/>
          <p:cNvSpPr/>
          <p:nvPr/>
        </p:nvSpPr>
        <p:spPr>
          <a:xfrm rot="-2700000">
            <a:off x="7178522" y="-1076302"/>
            <a:ext cx="1816139" cy="1815784"/>
          </a:xfrm>
          <a:prstGeom prst="rect">
            <a:avLst/>
          </a:prstGeom>
          <a:solidFill>
            <a:srgbClr val="38B6FF"/>
          </a:solidFill>
        </p:spPr>
      </p:sp>
      <p:sp>
        <p:nvSpPr>
          <p:cNvPr name="AutoShape 3" id="3"/>
          <p:cNvSpPr/>
          <p:nvPr/>
        </p:nvSpPr>
        <p:spPr>
          <a:xfrm rot="-2700000">
            <a:off x="-684968" y="4076789"/>
            <a:ext cx="4215873" cy="5693313"/>
          </a:xfrm>
          <a:prstGeom prst="rect">
            <a:avLst/>
          </a:prstGeom>
          <a:solidFill>
            <a:srgbClr val="38B6FF"/>
          </a:solidFill>
        </p:spPr>
      </p:sp>
      <p:sp>
        <p:nvSpPr>
          <p:cNvPr name="AutoShape 4" id="4"/>
          <p:cNvSpPr/>
          <p:nvPr/>
        </p:nvSpPr>
        <p:spPr>
          <a:xfrm rot="-2700000">
            <a:off x="7946060" y="-235135"/>
            <a:ext cx="4043490" cy="26728"/>
          </a:xfrm>
          <a:prstGeom prst="rect">
            <a:avLst/>
          </a:prstGeom>
          <a:solidFill>
            <a:srgbClr val="38B6FF"/>
          </a:solidFill>
        </p:spPr>
      </p:sp>
      <p:sp>
        <p:nvSpPr>
          <p:cNvPr name="AutoShape 5" id="5"/>
          <p:cNvSpPr/>
          <p:nvPr/>
        </p:nvSpPr>
        <p:spPr>
          <a:xfrm rot="-2700000">
            <a:off x="3395585" y="2163914"/>
            <a:ext cx="23417" cy="6248732"/>
          </a:xfrm>
          <a:prstGeom prst="rect">
            <a:avLst/>
          </a:prstGeom>
          <a:solidFill>
            <a:srgbClr val="053D57"/>
          </a:solidFill>
        </p:spPr>
      </p:sp>
      <p:sp>
        <p:nvSpPr>
          <p:cNvPr name="Freeform 6" id="6"/>
          <p:cNvSpPr/>
          <p:nvPr/>
        </p:nvSpPr>
        <p:spPr>
          <a:xfrm flipH="false" flipV="false" rot="0">
            <a:off x="732223" y="2165369"/>
            <a:ext cx="8289857" cy="4088916"/>
          </a:xfrm>
          <a:custGeom>
            <a:avLst/>
            <a:gdLst/>
            <a:ahLst/>
            <a:cxnLst/>
            <a:rect r="r" b="b" t="t" l="l"/>
            <a:pathLst>
              <a:path h="4088916" w="8289857">
                <a:moveTo>
                  <a:pt x="0" y="0"/>
                </a:moveTo>
                <a:lnTo>
                  <a:pt x="8289857" y="0"/>
                </a:lnTo>
                <a:lnTo>
                  <a:pt x="8289857" y="4088916"/>
                </a:lnTo>
                <a:lnTo>
                  <a:pt x="0" y="4088916"/>
                </a:lnTo>
                <a:lnTo>
                  <a:pt x="0" y="0"/>
                </a:lnTo>
                <a:close/>
              </a:path>
            </a:pathLst>
          </a:custGeom>
          <a:blipFill>
            <a:blip r:embed="rId2"/>
            <a:stretch>
              <a:fillRect l="0" t="0" r="0" b="0"/>
            </a:stretch>
          </a:blipFill>
        </p:spPr>
      </p:sp>
      <p:sp>
        <p:nvSpPr>
          <p:cNvPr name="TextBox 7" id="7"/>
          <p:cNvSpPr txBox="true"/>
          <p:nvPr/>
        </p:nvSpPr>
        <p:spPr>
          <a:xfrm rot="0">
            <a:off x="0" y="731520"/>
            <a:ext cx="8038250" cy="723900"/>
          </a:xfrm>
          <a:prstGeom prst="rect">
            <a:avLst/>
          </a:prstGeom>
        </p:spPr>
        <p:txBody>
          <a:bodyPr anchor="t" rtlCol="false" tIns="0" lIns="0" bIns="0" rIns="0">
            <a:spAutoFit/>
          </a:bodyPr>
          <a:lstStyle/>
          <a:p>
            <a:pPr algn="ctr">
              <a:lnSpc>
                <a:spcPts val="2880"/>
              </a:lnSpc>
            </a:pPr>
            <a:r>
              <a:rPr lang="en-US" b="true" sz="2400" spc="-24">
                <a:solidFill>
                  <a:srgbClr val="38B6FF"/>
                </a:solidFill>
                <a:latin typeface="Montserrat Classic Bold"/>
                <a:ea typeface="Montserrat Classic Bold"/>
                <a:cs typeface="Montserrat Classic Bold"/>
                <a:sym typeface="Montserrat Classic Bold"/>
              </a:rPr>
              <a:t>SUICIDIOS - COMPARACIÓN DE TENDENCIAS </a:t>
            </a:r>
          </a:p>
          <a:p>
            <a:pPr algn="ctr">
              <a:lnSpc>
                <a:spcPts val="2880"/>
              </a:lnSpc>
            </a:pPr>
            <a:r>
              <a:rPr lang="en-US" b="true" sz="2400" spc="-24">
                <a:solidFill>
                  <a:srgbClr val="38B6FF"/>
                </a:solidFill>
                <a:latin typeface="Montserrat Classic Bold"/>
                <a:ea typeface="Montserrat Classic Bold"/>
                <a:cs typeface="Montserrat Classic Bold"/>
                <a:sym typeface="Montserrat Classic Bold"/>
              </a:rPr>
              <a:t>MENSUALES Y ESTACIONALIDAD</a:t>
            </a:r>
          </a:p>
        </p:txBody>
      </p:sp>
    </p:spTree>
  </p:cSld>
  <p:clrMapOvr>
    <a:masterClrMapping/>
  </p:clrMapOvr>
</p:sld>
</file>

<file path=ppt/slides/slide18.xml><?xml version="1.0" encoding="utf-8"?>
<p:sld xmlns:p="http://schemas.openxmlformats.org/presentationml/2006/main" xmlns:a="http://schemas.openxmlformats.org/drawingml/2006/main">
  <p:cSld>
    <p:bg>
      <p:bgPr>
        <a:solidFill>
          <a:srgbClr val="38B6FF"/>
        </a:solidFill>
      </p:bgPr>
    </p:bg>
    <p:spTree>
      <p:nvGrpSpPr>
        <p:cNvPr id="1" name=""/>
        <p:cNvGrpSpPr/>
        <p:nvPr/>
      </p:nvGrpSpPr>
      <p:grpSpPr>
        <a:xfrm>
          <a:off x="0" y="0"/>
          <a:ext cx="0" cy="0"/>
          <a:chOff x="0" y="0"/>
          <a:chExt cx="0" cy="0"/>
        </a:xfrm>
      </p:grpSpPr>
      <p:sp>
        <p:nvSpPr>
          <p:cNvPr name="AutoShape 2" id="2"/>
          <p:cNvSpPr/>
          <p:nvPr/>
        </p:nvSpPr>
        <p:spPr>
          <a:xfrm rot="-2700000">
            <a:off x="7174615" y="-2589922"/>
            <a:ext cx="3554939" cy="3554243"/>
          </a:xfrm>
          <a:prstGeom prst="rect">
            <a:avLst/>
          </a:prstGeom>
          <a:solidFill>
            <a:srgbClr val="F8FBFD"/>
          </a:solidFill>
        </p:spPr>
      </p:sp>
      <p:sp>
        <p:nvSpPr>
          <p:cNvPr name="AutoShape 3" id="3"/>
          <p:cNvSpPr/>
          <p:nvPr/>
        </p:nvSpPr>
        <p:spPr>
          <a:xfrm rot="-2700000">
            <a:off x="7210580" y="-1074420"/>
            <a:ext cx="30601" cy="3238550"/>
          </a:xfrm>
          <a:prstGeom prst="rect">
            <a:avLst/>
          </a:prstGeom>
          <a:solidFill>
            <a:srgbClr val="F8FBFD"/>
          </a:solidFill>
        </p:spPr>
      </p:sp>
      <p:sp>
        <p:nvSpPr>
          <p:cNvPr name="AutoShape 4" id="4"/>
          <p:cNvSpPr/>
          <p:nvPr/>
        </p:nvSpPr>
        <p:spPr>
          <a:xfrm rot="-2700000">
            <a:off x="9693751" y="6312324"/>
            <a:ext cx="23417" cy="1909472"/>
          </a:xfrm>
          <a:prstGeom prst="rect">
            <a:avLst/>
          </a:prstGeom>
          <a:solidFill>
            <a:srgbClr val="F8FBFD"/>
          </a:solidFill>
        </p:spPr>
      </p:sp>
      <p:sp>
        <p:nvSpPr>
          <p:cNvPr name="TextBox 5" id="5"/>
          <p:cNvSpPr txBox="true"/>
          <p:nvPr/>
        </p:nvSpPr>
        <p:spPr>
          <a:xfrm rot="0">
            <a:off x="545936" y="850582"/>
            <a:ext cx="8220565" cy="333375"/>
          </a:xfrm>
          <a:prstGeom prst="rect">
            <a:avLst/>
          </a:prstGeom>
        </p:spPr>
        <p:txBody>
          <a:bodyPr anchor="t" rtlCol="false" tIns="0" lIns="0" bIns="0" rIns="0">
            <a:spAutoFit/>
          </a:bodyPr>
          <a:lstStyle/>
          <a:p>
            <a:pPr algn="just">
              <a:lnSpc>
                <a:spcPts val="2640"/>
              </a:lnSpc>
            </a:pPr>
            <a:r>
              <a:rPr lang="en-US" b="true" sz="2200" spc="22">
                <a:solidFill>
                  <a:srgbClr val="F8FBFD"/>
                </a:solidFill>
                <a:latin typeface="Montserrat Classic Bold"/>
                <a:ea typeface="Montserrat Classic Bold"/>
                <a:cs typeface="Montserrat Classic Bold"/>
                <a:sym typeface="Montserrat Classic Bold"/>
              </a:rPr>
              <a:t>ESTACIONALIDAD DE TENDENCIAS MENSUALES</a:t>
            </a:r>
          </a:p>
        </p:txBody>
      </p:sp>
      <p:sp>
        <p:nvSpPr>
          <p:cNvPr name="TextBox 6" id="6"/>
          <p:cNvSpPr txBox="true"/>
          <p:nvPr/>
        </p:nvSpPr>
        <p:spPr>
          <a:xfrm rot="0">
            <a:off x="545936" y="1643525"/>
            <a:ext cx="8476144" cy="4747260"/>
          </a:xfrm>
          <a:prstGeom prst="rect">
            <a:avLst/>
          </a:prstGeom>
        </p:spPr>
        <p:txBody>
          <a:bodyPr anchor="t" rtlCol="false" tIns="0" lIns="0" bIns="0" rIns="0">
            <a:spAutoFit/>
          </a:bodyPr>
          <a:lstStyle/>
          <a:p>
            <a:pPr algn="just">
              <a:lnSpc>
                <a:spcPts val="2850"/>
              </a:lnSpc>
            </a:pPr>
            <a:r>
              <a:rPr lang="en-US" sz="1900" spc="19">
                <a:solidFill>
                  <a:srgbClr val="F8FBFD"/>
                </a:solidFill>
                <a:latin typeface="Montserrat Light"/>
                <a:ea typeface="Montserrat Light"/>
                <a:cs typeface="Montserrat Light"/>
                <a:sym typeface="Montserrat Light"/>
              </a:rPr>
              <a:t>La técnica aplicada, conocida como descomposición estacional, permite aislar y comprender la influencia de factores estacionales en los datos de suicidios. El índice de estacionalidad muestra que los meses de </a:t>
            </a:r>
            <a:r>
              <a:rPr lang="en-US" b="true" sz="1900" spc="19">
                <a:solidFill>
                  <a:srgbClr val="F8FBFD"/>
                </a:solidFill>
                <a:latin typeface="Montserrat Light Bold"/>
                <a:ea typeface="Montserrat Light Bold"/>
                <a:cs typeface="Montserrat Light Bold"/>
                <a:sym typeface="Montserrat Light Bold"/>
              </a:rPr>
              <a:t>diciembre y enero</a:t>
            </a:r>
            <a:r>
              <a:rPr lang="en-US" sz="1900" spc="19">
                <a:solidFill>
                  <a:srgbClr val="F8FBFD"/>
                </a:solidFill>
                <a:latin typeface="Montserrat Light"/>
                <a:ea typeface="Montserrat Light"/>
                <a:cs typeface="Montserrat Light"/>
                <a:sym typeface="Montserrat Light"/>
              </a:rPr>
              <a:t> presentan un índice significativamente superior a 1, lo que indica una </a:t>
            </a:r>
            <a:r>
              <a:rPr lang="en-US" b="true" sz="1900" spc="19">
                <a:solidFill>
                  <a:srgbClr val="F8FBFD"/>
                </a:solidFill>
                <a:latin typeface="Montserrat Light Bold"/>
                <a:ea typeface="Montserrat Light Bold"/>
                <a:cs typeface="Montserrat Light Bold"/>
                <a:sym typeface="Montserrat Light Bold"/>
              </a:rPr>
              <a:t>mayor incidencia de suicidios en estos meses </a:t>
            </a:r>
            <a:r>
              <a:rPr lang="en-US" sz="1900" spc="19">
                <a:solidFill>
                  <a:srgbClr val="F8FBFD"/>
                </a:solidFill>
                <a:latin typeface="Montserrat Light"/>
                <a:ea typeface="Montserrat Light"/>
                <a:cs typeface="Montserrat Light"/>
                <a:sym typeface="Montserrat Light"/>
              </a:rPr>
              <a:t>en comparación con el promedio anual. Por otro lado, los meses de </a:t>
            </a:r>
            <a:r>
              <a:rPr lang="en-US" b="true" sz="1900" spc="19">
                <a:solidFill>
                  <a:srgbClr val="F8FBFD"/>
                </a:solidFill>
                <a:latin typeface="Montserrat Light Bold"/>
                <a:ea typeface="Montserrat Light Bold"/>
                <a:cs typeface="Montserrat Light Bold"/>
                <a:sym typeface="Montserrat Light Bold"/>
              </a:rPr>
              <a:t>junio y septiembre</a:t>
            </a:r>
            <a:r>
              <a:rPr lang="en-US" sz="1900" spc="19">
                <a:solidFill>
                  <a:srgbClr val="F8FBFD"/>
                </a:solidFill>
                <a:latin typeface="Montserrat Light"/>
                <a:ea typeface="Montserrat Light"/>
                <a:cs typeface="Montserrat Light"/>
                <a:sym typeface="Montserrat Light"/>
              </a:rPr>
              <a:t> muestran índices por debajo de 1, lo que sugiere una </a:t>
            </a:r>
            <a:r>
              <a:rPr lang="en-US" b="true" sz="1900" spc="19">
                <a:solidFill>
                  <a:srgbClr val="F8FBFD"/>
                </a:solidFill>
                <a:latin typeface="Montserrat Light Bold"/>
                <a:ea typeface="Montserrat Light Bold"/>
                <a:cs typeface="Montserrat Light Bold"/>
                <a:sym typeface="Montserrat Light Bold"/>
              </a:rPr>
              <a:t>menor incidencia de suicidios durante estos periodos</a:t>
            </a:r>
            <a:r>
              <a:rPr lang="en-US" sz="1900" spc="19">
                <a:solidFill>
                  <a:srgbClr val="F8FBFD"/>
                </a:solidFill>
                <a:latin typeface="Montserrat Light"/>
                <a:ea typeface="Montserrat Light"/>
                <a:cs typeface="Montserrat Light"/>
                <a:sym typeface="Montserrat Light"/>
              </a:rPr>
              <a:t>. Este análisis revela que existen patrones estacionales claros en la cantidad de suicidios, los cuales pueden estar influenciados por factores contextuales y culturales específicos de cada mes, como las festividades de fin de año y los cambios estacionales, que podrían estar asociados a fluctuaciones en la salud mental de la población.</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F8FBFD"/>
        </a:solidFill>
      </p:bgPr>
    </p:bg>
    <p:spTree>
      <p:nvGrpSpPr>
        <p:cNvPr id="1" name=""/>
        <p:cNvGrpSpPr/>
        <p:nvPr/>
      </p:nvGrpSpPr>
      <p:grpSpPr>
        <a:xfrm>
          <a:off x="0" y="0"/>
          <a:ext cx="0" cy="0"/>
          <a:chOff x="0" y="0"/>
          <a:chExt cx="0" cy="0"/>
        </a:xfrm>
      </p:grpSpPr>
      <p:sp>
        <p:nvSpPr>
          <p:cNvPr name="AutoShape 2" id="2"/>
          <p:cNvSpPr/>
          <p:nvPr/>
        </p:nvSpPr>
        <p:spPr>
          <a:xfrm rot="-2700000">
            <a:off x="7178522" y="-1076302"/>
            <a:ext cx="1816139" cy="1815784"/>
          </a:xfrm>
          <a:prstGeom prst="rect">
            <a:avLst/>
          </a:prstGeom>
          <a:solidFill>
            <a:srgbClr val="38B6FF"/>
          </a:solidFill>
        </p:spPr>
      </p:sp>
      <p:sp>
        <p:nvSpPr>
          <p:cNvPr name="AutoShape 3" id="3"/>
          <p:cNvSpPr/>
          <p:nvPr/>
        </p:nvSpPr>
        <p:spPr>
          <a:xfrm rot="-2700000">
            <a:off x="-684968" y="4076789"/>
            <a:ext cx="4215873" cy="5693313"/>
          </a:xfrm>
          <a:prstGeom prst="rect">
            <a:avLst/>
          </a:prstGeom>
          <a:solidFill>
            <a:srgbClr val="38B6FF"/>
          </a:solidFill>
        </p:spPr>
      </p:sp>
      <p:sp>
        <p:nvSpPr>
          <p:cNvPr name="AutoShape 4" id="4"/>
          <p:cNvSpPr/>
          <p:nvPr/>
        </p:nvSpPr>
        <p:spPr>
          <a:xfrm rot="-2700000">
            <a:off x="7946060" y="-235135"/>
            <a:ext cx="4043490" cy="26728"/>
          </a:xfrm>
          <a:prstGeom prst="rect">
            <a:avLst/>
          </a:prstGeom>
          <a:solidFill>
            <a:srgbClr val="38B6FF"/>
          </a:solidFill>
        </p:spPr>
      </p:sp>
      <p:sp>
        <p:nvSpPr>
          <p:cNvPr name="AutoShape 5" id="5"/>
          <p:cNvSpPr/>
          <p:nvPr/>
        </p:nvSpPr>
        <p:spPr>
          <a:xfrm rot="-2700000">
            <a:off x="3395585" y="2163914"/>
            <a:ext cx="23417" cy="6248732"/>
          </a:xfrm>
          <a:prstGeom prst="rect">
            <a:avLst/>
          </a:prstGeom>
          <a:solidFill>
            <a:srgbClr val="053D57"/>
          </a:solidFill>
        </p:spPr>
      </p:sp>
      <p:sp>
        <p:nvSpPr>
          <p:cNvPr name="Freeform 6" id="6"/>
          <p:cNvSpPr/>
          <p:nvPr/>
        </p:nvSpPr>
        <p:spPr>
          <a:xfrm flipH="false" flipV="false" rot="0">
            <a:off x="1112037" y="1719967"/>
            <a:ext cx="7416729" cy="4863713"/>
          </a:xfrm>
          <a:custGeom>
            <a:avLst/>
            <a:gdLst/>
            <a:ahLst/>
            <a:cxnLst/>
            <a:rect r="r" b="b" t="t" l="l"/>
            <a:pathLst>
              <a:path h="4863713" w="7416729">
                <a:moveTo>
                  <a:pt x="0" y="0"/>
                </a:moveTo>
                <a:lnTo>
                  <a:pt x="7416729" y="0"/>
                </a:lnTo>
                <a:lnTo>
                  <a:pt x="7416729" y="4863713"/>
                </a:lnTo>
                <a:lnTo>
                  <a:pt x="0" y="4863713"/>
                </a:lnTo>
                <a:lnTo>
                  <a:pt x="0" y="0"/>
                </a:lnTo>
                <a:close/>
              </a:path>
            </a:pathLst>
          </a:custGeom>
          <a:blipFill>
            <a:blip r:embed="rId2"/>
            <a:stretch>
              <a:fillRect l="0" t="0" r="0" b="0"/>
            </a:stretch>
          </a:blipFill>
        </p:spPr>
      </p:sp>
      <p:sp>
        <p:nvSpPr>
          <p:cNvPr name="TextBox 7" id="7"/>
          <p:cNvSpPr txBox="true"/>
          <p:nvPr/>
        </p:nvSpPr>
        <p:spPr>
          <a:xfrm rot="0">
            <a:off x="0" y="731520"/>
            <a:ext cx="8038250" cy="723900"/>
          </a:xfrm>
          <a:prstGeom prst="rect">
            <a:avLst/>
          </a:prstGeom>
        </p:spPr>
        <p:txBody>
          <a:bodyPr anchor="t" rtlCol="false" tIns="0" lIns="0" bIns="0" rIns="0">
            <a:spAutoFit/>
          </a:bodyPr>
          <a:lstStyle/>
          <a:p>
            <a:pPr algn="ctr">
              <a:lnSpc>
                <a:spcPts val="2880"/>
              </a:lnSpc>
            </a:pPr>
            <a:r>
              <a:rPr lang="en-US" b="true" sz="2400" spc="-24">
                <a:solidFill>
                  <a:srgbClr val="38B6FF"/>
                </a:solidFill>
                <a:latin typeface="Montserrat Classic Bold"/>
                <a:ea typeface="Montserrat Classic Bold"/>
                <a:cs typeface="Montserrat Classic Bold"/>
                <a:sym typeface="Montserrat Classic Bold"/>
              </a:rPr>
              <a:t>SUICIDIOS - TENDENCIAS MENSUALES </a:t>
            </a:r>
          </a:p>
          <a:p>
            <a:pPr algn="ctr">
              <a:lnSpc>
                <a:spcPts val="2880"/>
              </a:lnSpc>
            </a:pPr>
            <a:r>
              <a:rPr lang="en-US" b="true" sz="2400" spc="-24">
                <a:solidFill>
                  <a:srgbClr val="38B6FF"/>
                </a:solidFill>
                <a:latin typeface="Montserrat Classic Bold"/>
                <a:ea typeface="Montserrat Classic Bold"/>
                <a:cs typeface="Montserrat Classic Bold"/>
                <a:sym typeface="Montserrat Classic Bold"/>
              </a:rPr>
              <a:t>Y REGRESIÓN LINEAL</a:t>
            </a:r>
          </a:p>
        </p:txBody>
      </p:sp>
    </p:spTree>
  </p:cSld>
  <p:clrMapOvr>
    <a:masterClrMapping/>
  </p:clrMapOvr>
</p:sld>
</file>

<file path=ppt/slides/slide2.xml><?xml version="1.0" encoding="utf-8"?>
<p:sld xmlns:p="http://schemas.openxmlformats.org/presentationml/2006/main" xmlns:a="http://schemas.openxmlformats.org/drawingml/2006/main">
  <p:cSld>
    <p:bg>
      <p:bgPr>
        <a:solidFill>
          <a:srgbClr val="38B6FF"/>
        </a:solidFill>
      </p:bgPr>
    </p:bg>
    <p:spTree>
      <p:nvGrpSpPr>
        <p:cNvPr id="1" name=""/>
        <p:cNvGrpSpPr/>
        <p:nvPr/>
      </p:nvGrpSpPr>
      <p:grpSpPr>
        <a:xfrm>
          <a:off x="0" y="0"/>
          <a:ext cx="0" cy="0"/>
          <a:chOff x="0" y="0"/>
          <a:chExt cx="0" cy="0"/>
        </a:xfrm>
      </p:grpSpPr>
      <p:sp>
        <p:nvSpPr>
          <p:cNvPr name="AutoShape 2" id="2"/>
          <p:cNvSpPr/>
          <p:nvPr/>
        </p:nvSpPr>
        <p:spPr>
          <a:xfrm rot="-2700000">
            <a:off x="5172608" y="-3624563"/>
            <a:ext cx="5370818" cy="10265058"/>
          </a:xfrm>
          <a:prstGeom prst="rect">
            <a:avLst/>
          </a:prstGeom>
          <a:solidFill>
            <a:srgbClr val="F8FBFD"/>
          </a:solidFill>
        </p:spPr>
      </p:sp>
      <p:sp>
        <p:nvSpPr>
          <p:cNvPr name="TextBox 3" id="3"/>
          <p:cNvSpPr txBox="true"/>
          <p:nvPr/>
        </p:nvSpPr>
        <p:spPr>
          <a:xfrm rot="0">
            <a:off x="5234364" y="612140"/>
            <a:ext cx="3787716" cy="650081"/>
          </a:xfrm>
          <a:prstGeom prst="rect">
            <a:avLst/>
          </a:prstGeom>
        </p:spPr>
        <p:txBody>
          <a:bodyPr anchor="t" rtlCol="false" tIns="0" lIns="0" bIns="0" rIns="0">
            <a:spAutoFit/>
          </a:bodyPr>
          <a:lstStyle/>
          <a:p>
            <a:pPr algn="r">
              <a:lnSpc>
                <a:spcPts val="5160"/>
              </a:lnSpc>
            </a:pPr>
            <a:r>
              <a:rPr lang="en-US" b="true" sz="4300" spc="-42">
                <a:solidFill>
                  <a:srgbClr val="38B6FF"/>
                </a:solidFill>
                <a:latin typeface="Montserrat Classic Bold"/>
                <a:ea typeface="Montserrat Classic Bold"/>
                <a:cs typeface="Montserrat Classic Bold"/>
                <a:sym typeface="Montserrat Classic Bold"/>
              </a:rPr>
              <a:t>ÍNDICE</a:t>
            </a:r>
          </a:p>
        </p:txBody>
      </p:sp>
      <p:grpSp>
        <p:nvGrpSpPr>
          <p:cNvPr name="Group 4" id="4"/>
          <p:cNvGrpSpPr/>
          <p:nvPr/>
        </p:nvGrpSpPr>
        <p:grpSpPr>
          <a:xfrm rot="0">
            <a:off x="731520" y="3515360"/>
            <a:ext cx="4196293" cy="3068320"/>
            <a:chOff x="0" y="0"/>
            <a:chExt cx="5595058" cy="4091093"/>
          </a:xfrm>
        </p:grpSpPr>
        <p:sp>
          <p:nvSpPr>
            <p:cNvPr name="TextBox 5" id="5"/>
            <p:cNvSpPr txBox="true"/>
            <p:nvPr/>
          </p:nvSpPr>
          <p:spPr>
            <a:xfrm rot="0">
              <a:off x="0" y="0"/>
              <a:ext cx="5595058" cy="558800"/>
            </a:xfrm>
            <a:prstGeom prst="rect">
              <a:avLst/>
            </a:prstGeom>
          </p:spPr>
          <p:txBody>
            <a:bodyPr anchor="t" rtlCol="false" tIns="0" lIns="0" bIns="0" rIns="0">
              <a:spAutoFit/>
            </a:bodyPr>
            <a:lstStyle/>
            <a:p>
              <a:pPr algn="l">
                <a:lnSpc>
                  <a:spcPts val="3359"/>
                </a:lnSpc>
              </a:pPr>
              <a:r>
                <a:rPr lang="en-US" sz="2799" b="true">
                  <a:solidFill>
                    <a:srgbClr val="F8FBFD"/>
                  </a:solidFill>
                  <a:latin typeface="Montserrat Classic Bold"/>
                  <a:ea typeface="Montserrat Classic Bold"/>
                  <a:cs typeface="Montserrat Classic Bold"/>
                  <a:sym typeface="Montserrat Classic Bold"/>
                </a:rPr>
                <a:t>CONTENIDOS</a:t>
              </a:r>
            </a:p>
          </p:txBody>
        </p:sp>
        <p:sp>
          <p:nvSpPr>
            <p:cNvPr name="TextBox 6" id="6"/>
            <p:cNvSpPr txBox="true"/>
            <p:nvPr/>
          </p:nvSpPr>
          <p:spPr>
            <a:xfrm rot="0">
              <a:off x="0" y="924983"/>
              <a:ext cx="5595058" cy="3166110"/>
            </a:xfrm>
            <a:prstGeom prst="rect">
              <a:avLst/>
            </a:prstGeom>
          </p:spPr>
          <p:txBody>
            <a:bodyPr anchor="t" rtlCol="false" tIns="0" lIns="0" bIns="0" rIns="0">
              <a:spAutoFit/>
            </a:bodyPr>
            <a:lstStyle/>
            <a:p>
              <a:pPr algn="l">
                <a:lnSpc>
                  <a:spcPts val="2700"/>
                </a:lnSpc>
              </a:pPr>
              <a:r>
                <a:rPr lang="en-US" sz="1800" spc="18">
                  <a:solidFill>
                    <a:srgbClr val="F8FBFD"/>
                  </a:solidFill>
                  <a:latin typeface="Montserrat Light"/>
                  <a:ea typeface="Montserrat Light"/>
                  <a:cs typeface="Montserrat Light"/>
                  <a:sym typeface="Montserrat Light"/>
                </a:rPr>
                <a:t>Objetivo del análisis</a:t>
              </a:r>
            </a:p>
            <a:p>
              <a:pPr algn="l">
                <a:lnSpc>
                  <a:spcPts val="2700"/>
                </a:lnSpc>
              </a:pPr>
              <a:r>
                <a:rPr lang="en-US" sz="1800" spc="18">
                  <a:solidFill>
                    <a:srgbClr val="F8FBFD"/>
                  </a:solidFill>
                  <a:latin typeface="Montserrat Light"/>
                  <a:ea typeface="Montserrat Light"/>
                  <a:cs typeface="Montserrat Light"/>
                  <a:sym typeface="Montserrat Light"/>
                </a:rPr>
                <a:t>Preguntas de Investigación</a:t>
              </a:r>
            </a:p>
            <a:p>
              <a:pPr algn="l">
                <a:lnSpc>
                  <a:spcPts val="2700"/>
                </a:lnSpc>
              </a:pPr>
              <a:r>
                <a:rPr lang="en-US" sz="1800" spc="18">
                  <a:solidFill>
                    <a:srgbClr val="F8FBFD"/>
                  </a:solidFill>
                  <a:latin typeface="Montserrat Light"/>
                  <a:ea typeface="Montserrat Light"/>
                  <a:cs typeface="Montserrat Light"/>
                  <a:sym typeface="Montserrat Light"/>
                </a:rPr>
                <a:t>Metodología </a:t>
              </a:r>
            </a:p>
            <a:p>
              <a:pPr algn="l">
                <a:lnSpc>
                  <a:spcPts val="2700"/>
                </a:lnSpc>
              </a:pPr>
              <a:r>
                <a:rPr lang="en-US" sz="1800" spc="18">
                  <a:solidFill>
                    <a:srgbClr val="F8FBFD"/>
                  </a:solidFill>
                  <a:latin typeface="Montserrat Light"/>
                  <a:ea typeface="Montserrat Light"/>
                  <a:cs typeface="Montserrat Light"/>
                  <a:sym typeface="Montserrat Light"/>
                </a:rPr>
                <a:t>Revenue Breakdown</a:t>
              </a:r>
            </a:p>
            <a:p>
              <a:pPr algn="l">
                <a:lnSpc>
                  <a:spcPts val="2700"/>
                </a:lnSpc>
              </a:pPr>
              <a:r>
                <a:rPr lang="en-US" sz="1800" spc="18">
                  <a:solidFill>
                    <a:srgbClr val="F8FBFD"/>
                  </a:solidFill>
                  <a:latin typeface="Montserrat Light"/>
                  <a:ea typeface="Montserrat Light"/>
                  <a:cs typeface="Montserrat Light"/>
                  <a:sym typeface="Montserrat Light"/>
                </a:rPr>
                <a:t>Monthly Highlights</a:t>
              </a:r>
            </a:p>
            <a:p>
              <a:pPr algn="l">
                <a:lnSpc>
                  <a:spcPts val="2700"/>
                </a:lnSpc>
              </a:pPr>
              <a:r>
                <a:rPr lang="en-US" sz="1800" spc="18">
                  <a:solidFill>
                    <a:srgbClr val="F8FBFD"/>
                  </a:solidFill>
                  <a:latin typeface="Montserrat Light"/>
                  <a:ea typeface="Montserrat Light"/>
                  <a:cs typeface="Montserrat Light"/>
                  <a:sym typeface="Montserrat Light"/>
                </a:rPr>
                <a:t>This Year's Financial Statements</a:t>
              </a:r>
            </a:p>
            <a:p>
              <a:pPr algn="l">
                <a:lnSpc>
                  <a:spcPts val="2700"/>
                </a:lnSpc>
              </a:pPr>
              <a:r>
                <a:rPr lang="en-US" sz="1800" spc="18">
                  <a:solidFill>
                    <a:srgbClr val="F8FBFD"/>
                  </a:solidFill>
                  <a:latin typeface="Montserrat Light"/>
                  <a:ea typeface="Montserrat Light"/>
                  <a:cs typeface="Montserrat Light"/>
                  <a:sym typeface="Montserrat Light"/>
                </a:rPr>
                <a:t>Our Goals for 2031</a:t>
              </a:r>
            </a:p>
          </p:txBody>
        </p:sp>
      </p:grpSp>
      <p:sp>
        <p:nvSpPr>
          <p:cNvPr name="AutoShape 7" id="7"/>
          <p:cNvSpPr/>
          <p:nvPr/>
        </p:nvSpPr>
        <p:spPr>
          <a:xfrm rot="-2700000">
            <a:off x="6642366" y="5582273"/>
            <a:ext cx="4312388" cy="3238550"/>
          </a:xfrm>
          <a:prstGeom prst="rect">
            <a:avLst/>
          </a:prstGeom>
          <a:solidFill>
            <a:srgbClr val="CED0D3"/>
          </a:solidFill>
        </p:spPr>
      </p:sp>
      <p:sp>
        <p:nvSpPr>
          <p:cNvPr name="AutoShape 8" id="8"/>
          <p:cNvSpPr/>
          <p:nvPr/>
        </p:nvSpPr>
        <p:spPr>
          <a:xfrm rot="-2700000">
            <a:off x="3256313" y="-563782"/>
            <a:ext cx="30601" cy="3885129"/>
          </a:xfrm>
          <a:prstGeom prst="rect">
            <a:avLst/>
          </a:prstGeom>
          <a:solidFill>
            <a:srgbClr val="F8FBFD"/>
          </a:solidFill>
        </p:spPr>
      </p:sp>
    </p:spTree>
  </p:cSld>
  <p:clrMapOvr>
    <a:masterClrMapping/>
  </p:clrMapOvr>
</p:sld>
</file>

<file path=ppt/slides/slide20.xml><?xml version="1.0" encoding="utf-8"?>
<p:sld xmlns:p="http://schemas.openxmlformats.org/presentationml/2006/main" xmlns:a="http://schemas.openxmlformats.org/drawingml/2006/main">
  <p:cSld>
    <p:bg>
      <p:bgPr>
        <a:solidFill>
          <a:srgbClr val="38B6FF"/>
        </a:solidFill>
      </p:bgPr>
    </p:bg>
    <p:spTree>
      <p:nvGrpSpPr>
        <p:cNvPr id="1" name=""/>
        <p:cNvGrpSpPr/>
        <p:nvPr/>
      </p:nvGrpSpPr>
      <p:grpSpPr>
        <a:xfrm>
          <a:off x="0" y="0"/>
          <a:ext cx="0" cy="0"/>
          <a:chOff x="0" y="0"/>
          <a:chExt cx="0" cy="0"/>
        </a:xfrm>
      </p:grpSpPr>
      <p:sp>
        <p:nvSpPr>
          <p:cNvPr name="AutoShape 2" id="2"/>
          <p:cNvSpPr/>
          <p:nvPr/>
        </p:nvSpPr>
        <p:spPr>
          <a:xfrm rot="-2700000">
            <a:off x="7174615" y="-2589922"/>
            <a:ext cx="3554939" cy="3554243"/>
          </a:xfrm>
          <a:prstGeom prst="rect">
            <a:avLst/>
          </a:prstGeom>
          <a:solidFill>
            <a:srgbClr val="F8FBFD"/>
          </a:solidFill>
        </p:spPr>
      </p:sp>
      <p:sp>
        <p:nvSpPr>
          <p:cNvPr name="AutoShape 3" id="3"/>
          <p:cNvSpPr/>
          <p:nvPr/>
        </p:nvSpPr>
        <p:spPr>
          <a:xfrm rot="-2700000">
            <a:off x="7210580" y="-1074420"/>
            <a:ext cx="30601" cy="3238550"/>
          </a:xfrm>
          <a:prstGeom prst="rect">
            <a:avLst/>
          </a:prstGeom>
          <a:solidFill>
            <a:srgbClr val="F8FBFD"/>
          </a:solidFill>
        </p:spPr>
      </p:sp>
      <p:sp>
        <p:nvSpPr>
          <p:cNvPr name="AutoShape 4" id="4"/>
          <p:cNvSpPr/>
          <p:nvPr/>
        </p:nvSpPr>
        <p:spPr>
          <a:xfrm rot="-2700000">
            <a:off x="9693751" y="6312324"/>
            <a:ext cx="23417" cy="1909472"/>
          </a:xfrm>
          <a:prstGeom prst="rect">
            <a:avLst/>
          </a:prstGeom>
          <a:solidFill>
            <a:srgbClr val="F8FBFD"/>
          </a:solidFill>
        </p:spPr>
      </p:sp>
      <p:sp>
        <p:nvSpPr>
          <p:cNvPr name="TextBox 5" id="5"/>
          <p:cNvSpPr txBox="true"/>
          <p:nvPr/>
        </p:nvSpPr>
        <p:spPr>
          <a:xfrm rot="0">
            <a:off x="545936" y="850582"/>
            <a:ext cx="8220565" cy="333375"/>
          </a:xfrm>
          <a:prstGeom prst="rect">
            <a:avLst/>
          </a:prstGeom>
        </p:spPr>
        <p:txBody>
          <a:bodyPr anchor="t" rtlCol="false" tIns="0" lIns="0" bIns="0" rIns="0">
            <a:spAutoFit/>
          </a:bodyPr>
          <a:lstStyle/>
          <a:p>
            <a:pPr algn="just">
              <a:lnSpc>
                <a:spcPts val="2640"/>
              </a:lnSpc>
            </a:pPr>
            <a:r>
              <a:rPr lang="en-US" b="true" sz="2200" spc="22">
                <a:solidFill>
                  <a:srgbClr val="F8FBFD"/>
                </a:solidFill>
                <a:latin typeface="Montserrat Classic Bold"/>
                <a:ea typeface="Montserrat Classic Bold"/>
                <a:cs typeface="Montserrat Classic Bold"/>
                <a:sym typeface="Montserrat Classic Bold"/>
              </a:rPr>
              <a:t>ESTACIONALIDAD DE TENDENCIAS MENSUALES</a:t>
            </a:r>
          </a:p>
        </p:txBody>
      </p:sp>
      <p:sp>
        <p:nvSpPr>
          <p:cNvPr name="TextBox 6" id="6"/>
          <p:cNvSpPr txBox="true"/>
          <p:nvPr/>
        </p:nvSpPr>
        <p:spPr>
          <a:xfrm rot="0">
            <a:off x="545936" y="1643525"/>
            <a:ext cx="8476144" cy="4827269"/>
          </a:xfrm>
          <a:prstGeom prst="rect">
            <a:avLst/>
          </a:prstGeom>
        </p:spPr>
        <p:txBody>
          <a:bodyPr anchor="t" rtlCol="false" tIns="0" lIns="0" bIns="0" rIns="0">
            <a:spAutoFit/>
          </a:bodyPr>
          <a:lstStyle/>
          <a:p>
            <a:pPr algn="just">
              <a:lnSpc>
                <a:spcPts val="2700"/>
              </a:lnSpc>
            </a:pPr>
            <a:r>
              <a:rPr lang="en-US" sz="1800" spc="18">
                <a:solidFill>
                  <a:srgbClr val="F8FBFD"/>
                </a:solidFill>
                <a:latin typeface="Montserrat Light"/>
                <a:ea typeface="Montserrat Light"/>
                <a:cs typeface="Montserrat Light"/>
                <a:sym typeface="Montserrat Light"/>
              </a:rPr>
              <a:t>La regresión lineal, busca modelar la relación entre el tiempo (años) y la cantidad de suicidios, proporcionando una estimación de la tendencia general a lo largo del tiempo. Los puntos azules representan los datos reales de cada año, mientras que la línea roja punteada representa la tendencia calculada. A través del gráfico, se observa que la cantidad de suicidios </a:t>
            </a:r>
            <a:r>
              <a:rPr lang="en-US" b="true" sz="1800" spc="18">
                <a:solidFill>
                  <a:srgbClr val="F8FBFD"/>
                </a:solidFill>
                <a:latin typeface="Montserrat Light Bold"/>
                <a:ea typeface="Montserrat Light Bold"/>
                <a:cs typeface="Montserrat Light Bold"/>
                <a:sym typeface="Montserrat Light Bold"/>
              </a:rPr>
              <a:t>ha mostrado un aumento constante</a:t>
            </a:r>
            <a:r>
              <a:rPr lang="en-US" sz="1800" spc="18">
                <a:solidFill>
                  <a:srgbClr val="F8FBFD"/>
                </a:solidFill>
                <a:latin typeface="Montserrat Light"/>
                <a:ea typeface="Montserrat Light"/>
                <a:cs typeface="Montserrat Light"/>
                <a:sym typeface="Montserrat Light"/>
              </a:rPr>
              <a:t> </a:t>
            </a:r>
            <a:r>
              <a:rPr lang="en-US" b="true" sz="1800" spc="18">
                <a:solidFill>
                  <a:srgbClr val="F8FBFD"/>
                </a:solidFill>
                <a:latin typeface="Montserrat Light Bold"/>
                <a:ea typeface="Montserrat Light Bold"/>
                <a:cs typeface="Montserrat Light Bold"/>
                <a:sym typeface="Montserrat Light Bold"/>
              </a:rPr>
              <a:t>a lo largo de los años</a:t>
            </a:r>
            <a:r>
              <a:rPr lang="en-US" sz="1800" spc="18">
                <a:solidFill>
                  <a:srgbClr val="F8FBFD"/>
                </a:solidFill>
                <a:latin typeface="Montserrat Light"/>
                <a:ea typeface="Montserrat Light"/>
                <a:cs typeface="Montserrat Light"/>
                <a:sym typeface="Montserrat Light"/>
              </a:rPr>
              <a:t>, con los datos reales ajustándose a la tendencia lineal. Sin embargo, los datos del 2022 muestran un incremento más pronunciado en comparación con la tendencia proyectada, lo cual sugiere que </a:t>
            </a:r>
            <a:r>
              <a:rPr lang="en-US" b="true" sz="1800" spc="18">
                <a:solidFill>
                  <a:srgbClr val="F8FBFD"/>
                </a:solidFill>
                <a:latin typeface="Montserrat Light Bold"/>
                <a:ea typeface="Montserrat Light Bold"/>
                <a:cs typeface="Montserrat Light Bold"/>
                <a:sym typeface="Montserrat Light Bold"/>
              </a:rPr>
              <a:t>otros factores, además del tiempo, podrían estar influyendo</a:t>
            </a:r>
            <a:r>
              <a:rPr lang="en-US" sz="1800" spc="18">
                <a:solidFill>
                  <a:srgbClr val="F8FBFD"/>
                </a:solidFill>
                <a:latin typeface="Montserrat Light"/>
                <a:ea typeface="Montserrat Light"/>
                <a:cs typeface="Montserrat Light"/>
                <a:sym typeface="Montserrat Light"/>
              </a:rPr>
              <a:t> en este aumento, como los efectos de la pospandemia o cambios socioeconómicos. Este análisis permite prever que, de continuar esta tendencia, </a:t>
            </a:r>
            <a:r>
              <a:rPr lang="en-US" b="true" sz="1800" spc="18">
                <a:solidFill>
                  <a:srgbClr val="F8FBFD"/>
                </a:solidFill>
                <a:latin typeface="Montserrat Light Bold"/>
                <a:ea typeface="Montserrat Light Bold"/>
                <a:cs typeface="Montserrat Light Bold"/>
                <a:sym typeface="Montserrat Light Bold"/>
              </a:rPr>
              <a:t>la cantidad de suicidios podría seguir en aumento</a:t>
            </a:r>
            <a:r>
              <a:rPr lang="en-US" sz="1800" spc="18">
                <a:solidFill>
                  <a:srgbClr val="F8FBFD"/>
                </a:solidFill>
                <a:latin typeface="Montserrat Light"/>
                <a:ea typeface="Montserrat Light"/>
                <a:cs typeface="Montserrat Light"/>
                <a:sym typeface="Montserrat Light"/>
              </a:rPr>
              <a:t> en los próximos años si no se implementan medidas de intervención adecuadas.</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F8FBFD"/>
        </a:solidFill>
      </p:bgPr>
    </p:bg>
    <p:spTree>
      <p:nvGrpSpPr>
        <p:cNvPr id="1" name=""/>
        <p:cNvGrpSpPr/>
        <p:nvPr/>
      </p:nvGrpSpPr>
      <p:grpSpPr>
        <a:xfrm>
          <a:off x="0" y="0"/>
          <a:ext cx="0" cy="0"/>
          <a:chOff x="0" y="0"/>
          <a:chExt cx="0" cy="0"/>
        </a:xfrm>
      </p:grpSpPr>
      <p:sp>
        <p:nvSpPr>
          <p:cNvPr name="AutoShape 2" id="2"/>
          <p:cNvSpPr/>
          <p:nvPr/>
        </p:nvSpPr>
        <p:spPr>
          <a:xfrm rot="-2700000">
            <a:off x="7178522" y="-1076302"/>
            <a:ext cx="1816139" cy="1815784"/>
          </a:xfrm>
          <a:prstGeom prst="rect">
            <a:avLst/>
          </a:prstGeom>
          <a:solidFill>
            <a:srgbClr val="38B6FF"/>
          </a:solidFill>
        </p:spPr>
      </p:sp>
      <p:sp>
        <p:nvSpPr>
          <p:cNvPr name="AutoShape 3" id="3"/>
          <p:cNvSpPr/>
          <p:nvPr/>
        </p:nvSpPr>
        <p:spPr>
          <a:xfrm rot="-2700000">
            <a:off x="-684968" y="4076789"/>
            <a:ext cx="4215873" cy="5693313"/>
          </a:xfrm>
          <a:prstGeom prst="rect">
            <a:avLst/>
          </a:prstGeom>
          <a:solidFill>
            <a:srgbClr val="38B6FF"/>
          </a:solidFill>
        </p:spPr>
      </p:sp>
      <p:sp>
        <p:nvSpPr>
          <p:cNvPr name="AutoShape 4" id="4"/>
          <p:cNvSpPr/>
          <p:nvPr/>
        </p:nvSpPr>
        <p:spPr>
          <a:xfrm rot="-2700000">
            <a:off x="7946060" y="-235135"/>
            <a:ext cx="4043490" cy="26728"/>
          </a:xfrm>
          <a:prstGeom prst="rect">
            <a:avLst/>
          </a:prstGeom>
          <a:solidFill>
            <a:srgbClr val="38B6FF"/>
          </a:solidFill>
        </p:spPr>
      </p:sp>
      <p:sp>
        <p:nvSpPr>
          <p:cNvPr name="AutoShape 5" id="5"/>
          <p:cNvSpPr/>
          <p:nvPr/>
        </p:nvSpPr>
        <p:spPr>
          <a:xfrm rot="-2700000">
            <a:off x="3395585" y="2163914"/>
            <a:ext cx="23417" cy="6248732"/>
          </a:xfrm>
          <a:prstGeom prst="rect">
            <a:avLst/>
          </a:prstGeom>
          <a:solidFill>
            <a:srgbClr val="053D57"/>
          </a:solidFill>
        </p:spPr>
      </p:sp>
      <p:sp>
        <p:nvSpPr>
          <p:cNvPr name="Freeform 6" id="6"/>
          <p:cNvSpPr/>
          <p:nvPr/>
        </p:nvSpPr>
        <p:spPr>
          <a:xfrm flipH="false" flipV="false" rot="0">
            <a:off x="1389523" y="1812759"/>
            <a:ext cx="6974554" cy="4955372"/>
          </a:xfrm>
          <a:custGeom>
            <a:avLst/>
            <a:gdLst/>
            <a:ahLst/>
            <a:cxnLst/>
            <a:rect r="r" b="b" t="t" l="l"/>
            <a:pathLst>
              <a:path h="4955372" w="6974554">
                <a:moveTo>
                  <a:pt x="0" y="0"/>
                </a:moveTo>
                <a:lnTo>
                  <a:pt x="6974554" y="0"/>
                </a:lnTo>
                <a:lnTo>
                  <a:pt x="6974554" y="4955373"/>
                </a:lnTo>
                <a:lnTo>
                  <a:pt x="0" y="4955373"/>
                </a:lnTo>
                <a:lnTo>
                  <a:pt x="0" y="0"/>
                </a:lnTo>
                <a:close/>
              </a:path>
            </a:pathLst>
          </a:custGeom>
          <a:blipFill>
            <a:blip r:embed="rId2"/>
            <a:stretch>
              <a:fillRect l="0" t="0" r="0" b="0"/>
            </a:stretch>
          </a:blipFill>
        </p:spPr>
      </p:sp>
      <p:sp>
        <p:nvSpPr>
          <p:cNvPr name="TextBox 7" id="7"/>
          <p:cNvSpPr txBox="true"/>
          <p:nvPr/>
        </p:nvSpPr>
        <p:spPr>
          <a:xfrm rot="0">
            <a:off x="0" y="731520"/>
            <a:ext cx="8038250" cy="723900"/>
          </a:xfrm>
          <a:prstGeom prst="rect">
            <a:avLst/>
          </a:prstGeom>
        </p:spPr>
        <p:txBody>
          <a:bodyPr anchor="t" rtlCol="false" tIns="0" lIns="0" bIns="0" rIns="0">
            <a:spAutoFit/>
          </a:bodyPr>
          <a:lstStyle/>
          <a:p>
            <a:pPr algn="ctr">
              <a:lnSpc>
                <a:spcPts val="2880"/>
              </a:lnSpc>
            </a:pPr>
            <a:r>
              <a:rPr lang="en-US" b="true" sz="2400" spc="-24">
                <a:solidFill>
                  <a:srgbClr val="38B6FF"/>
                </a:solidFill>
                <a:latin typeface="Montserrat Classic Bold"/>
                <a:ea typeface="Montserrat Classic Bold"/>
                <a:cs typeface="Montserrat Classic Bold"/>
                <a:sym typeface="Montserrat Classic Bold"/>
              </a:rPr>
              <a:t>SUICIDIOS - TENDENCIAS MENSUALES </a:t>
            </a:r>
          </a:p>
          <a:p>
            <a:pPr algn="ctr">
              <a:lnSpc>
                <a:spcPts val="2880"/>
              </a:lnSpc>
            </a:pPr>
            <a:r>
              <a:rPr lang="en-US" b="true" sz="2400" spc="-24">
                <a:solidFill>
                  <a:srgbClr val="38B6FF"/>
                </a:solidFill>
                <a:latin typeface="Montserrat Classic Bold"/>
                <a:ea typeface="Montserrat Classic Bold"/>
                <a:cs typeface="Montserrat Classic Bold"/>
                <a:sym typeface="Montserrat Classic Bold"/>
              </a:rPr>
              <a:t>Y MATRIZ DE CORRELACIÓN</a:t>
            </a:r>
          </a:p>
        </p:txBody>
      </p:sp>
    </p:spTree>
  </p:cSld>
  <p:clrMapOvr>
    <a:masterClrMapping/>
  </p:clrMapOvr>
</p:sld>
</file>

<file path=ppt/slides/slide22.xml><?xml version="1.0" encoding="utf-8"?>
<p:sld xmlns:p="http://schemas.openxmlformats.org/presentationml/2006/main" xmlns:a="http://schemas.openxmlformats.org/drawingml/2006/main">
  <p:cSld>
    <p:bg>
      <p:bgPr>
        <a:solidFill>
          <a:srgbClr val="38B6FF"/>
        </a:solidFill>
      </p:bgPr>
    </p:bg>
    <p:spTree>
      <p:nvGrpSpPr>
        <p:cNvPr id="1" name=""/>
        <p:cNvGrpSpPr/>
        <p:nvPr/>
      </p:nvGrpSpPr>
      <p:grpSpPr>
        <a:xfrm>
          <a:off x="0" y="0"/>
          <a:ext cx="0" cy="0"/>
          <a:chOff x="0" y="0"/>
          <a:chExt cx="0" cy="0"/>
        </a:xfrm>
      </p:grpSpPr>
      <p:sp>
        <p:nvSpPr>
          <p:cNvPr name="AutoShape 2" id="2"/>
          <p:cNvSpPr/>
          <p:nvPr/>
        </p:nvSpPr>
        <p:spPr>
          <a:xfrm rot="-2700000">
            <a:off x="7174615" y="-2589922"/>
            <a:ext cx="3554939" cy="3554243"/>
          </a:xfrm>
          <a:prstGeom prst="rect">
            <a:avLst/>
          </a:prstGeom>
          <a:solidFill>
            <a:srgbClr val="F8FBFD"/>
          </a:solidFill>
        </p:spPr>
      </p:sp>
      <p:sp>
        <p:nvSpPr>
          <p:cNvPr name="AutoShape 3" id="3"/>
          <p:cNvSpPr/>
          <p:nvPr/>
        </p:nvSpPr>
        <p:spPr>
          <a:xfrm rot="-2700000">
            <a:off x="7210580" y="-1074420"/>
            <a:ext cx="30601" cy="3238550"/>
          </a:xfrm>
          <a:prstGeom prst="rect">
            <a:avLst/>
          </a:prstGeom>
          <a:solidFill>
            <a:srgbClr val="F8FBFD"/>
          </a:solidFill>
        </p:spPr>
      </p:sp>
      <p:sp>
        <p:nvSpPr>
          <p:cNvPr name="AutoShape 4" id="4"/>
          <p:cNvSpPr/>
          <p:nvPr/>
        </p:nvSpPr>
        <p:spPr>
          <a:xfrm rot="-2700000">
            <a:off x="9693751" y="6312324"/>
            <a:ext cx="23417" cy="1909472"/>
          </a:xfrm>
          <a:prstGeom prst="rect">
            <a:avLst/>
          </a:prstGeom>
          <a:solidFill>
            <a:srgbClr val="F8FBFD"/>
          </a:solidFill>
        </p:spPr>
      </p:sp>
      <p:sp>
        <p:nvSpPr>
          <p:cNvPr name="TextBox 5" id="5"/>
          <p:cNvSpPr txBox="true"/>
          <p:nvPr/>
        </p:nvSpPr>
        <p:spPr>
          <a:xfrm rot="0">
            <a:off x="545936" y="683895"/>
            <a:ext cx="8220565" cy="666750"/>
          </a:xfrm>
          <a:prstGeom prst="rect">
            <a:avLst/>
          </a:prstGeom>
        </p:spPr>
        <p:txBody>
          <a:bodyPr anchor="t" rtlCol="false" tIns="0" lIns="0" bIns="0" rIns="0">
            <a:spAutoFit/>
          </a:bodyPr>
          <a:lstStyle/>
          <a:p>
            <a:pPr algn="just">
              <a:lnSpc>
                <a:spcPts val="2640"/>
              </a:lnSpc>
            </a:pPr>
            <a:r>
              <a:rPr lang="en-US" b="true" sz="2200" spc="22">
                <a:solidFill>
                  <a:srgbClr val="F8FBFD"/>
                </a:solidFill>
                <a:latin typeface="Montserrat Classic Bold"/>
                <a:ea typeface="Montserrat Classic Bold"/>
                <a:cs typeface="Montserrat Classic Bold"/>
                <a:sym typeface="Montserrat Classic Bold"/>
              </a:rPr>
              <a:t>MATRIZ DE CORRELACIÓN DE TENDENCIAS </a:t>
            </a:r>
          </a:p>
          <a:p>
            <a:pPr algn="just">
              <a:lnSpc>
                <a:spcPts val="2640"/>
              </a:lnSpc>
            </a:pPr>
            <a:r>
              <a:rPr lang="en-US" b="true" sz="2200" spc="22">
                <a:solidFill>
                  <a:srgbClr val="F8FBFD"/>
                </a:solidFill>
                <a:latin typeface="Montserrat Classic Bold"/>
                <a:ea typeface="Montserrat Classic Bold"/>
                <a:cs typeface="Montserrat Classic Bold"/>
                <a:sym typeface="Montserrat Classic Bold"/>
              </a:rPr>
              <a:t>MENSUALES</a:t>
            </a:r>
          </a:p>
        </p:txBody>
      </p:sp>
      <p:sp>
        <p:nvSpPr>
          <p:cNvPr name="TextBox 6" id="6"/>
          <p:cNvSpPr txBox="true"/>
          <p:nvPr/>
        </p:nvSpPr>
        <p:spPr>
          <a:xfrm rot="0">
            <a:off x="545936" y="1643525"/>
            <a:ext cx="8476144" cy="4817744"/>
          </a:xfrm>
          <a:prstGeom prst="rect">
            <a:avLst/>
          </a:prstGeom>
        </p:spPr>
        <p:txBody>
          <a:bodyPr anchor="t" rtlCol="false" tIns="0" lIns="0" bIns="0" rIns="0">
            <a:spAutoFit/>
          </a:bodyPr>
          <a:lstStyle/>
          <a:p>
            <a:pPr algn="just">
              <a:lnSpc>
                <a:spcPts val="2700"/>
              </a:lnSpc>
            </a:pPr>
            <a:r>
              <a:rPr lang="en-US" sz="1800" spc="18">
                <a:solidFill>
                  <a:srgbClr val="F8FBFD"/>
                </a:solidFill>
                <a:latin typeface="Montserrat Light"/>
                <a:ea typeface="Montserrat Light"/>
                <a:cs typeface="Montserrat Light"/>
                <a:sym typeface="Montserrat Light"/>
              </a:rPr>
              <a:t>La matriz de correlación de suicidios por año (2019-2022) nos permite observar cómo la pandemia de COVID-19 y sus efectos pudieron influir en la variabilidad de los suicidios a lo largo del tiempo. La baja correlación entre 2019 y 2022 (0.39) sugiere que los factores que influían en los suicidios antes de la pandemia han cambiado significativamente para el año 2022, posiblemente debido al impacto de la pandemia en la salud mental, las medidas de aislamiento, y los cambios económicos. La correlación más alta entre los años 2021 y 2022 (0.87) podría indicar que una vez que </a:t>
            </a:r>
            <a:r>
              <a:rPr lang="en-US" b="true" sz="1800" spc="18">
                <a:solidFill>
                  <a:srgbClr val="F8FBFD"/>
                </a:solidFill>
                <a:latin typeface="Montserrat Light Bold"/>
                <a:ea typeface="Montserrat Light Bold"/>
                <a:cs typeface="Montserrat Light Bold"/>
                <a:sym typeface="Montserrat Light Bold"/>
              </a:rPr>
              <a:t>se estabilizaron las nuevas condiciones impuestas</a:t>
            </a:r>
            <a:r>
              <a:rPr lang="en-US" sz="1800" spc="18">
                <a:solidFill>
                  <a:srgbClr val="F8FBFD"/>
                </a:solidFill>
                <a:latin typeface="Montserrat Light"/>
                <a:ea typeface="Montserrat Light"/>
                <a:cs typeface="Montserrat Light"/>
                <a:sym typeface="Montserrat Light"/>
              </a:rPr>
              <a:t> por la pandemia, </a:t>
            </a:r>
            <a:r>
              <a:rPr lang="en-US" b="true" sz="1800" spc="18">
                <a:solidFill>
                  <a:srgbClr val="F8FBFD"/>
                </a:solidFill>
                <a:latin typeface="Montserrat Light Bold"/>
                <a:ea typeface="Montserrat Light Bold"/>
                <a:cs typeface="Montserrat Light Bold"/>
                <a:sym typeface="Montserrat Light Bold"/>
              </a:rPr>
              <a:t>las tendencias en los suicidios se volvieron más consistentes.</a:t>
            </a:r>
            <a:r>
              <a:rPr lang="en-US" sz="1800" spc="18">
                <a:solidFill>
                  <a:srgbClr val="F8FBFD"/>
                </a:solidFill>
                <a:latin typeface="Montserrat Light"/>
                <a:ea typeface="Montserrat Light"/>
                <a:cs typeface="Montserrat Light"/>
                <a:sym typeface="Montserrat Light"/>
              </a:rPr>
              <a:t> Esto apoya la hipótesis de que la pandemia tuvo un impacto disruptivo, cambiando significativamente los patrones de suicidios durante y después de su periodo más crítico, y que estos cambios se reflejan en la variabilidad de las correlaciones interanuales.</a:t>
            </a: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bg>
      <p:bgPr>
        <a:solidFill>
          <a:srgbClr val="053D57"/>
        </a:solidFill>
      </p:bgPr>
    </p:bg>
    <p:spTree>
      <p:nvGrpSpPr>
        <p:cNvPr id="1" name=""/>
        <p:cNvGrpSpPr/>
        <p:nvPr/>
      </p:nvGrpSpPr>
      <p:grpSpPr>
        <a:xfrm>
          <a:off x="0" y="0"/>
          <a:ext cx="0" cy="0"/>
          <a:chOff x="0" y="0"/>
          <a:chExt cx="0" cy="0"/>
        </a:xfrm>
      </p:grpSpPr>
      <p:grpSp>
        <p:nvGrpSpPr>
          <p:cNvPr name="Group 2" id="2"/>
          <p:cNvGrpSpPr/>
          <p:nvPr/>
        </p:nvGrpSpPr>
        <p:grpSpPr>
          <a:xfrm rot="0">
            <a:off x="0" y="0"/>
            <a:ext cx="6976741" cy="7315200"/>
            <a:chOff x="0" y="0"/>
            <a:chExt cx="9302322" cy="9753600"/>
          </a:xfrm>
        </p:grpSpPr>
        <p:pic>
          <p:nvPicPr>
            <p:cNvPr name="Picture 3" id="3"/>
            <p:cNvPicPr>
              <a:picLocks noChangeAspect="true"/>
            </p:cNvPicPr>
            <p:nvPr/>
          </p:nvPicPr>
          <p:blipFill>
            <a:blip r:embed="rId2">
              <a:alphaModFix amt="30000"/>
            </a:blip>
            <a:srcRect l="21309" t="0" r="7246" b="0"/>
            <a:stretch>
              <a:fillRect/>
            </a:stretch>
          </p:blipFill>
          <p:spPr>
            <a:xfrm flipH="false" flipV="false">
              <a:off x="0" y="0"/>
              <a:ext cx="9302322" cy="9753600"/>
            </a:xfrm>
            <a:prstGeom prst="rect">
              <a:avLst/>
            </a:prstGeom>
          </p:spPr>
        </p:pic>
      </p:grpSp>
      <p:sp>
        <p:nvSpPr>
          <p:cNvPr name="AutoShape 4" id="4"/>
          <p:cNvSpPr/>
          <p:nvPr/>
        </p:nvSpPr>
        <p:spPr>
          <a:xfrm rot="-2295618">
            <a:off x="3688267" y="-4364928"/>
            <a:ext cx="6887586" cy="12786099"/>
          </a:xfrm>
          <a:prstGeom prst="rect">
            <a:avLst/>
          </a:prstGeom>
          <a:solidFill>
            <a:srgbClr val="38B6FF"/>
          </a:solidFill>
        </p:spPr>
      </p:sp>
      <p:sp>
        <p:nvSpPr>
          <p:cNvPr name="TextBox 5" id="5"/>
          <p:cNvSpPr txBox="true"/>
          <p:nvPr/>
        </p:nvSpPr>
        <p:spPr>
          <a:xfrm rot="0">
            <a:off x="2111350" y="3038475"/>
            <a:ext cx="7093610" cy="1228725"/>
          </a:xfrm>
          <a:prstGeom prst="rect">
            <a:avLst/>
          </a:prstGeom>
        </p:spPr>
        <p:txBody>
          <a:bodyPr anchor="t" rtlCol="false" tIns="0" lIns="0" bIns="0" rIns="0">
            <a:spAutoFit/>
          </a:bodyPr>
          <a:lstStyle/>
          <a:p>
            <a:pPr algn="l">
              <a:lnSpc>
                <a:spcPts val="4800"/>
              </a:lnSpc>
            </a:pPr>
            <a:r>
              <a:rPr lang="en-US" sz="4000" spc="-40" b="true">
                <a:solidFill>
                  <a:srgbClr val="F8FBFD"/>
                </a:solidFill>
                <a:latin typeface="Montserrat Classic Bold"/>
                <a:ea typeface="Montserrat Classic Bold"/>
                <a:cs typeface="Montserrat Classic Bold"/>
                <a:sym typeface="Montserrat Classic Bold"/>
              </a:rPr>
              <a:t>ANÁLISIS REGIONAL DE LOS HECHOS DE SUICIDIOS</a:t>
            </a:r>
          </a:p>
        </p:txBody>
      </p:sp>
      <p:sp>
        <p:nvSpPr>
          <p:cNvPr name="AutoShape 6" id="6"/>
          <p:cNvSpPr/>
          <p:nvPr/>
        </p:nvSpPr>
        <p:spPr>
          <a:xfrm rot="-2700000">
            <a:off x="8169571" y="6280451"/>
            <a:ext cx="2070778" cy="2120297"/>
          </a:xfrm>
          <a:prstGeom prst="rect">
            <a:avLst/>
          </a:prstGeom>
          <a:solidFill>
            <a:srgbClr val="F8FBFD"/>
          </a:solidFill>
        </p:spPr>
      </p:sp>
      <p:sp>
        <p:nvSpPr>
          <p:cNvPr name="AutoShape 7" id="7"/>
          <p:cNvSpPr/>
          <p:nvPr/>
        </p:nvSpPr>
        <p:spPr>
          <a:xfrm rot="-2335582">
            <a:off x="2610726" y="-459409"/>
            <a:ext cx="30601" cy="3238550"/>
          </a:xfrm>
          <a:prstGeom prst="rect">
            <a:avLst/>
          </a:prstGeom>
          <a:solidFill>
            <a:srgbClr val="F8FBFD"/>
          </a:solidFill>
        </p:spPr>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bg>
      <p:bgPr>
        <a:solidFill>
          <a:srgbClr val="F8FBFD"/>
        </a:solidFill>
      </p:bgPr>
    </p:bg>
    <p:spTree>
      <p:nvGrpSpPr>
        <p:cNvPr id="1" name=""/>
        <p:cNvGrpSpPr/>
        <p:nvPr/>
      </p:nvGrpSpPr>
      <p:grpSpPr>
        <a:xfrm>
          <a:off x="0" y="0"/>
          <a:ext cx="0" cy="0"/>
          <a:chOff x="0" y="0"/>
          <a:chExt cx="0" cy="0"/>
        </a:xfrm>
      </p:grpSpPr>
      <p:sp>
        <p:nvSpPr>
          <p:cNvPr name="AutoShape 2" id="2"/>
          <p:cNvSpPr/>
          <p:nvPr/>
        </p:nvSpPr>
        <p:spPr>
          <a:xfrm rot="-2700000">
            <a:off x="7178522" y="-1076302"/>
            <a:ext cx="1816139" cy="1815784"/>
          </a:xfrm>
          <a:prstGeom prst="rect">
            <a:avLst/>
          </a:prstGeom>
          <a:solidFill>
            <a:srgbClr val="38B6FF"/>
          </a:solidFill>
        </p:spPr>
      </p:sp>
      <p:sp>
        <p:nvSpPr>
          <p:cNvPr name="AutoShape 3" id="3"/>
          <p:cNvSpPr/>
          <p:nvPr/>
        </p:nvSpPr>
        <p:spPr>
          <a:xfrm rot="-2700000">
            <a:off x="-684968" y="4076789"/>
            <a:ext cx="4215873" cy="5693313"/>
          </a:xfrm>
          <a:prstGeom prst="rect">
            <a:avLst/>
          </a:prstGeom>
          <a:solidFill>
            <a:srgbClr val="38B6FF"/>
          </a:solidFill>
        </p:spPr>
      </p:sp>
      <p:sp>
        <p:nvSpPr>
          <p:cNvPr name="AutoShape 4" id="4"/>
          <p:cNvSpPr/>
          <p:nvPr/>
        </p:nvSpPr>
        <p:spPr>
          <a:xfrm rot="-2700000">
            <a:off x="7946060" y="-235135"/>
            <a:ext cx="4043490" cy="26728"/>
          </a:xfrm>
          <a:prstGeom prst="rect">
            <a:avLst/>
          </a:prstGeom>
          <a:solidFill>
            <a:srgbClr val="38B6FF"/>
          </a:solidFill>
        </p:spPr>
      </p:sp>
      <p:sp>
        <p:nvSpPr>
          <p:cNvPr name="AutoShape 5" id="5"/>
          <p:cNvSpPr/>
          <p:nvPr/>
        </p:nvSpPr>
        <p:spPr>
          <a:xfrm rot="-2700000">
            <a:off x="3395585" y="2163914"/>
            <a:ext cx="23417" cy="6248732"/>
          </a:xfrm>
          <a:prstGeom prst="rect">
            <a:avLst/>
          </a:prstGeom>
          <a:solidFill>
            <a:srgbClr val="053D57"/>
          </a:solidFill>
        </p:spPr>
      </p:sp>
      <p:sp>
        <p:nvSpPr>
          <p:cNvPr name="Freeform 6" id="6"/>
          <p:cNvSpPr/>
          <p:nvPr/>
        </p:nvSpPr>
        <p:spPr>
          <a:xfrm flipH="false" flipV="false" rot="0">
            <a:off x="1189753" y="1665802"/>
            <a:ext cx="7174324" cy="5100820"/>
          </a:xfrm>
          <a:custGeom>
            <a:avLst/>
            <a:gdLst/>
            <a:ahLst/>
            <a:cxnLst/>
            <a:rect r="r" b="b" t="t" l="l"/>
            <a:pathLst>
              <a:path h="5100820" w="7174324">
                <a:moveTo>
                  <a:pt x="0" y="0"/>
                </a:moveTo>
                <a:lnTo>
                  <a:pt x="7174324" y="0"/>
                </a:lnTo>
                <a:lnTo>
                  <a:pt x="7174324" y="5100820"/>
                </a:lnTo>
                <a:lnTo>
                  <a:pt x="0" y="5100820"/>
                </a:lnTo>
                <a:lnTo>
                  <a:pt x="0" y="0"/>
                </a:lnTo>
                <a:close/>
              </a:path>
            </a:pathLst>
          </a:custGeom>
          <a:blipFill>
            <a:blip r:embed="rId2"/>
            <a:stretch>
              <a:fillRect l="0" t="0" r="0" b="0"/>
            </a:stretch>
          </a:blipFill>
        </p:spPr>
      </p:sp>
      <p:sp>
        <p:nvSpPr>
          <p:cNvPr name="TextBox 7" id="7"/>
          <p:cNvSpPr txBox="true"/>
          <p:nvPr/>
        </p:nvSpPr>
        <p:spPr>
          <a:xfrm rot="0">
            <a:off x="0" y="912495"/>
            <a:ext cx="8038250" cy="361950"/>
          </a:xfrm>
          <a:prstGeom prst="rect">
            <a:avLst/>
          </a:prstGeom>
        </p:spPr>
        <p:txBody>
          <a:bodyPr anchor="t" rtlCol="false" tIns="0" lIns="0" bIns="0" rIns="0">
            <a:spAutoFit/>
          </a:bodyPr>
          <a:lstStyle/>
          <a:p>
            <a:pPr algn="ctr">
              <a:lnSpc>
                <a:spcPts val="2880"/>
              </a:lnSpc>
            </a:pPr>
            <a:r>
              <a:rPr lang="en-US" b="true" sz="2400" spc="-24">
                <a:solidFill>
                  <a:srgbClr val="38B6FF"/>
                </a:solidFill>
                <a:latin typeface="Montserrat Classic Bold"/>
                <a:ea typeface="Montserrat Classic Bold"/>
                <a:cs typeface="Montserrat Classic Bold"/>
                <a:sym typeface="Montserrat Classic Bold"/>
              </a:rPr>
              <a:t>TASAS DE SUICIDIO POR REGIÓN EN 2019-2022</a:t>
            </a:r>
          </a:p>
        </p:txBody>
      </p:sp>
    </p:spTree>
  </p:cSld>
  <p:clrMapOvr>
    <a:masterClrMapping/>
  </p:clrMapOvr>
</p:sld>
</file>

<file path=ppt/slides/slide25.xml><?xml version="1.0" encoding="utf-8"?>
<p:sld xmlns:p="http://schemas.openxmlformats.org/presentationml/2006/main" xmlns:a="http://schemas.openxmlformats.org/drawingml/2006/main">
  <p:cSld>
    <p:bg>
      <p:bgPr>
        <a:solidFill>
          <a:srgbClr val="38B6FF"/>
        </a:solidFill>
      </p:bgPr>
    </p:bg>
    <p:spTree>
      <p:nvGrpSpPr>
        <p:cNvPr id="1" name=""/>
        <p:cNvGrpSpPr/>
        <p:nvPr/>
      </p:nvGrpSpPr>
      <p:grpSpPr>
        <a:xfrm>
          <a:off x="0" y="0"/>
          <a:ext cx="0" cy="0"/>
          <a:chOff x="0" y="0"/>
          <a:chExt cx="0" cy="0"/>
        </a:xfrm>
      </p:grpSpPr>
      <p:sp>
        <p:nvSpPr>
          <p:cNvPr name="AutoShape 2" id="2"/>
          <p:cNvSpPr/>
          <p:nvPr/>
        </p:nvSpPr>
        <p:spPr>
          <a:xfrm rot="-2700000">
            <a:off x="7174615" y="-2589922"/>
            <a:ext cx="3554939" cy="3554243"/>
          </a:xfrm>
          <a:prstGeom prst="rect">
            <a:avLst/>
          </a:prstGeom>
          <a:solidFill>
            <a:srgbClr val="F8FBFD"/>
          </a:solidFill>
        </p:spPr>
      </p:sp>
      <p:sp>
        <p:nvSpPr>
          <p:cNvPr name="AutoShape 3" id="3"/>
          <p:cNvSpPr/>
          <p:nvPr/>
        </p:nvSpPr>
        <p:spPr>
          <a:xfrm rot="-2700000">
            <a:off x="7210580" y="-1074420"/>
            <a:ext cx="30601" cy="3238550"/>
          </a:xfrm>
          <a:prstGeom prst="rect">
            <a:avLst/>
          </a:prstGeom>
          <a:solidFill>
            <a:srgbClr val="F8FBFD"/>
          </a:solidFill>
        </p:spPr>
      </p:sp>
      <p:sp>
        <p:nvSpPr>
          <p:cNvPr name="AutoShape 4" id="4"/>
          <p:cNvSpPr/>
          <p:nvPr/>
        </p:nvSpPr>
        <p:spPr>
          <a:xfrm rot="-2700000">
            <a:off x="9693751" y="6312324"/>
            <a:ext cx="23417" cy="1909472"/>
          </a:xfrm>
          <a:prstGeom prst="rect">
            <a:avLst/>
          </a:prstGeom>
          <a:solidFill>
            <a:srgbClr val="F8FBFD"/>
          </a:solidFill>
        </p:spPr>
      </p:sp>
      <p:sp>
        <p:nvSpPr>
          <p:cNvPr name="TextBox 5" id="5"/>
          <p:cNvSpPr txBox="true"/>
          <p:nvPr/>
        </p:nvSpPr>
        <p:spPr>
          <a:xfrm rot="0">
            <a:off x="545936" y="850582"/>
            <a:ext cx="8220565" cy="333375"/>
          </a:xfrm>
          <a:prstGeom prst="rect">
            <a:avLst/>
          </a:prstGeom>
        </p:spPr>
        <p:txBody>
          <a:bodyPr anchor="t" rtlCol="false" tIns="0" lIns="0" bIns="0" rIns="0">
            <a:spAutoFit/>
          </a:bodyPr>
          <a:lstStyle/>
          <a:p>
            <a:pPr algn="just">
              <a:lnSpc>
                <a:spcPts val="2640"/>
              </a:lnSpc>
            </a:pPr>
            <a:r>
              <a:rPr lang="en-US" b="true" sz="2200" spc="22">
                <a:solidFill>
                  <a:srgbClr val="F8FBFD"/>
                </a:solidFill>
                <a:latin typeface="Montserrat Classic Bold"/>
                <a:ea typeface="Montserrat Classic Bold"/>
                <a:cs typeface="Montserrat Classic Bold"/>
                <a:sym typeface="Montserrat Classic Bold"/>
              </a:rPr>
              <a:t>ANALISIS DE TASAS DE SUICIDIO REGIONALES </a:t>
            </a:r>
          </a:p>
        </p:txBody>
      </p:sp>
      <p:sp>
        <p:nvSpPr>
          <p:cNvPr name="TextBox 6" id="6"/>
          <p:cNvSpPr txBox="true"/>
          <p:nvPr/>
        </p:nvSpPr>
        <p:spPr>
          <a:xfrm rot="0">
            <a:off x="545936" y="1643525"/>
            <a:ext cx="8476144" cy="5484494"/>
          </a:xfrm>
          <a:prstGeom prst="rect">
            <a:avLst/>
          </a:prstGeom>
        </p:spPr>
        <p:txBody>
          <a:bodyPr anchor="t" rtlCol="false" tIns="0" lIns="0" bIns="0" rIns="0">
            <a:spAutoFit/>
          </a:bodyPr>
          <a:lstStyle/>
          <a:p>
            <a:pPr algn="just">
              <a:lnSpc>
                <a:spcPts val="2700"/>
              </a:lnSpc>
            </a:pPr>
            <a:r>
              <a:rPr lang="en-US" sz="1800" spc="18">
                <a:solidFill>
                  <a:srgbClr val="F8FBFD"/>
                </a:solidFill>
                <a:latin typeface="Montserrat Light"/>
                <a:ea typeface="Montserrat Light"/>
                <a:cs typeface="Montserrat Light"/>
                <a:sym typeface="Montserrat Light"/>
              </a:rPr>
              <a:t>El gráfico muestra la tasa promedio anual de suicidios por cada 100,000 habitantes en diferentes regiones de Argentina entre 2019 y 2022. Las tasas varían considerablemente según la región, con la región del NOA (Noroeste Argentino) presentando la tasa más alta, alcanzando 10.32 suicidios por cada 100,000 habitantes, mientras que Buenos Aires y CABA tienen la tasa más baja, con 6.10. </a:t>
            </a:r>
            <a:r>
              <a:rPr lang="en-US" sz="1800" spc="18">
                <a:solidFill>
                  <a:srgbClr val="F8FBFD"/>
                </a:solidFill>
                <a:latin typeface="Montserrat Light"/>
                <a:ea typeface="Montserrat Light"/>
                <a:cs typeface="Montserrat Light"/>
                <a:sym typeface="Montserrat Light"/>
              </a:rPr>
              <a:t>Este análisis sugiere que las diferencias regionales en las tasas de suicidio pueden estar influidas por factores socioeconómicos, culturales y de acceso a servicios de salud mental, que </a:t>
            </a:r>
            <a:r>
              <a:rPr lang="en-US" b="true" sz="1800" spc="18">
                <a:solidFill>
                  <a:srgbClr val="F8FBFD"/>
                </a:solidFill>
                <a:latin typeface="Montserrat Light Bold"/>
                <a:ea typeface="Montserrat Light Bold"/>
                <a:cs typeface="Montserrat Light Bold"/>
                <a:sym typeface="Montserrat Light Bold"/>
              </a:rPr>
              <a:t>varían considerablemente entre regiones</a:t>
            </a:r>
            <a:r>
              <a:rPr lang="en-US" sz="1800" spc="18">
                <a:solidFill>
                  <a:srgbClr val="F8FBFD"/>
                </a:solidFill>
                <a:latin typeface="Montserrat Light"/>
                <a:ea typeface="Montserrat Light"/>
                <a:cs typeface="Montserrat Light"/>
                <a:sym typeface="Montserrat Light"/>
              </a:rPr>
              <a:t>. Además, la pandemia de COVID-19 pudo haber exacerbado estas disparidades, ya que las regiones con mayores desafíos económicos y de infraestructura podrían haber experimentado un aumento en las condiciones de padecimiento mental y exclusión económica, contribuyendo a mayores tasas de suicidio en comparación con áreas más urbanizadas y con mejor acceso a recursos, como Buenos Aires y CABA.</a:t>
            </a:r>
          </a:p>
          <a:p>
            <a:pPr algn="just">
              <a:lnSpc>
                <a:spcPts val="2700"/>
              </a:lnSpc>
            </a:pPr>
          </a:p>
        </p:txBody>
      </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bg>
      <p:bgPr>
        <a:solidFill>
          <a:srgbClr val="F8FBFD"/>
        </a:solidFill>
      </p:bgPr>
    </p:bg>
    <p:spTree>
      <p:nvGrpSpPr>
        <p:cNvPr id="1" name=""/>
        <p:cNvGrpSpPr/>
        <p:nvPr/>
      </p:nvGrpSpPr>
      <p:grpSpPr>
        <a:xfrm>
          <a:off x="0" y="0"/>
          <a:ext cx="0" cy="0"/>
          <a:chOff x="0" y="0"/>
          <a:chExt cx="0" cy="0"/>
        </a:xfrm>
      </p:grpSpPr>
      <p:sp>
        <p:nvSpPr>
          <p:cNvPr name="AutoShape 2" id="2"/>
          <p:cNvSpPr/>
          <p:nvPr/>
        </p:nvSpPr>
        <p:spPr>
          <a:xfrm rot="-2700000">
            <a:off x="7178522" y="-1076302"/>
            <a:ext cx="1816139" cy="1815784"/>
          </a:xfrm>
          <a:prstGeom prst="rect">
            <a:avLst/>
          </a:prstGeom>
          <a:solidFill>
            <a:srgbClr val="38B6FF"/>
          </a:solidFill>
        </p:spPr>
      </p:sp>
      <p:sp>
        <p:nvSpPr>
          <p:cNvPr name="AutoShape 3" id="3"/>
          <p:cNvSpPr/>
          <p:nvPr/>
        </p:nvSpPr>
        <p:spPr>
          <a:xfrm rot="-2700000">
            <a:off x="-684968" y="4076789"/>
            <a:ext cx="4215873" cy="5693313"/>
          </a:xfrm>
          <a:prstGeom prst="rect">
            <a:avLst/>
          </a:prstGeom>
          <a:solidFill>
            <a:srgbClr val="38B6FF"/>
          </a:solidFill>
        </p:spPr>
      </p:sp>
      <p:sp>
        <p:nvSpPr>
          <p:cNvPr name="AutoShape 4" id="4"/>
          <p:cNvSpPr/>
          <p:nvPr/>
        </p:nvSpPr>
        <p:spPr>
          <a:xfrm rot="-2700000">
            <a:off x="7946060" y="-235135"/>
            <a:ext cx="4043490" cy="26728"/>
          </a:xfrm>
          <a:prstGeom prst="rect">
            <a:avLst/>
          </a:prstGeom>
          <a:solidFill>
            <a:srgbClr val="38B6FF"/>
          </a:solidFill>
        </p:spPr>
      </p:sp>
      <p:sp>
        <p:nvSpPr>
          <p:cNvPr name="AutoShape 5" id="5"/>
          <p:cNvSpPr/>
          <p:nvPr/>
        </p:nvSpPr>
        <p:spPr>
          <a:xfrm rot="-2700000">
            <a:off x="3395585" y="2163914"/>
            <a:ext cx="23417" cy="6248732"/>
          </a:xfrm>
          <a:prstGeom prst="rect">
            <a:avLst/>
          </a:prstGeom>
          <a:solidFill>
            <a:srgbClr val="053D57"/>
          </a:solidFill>
        </p:spPr>
      </p:sp>
      <p:sp>
        <p:nvSpPr>
          <p:cNvPr name="Freeform 6" id="6"/>
          <p:cNvSpPr/>
          <p:nvPr/>
        </p:nvSpPr>
        <p:spPr>
          <a:xfrm flipH="false" flipV="false" rot="0">
            <a:off x="1189753" y="1876119"/>
            <a:ext cx="7159415" cy="4707561"/>
          </a:xfrm>
          <a:custGeom>
            <a:avLst/>
            <a:gdLst/>
            <a:ahLst/>
            <a:cxnLst/>
            <a:rect r="r" b="b" t="t" l="l"/>
            <a:pathLst>
              <a:path h="4707561" w="7159415">
                <a:moveTo>
                  <a:pt x="0" y="0"/>
                </a:moveTo>
                <a:lnTo>
                  <a:pt x="7159416" y="0"/>
                </a:lnTo>
                <a:lnTo>
                  <a:pt x="7159416" y="4707561"/>
                </a:lnTo>
                <a:lnTo>
                  <a:pt x="0" y="4707561"/>
                </a:lnTo>
                <a:lnTo>
                  <a:pt x="0" y="0"/>
                </a:lnTo>
                <a:close/>
              </a:path>
            </a:pathLst>
          </a:custGeom>
          <a:blipFill>
            <a:blip r:embed="rId2"/>
            <a:stretch>
              <a:fillRect l="0" t="0" r="0" b="0"/>
            </a:stretch>
          </a:blipFill>
        </p:spPr>
      </p:sp>
      <p:sp>
        <p:nvSpPr>
          <p:cNvPr name="TextBox 7" id="7"/>
          <p:cNvSpPr txBox="true"/>
          <p:nvPr/>
        </p:nvSpPr>
        <p:spPr>
          <a:xfrm rot="0">
            <a:off x="0" y="731520"/>
            <a:ext cx="8038250" cy="723900"/>
          </a:xfrm>
          <a:prstGeom prst="rect">
            <a:avLst/>
          </a:prstGeom>
        </p:spPr>
        <p:txBody>
          <a:bodyPr anchor="t" rtlCol="false" tIns="0" lIns="0" bIns="0" rIns="0">
            <a:spAutoFit/>
          </a:bodyPr>
          <a:lstStyle/>
          <a:p>
            <a:pPr algn="ctr">
              <a:lnSpc>
                <a:spcPts val="2880"/>
              </a:lnSpc>
            </a:pPr>
            <a:r>
              <a:rPr lang="en-US" b="true" sz="2400" spc="-24">
                <a:solidFill>
                  <a:srgbClr val="38B6FF"/>
                </a:solidFill>
                <a:latin typeface="Montserrat Classic Bold"/>
                <a:ea typeface="Montserrat Classic Bold"/>
                <a:cs typeface="Montserrat Classic Bold"/>
                <a:sym typeface="Montserrat Classic Bold"/>
              </a:rPr>
              <a:t>TASAS DE SUICIDIO POR REGIÓN EN 2019-2022</a:t>
            </a:r>
          </a:p>
          <a:p>
            <a:pPr algn="ctr">
              <a:lnSpc>
                <a:spcPts val="2880"/>
              </a:lnSpc>
            </a:pPr>
            <a:r>
              <a:rPr lang="en-US" b="true" sz="2400" spc="-24">
                <a:solidFill>
                  <a:srgbClr val="38B6FF"/>
                </a:solidFill>
                <a:latin typeface="Montserrat Classic Bold"/>
                <a:ea typeface="Montserrat Classic Bold"/>
                <a:cs typeface="Montserrat Classic Bold"/>
                <a:sym typeface="Montserrat Classic Bold"/>
              </a:rPr>
              <a:t>ANÁLISIS DE VARIANZA</a:t>
            </a:r>
          </a:p>
        </p:txBody>
      </p:sp>
    </p:spTree>
  </p:cSld>
  <p:clrMapOvr>
    <a:masterClrMapping/>
  </p:clrMapOvr>
</p:sld>
</file>

<file path=ppt/slides/slide27.xml><?xml version="1.0" encoding="utf-8"?>
<p:sld xmlns:p="http://schemas.openxmlformats.org/presentationml/2006/main" xmlns:a="http://schemas.openxmlformats.org/drawingml/2006/main">
  <p:cSld>
    <p:bg>
      <p:bgPr>
        <a:solidFill>
          <a:srgbClr val="38B6FF"/>
        </a:solidFill>
      </p:bgPr>
    </p:bg>
    <p:spTree>
      <p:nvGrpSpPr>
        <p:cNvPr id="1" name=""/>
        <p:cNvGrpSpPr/>
        <p:nvPr/>
      </p:nvGrpSpPr>
      <p:grpSpPr>
        <a:xfrm>
          <a:off x="0" y="0"/>
          <a:ext cx="0" cy="0"/>
          <a:chOff x="0" y="0"/>
          <a:chExt cx="0" cy="0"/>
        </a:xfrm>
      </p:grpSpPr>
      <p:sp>
        <p:nvSpPr>
          <p:cNvPr name="AutoShape 2" id="2"/>
          <p:cNvSpPr/>
          <p:nvPr/>
        </p:nvSpPr>
        <p:spPr>
          <a:xfrm rot="-2700000">
            <a:off x="7174615" y="-2589922"/>
            <a:ext cx="3554939" cy="3554243"/>
          </a:xfrm>
          <a:prstGeom prst="rect">
            <a:avLst/>
          </a:prstGeom>
          <a:solidFill>
            <a:srgbClr val="F8FBFD"/>
          </a:solidFill>
        </p:spPr>
      </p:sp>
      <p:sp>
        <p:nvSpPr>
          <p:cNvPr name="AutoShape 3" id="3"/>
          <p:cNvSpPr/>
          <p:nvPr/>
        </p:nvSpPr>
        <p:spPr>
          <a:xfrm rot="-2700000">
            <a:off x="7210580" y="-1074420"/>
            <a:ext cx="30601" cy="3238550"/>
          </a:xfrm>
          <a:prstGeom prst="rect">
            <a:avLst/>
          </a:prstGeom>
          <a:solidFill>
            <a:srgbClr val="F8FBFD"/>
          </a:solidFill>
        </p:spPr>
      </p:sp>
      <p:sp>
        <p:nvSpPr>
          <p:cNvPr name="AutoShape 4" id="4"/>
          <p:cNvSpPr/>
          <p:nvPr/>
        </p:nvSpPr>
        <p:spPr>
          <a:xfrm rot="-2700000">
            <a:off x="9693751" y="6312324"/>
            <a:ext cx="23417" cy="1909472"/>
          </a:xfrm>
          <a:prstGeom prst="rect">
            <a:avLst/>
          </a:prstGeom>
          <a:solidFill>
            <a:srgbClr val="F8FBFD"/>
          </a:solidFill>
        </p:spPr>
      </p:sp>
      <p:sp>
        <p:nvSpPr>
          <p:cNvPr name="TextBox 5" id="5"/>
          <p:cNvSpPr txBox="true"/>
          <p:nvPr/>
        </p:nvSpPr>
        <p:spPr>
          <a:xfrm rot="0">
            <a:off x="545936" y="683895"/>
            <a:ext cx="8220565" cy="666750"/>
          </a:xfrm>
          <a:prstGeom prst="rect">
            <a:avLst/>
          </a:prstGeom>
        </p:spPr>
        <p:txBody>
          <a:bodyPr anchor="t" rtlCol="false" tIns="0" lIns="0" bIns="0" rIns="0">
            <a:spAutoFit/>
          </a:bodyPr>
          <a:lstStyle/>
          <a:p>
            <a:pPr algn="just">
              <a:lnSpc>
                <a:spcPts val="2640"/>
              </a:lnSpc>
            </a:pPr>
            <a:r>
              <a:rPr lang="en-US" b="true" sz="2200" spc="22">
                <a:solidFill>
                  <a:srgbClr val="F8FBFD"/>
                </a:solidFill>
                <a:latin typeface="Montserrat Classic Bold"/>
                <a:ea typeface="Montserrat Classic Bold"/>
                <a:cs typeface="Montserrat Classic Bold"/>
                <a:sym typeface="Montserrat Classic Bold"/>
              </a:rPr>
              <a:t>TASAS DE SUICIDIO REGIONALES 2019-2022</a:t>
            </a:r>
          </a:p>
          <a:p>
            <a:pPr algn="just">
              <a:lnSpc>
                <a:spcPts val="2640"/>
              </a:lnSpc>
            </a:pPr>
            <a:r>
              <a:rPr lang="en-US" b="true" sz="2200" spc="22">
                <a:solidFill>
                  <a:srgbClr val="F8FBFD"/>
                </a:solidFill>
                <a:latin typeface="Montserrat Classic Bold"/>
                <a:ea typeface="Montserrat Classic Bold"/>
                <a:cs typeface="Montserrat Classic Bold"/>
                <a:sym typeface="Montserrat Classic Bold"/>
              </a:rPr>
              <a:t>ANÁLISIS DE VARIANZA</a:t>
            </a:r>
          </a:p>
        </p:txBody>
      </p:sp>
      <p:sp>
        <p:nvSpPr>
          <p:cNvPr name="TextBox 6" id="6"/>
          <p:cNvSpPr txBox="true"/>
          <p:nvPr/>
        </p:nvSpPr>
        <p:spPr>
          <a:xfrm rot="0">
            <a:off x="545936" y="1634000"/>
            <a:ext cx="8476144" cy="4562475"/>
          </a:xfrm>
          <a:prstGeom prst="rect">
            <a:avLst/>
          </a:prstGeom>
        </p:spPr>
        <p:txBody>
          <a:bodyPr anchor="t" rtlCol="false" tIns="0" lIns="0" bIns="0" rIns="0">
            <a:spAutoFit/>
          </a:bodyPr>
          <a:lstStyle/>
          <a:p>
            <a:pPr algn="just">
              <a:lnSpc>
                <a:spcPts val="3000"/>
              </a:lnSpc>
            </a:pPr>
            <a:r>
              <a:rPr lang="en-US" sz="2000" spc="20">
                <a:solidFill>
                  <a:srgbClr val="F8FBFD"/>
                </a:solidFill>
                <a:latin typeface="Montserrat Light"/>
                <a:ea typeface="Montserrat Light"/>
                <a:cs typeface="Montserrat Light"/>
                <a:sym typeface="Montserrat Light"/>
              </a:rPr>
              <a:t>El análisis de varianza, con un Valor F de 21.88 y un Valor P de 0.0, revela que existen diferencias estadísticamente significativas en las tasas de suicidio entre las distintas regiones evaluadas. Estas diferencias entre regiones son lo suficientemente marcadas como para que el análisis confirme que no son producto del azar, sino que reflejan variaciones reales en la incidencia de suicidios, posiblemente influidas por factores sociodemográficos, económicos, y quizás también por el impacto diferencial de la pandemia de COVID-19 en estas regiones. Este hallazgo refuerza la hipótesis de que la pandemia pudo haber exacerbado las disparidades preexistentes, afectando más gravemente a algunas regiones en términos de salud mental y tasas de suicidio.</a:t>
            </a:r>
          </a:p>
        </p:txBody>
      </p:sp>
    </p:spTree>
  </p:cSld>
  <p:clrMapOvr>
    <a:masterClrMapping/>
  </p:clrMapOvr>
</p:sld>
</file>

<file path=ppt/slides/slide28.xml><?xml version="1.0" encoding="utf-8"?>
<p:sld xmlns:p="http://schemas.openxmlformats.org/presentationml/2006/main" xmlns:a="http://schemas.openxmlformats.org/drawingml/2006/main" xmlns:r="http://schemas.openxmlformats.org/officeDocument/2006/relationships">
  <p:cSld>
    <p:bg>
      <p:bgPr>
        <a:solidFill>
          <a:srgbClr val="F8FBFD"/>
        </a:solidFill>
      </p:bgPr>
    </p:bg>
    <p:spTree>
      <p:nvGrpSpPr>
        <p:cNvPr id="1" name=""/>
        <p:cNvGrpSpPr/>
        <p:nvPr/>
      </p:nvGrpSpPr>
      <p:grpSpPr>
        <a:xfrm>
          <a:off x="0" y="0"/>
          <a:ext cx="0" cy="0"/>
          <a:chOff x="0" y="0"/>
          <a:chExt cx="0" cy="0"/>
        </a:xfrm>
      </p:grpSpPr>
      <p:sp>
        <p:nvSpPr>
          <p:cNvPr name="AutoShape 2" id="2"/>
          <p:cNvSpPr/>
          <p:nvPr/>
        </p:nvSpPr>
        <p:spPr>
          <a:xfrm rot="-2700000">
            <a:off x="7178522" y="-1076302"/>
            <a:ext cx="1816139" cy="1815784"/>
          </a:xfrm>
          <a:prstGeom prst="rect">
            <a:avLst/>
          </a:prstGeom>
          <a:solidFill>
            <a:srgbClr val="38B6FF"/>
          </a:solidFill>
        </p:spPr>
      </p:sp>
      <p:sp>
        <p:nvSpPr>
          <p:cNvPr name="AutoShape 3" id="3"/>
          <p:cNvSpPr/>
          <p:nvPr/>
        </p:nvSpPr>
        <p:spPr>
          <a:xfrm rot="-2700000">
            <a:off x="-684968" y="4076789"/>
            <a:ext cx="4215873" cy="5693313"/>
          </a:xfrm>
          <a:prstGeom prst="rect">
            <a:avLst/>
          </a:prstGeom>
          <a:solidFill>
            <a:srgbClr val="38B6FF"/>
          </a:solidFill>
        </p:spPr>
      </p:sp>
      <p:sp>
        <p:nvSpPr>
          <p:cNvPr name="AutoShape 4" id="4"/>
          <p:cNvSpPr/>
          <p:nvPr/>
        </p:nvSpPr>
        <p:spPr>
          <a:xfrm rot="-2700000">
            <a:off x="7946060" y="-235135"/>
            <a:ext cx="4043490" cy="26728"/>
          </a:xfrm>
          <a:prstGeom prst="rect">
            <a:avLst/>
          </a:prstGeom>
          <a:solidFill>
            <a:srgbClr val="38B6FF"/>
          </a:solidFill>
        </p:spPr>
      </p:sp>
      <p:sp>
        <p:nvSpPr>
          <p:cNvPr name="AutoShape 5" id="5"/>
          <p:cNvSpPr/>
          <p:nvPr/>
        </p:nvSpPr>
        <p:spPr>
          <a:xfrm rot="-2700000">
            <a:off x="3395585" y="2163914"/>
            <a:ext cx="23417" cy="6248732"/>
          </a:xfrm>
          <a:prstGeom prst="rect">
            <a:avLst/>
          </a:prstGeom>
          <a:solidFill>
            <a:srgbClr val="053D57"/>
          </a:solidFill>
        </p:spPr>
      </p:sp>
      <p:sp>
        <p:nvSpPr>
          <p:cNvPr name="Freeform 6" id="6"/>
          <p:cNvSpPr/>
          <p:nvPr/>
        </p:nvSpPr>
        <p:spPr>
          <a:xfrm flipH="false" flipV="false" rot="0">
            <a:off x="1133816" y="1857561"/>
            <a:ext cx="7585156" cy="4501759"/>
          </a:xfrm>
          <a:custGeom>
            <a:avLst/>
            <a:gdLst/>
            <a:ahLst/>
            <a:cxnLst/>
            <a:rect r="r" b="b" t="t" l="l"/>
            <a:pathLst>
              <a:path h="4501759" w="7585156">
                <a:moveTo>
                  <a:pt x="0" y="0"/>
                </a:moveTo>
                <a:lnTo>
                  <a:pt x="7585156" y="0"/>
                </a:lnTo>
                <a:lnTo>
                  <a:pt x="7585156" y="4501759"/>
                </a:lnTo>
                <a:lnTo>
                  <a:pt x="0" y="4501759"/>
                </a:lnTo>
                <a:lnTo>
                  <a:pt x="0" y="0"/>
                </a:lnTo>
                <a:close/>
              </a:path>
            </a:pathLst>
          </a:custGeom>
          <a:blipFill>
            <a:blip r:embed="rId2"/>
            <a:stretch>
              <a:fillRect l="0" t="0" r="0" b="0"/>
            </a:stretch>
          </a:blipFill>
        </p:spPr>
      </p:sp>
      <p:sp>
        <p:nvSpPr>
          <p:cNvPr name="TextBox 7" id="7"/>
          <p:cNvSpPr txBox="true"/>
          <p:nvPr/>
        </p:nvSpPr>
        <p:spPr>
          <a:xfrm rot="0">
            <a:off x="0" y="731520"/>
            <a:ext cx="8038250" cy="723900"/>
          </a:xfrm>
          <a:prstGeom prst="rect">
            <a:avLst/>
          </a:prstGeom>
        </p:spPr>
        <p:txBody>
          <a:bodyPr anchor="t" rtlCol="false" tIns="0" lIns="0" bIns="0" rIns="0">
            <a:spAutoFit/>
          </a:bodyPr>
          <a:lstStyle/>
          <a:p>
            <a:pPr algn="ctr">
              <a:lnSpc>
                <a:spcPts val="2880"/>
              </a:lnSpc>
            </a:pPr>
            <a:r>
              <a:rPr lang="en-US" b="true" sz="2400" spc="-24">
                <a:solidFill>
                  <a:srgbClr val="38B6FF"/>
                </a:solidFill>
                <a:latin typeface="Montserrat Classic Bold"/>
                <a:ea typeface="Montserrat Classic Bold"/>
                <a:cs typeface="Montserrat Classic Bold"/>
                <a:sym typeface="Montserrat Classic Bold"/>
              </a:rPr>
              <a:t>TASAS DE SUICIDIO POR REGIÓN EN 2019-2022</a:t>
            </a:r>
          </a:p>
          <a:p>
            <a:pPr algn="ctr">
              <a:lnSpc>
                <a:spcPts val="2880"/>
              </a:lnSpc>
            </a:pPr>
            <a:r>
              <a:rPr lang="en-US" b="true" sz="2400" spc="-24">
                <a:solidFill>
                  <a:srgbClr val="38B6FF"/>
                </a:solidFill>
                <a:latin typeface="Montserrat Classic Bold"/>
                <a:ea typeface="Montserrat Classic Bold"/>
                <a:cs typeface="Montserrat Classic Bold"/>
                <a:sym typeface="Montserrat Classic Bold"/>
              </a:rPr>
              <a:t>INTERVALOS DE CONFIANZA</a:t>
            </a:r>
          </a:p>
        </p:txBody>
      </p:sp>
    </p:spTree>
  </p:cSld>
  <p:clrMapOvr>
    <a:masterClrMapping/>
  </p:clrMapOvr>
</p:sld>
</file>

<file path=ppt/slides/slide29.xml><?xml version="1.0" encoding="utf-8"?>
<p:sld xmlns:p="http://schemas.openxmlformats.org/presentationml/2006/main" xmlns:a="http://schemas.openxmlformats.org/drawingml/2006/main">
  <p:cSld>
    <p:bg>
      <p:bgPr>
        <a:solidFill>
          <a:srgbClr val="38B6FF"/>
        </a:solidFill>
      </p:bgPr>
    </p:bg>
    <p:spTree>
      <p:nvGrpSpPr>
        <p:cNvPr id="1" name=""/>
        <p:cNvGrpSpPr/>
        <p:nvPr/>
      </p:nvGrpSpPr>
      <p:grpSpPr>
        <a:xfrm>
          <a:off x="0" y="0"/>
          <a:ext cx="0" cy="0"/>
          <a:chOff x="0" y="0"/>
          <a:chExt cx="0" cy="0"/>
        </a:xfrm>
      </p:grpSpPr>
      <p:sp>
        <p:nvSpPr>
          <p:cNvPr name="AutoShape 2" id="2"/>
          <p:cNvSpPr/>
          <p:nvPr/>
        </p:nvSpPr>
        <p:spPr>
          <a:xfrm rot="-2700000">
            <a:off x="7174615" y="-2589922"/>
            <a:ext cx="3554939" cy="3554243"/>
          </a:xfrm>
          <a:prstGeom prst="rect">
            <a:avLst/>
          </a:prstGeom>
          <a:solidFill>
            <a:srgbClr val="F8FBFD"/>
          </a:solidFill>
        </p:spPr>
      </p:sp>
      <p:sp>
        <p:nvSpPr>
          <p:cNvPr name="AutoShape 3" id="3"/>
          <p:cNvSpPr/>
          <p:nvPr/>
        </p:nvSpPr>
        <p:spPr>
          <a:xfrm rot="-2700000">
            <a:off x="7210580" y="-1074420"/>
            <a:ext cx="30601" cy="3238550"/>
          </a:xfrm>
          <a:prstGeom prst="rect">
            <a:avLst/>
          </a:prstGeom>
          <a:solidFill>
            <a:srgbClr val="F8FBFD"/>
          </a:solidFill>
        </p:spPr>
      </p:sp>
      <p:sp>
        <p:nvSpPr>
          <p:cNvPr name="AutoShape 4" id="4"/>
          <p:cNvSpPr/>
          <p:nvPr/>
        </p:nvSpPr>
        <p:spPr>
          <a:xfrm rot="-2700000">
            <a:off x="9693751" y="6312324"/>
            <a:ext cx="23417" cy="1909472"/>
          </a:xfrm>
          <a:prstGeom prst="rect">
            <a:avLst/>
          </a:prstGeom>
          <a:solidFill>
            <a:srgbClr val="F8FBFD"/>
          </a:solidFill>
        </p:spPr>
      </p:sp>
      <p:sp>
        <p:nvSpPr>
          <p:cNvPr name="TextBox 5" id="5"/>
          <p:cNvSpPr txBox="true"/>
          <p:nvPr/>
        </p:nvSpPr>
        <p:spPr>
          <a:xfrm rot="0">
            <a:off x="545936" y="683895"/>
            <a:ext cx="8220565" cy="666750"/>
          </a:xfrm>
          <a:prstGeom prst="rect">
            <a:avLst/>
          </a:prstGeom>
        </p:spPr>
        <p:txBody>
          <a:bodyPr anchor="t" rtlCol="false" tIns="0" lIns="0" bIns="0" rIns="0">
            <a:spAutoFit/>
          </a:bodyPr>
          <a:lstStyle/>
          <a:p>
            <a:pPr algn="just">
              <a:lnSpc>
                <a:spcPts val="2640"/>
              </a:lnSpc>
            </a:pPr>
            <a:r>
              <a:rPr lang="en-US" b="true" sz="2200" spc="22">
                <a:solidFill>
                  <a:srgbClr val="F8FBFD"/>
                </a:solidFill>
                <a:latin typeface="Montserrat Classic Bold"/>
                <a:ea typeface="Montserrat Classic Bold"/>
                <a:cs typeface="Montserrat Classic Bold"/>
                <a:sym typeface="Montserrat Classic Bold"/>
              </a:rPr>
              <a:t>TASAS DE SUICIDIO REGIONALES 2019-2022</a:t>
            </a:r>
          </a:p>
          <a:p>
            <a:pPr algn="just">
              <a:lnSpc>
                <a:spcPts val="2640"/>
              </a:lnSpc>
            </a:pPr>
            <a:r>
              <a:rPr lang="en-US" b="true" sz="2200" spc="22">
                <a:solidFill>
                  <a:srgbClr val="F8FBFD"/>
                </a:solidFill>
                <a:latin typeface="Montserrat Classic Bold"/>
                <a:ea typeface="Montserrat Classic Bold"/>
                <a:cs typeface="Montserrat Classic Bold"/>
                <a:sym typeface="Montserrat Classic Bold"/>
              </a:rPr>
              <a:t>INTERVALOS DE CONFIANZA</a:t>
            </a:r>
          </a:p>
        </p:txBody>
      </p:sp>
      <p:sp>
        <p:nvSpPr>
          <p:cNvPr name="TextBox 6" id="6"/>
          <p:cNvSpPr txBox="true"/>
          <p:nvPr/>
        </p:nvSpPr>
        <p:spPr>
          <a:xfrm rot="0">
            <a:off x="545936" y="1653050"/>
            <a:ext cx="8476144" cy="5202554"/>
          </a:xfrm>
          <a:prstGeom prst="rect">
            <a:avLst/>
          </a:prstGeom>
        </p:spPr>
        <p:txBody>
          <a:bodyPr anchor="t" rtlCol="false" tIns="0" lIns="0" bIns="0" rIns="0">
            <a:spAutoFit/>
          </a:bodyPr>
          <a:lstStyle/>
          <a:p>
            <a:pPr algn="just">
              <a:lnSpc>
                <a:spcPts val="2550"/>
              </a:lnSpc>
            </a:pPr>
            <a:r>
              <a:rPr lang="en-US" sz="1700" spc="17">
                <a:solidFill>
                  <a:srgbClr val="F8FBFD"/>
                </a:solidFill>
                <a:latin typeface="Montserrat Light"/>
                <a:ea typeface="Montserrat Light"/>
                <a:cs typeface="Montserrat Light"/>
                <a:sym typeface="Montserrat Light"/>
              </a:rPr>
              <a:t>El gráfico de intervalos de confianza al 95% para la tasa promedio anual de suicidios por región ofrece una visión más precisa de las diferencias en las tasas de suicidio entre las regiones. Este análisis confirma que las tasas de suicidio no solo </a:t>
            </a:r>
            <a:r>
              <a:rPr lang="en-US" b="true" sz="1700" spc="17">
                <a:solidFill>
                  <a:srgbClr val="F8FBFD"/>
                </a:solidFill>
                <a:latin typeface="Montserrat Light Bold"/>
                <a:ea typeface="Montserrat Light Bold"/>
                <a:cs typeface="Montserrat Light Bold"/>
                <a:sym typeface="Montserrat Light Bold"/>
              </a:rPr>
              <a:t>varían significativamente entre regiones,</a:t>
            </a:r>
            <a:r>
              <a:rPr lang="en-US" sz="1700" spc="17">
                <a:solidFill>
                  <a:srgbClr val="F8FBFD"/>
                </a:solidFill>
                <a:latin typeface="Montserrat Light"/>
                <a:ea typeface="Montserrat Light"/>
                <a:cs typeface="Montserrat Light"/>
                <a:sym typeface="Montserrat Light"/>
              </a:rPr>
              <a:t> sino que también estas diferencias son robustas estadísticamente, como lo indica la amplitud de los intervalos de confianza. Por ejemplo, la región del NOA muestra la tasa promedio anual de suicidios más alta (10.32 suicidios por cada 100,000 habitantes), con un intervalo de confianza que varía entre 9.55 y 11.09. Este amplio intervalo sugiere una alta variabilidad en los datos, pero aún así, se mantiene significativamente más alta que en otras regiones, como Buenos Aires y CABA, que tienen la tasa más baja (6.10), con un intervalo de confianza entre 4.87 y 7.33. El hecho de que los intervalos de confianza no se superpongan significativamente entre las regiones sugiere que </a:t>
            </a:r>
            <a:r>
              <a:rPr lang="en-US" b="true" sz="1700" spc="17">
                <a:solidFill>
                  <a:srgbClr val="F8FBFD"/>
                </a:solidFill>
                <a:latin typeface="Montserrat Light Bold"/>
                <a:ea typeface="Montserrat Light Bold"/>
                <a:cs typeface="Montserrat Light Bold"/>
                <a:sym typeface="Montserrat Light Bold"/>
              </a:rPr>
              <a:t>las diferencias observadas en las tasas de suicidio son consistentes y no debidas al azar</a:t>
            </a:r>
            <a:r>
              <a:rPr lang="en-US" sz="1700" spc="17">
                <a:solidFill>
                  <a:srgbClr val="F8FBFD"/>
                </a:solidFill>
                <a:latin typeface="Montserrat Light"/>
                <a:ea typeface="Montserrat Light"/>
                <a:cs typeface="Montserrat Light"/>
                <a:sym typeface="Montserrat Light"/>
              </a:rPr>
              <a:t>. Esto refuerza la conclusión derivada del análisis previo, subrayando la existencia de disparidades regionales en las tasas de suicidio.</a:t>
            </a:r>
          </a:p>
        </p:txBody>
      </p:sp>
    </p:spTree>
  </p:cSld>
  <p:clrMapOvr>
    <a:masterClrMapping/>
  </p:clrMapOvr>
</p:sld>
</file>

<file path=ppt/slides/slide3.xml><?xml version="1.0" encoding="utf-8"?>
<p:sld xmlns:p="http://schemas.openxmlformats.org/presentationml/2006/main" xmlns:a="http://schemas.openxmlformats.org/drawingml/2006/main">
  <p:cSld>
    <p:bg>
      <p:bgPr>
        <a:solidFill>
          <a:srgbClr val="38B6FF"/>
        </a:solidFill>
      </p:bgPr>
    </p:bg>
    <p:spTree>
      <p:nvGrpSpPr>
        <p:cNvPr id="1" name=""/>
        <p:cNvGrpSpPr/>
        <p:nvPr/>
      </p:nvGrpSpPr>
      <p:grpSpPr>
        <a:xfrm>
          <a:off x="0" y="0"/>
          <a:ext cx="0" cy="0"/>
          <a:chOff x="0" y="0"/>
          <a:chExt cx="0" cy="0"/>
        </a:xfrm>
      </p:grpSpPr>
      <p:grpSp>
        <p:nvGrpSpPr>
          <p:cNvPr name="Group 2" id="2"/>
          <p:cNvGrpSpPr/>
          <p:nvPr/>
        </p:nvGrpSpPr>
        <p:grpSpPr>
          <a:xfrm rot="0">
            <a:off x="731520" y="1876028"/>
            <a:ext cx="8220565" cy="3563144"/>
            <a:chOff x="0" y="0"/>
            <a:chExt cx="10960753" cy="4750858"/>
          </a:xfrm>
        </p:grpSpPr>
        <p:sp>
          <p:nvSpPr>
            <p:cNvPr name="TextBox 3" id="3"/>
            <p:cNvSpPr txBox="true"/>
            <p:nvPr/>
          </p:nvSpPr>
          <p:spPr>
            <a:xfrm rot="0">
              <a:off x="0" y="0"/>
              <a:ext cx="10960753" cy="771525"/>
            </a:xfrm>
            <a:prstGeom prst="rect">
              <a:avLst/>
            </a:prstGeom>
          </p:spPr>
          <p:txBody>
            <a:bodyPr anchor="t" rtlCol="false" tIns="0" lIns="0" bIns="0" rIns="0">
              <a:spAutoFit/>
            </a:bodyPr>
            <a:lstStyle/>
            <a:p>
              <a:pPr algn="ctr">
                <a:lnSpc>
                  <a:spcPts val="4560"/>
                </a:lnSpc>
              </a:pPr>
              <a:r>
                <a:rPr lang="en-US" b="true" sz="3800" spc="38">
                  <a:solidFill>
                    <a:srgbClr val="F8FBFD"/>
                  </a:solidFill>
                  <a:latin typeface="Montserrat Classic Bold"/>
                  <a:ea typeface="Montserrat Classic Bold"/>
                  <a:cs typeface="Montserrat Classic Bold"/>
                  <a:sym typeface="Montserrat Classic Bold"/>
                </a:rPr>
                <a:t>OBJETIVO DEL ANÁLISIS</a:t>
              </a:r>
            </a:p>
          </p:txBody>
        </p:sp>
        <p:sp>
          <p:nvSpPr>
            <p:cNvPr name="TextBox 4" id="4"/>
            <p:cNvSpPr txBox="true"/>
            <p:nvPr/>
          </p:nvSpPr>
          <p:spPr>
            <a:xfrm rot="0">
              <a:off x="665464" y="1011767"/>
              <a:ext cx="9629825" cy="3739092"/>
            </a:xfrm>
            <a:prstGeom prst="rect">
              <a:avLst/>
            </a:prstGeom>
          </p:spPr>
          <p:txBody>
            <a:bodyPr anchor="t" rtlCol="false" tIns="0" lIns="0" bIns="0" rIns="0">
              <a:spAutoFit/>
            </a:bodyPr>
            <a:lstStyle/>
            <a:p>
              <a:pPr algn="l" marL="431801" indent="-215900" lvl="1">
                <a:lnSpc>
                  <a:spcPts val="2800"/>
                </a:lnSpc>
                <a:buFont typeface="Arial"/>
                <a:buChar char="•"/>
              </a:pPr>
              <a:r>
                <a:rPr lang="en-US" sz="2000" spc="140">
                  <a:solidFill>
                    <a:srgbClr val="F8FBFD"/>
                  </a:solidFill>
                  <a:latin typeface="Montserrat Classic"/>
                  <a:ea typeface="Montserrat Classic"/>
                  <a:cs typeface="Montserrat Classic"/>
                  <a:sym typeface="Montserrat Classic"/>
                </a:rPr>
                <a:t>ANALIZAR EL IMPACTO DE LAS POLÍTICAS DE CONFINAMIENTO SANITARIO DURANTE LA PANDEMIA DE COVID-19 EN LAS TASAS DE SUICIDIO EN ARGENTINA ENTRE 2019 Y 2022.</a:t>
              </a:r>
            </a:p>
            <a:p>
              <a:pPr algn="l" marL="431801" indent="-215900" lvl="1">
                <a:lnSpc>
                  <a:spcPts val="2800"/>
                </a:lnSpc>
                <a:buFont typeface="Arial"/>
                <a:buChar char="•"/>
              </a:pPr>
              <a:r>
                <a:rPr lang="en-US" sz="2000" spc="140">
                  <a:solidFill>
                    <a:srgbClr val="F8FBFD"/>
                  </a:solidFill>
                  <a:latin typeface="Montserrat Classic"/>
                  <a:ea typeface="Montserrat Classic"/>
                  <a:cs typeface="Montserrat Classic"/>
                  <a:sym typeface="Montserrat Classic"/>
                </a:rPr>
                <a:t>CARACTERIZAR A LA POBLACIÓN AFECTADA EN TÉRMINOS GEOGRÁFICOS, ETARIOS Y DE GÉNERO.</a:t>
              </a:r>
            </a:p>
            <a:p>
              <a:pPr algn="l">
                <a:lnSpc>
                  <a:spcPts val="2800"/>
                </a:lnSpc>
              </a:pPr>
            </a:p>
          </p:txBody>
        </p:sp>
      </p:grpSp>
      <p:sp>
        <p:nvSpPr>
          <p:cNvPr name="AutoShape 5" id="5"/>
          <p:cNvSpPr/>
          <p:nvPr/>
        </p:nvSpPr>
        <p:spPr>
          <a:xfrm rot="-2700000">
            <a:off x="7174615" y="-2589922"/>
            <a:ext cx="3554939" cy="3554243"/>
          </a:xfrm>
          <a:prstGeom prst="rect">
            <a:avLst/>
          </a:prstGeom>
          <a:solidFill>
            <a:srgbClr val="F8FBFD"/>
          </a:solidFill>
        </p:spPr>
      </p:sp>
      <p:sp>
        <p:nvSpPr>
          <p:cNvPr name="AutoShape 6" id="6"/>
          <p:cNvSpPr/>
          <p:nvPr/>
        </p:nvSpPr>
        <p:spPr>
          <a:xfrm rot="-2700000">
            <a:off x="-528626" y="6055300"/>
            <a:ext cx="2520292" cy="2519799"/>
          </a:xfrm>
          <a:prstGeom prst="rect">
            <a:avLst/>
          </a:prstGeom>
          <a:solidFill>
            <a:srgbClr val="F8FBFD"/>
          </a:solidFill>
        </p:spPr>
      </p:sp>
      <p:sp>
        <p:nvSpPr>
          <p:cNvPr name="AutoShape 7" id="7"/>
          <p:cNvSpPr/>
          <p:nvPr/>
        </p:nvSpPr>
        <p:spPr>
          <a:xfrm rot="-2700000">
            <a:off x="7210580" y="-1074420"/>
            <a:ext cx="30601" cy="3238550"/>
          </a:xfrm>
          <a:prstGeom prst="rect">
            <a:avLst/>
          </a:prstGeom>
          <a:solidFill>
            <a:srgbClr val="F8FBFD"/>
          </a:solidFill>
        </p:spPr>
      </p:sp>
      <p:sp>
        <p:nvSpPr>
          <p:cNvPr name="AutoShape 8" id="8"/>
          <p:cNvSpPr/>
          <p:nvPr/>
        </p:nvSpPr>
        <p:spPr>
          <a:xfrm rot="-2700000">
            <a:off x="9693751" y="6312324"/>
            <a:ext cx="23417" cy="1909472"/>
          </a:xfrm>
          <a:prstGeom prst="rect">
            <a:avLst/>
          </a:prstGeom>
          <a:solidFill>
            <a:srgbClr val="F8FBFD"/>
          </a:solidFill>
        </p:spPr>
      </p:sp>
    </p:spTree>
  </p:cSld>
  <p:clrMapOvr>
    <a:masterClrMapping/>
  </p:clrMapOvr>
</p:sld>
</file>

<file path=ppt/slides/slide30.xml><?xml version="1.0" encoding="utf-8"?>
<p:sld xmlns:p="http://schemas.openxmlformats.org/presentationml/2006/main" xmlns:a="http://schemas.openxmlformats.org/drawingml/2006/main" xmlns:r="http://schemas.openxmlformats.org/officeDocument/2006/relationships">
  <p:cSld>
    <p:bg>
      <p:bgPr>
        <a:solidFill>
          <a:srgbClr val="F8FBFD"/>
        </a:solidFill>
      </p:bgPr>
    </p:bg>
    <p:spTree>
      <p:nvGrpSpPr>
        <p:cNvPr id="1" name=""/>
        <p:cNvGrpSpPr/>
        <p:nvPr/>
      </p:nvGrpSpPr>
      <p:grpSpPr>
        <a:xfrm>
          <a:off x="0" y="0"/>
          <a:ext cx="0" cy="0"/>
          <a:chOff x="0" y="0"/>
          <a:chExt cx="0" cy="0"/>
        </a:xfrm>
      </p:grpSpPr>
      <p:sp>
        <p:nvSpPr>
          <p:cNvPr name="AutoShape 2" id="2"/>
          <p:cNvSpPr/>
          <p:nvPr/>
        </p:nvSpPr>
        <p:spPr>
          <a:xfrm rot="-2700000">
            <a:off x="7178522" y="-1076302"/>
            <a:ext cx="1816139" cy="1815784"/>
          </a:xfrm>
          <a:prstGeom prst="rect">
            <a:avLst/>
          </a:prstGeom>
          <a:solidFill>
            <a:srgbClr val="38B6FF"/>
          </a:solidFill>
        </p:spPr>
      </p:sp>
      <p:sp>
        <p:nvSpPr>
          <p:cNvPr name="AutoShape 3" id="3"/>
          <p:cNvSpPr/>
          <p:nvPr/>
        </p:nvSpPr>
        <p:spPr>
          <a:xfrm rot="-2700000">
            <a:off x="-684968" y="4076789"/>
            <a:ext cx="4215873" cy="5693313"/>
          </a:xfrm>
          <a:prstGeom prst="rect">
            <a:avLst/>
          </a:prstGeom>
          <a:solidFill>
            <a:srgbClr val="38B6FF"/>
          </a:solidFill>
        </p:spPr>
      </p:sp>
      <p:sp>
        <p:nvSpPr>
          <p:cNvPr name="AutoShape 4" id="4"/>
          <p:cNvSpPr/>
          <p:nvPr/>
        </p:nvSpPr>
        <p:spPr>
          <a:xfrm rot="-2700000">
            <a:off x="7946060" y="-235135"/>
            <a:ext cx="4043490" cy="26728"/>
          </a:xfrm>
          <a:prstGeom prst="rect">
            <a:avLst/>
          </a:prstGeom>
          <a:solidFill>
            <a:srgbClr val="38B6FF"/>
          </a:solidFill>
        </p:spPr>
      </p:sp>
      <p:sp>
        <p:nvSpPr>
          <p:cNvPr name="AutoShape 5" id="5"/>
          <p:cNvSpPr/>
          <p:nvPr/>
        </p:nvSpPr>
        <p:spPr>
          <a:xfrm rot="-2700000">
            <a:off x="3395585" y="2163914"/>
            <a:ext cx="23417" cy="6248732"/>
          </a:xfrm>
          <a:prstGeom prst="rect">
            <a:avLst/>
          </a:prstGeom>
          <a:solidFill>
            <a:srgbClr val="053D57"/>
          </a:solidFill>
        </p:spPr>
      </p:sp>
      <p:sp>
        <p:nvSpPr>
          <p:cNvPr name="Freeform 6" id="6"/>
          <p:cNvSpPr/>
          <p:nvPr/>
        </p:nvSpPr>
        <p:spPr>
          <a:xfrm flipH="false" flipV="false" rot="0">
            <a:off x="640502" y="1942987"/>
            <a:ext cx="7888264" cy="4468496"/>
          </a:xfrm>
          <a:custGeom>
            <a:avLst/>
            <a:gdLst/>
            <a:ahLst/>
            <a:cxnLst/>
            <a:rect r="r" b="b" t="t" l="l"/>
            <a:pathLst>
              <a:path h="4468496" w="7888264">
                <a:moveTo>
                  <a:pt x="0" y="0"/>
                </a:moveTo>
                <a:lnTo>
                  <a:pt x="7888264" y="0"/>
                </a:lnTo>
                <a:lnTo>
                  <a:pt x="7888264" y="4468496"/>
                </a:lnTo>
                <a:lnTo>
                  <a:pt x="0" y="4468496"/>
                </a:lnTo>
                <a:lnTo>
                  <a:pt x="0" y="0"/>
                </a:lnTo>
                <a:close/>
              </a:path>
            </a:pathLst>
          </a:custGeom>
          <a:blipFill>
            <a:blip r:embed="rId2"/>
            <a:stretch>
              <a:fillRect l="0" t="0" r="0" b="0"/>
            </a:stretch>
          </a:blipFill>
        </p:spPr>
      </p:sp>
      <p:sp>
        <p:nvSpPr>
          <p:cNvPr name="TextBox 7" id="7"/>
          <p:cNvSpPr txBox="true"/>
          <p:nvPr/>
        </p:nvSpPr>
        <p:spPr>
          <a:xfrm rot="0">
            <a:off x="0" y="731520"/>
            <a:ext cx="8038250" cy="723900"/>
          </a:xfrm>
          <a:prstGeom prst="rect">
            <a:avLst/>
          </a:prstGeom>
        </p:spPr>
        <p:txBody>
          <a:bodyPr anchor="t" rtlCol="false" tIns="0" lIns="0" bIns="0" rIns="0">
            <a:spAutoFit/>
          </a:bodyPr>
          <a:lstStyle/>
          <a:p>
            <a:pPr algn="ctr">
              <a:lnSpc>
                <a:spcPts val="2880"/>
              </a:lnSpc>
            </a:pPr>
            <a:r>
              <a:rPr lang="en-US" b="true" sz="2400" spc="-24">
                <a:solidFill>
                  <a:srgbClr val="38B6FF"/>
                </a:solidFill>
                <a:latin typeface="Montserrat Classic Bold"/>
                <a:ea typeface="Montserrat Classic Bold"/>
                <a:cs typeface="Montserrat Classic Bold"/>
                <a:sym typeface="Montserrat Classic Bold"/>
              </a:rPr>
              <a:t>TASAS DE SUICIDIO POR REGIÓN EN 2019-2022</a:t>
            </a:r>
          </a:p>
          <a:p>
            <a:pPr algn="ctr">
              <a:lnSpc>
                <a:spcPts val="2880"/>
              </a:lnSpc>
            </a:pPr>
            <a:r>
              <a:rPr lang="en-US" b="true" sz="2400" spc="-24">
                <a:solidFill>
                  <a:srgbClr val="38B6FF"/>
                </a:solidFill>
                <a:latin typeface="Montserrat Classic Bold"/>
                <a:ea typeface="Montserrat Classic Bold"/>
                <a:cs typeface="Montserrat Classic Bold"/>
                <a:sym typeface="Montserrat Classic Bold"/>
              </a:rPr>
              <a:t>EVOLUCIÓN ANUAL</a:t>
            </a:r>
          </a:p>
        </p:txBody>
      </p:sp>
    </p:spTree>
  </p:cSld>
  <p:clrMapOvr>
    <a:masterClrMapping/>
  </p:clrMapOvr>
</p:sld>
</file>

<file path=ppt/slides/slide31.xml><?xml version="1.0" encoding="utf-8"?>
<p:sld xmlns:p="http://schemas.openxmlformats.org/presentationml/2006/main" xmlns:a="http://schemas.openxmlformats.org/drawingml/2006/main">
  <p:cSld>
    <p:bg>
      <p:bgPr>
        <a:solidFill>
          <a:srgbClr val="38B6FF"/>
        </a:solidFill>
      </p:bgPr>
    </p:bg>
    <p:spTree>
      <p:nvGrpSpPr>
        <p:cNvPr id="1" name=""/>
        <p:cNvGrpSpPr/>
        <p:nvPr/>
      </p:nvGrpSpPr>
      <p:grpSpPr>
        <a:xfrm>
          <a:off x="0" y="0"/>
          <a:ext cx="0" cy="0"/>
          <a:chOff x="0" y="0"/>
          <a:chExt cx="0" cy="0"/>
        </a:xfrm>
      </p:grpSpPr>
      <p:sp>
        <p:nvSpPr>
          <p:cNvPr name="AutoShape 2" id="2"/>
          <p:cNvSpPr/>
          <p:nvPr/>
        </p:nvSpPr>
        <p:spPr>
          <a:xfrm rot="-2700000">
            <a:off x="7174615" y="-2589922"/>
            <a:ext cx="3554939" cy="3554243"/>
          </a:xfrm>
          <a:prstGeom prst="rect">
            <a:avLst/>
          </a:prstGeom>
          <a:solidFill>
            <a:srgbClr val="F8FBFD"/>
          </a:solidFill>
        </p:spPr>
      </p:sp>
      <p:sp>
        <p:nvSpPr>
          <p:cNvPr name="AutoShape 3" id="3"/>
          <p:cNvSpPr/>
          <p:nvPr/>
        </p:nvSpPr>
        <p:spPr>
          <a:xfrm rot="-2700000">
            <a:off x="7210580" y="-1074420"/>
            <a:ext cx="30601" cy="3238550"/>
          </a:xfrm>
          <a:prstGeom prst="rect">
            <a:avLst/>
          </a:prstGeom>
          <a:solidFill>
            <a:srgbClr val="F8FBFD"/>
          </a:solidFill>
        </p:spPr>
      </p:sp>
      <p:sp>
        <p:nvSpPr>
          <p:cNvPr name="AutoShape 4" id="4"/>
          <p:cNvSpPr/>
          <p:nvPr/>
        </p:nvSpPr>
        <p:spPr>
          <a:xfrm rot="-2700000">
            <a:off x="9693751" y="6312324"/>
            <a:ext cx="23417" cy="1909472"/>
          </a:xfrm>
          <a:prstGeom prst="rect">
            <a:avLst/>
          </a:prstGeom>
          <a:solidFill>
            <a:srgbClr val="F8FBFD"/>
          </a:solidFill>
        </p:spPr>
      </p:sp>
      <p:sp>
        <p:nvSpPr>
          <p:cNvPr name="TextBox 5" id="5"/>
          <p:cNvSpPr txBox="true"/>
          <p:nvPr/>
        </p:nvSpPr>
        <p:spPr>
          <a:xfrm rot="0">
            <a:off x="545936" y="683895"/>
            <a:ext cx="8220565" cy="666750"/>
          </a:xfrm>
          <a:prstGeom prst="rect">
            <a:avLst/>
          </a:prstGeom>
        </p:spPr>
        <p:txBody>
          <a:bodyPr anchor="t" rtlCol="false" tIns="0" lIns="0" bIns="0" rIns="0">
            <a:spAutoFit/>
          </a:bodyPr>
          <a:lstStyle/>
          <a:p>
            <a:pPr algn="just">
              <a:lnSpc>
                <a:spcPts val="2640"/>
              </a:lnSpc>
            </a:pPr>
            <a:r>
              <a:rPr lang="en-US" b="true" sz="2200" spc="22">
                <a:solidFill>
                  <a:srgbClr val="F8FBFD"/>
                </a:solidFill>
                <a:latin typeface="Montserrat Classic Bold"/>
                <a:ea typeface="Montserrat Classic Bold"/>
                <a:cs typeface="Montserrat Classic Bold"/>
                <a:sym typeface="Montserrat Classic Bold"/>
              </a:rPr>
              <a:t>TASAS DE SUICIDIO REGIONALES 2019-2022</a:t>
            </a:r>
          </a:p>
          <a:p>
            <a:pPr algn="just">
              <a:lnSpc>
                <a:spcPts val="2640"/>
              </a:lnSpc>
            </a:pPr>
            <a:r>
              <a:rPr lang="en-US" b="true" sz="2200" spc="22">
                <a:solidFill>
                  <a:srgbClr val="F8FBFD"/>
                </a:solidFill>
                <a:latin typeface="Montserrat Classic Bold"/>
                <a:ea typeface="Montserrat Classic Bold"/>
                <a:cs typeface="Montserrat Classic Bold"/>
                <a:sym typeface="Montserrat Classic Bold"/>
              </a:rPr>
              <a:t>EVOLUCIÓN ANUAL</a:t>
            </a:r>
          </a:p>
        </p:txBody>
      </p:sp>
      <p:sp>
        <p:nvSpPr>
          <p:cNvPr name="TextBox 6" id="6"/>
          <p:cNvSpPr txBox="true"/>
          <p:nvPr/>
        </p:nvSpPr>
        <p:spPr>
          <a:xfrm rot="0">
            <a:off x="545936" y="1643525"/>
            <a:ext cx="8476144" cy="5052060"/>
          </a:xfrm>
          <a:prstGeom prst="rect">
            <a:avLst/>
          </a:prstGeom>
        </p:spPr>
        <p:txBody>
          <a:bodyPr anchor="t" rtlCol="false" tIns="0" lIns="0" bIns="0" rIns="0">
            <a:spAutoFit/>
          </a:bodyPr>
          <a:lstStyle/>
          <a:p>
            <a:pPr algn="just">
              <a:lnSpc>
                <a:spcPts val="2850"/>
              </a:lnSpc>
            </a:pPr>
            <a:r>
              <a:rPr lang="en-US" sz="1900" spc="19">
                <a:solidFill>
                  <a:srgbClr val="F8FBFD"/>
                </a:solidFill>
                <a:latin typeface="Montserrat Light"/>
                <a:ea typeface="Montserrat Light"/>
                <a:cs typeface="Montserrat Light"/>
                <a:sym typeface="Montserrat Light"/>
              </a:rPr>
              <a:t>La visualización revela una tendencia general al alza en las tasas de suicidio en casi todas las regiones de Argentina entre 2019 y 2022. Sin embargo, durante 2020 se observa una marcada disminución en todas las tasas, lo que sugiere un impacto significativo de las restricciones por la pandemia de COVID-19. El NOA destaca como la región más afectada, con un aumento considerable en 2022, mientras que Buenos Aires y CABA mantienen tasas más bajas, posiblemente debido a una mejor infraestructura y acceso a servicios de salud mental. Este incremento generalizado, aunque con variaciones regionales, subraya la necesidad de respuestas específicas y coordinadas para abordar los efectos adversos en la salud mental exacerbados durante la pandemia, aunque también la necesidad de aislar factores que pudieran estar influyendo en los suicidios en las regiones mas vulnerables.</a:t>
            </a:r>
          </a:p>
        </p:txBody>
      </p:sp>
    </p:spTree>
  </p:cSld>
  <p:clrMapOvr>
    <a:masterClrMapping/>
  </p:clrMapOvr>
</p:sld>
</file>

<file path=ppt/slides/slide32.xml><?xml version="1.0" encoding="utf-8"?>
<p:sld xmlns:p="http://schemas.openxmlformats.org/presentationml/2006/main" xmlns:a="http://schemas.openxmlformats.org/drawingml/2006/main" xmlns:r="http://schemas.openxmlformats.org/officeDocument/2006/relationships">
  <p:cSld>
    <p:bg>
      <p:bgPr>
        <a:solidFill>
          <a:srgbClr val="F8FBFD"/>
        </a:solidFill>
      </p:bgPr>
    </p:bg>
    <p:spTree>
      <p:nvGrpSpPr>
        <p:cNvPr id="1" name=""/>
        <p:cNvGrpSpPr/>
        <p:nvPr/>
      </p:nvGrpSpPr>
      <p:grpSpPr>
        <a:xfrm>
          <a:off x="0" y="0"/>
          <a:ext cx="0" cy="0"/>
          <a:chOff x="0" y="0"/>
          <a:chExt cx="0" cy="0"/>
        </a:xfrm>
      </p:grpSpPr>
      <p:sp>
        <p:nvSpPr>
          <p:cNvPr name="AutoShape 2" id="2"/>
          <p:cNvSpPr/>
          <p:nvPr/>
        </p:nvSpPr>
        <p:spPr>
          <a:xfrm rot="-2700000">
            <a:off x="7178522" y="-1076302"/>
            <a:ext cx="1816139" cy="1815784"/>
          </a:xfrm>
          <a:prstGeom prst="rect">
            <a:avLst/>
          </a:prstGeom>
          <a:solidFill>
            <a:srgbClr val="38B6FF"/>
          </a:solidFill>
        </p:spPr>
      </p:sp>
      <p:sp>
        <p:nvSpPr>
          <p:cNvPr name="AutoShape 3" id="3"/>
          <p:cNvSpPr/>
          <p:nvPr/>
        </p:nvSpPr>
        <p:spPr>
          <a:xfrm rot="-2700000">
            <a:off x="-684968" y="4076789"/>
            <a:ext cx="4215873" cy="5693313"/>
          </a:xfrm>
          <a:prstGeom prst="rect">
            <a:avLst/>
          </a:prstGeom>
          <a:solidFill>
            <a:srgbClr val="38B6FF"/>
          </a:solidFill>
        </p:spPr>
      </p:sp>
      <p:sp>
        <p:nvSpPr>
          <p:cNvPr name="AutoShape 4" id="4"/>
          <p:cNvSpPr/>
          <p:nvPr/>
        </p:nvSpPr>
        <p:spPr>
          <a:xfrm rot="-2700000">
            <a:off x="7946060" y="-235135"/>
            <a:ext cx="4043490" cy="26728"/>
          </a:xfrm>
          <a:prstGeom prst="rect">
            <a:avLst/>
          </a:prstGeom>
          <a:solidFill>
            <a:srgbClr val="38B6FF"/>
          </a:solidFill>
        </p:spPr>
      </p:sp>
      <p:sp>
        <p:nvSpPr>
          <p:cNvPr name="AutoShape 5" id="5"/>
          <p:cNvSpPr/>
          <p:nvPr/>
        </p:nvSpPr>
        <p:spPr>
          <a:xfrm rot="-2700000">
            <a:off x="3395585" y="2163914"/>
            <a:ext cx="23417" cy="6248732"/>
          </a:xfrm>
          <a:prstGeom prst="rect">
            <a:avLst/>
          </a:prstGeom>
          <a:solidFill>
            <a:srgbClr val="053D57"/>
          </a:solidFill>
        </p:spPr>
      </p:sp>
      <p:sp>
        <p:nvSpPr>
          <p:cNvPr name="Freeform 6" id="6"/>
          <p:cNvSpPr/>
          <p:nvPr/>
        </p:nvSpPr>
        <p:spPr>
          <a:xfrm flipH="false" flipV="false" rot="0">
            <a:off x="1422968" y="1918345"/>
            <a:ext cx="7105798" cy="4672306"/>
          </a:xfrm>
          <a:custGeom>
            <a:avLst/>
            <a:gdLst/>
            <a:ahLst/>
            <a:cxnLst/>
            <a:rect r="r" b="b" t="t" l="l"/>
            <a:pathLst>
              <a:path h="4672306" w="7105798">
                <a:moveTo>
                  <a:pt x="0" y="0"/>
                </a:moveTo>
                <a:lnTo>
                  <a:pt x="7105798" y="0"/>
                </a:lnTo>
                <a:lnTo>
                  <a:pt x="7105798" y="4672305"/>
                </a:lnTo>
                <a:lnTo>
                  <a:pt x="0" y="4672305"/>
                </a:lnTo>
                <a:lnTo>
                  <a:pt x="0" y="0"/>
                </a:lnTo>
                <a:close/>
              </a:path>
            </a:pathLst>
          </a:custGeom>
          <a:blipFill>
            <a:blip r:embed="rId2"/>
            <a:stretch>
              <a:fillRect l="0" t="0" r="0" b="0"/>
            </a:stretch>
          </a:blipFill>
        </p:spPr>
      </p:sp>
      <p:sp>
        <p:nvSpPr>
          <p:cNvPr name="TextBox 7" id="7"/>
          <p:cNvSpPr txBox="true"/>
          <p:nvPr/>
        </p:nvSpPr>
        <p:spPr>
          <a:xfrm rot="0">
            <a:off x="0" y="731520"/>
            <a:ext cx="8038250" cy="723900"/>
          </a:xfrm>
          <a:prstGeom prst="rect">
            <a:avLst/>
          </a:prstGeom>
        </p:spPr>
        <p:txBody>
          <a:bodyPr anchor="t" rtlCol="false" tIns="0" lIns="0" bIns="0" rIns="0">
            <a:spAutoFit/>
          </a:bodyPr>
          <a:lstStyle/>
          <a:p>
            <a:pPr algn="ctr">
              <a:lnSpc>
                <a:spcPts val="2880"/>
              </a:lnSpc>
            </a:pPr>
            <a:r>
              <a:rPr lang="en-US" b="true" sz="2400" spc="-24">
                <a:solidFill>
                  <a:srgbClr val="38B6FF"/>
                </a:solidFill>
                <a:latin typeface="Montserrat Classic Bold"/>
                <a:ea typeface="Montserrat Classic Bold"/>
                <a:cs typeface="Montserrat Classic Bold"/>
                <a:sym typeface="Montserrat Classic Bold"/>
              </a:rPr>
              <a:t>TASAS DE SUICIDIO POR REGIÓN EN 2019-2022</a:t>
            </a:r>
          </a:p>
          <a:p>
            <a:pPr algn="ctr">
              <a:lnSpc>
                <a:spcPts val="2880"/>
              </a:lnSpc>
            </a:pPr>
            <a:r>
              <a:rPr lang="en-US" b="true" sz="2400" spc="-24">
                <a:solidFill>
                  <a:srgbClr val="38B6FF"/>
                </a:solidFill>
                <a:latin typeface="Montserrat Classic Bold"/>
                <a:ea typeface="Montserrat Classic Bold"/>
                <a:cs typeface="Montserrat Classic Bold"/>
                <a:sym typeface="Montserrat Classic Bold"/>
              </a:rPr>
              <a:t>EVOLUCIÓN ANUAL - VARIANZA</a:t>
            </a:r>
          </a:p>
        </p:txBody>
      </p:sp>
    </p:spTree>
  </p:cSld>
  <p:clrMapOvr>
    <a:masterClrMapping/>
  </p:clrMapOvr>
</p:sld>
</file>

<file path=ppt/slides/slide33.xml><?xml version="1.0" encoding="utf-8"?>
<p:sld xmlns:p="http://schemas.openxmlformats.org/presentationml/2006/main" xmlns:a="http://schemas.openxmlformats.org/drawingml/2006/main">
  <p:cSld>
    <p:bg>
      <p:bgPr>
        <a:solidFill>
          <a:srgbClr val="38B6FF"/>
        </a:solidFill>
      </p:bgPr>
    </p:bg>
    <p:spTree>
      <p:nvGrpSpPr>
        <p:cNvPr id="1" name=""/>
        <p:cNvGrpSpPr/>
        <p:nvPr/>
      </p:nvGrpSpPr>
      <p:grpSpPr>
        <a:xfrm>
          <a:off x="0" y="0"/>
          <a:ext cx="0" cy="0"/>
          <a:chOff x="0" y="0"/>
          <a:chExt cx="0" cy="0"/>
        </a:xfrm>
      </p:grpSpPr>
      <p:sp>
        <p:nvSpPr>
          <p:cNvPr name="AutoShape 2" id="2"/>
          <p:cNvSpPr/>
          <p:nvPr/>
        </p:nvSpPr>
        <p:spPr>
          <a:xfrm rot="-2700000">
            <a:off x="7174615" y="-2589922"/>
            <a:ext cx="3554939" cy="3554243"/>
          </a:xfrm>
          <a:prstGeom prst="rect">
            <a:avLst/>
          </a:prstGeom>
          <a:solidFill>
            <a:srgbClr val="F8FBFD"/>
          </a:solidFill>
        </p:spPr>
      </p:sp>
      <p:sp>
        <p:nvSpPr>
          <p:cNvPr name="AutoShape 3" id="3"/>
          <p:cNvSpPr/>
          <p:nvPr/>
        </p:nvSpPr>
        <p:spPr>
          <a:xfrm rot="-2700000">
            <a:off x="7210580" y="-1074420"/>
            <a:ext cx="30601" cy="3238550"/>
          </a:xfrm>
          <a:prstGeom prst="rect">
            <a:avLst/>
          </a:prstGeom>
          <a:solidFill>
            <a:srgbClr val="F8FBFD"/>
          </a:solidFill>
        </p:spPr>
      </p:sp>
      <p:sp>
        <p:nvSpPr>
          <p:cNvPr name="AutoShape 4" id="4"/>
          <p:cNvSpPr/>
          <p:nvPr/>
        </p:nvSpPr>
        <p:spPr>
          <a:xfrm rot="-2700000">
            <a:off x="9693751" y="6312324"/>
            <a:ext cx="23417" cy="1909472"/>
          </a:xfrm>
          <a:prstGeom prst="rect">
            <a:avLst/>
          </a:prstGeom>
          <a:solidFill>
            <a:srgbClr val="F8FBFD"/>
          </a:solidFill>
        </p:spPr>
      </p:sp>
      <p:sp>
        <p:nvSpPr>
          <p:cNvPr name="TextBox 5" id="5"/>
          <p:cNvSpPr txBox="true"/>
          <p:nvPr/>
        </p:nvSpPr>
        <p:spPr>
          <a:xfrm rot="0">
            <a:off x="545936" y="683895"/>
            <a:ext cx="8220565" cy="666750"/>
          </a:xfrm>
          <a:prstGeom prst="rect">
            <a:avLst/>
          </a:prstGeom>
        </p:spPr>
        <p:txBody>
          <a:bodyPr anchor="t" rtlCol="false" tIns="0" lIns="0" bIns="0" rIns="0">
            <a:spAutoFit/>
          </a:bodyPr>
          <a:lstStyle/>
          <a:p>
            <a:pPr algn="just">
              <a:lnSpc>
                <a:spcPts val="2640"/>
              </a:lnSpc>
            </a:pPr>
            <a:r>
              <a:rPr lang="en-US" b="true" sz="2200" spc="22">
                <a:solidFill>
                  <a:srgbClr val="F8FBFD"/>
                </a:solidFill>
                <a:latin typeface="Montserrat Classic Bold"/>
                <a:ea typeface="Montserrat Classic Bold"/>
                <a:cs typeface="Montserrat Classic Bold"/>
                <a:sym typeface="Montserrat Classic Bold"/>
              </a:rPr>
              <a:t>TASAS DE SUICIDIO REGIONALES 2019-2022</a:t>
            </a:r>
          </a:p>
          <a:p>
            <a:pPr algn="just">
              <a:lnSpc>
                <a:spcPts val="2640"/>
              </a:lnSpc>
            </a:pPr>
            <a:r>
              <a:rPr lang="en-US" b="true" sz="2200" spc="22">
                <a:solidFill>
                  <a:srgbClr val="F8FBFD"/>
                </a:solidFill>
                <a:latin typeface="Montserrat Classic Bold"/>
                <a:ea typeface="Montserrat Classic Bold"/>
                <a:cs typeface="Montserrat Classic Bold"/>
                <a:sym typeface="Montserrat Classic Bold"/>
              </a:rPr>
              <a:t>EVOLUCIÓN ANUAL - ANALISIS DE VARIANZA</a:t>
            </a:r>
          </a:p>
        </p:txBody>
      </p:sp>
      <p:sp>
        <p:nvSpPr>
          <p:cNvPr name="TextBox 6" id="6"/>
          <p:cNvSpPr txBox="true"/>
          <p:nvPr/>
        </p:nvSpPr>
        <p:spPr>
          <a:xfrm rot="0">
            <a:off x="545936" y="1643525"/>
            <a:ext cx="8476144" cy="5099685"/>
          </a:xfrm>
          <a:prstGeom prst="rect">
            <a:avLst/>
          </a:prstGeom>
        </p:spPr>
        <p:txBody>
          <a:bodyPr anchor="t" rtlCol="false" tIns="0" lIns="0" bIns="0" rIns="0">
            <a:spAutoFit/>
          </a:bodyPr>
          <a:lstStyle/>
          <a:p>
            <a:pPr algn="just">
              <a:lnSpc>
                <a:spcPts val="2850"/>
              </a:lnSpc>
            </a:pPr>
            <a:r>
              <a:rPr lang="en-US" sz="1900" spc="19">
                <a:solidFill>
                  <a:srgbClr val="F8FBFD"/>
                </a:solidFill>
                <a:latin typeface="Montserrat Light"/>
                <a:ea typeface="Montserrat Light"/>
                <a:cs typeface="Montserrat Light"/>
                <a:sym typeface="Montserrat Light"/>
              </a:rPr>
              <a:t>El análisis de varianza presentado en la visualización muestra un valor F de 21.88 y un valor p de 0.0. Estos resultados indican que existen diferencias estadísticamente significativas entre las medias de las diferentes categorías analizadas en el estudio.</a:t>
            </a:r>
          </a:p>
          <a:p>
            <a:pPr algn="just">
              <a:lnSpc>
                <a:spcPts val="2850"/>
              </a:lnSpc>
            </a:pPr>
            <a:r>
              <a:rPr lang="en-US" sz="1900" spc="19">
                <a:solidFill>
                  <a:srgbClr val="F8FBFD"/>
                </a:solidFill>
                <a:latin typeface="Montserrat Light"/>
                <a:ea typeface="Montserrat Light"/>
                <a:cs typeface="Montserrat Light"/>
                <a:sym typeface="Montserrat Light"/>
              </a:rPr>
              <a:t>El valor F alto sugiere que </a:t>
            </a:r>
            <a:r>
              <a:rPr lang="en-US" b="true" sz="1900" spc="19">
                <a:solidFill>
                  <a:srgbClr val="F8FBFD"/>
                </a:solidFill>
                <a:latin typeface="Montserrat Light Bold"/>
                <a:ea typeface="Montserrat Light Bold"/>
                <a:cs typeface="Montserrat Light Bold"/>
                <a:sym typeface="Montserrat Light Bold"/>
              </a:rPr>
              <a:t>la variabilidad entre las medias</a:t>
            </a:r>
            <a:r>
              <a:rPr lang="en-US" sz="1900" spc="19">
                <a:solidFill>
                  <a:srgbClr val="F8FBFD"/>
                </a:solidFill>
                <a:latin typeface="Montserrat Light"/>
                <a:ea typeface="Montserrat Light"/>
                <a:cs typeface="Montserrat Light"/>
                <a:sym typeface="Montserrat Light"/>
              </a:rPr>
              <a:t> de los grupos es considerablemente</a:t>
            </a:r>
            <a:r>
              <a:rPr lang="en-US" b="true" sz="1900" spc="19">
                <a:solidFill>
                  <a:srgbClr val="F8FBFD"/>
                </a:solidFill>
                <a:latin typeface="Montserrat Light Bold"/>
                <a:ea typeface="Montserrat Light Bold"/>
                <a:cs typeface="Montserrat Light Bold"/>
                <a:sym typeface="Montserrat Light Bold"/>
              </a:rPr>
              <a:t> mayor que la variabilidad dentro de los grupos</a:t>
            </a:r>
            <a:r>
              <a:rPr lang="en-US" sz="1900" spc="19">
                <a:solidFill>
                  <a:srgbClr val="F8FBFD"/>
                </a:solidFill>
                <a:latin typeface="Montserrat Light"/>
                <a:ea typeface="Montserrat Light"/>
                <a:cs typeface="Montserrat Light"/>
                <a:sym typeface="Montserrat Light"/>
              </a:rPr>
              <a:t>, lo que refuerza la existencia de diferencias significativas. El valor p de 0.0 confirma que la probabilidad de </a:t>
            </a:r>
            <a:r>
              <a:rPr lang="en-US" b="true" sz="1900" spc="19">
                <a:solidFill>
                  <a:srgbClr val="F8FBFD"/>
                </a:solidFill>
                <a:latin typeface="Montserrat Light Bold"/>
                <a:ea typeface="Montserrat Light Bold"/>
                <a:cs typeface="Montserrat Light Bold"/>
                <a:sym typeface="Montserrat Light Bold"/>
              </a:rPr>
              <a:t>que estas diferencias sean debidas al azar es prácticamente nula</a:t>
            </a:r>
            <a:r>
              <a:rPr lang="en-US" sz="1900" spc="19">
                <a:solidFill>
                  <a:srgbClr val="F8FBFD"/>
                </a:solidFill>
                <a:latin typeface="Montserrat Light"/>
                <a:ea typeface="Montserrat Light"/>
                <a:cs typeface="Montserrat Light"/>
                <a:sym typeface="Montserrat Light"/>
              </a:rPr>
              <a:t>, lo cual respalda la hipótesis de que hay factores significativos que influyen en la variabilidad de los datos observados. Este resultado es crucial para validar cualquier hipótesis relacionada con la variabilidad de las tasas de suicidio entre diferentes regiones o periodos durante el análisis.</a:t>
            </a:r>
          </a:p>
          <a:p>
            <a:pPr algn="just">
              <a:lnSpc>
                <a:spcPts val="2850"/>
              </a:lnSpc>
            </a:pPr>
          </a:p>
        </p:txBody>
      </p:sp>
    </p:spTree>
  </p:cSld>
  <p:clrMapOvr>
    <a:masterClrMapping/>
  </p:clrMapOvr>
</p:sld>
</file>

<file path=ppt/slides/slide34.xml><?xml version="1.0" encoding="utf-8"?>
<p:sld xmlns:p="http://schemas.openxmlformats.org/presentationml/2006/main" xmlns:a="http://schemas.openxmlformats.org/drawingml/2006/main" xmlns:r="http://schemas.openxmlformats.org/officeDocument/2006/relationships">
  <p:cSld>
    <p:bg>
      <p:bgPr>
        <a:solidFill>
          <a:srgbClr val="F8FBFD"/>
        </a:solidFill>
      </p:bgPr>
    </p:bg>
    <p:spTree>
      <p:nvGrpSpPr>
        <p:cNvPr id="1" name=""/>
        <p:cNvGrpSpPr/>
        <p:nvPr/>
      </p:nvGrpSpPr>
      <p:grpSpPr>
        <a:xfrm>
          <a:off x="0" y="0"/>
          <a:ext cx="0" cy="0"/>
          <a:chOff x="0" y="0"/>
          <a:chExt cx="0" cy="0"/>
        </a:xfrm>
      </p:grpSpPr>
      <p:sp>
        <p:nvSpPr>
          <p:cNvPr name="AutoShape 2" id="2"/>
          <p:cNvSpPr/>
          <p:nvPr/>
        </p:nvSpPr>
        <p:spPr>
          <a:xfrm rot="-2700000">
            <a:off x="7178522" y="-1076302"/>
            <a:ext cx="1816139" cy="1815784"/>
          </a:xfrm>
          <a:prstGeom prst="rect">
            <a:avLst/>
          </a:prstGeom>
          <a:solidFill>
            <a:srgbClr val="38B6FF"/>
          </a:solidFill>
        </p:spPr>
      </p:sp>
      <p:sp>
        <p:nvSpPr>
          <p:cNvPr name="AutoShape 3" id="3"/>
          <p:cNvSpPr/>
          <p:nvPr/>
        </p:nvSpPr>
        <p:spPr>
          <a:xfrm rot="-2700000">
            <a:off x="-684968" y="4076789"/>
            <a:ext cx="4215873" cy="5693313"/>
          </a:xfrm>
          <a:prstGeom prst="rect">
            <a:avLst/>
          </a:prstGeom>
          <a:solidFill>
            <a:srgbClr val="38B6FF"/>
          </a:solidFill>
        </p:spPr>
      </p:sp>
      <p:sp>
        <p:nvSpPr>
          <p:cNvPr name="AutoShape 4" id="4"/>
          <p:cNvSpPr/>
          <p:nvPr/>
        </p:nvSpPr>
        <p:spPr>
          <a:xfrm rot="-2700000">
            <a:off x="7946060" y="-235135"/>
            <a:ext cx="4043490" cy="26728"/>
          </a:xfrm>
          <a:prstGeom prst="rect">
            <a:avLst/>
          </a:prstGeom>
          <a:solidFill>
            <a:srgbClr val="38B6FF"/>
          </a:solidFill>
        </p:spPr>
      </p:sp>
      <p:sp>
        <p:nvSpPr>
          <p:cNvPr name="AutoShape 5" id="5"/>
          <p:cNvSpPr/>
          <p:nvPr/>
        </p:nvSpPr>
        <p:spPr>
          <a:xfrm rot="-2700000">
            <a:off x="3395585" y="2163914"/>
            <a:ext cx="23417" cy="6248732"/>
          </a:xfrm>
          <a:prstGeom prst="rect">
            <a:avLst/>
          </a:prstGeom>
          <a:solidFill>
            <a:srgbClr val="053D57"/>
          </a:solidFill>
        </p:spPr>
      </p:sp>
      <p:sp>
        <p:nvSpPr>
          <p:cNvPr name="Freeform 6" id="6"/>
          <p:cNvSpPr/>
          <p:nvPr/>
        </p:nvSpPr>
        <p:spPr>
          <a:xfrm flipH="false" flipV="false" rot="0">
            <a:off x="1189753" y="1946963"/>
            <a:ext cx="7339013" cy="4368994"/>
          </a:xfrm>
          <a:custGeom>
            <a:avLst/>
            <a:gdLst/>
            <a:ahLst/>
            <a:cxnLst/>
            <a:rect r="r" b="b" t="t" l="l"/>
            <a:pathLst>
              <a:path h="4368994" w="7339013">
                <a:moveTo>
                  <a:pt x="0" y="0"/>
                </a:moveTo>
                <a:lnTo>
                  <a:pt x="7339013" y="0"/>
                </a:lnTo>
                <a:lnTo>
                  <a:pt x="7339013" y="4368995"/>
                </a:lnTo>
                <a:lnTo>
                  <a:pt x="0" y="4368995"/>
                </a:lnTo>
                <a:lnTo>
                  <a:pt x="0" y="0"/>
                </a:lnTo>
                <a:close/>
              </a:path>
            </a:pathLst>
          </a:custGeom>
          <a:blipFill>
            <a:blip r:embed="rId2"/>
            <a:stretch>
              <a:fillRect l="0" t="0" r="0" b="0"/>
            </a:stretch>
          </a:blipFill>
        </p:spPr>
      </p:sp>
      <p:sp>
        <p:nvSpPr>
          <p:cNvPr name="TextBox 7" id="7"/>
          <p:cNvSpPr txBox="true"/>
          <p:nvPr/>
        </p:nvSpPr>
        <p:spPr>
          <a:xfrm rot="0">
            <a:off x="0" y="731520"/>
            <a:ext cx="8038250" cy="723900"/>
          </a:xfrm>
          <a:prstGeom prst="rect">
            <a:avLst/>
          </a:prstGeom>
        </p:spPr>
        <p:txBody>
          <a:bodyPr anchor="t" rtlCol="false" tIns="0" lIns="0" bIns="0" rIns="0">
            <a:spAutoFit/>
          </a:bodyPr>
          <a:lstStyle/>
          <a:p>
            <a:pPr algn="ctr">
              <a:lnSpc>
                <a:spcPts val="2880"/>
              </a:lnSpc>
            </a:pPr>
            <a:r>
              <a:rPr lang="en-US" b="true" sz="2400" spc="-24">
                <a:solidFill>
                  <a:srgbClr val="38B6FF"/>
                </a:solidFill>
                <a:latin typeface="Montserrat Classic Bold"/>
                <a:ea typeface="Montserrat Classic Bold"/>
                <a:cs typeface="Montserrat Classic Bold"/>
                <a:sym typeface="Montserrat Classic Bold"/>
              </a:rPr>
              <a:t>TASAS DE SUICIDIO POR REGIÓN EN 2019-2022</a:t>
            </a:r>
          </a:p>
          <a:p>
            <a:pPr algn="ctr">
              <a:lnSpc>
                <a:spcPts val="2880"/>
              </a:lnSpc>
            </a:pPr>
            <a:r>
              <a:rPr lang="en-US" b="true" sz="2400" spc="-24">
                <a:solidFill>
                  <a:srgbClr val="38B6FF"/>
                </a:solidFill>
                <a:latin typeface="Montserrat Classic Bold"/>
                <a:ea typeface="Montserrat Classic Bold"/>
                <a:cs typeface="Montserrat Classic Bold"/>
                <a:sym typeface="Montserrat Classic Bold"/>
              </a:rPr>
              <a:t>EVOLUCIÓN ANUAL - INTERVALOS DE CONFIANZA</a:t>
            </a:r>
          </a:p>
        </p:txBody>
      </p:sp>
    </p:spTree>
  </p:cSld>
  <p:clrMapOvr>
    <a:masterClrMapping/>
  </p:clrMapOvr>
</p:sld>
</file>

<file path=ppt/slides/slide35.xml><?xml version="1.0" encoding="utf-8"?>
<p:sld xmlns:p="http://schemas.openxmlformats.org/presentationml/2006/main" xmlns:a="http://schemas.openxmlformats.org/drawingml/2006/main">
  <p:cSld>
    <p:bg>
      <p:bgPr>
        <a:solidFill>
          <a:srgbClr val="38B6FF"/>
        </a:solidFill>
      </p:bgPr>
    </p:bg>
    <p:spTree>
      <p:nvGrpSpPr>
        <p:cNvPr id="1" name=""/>
        <p:cNvGrpSpPr/>
        <p:nvPr/>
      </p:nvGrpSpPr>
      <p:grpSpPr>
        <a:xfrm>
          <a:off x="0" y="0"/>
          <a:ext cx="0" cy="0"/>
          <a:chOff x="0" y="0"/>
          <a:chExt cx="0" cy="0"/>
        </a:xfrm>
      </p:grpSpPr>
      <p:sp>
        <p:nvSpPr>
          <p:cNvPr name="AutoShape 2" id="2"/>
          <p:cNvSpPr/>
          <p:nvPr/>
        </p:nvSpPr>
        <p:spPr>
          <a:xfrm rot="-2700000">
            <a:off x="7174615" y="-2589922"/>
            <a:ext cx="3554939" cy="3554243"/>
          </a:xfrm>
          <a:prstGeom prst="rect">
            <a:avLst/>
          </a:prstGeom>
          <a:solidFill>
            <a:srgbClr val="F8FBFD"/>
          </a:solidFill>
        </p:spPr>
      </p:sp>
      <p:sp>
        <p:nvSpPr>
          <p:cNvPr name="AutoShape 3" id="3"/>
          <p:cNvSpPr/>
          <p:nvPr/>
        </p:nvSpPr>
        <p:spPr>
          <a:xfrm rot="-2700000">
            <a:off x="7210580" y="-1074420"/>
            <a:ext cx="30601" cy="3238550"/>
          </a:xfrm>
          <a:prstGeom prst="rect">
            <a:avLst/>
          </a:prstGeom>
          <a:solidFill>
            <a:srgbClr val="F8FBFD"/>
          </a:solidFill>
        </p:spPr>
      </p:sp>
      <p:sp>
        <p:nvSpPr>
          <p:cNvPr name="AutoShape 4" id="4"/>
          <p:cNvSpPr/>
          <p:nvPr/>
        </p:nvSpPr>
        <p:spPr>
          <a:xfrm rot="-2700000">
            <a:off x="9693751" y="6312324"/>
            <a:ext cx="23417" cy="1909472"/>
          </a:xfrm>
          <a:prstGeom prst="rect">
            <a:avLst/>
          </a:prstGeom>
          <a:solidFill>
            <a:srgbClr val="F8FBFD"/>
          </a:solidFill>
        </p:spPr>
      </p:sp>
      <p:sp>
        <p:nvSpPr>
          <p:cNvPr name="TextBox 5" id="5"/>
          <p:cNvSpPr txBox="true"/>
          <p:nvPr/>
        </p:nvSpPr>
        <p:spPr>
          <a:xfrm rot="0">
            <a:off x="545936" y="683895"/>
            <a:ext cx="8220565" cy="666750"/>
          </a:xfrm>
          <a:prstGeom prst="rect">
            <a:avLst/>
          </a:prstGeom>
        </p:spPr>
        <p:txBody>
          <a:bodyPr anchor="t" rtlCol="false" tIns="0" lIns="0" bIns="0" rIns="0">
            <a:spAutoFit/>
          </a:bodyPr>
          <a:lstStyle/>
          <a:p>
            <a:pPr algn="just">
              <a:lnSpc>
                <a:spcPts val="2640"/>
              </a:lnSpc>
            </a:pPr>
            <a:r>
              <a:rPr lang="en-US" b="true" sz="2200" spc="22">
                <a:solidFill>
                  <a:srgbClr val="F8FBFD"/>
                </a:solidFill>
                <a:latin typeface="Montserrat Classic Bold"/>
                <a:ea typeface="Montserrat Classic Bold"/>
                <a:cs typeface="Montserrat Classic Bold"/>
                <a:sym typeface="Montserrat Classic Bold"/>
              </a:rPr>
              <a:t>TASAS DE SUICIDIO REGIONALES 2019-2022</a:t>
            </a:r>
          </a:p>
          <a:p>
            <a:pPr algn="just">
              <a:lnSpc>
                <a:spcPts val="2640"/>
              </a:lnSpc>
            </a:pPr>
            <a:r>
              <a:rPr lang="en-US" b="true" sz="2200" spc="22">
                <a:solidFill>
                  <a:srgbClr val="F8FBFD"/>
                </a:solidFill>
                <a:latin typeface="Montserrat Classic Bold"/>
                <a:ea typeface="Montserrat Classic Bold"/>
                <a:cs typeface="Montserrat Classic Bold"/>
                <a:sym typeface="Montserrat Classic Bold"/>
              </a:rPr>
              <a:t>EVOLUCIÓN ANUAL - INTERVALOS DE CONFIANZA</a:t>
            </a:r>
          </a:p>
        </p:txBody>
      </p:sp>
      <p:sp>
        <p:nvSpPr>
          <p:cNvPr name="TextBox 6" id="6"/>
          <p:cNvSpPr txBox="true"/>
          <p:nvPr/>
        </p:nvSpPr>
        <p:spPr>
          <a:xfrm rot="0">
            <a:off x="545936" y="1653050"/>
            <a:ext cx="8476144" cy="5524499"/>
          </a:xfrm>
          <a:prstGeom prst="rect">
            <a:avLst/>
          </a:prstGeom>
        </p:spPr>
        <p:txBody>
          <a:bodyPr anchor="t" rtlCol="false" tIns="0" lIns="0" bIns="0" rIns="0">
            <a:spAutoFit/>
          </a:bodyPr>
          <a:lstStyle/>
          <a:p>
            <a:pPr algn="just">
              <a:lnSpc>
                <a:spcPts val="2400"/>
              </a:lnSpc>
            </a:pPr>
            <a:r>
              <a:rPr lang="en-US" sz="1600" spc="16">
                <a:solidFill>
                  <a:srgbClr val="F8FBFD"/>
                </a:solidFill>
                <a:latin typeface="Montserrat Light"/>
                <a:ea typeface="Montserrat Light"/>
                <a:cs typeface="Montserrat Light"/>
                <a:sym typeface="Montserrat Light"/>
              </a:rPr>
              <a:t>La visualización muestra los intervalos de confianza al 95% para la tasa promedio anual de suicidios por región. Cada barra representa el rango de confianza dentro del cual es probable que se encuentre la tasa verdadera de suicidios para cada región. NOA tiene la tasa promedio anual más alta con un valor de 10.32 suicidios por cada 100,000 habitantes, y un intervalo de confianza que varía entre aproximadamente 9.55 y 11.09. Esto indica que, con un 95% de certeza, la tasa real se encuentra dentro de este rango, subrayando una tendencia alarmante en esta región. Cuyo y Centro también muestran tasas altas, con promedios de 9.76 y 9.29 respectivamente, y sus intervalos de confianza confirman la consistencia de estos datos. El NEA presenta una tasa ligeramente menor (8.13) con un intervalo de confianza que va de 7.15 a 9.11, lo que todavía indica una tasa significativa aunque menor comparada con NOA y Cuyo. Patagonia tiene un promedio de 9.14, y aunque su intervalo es más estrecho (8.09 a 10.19), sigue siendo una de las regiones con tasas más altas, lo que refleja una gravedad del problema en esa área. Buenos Aires y CABA muestran la tasa más baja con un promedio de 6.10, con un intervalo de confianza entre 4.87 y 7.33, destacándose como la región con menores tasas de suicidio en comparación con las demás.</a:t>
            </a:r>
          </a:p>
          <a:p>
            <a:pPr algn="just">
              <a:lnSpc>
                <a:spcPts val="2850"/>
              </a:lnSpc>
            </a:pPr>
          </a:p>
        </p:txBody>
      </p:sp>
    </p:spTree>
  </p:cSld>
  <p:clrMapOvr>
    <a:masterClrMapping/>
  </p:clrMapOvr>
</p:sld>
</file>

<file path=ppt/slides/slide36.xml><?xml version="1.0" encoding="utf-8"?>
<p:sld xmlns:p="http://schemas.openxmlformats.org/presentationml/2006/main" xmlns:a="http://schemas.openxmlformats.org/drawingml/2006/main" xmlns:r="http://schemas.openxmlformats.org/officeDocument/2006/relationships">
  <p:cSld>
    <p:bg>
      <p:bgPr>
        <a:solidFill>
          <a:srgbClr val="053D57"/>
        </a:solidFill>
      </p:bgPr>
    </p:bg>
    <p:spTree>
      <p:nvGrpSpPr>
        <p:cNvPr id="1" name=""/>
        <p:cNvGrpSpPr/>
        <p:nvPr/>
      </p:nvGrpSpPr>
      <p:grpSpPr>
        <a:xfrm>
          <a:off x="0" y="0"/>
          <a:ext cx="0" cy="0"/>
          <a:chOff x="0" y="0"/>
          <a:chExt cx="0" cy="0"/>
        </a:xfrm>
      </p:grpSpPr>
      <p:grpSp>
        <p:nvGrpSpPr>
          <p:cNvPr name="Group 2" id="2"/>
          <p:cNvGrpSpPr/>
          <p:nvPr/>
        </p:nvGrpSpPr>
        <p:grpSpPr>
          <a:xfrm rot="0">
            <a:off x="0" y="0"/>
            <a:ext cx="6976741" cy="7315200"/>
            <a:chOff x="0" y="0"/>
            <a:chExt cx="9302322" cy="9753600"/>
          </a:xfrm>
        </p:grpSpPr>
        <p:pic>
          <p:nvPicPr>
            <p:cNvPr name="Picture 3" id="3"/>
            <p:cNvPicPr>
              <a:picLocks noChangeAspect="true"/>
            </p:cNvPicPr>
            <p:nvPr/>
          </p:nvPicPr>
          <p:blipFill>
            <a:blip r:embed="rId2">
              <a:alphaModFix amt="30000"/>
            </a:blip>
            <a:srcRect l="21309" t="0" r="7246" b="0"/>
            <a:stretch>
              <a:fillRect/>
            </a:stretch>
          </p:blipFill>
          <p:spPr>
            <a:xfrm flipH="false" flipV="false">
              <a:off x="0" y="0"/>
              <a:ext cx="9302322" cy="9753600"/>
            </a:xfrm>
            <a:prstGeom prst="rect">
              <a:avLst/>
            </a:prstGeom>
          </p:spPr>
        </p:pic>
      </p:grpSp>
      <p:sp>
        <p:nvSpPr>
          <p:cNvPr name="AutoShape 4" id="4"/>
          <p:cNvSpPr/>
          <p:nvPr/>
        </p:nvSpPr>
        <p:spPr>
          <a:xfrm rot="-2295618">
            <a:off x="3688267" y="-4364928"/>
            <a:ext cx="6887586" cy="12786099"/>
          </a:xfrm>
          <a:prstGeom prst="rect">
            <a:avLst/>
          </a:prstGeom>
          <a:solidFill>
            <a:srgbClr val="38B6FF"/>
          </a:solidFill>
        </p:spPr>
      </p:sp>
      <p:sp>
        <p:nvSpPr>
          <p:cNvPr name="TextBox 5" id="5"/>
          <p:cNvSpPr txBox="true"/>
          <p:nvPr/>
        </p:nvSpPr>
        <p:spPr>
          <a:xfrm rot="0">
            <a:off x="2111350" y="3038475"/>
            <a:ext cx="7093610" cy="1228725"/>
          </a:xfrm>
          <a:prstGeom prst="rect">
            <a:avLst/>
          </a:prstGeom>
        </p:spPr>
        <p:txBody>
          <a:bodyPr anchor="t" rtlCol="false" tIns="0" lIns="0" bIns="0" rIns="0">
            <a:spAutoFit/>
          </a:bodyPr>
          <a:lstStyle/>
          <a:p>
            <a:pPr algn="l">
              <a:lnSpc>
                <a:spcPts val="4800"/>
              </a:lnSpc>
            </a:pPr>
            <a:r>
              <a:rPr lang="en-US" sz="4000" spc="-40" b="true">
                <a:solidFill>
                  <a:srgbClr val="F8FBFD"/>
                </a:solidFill>
                <a:latin typeface="Montserrat Classic Bold"/>
                <a:ea typeface="Montserrat Classic Bold"/>
                <a:cs typeface="Montserrat Classic Bold"/>
                <a:sym typeface="Montserrat Classic Bold"/>
              </a:rPr>
              <a:t>CARACTERIZACIÓN DE LOS HECHOS DE SUICIDIOS</a:t>
            </a:r>
          </a:p>
        </p:txBody>
      </p:sp>
      <p:sp>
        <p:nvSpPr>
          <p:cNvPr name="AutoShape 6" id="6"/>
          <p:cNvSpPr/>
          <p:nvPr/>
        </p:nvSpPr>
        <p:spPr>
          <a:xfrm rot="-2700000">
            <a:off x="8169571" y="6280451"/>
            <a:ext cx="2070778" cy="2120297"/>
          </a:xfrm>
          <a:prstGeom prst="rect">
            <a:avLst/>
          </a:prstGeom>
          <a:solidFill>
            <a:srgbClr val="F8FBFD"/>
          </a:solidFill>
        </p:spPr>
      </p:sp>
      <p:sp>
        <p:nvSpPr>
          <p:cNvPr name="AutoShape 7" id="7"/>
          <p:cNvSpPr/>
          <p:nvPr/>
        </p:nvSpPr>
        <p:spPr>
          <a:xfrm rot="-2335582">
            <a:off x="2610726" y="-459409"/>
            <a:ext cx="30601" cy="3238550"/>
          </a:xfrm>
          <a:prstGeom prst="rect">
            <a:avLst/>
          </a:prstGeom>
          <a:solidFill>
            <a:srgbClr val="F8FBFD"/>
          </a:solidFill>
        </p:spPr>
      </p:sp>
    </p:spTree>
  </p:cSld>
  <p:clrMapOvr>
    <a:masterClrMapping/>
  </p:clrMapOvr>
</p:sld>
</file>

<file path=ppt/slides/slide37.xml><?xml version="1.0" encoding="utf-8"?>
<p:sld xmlns:p="http://schemas.openxmlformats.org/presentationml/2006/main" xmlns:a="http://schemas.openxmlformats.org/drawingml/2006/main" xmlns:r="http://schemas.openxmlformats.org/officeDocument/2006/relationships">
  <p:cSld>
    <p:bg>
      <p:bgPr>
        <a:solidFill>
          <a:srgbClr val="F8FBFD"/>
        </a:solidFill>
      </p:bgPr>
    </p:bg>
    <p:spTree>
      <p:nvGrpSpPr>
        <p:cNvPr id="1" name=""/>
        <p:cNvGrpSpPr/>
        <p:nvPr/>
      </p:nvGrpSpPr>
      <p:grpSpPr>
        <a:xfrm>
          <a:off x="0" y="0"/>
          <a:ext cx="0" cy="0"/>
          <a:chOff x="0" y="0"/>
          <a:chExt cx="0" cy="0"/>
        </a:xfrm>
      </p:grpSpPr>
      <p:sp>
        <p:nvSpPr>
          <p:cNvPr name="AutoShape 2" id="2"/>
          <p:cNvSpPr/>
          <p:nvPr/>
        </p:nvSpPr>
        <p:spPr>
          <a:xfrm rot="-2700000">
            <a:off x="7178522" y="-1076302"/>
            <a:ext cx="1816139" cy="1815784"/>
          </a:xfrm>
          <a:prstGeom prst="rect">
            <a:avLst/>
          </a:prstGeom>
          <a:solidFill>
            <a:srgbClr val="38B6FF"/>
          </a:solidFill>
        </p:spPr>
      </p:sp>
      <p:sp>
        <p:nvSpPr>
          <p:cNvPr name="AutoShape 3" id="3"/>
          <p:cNvSpPr/>
          <p:nvPr/>
        </p:nvSpPr>
        <p:spPr>
          <a:xfrm rot="-2700000">
            <a:off x="-684968" y="4076789"/>
            <a:ext cx="4215873" cy="5693313"/>
          </a:xfrm>
          <a:prstGeom prst="rect">
            <a:avLst/>
          </a:prstGeom>
          <a:solidFill>
            <a:srgbClr val="38B6FF"/>
          </a:solidFill>
        </p:spPr>
      </p:sp>
      <p:sp>
        <p:nvSpPr>
          <p:cNvPr name="AutoShape 4" id="4"/>
          <p:cNvSpPr/>
          <p:nvPr/>
        </p:nvSpPr>
        <p:spPr>
          <a:xfrm rot="-2700000">
            <a:off x="7946060" y="-235135"/>
            <a:ext cx="4043490" cy="26728"/>
          </a:xfrm>
          <a:prstGeom prst="rect">
            <a:avLst/>
          </a:prstGeom>
          <a:solidFill>
            <a:srgbClr val="38B6FF"/>
          </a:solidFill>
        </p:spPr>
      </p:sp>
      <p:sp>
        <p:nvSpPr>
          <p:cNvPr name="AutoShape 5" id="5"/>
          <p:cNvSpPr/>
          <p:nvPr/>
        </p:nvSpPr>
        <p:spPr>
          <a:xfrm rot="-2700000">
            <a:off x="3395585" y="2163914"/>
            <a:ext cx="23417" cy="6248732"/>
          </a:xfrm>
          <a:prstGeom prst="rect">
            <a:avLst/>
          </a:prstGeom>
          <a:solidFill>
            <a:srgbClr val="053D57"/>
          </a:solidFill>
        </p:spPr>
      </p:sp>
      <p:sp>
        <p:nvSpPr>
          <p:cNvPr name="Freeform 6" id="6"/>
          <p:cNvSpPr/>
          <p:nvPr/>
        </p:nvSpPr>
        <p:spPr>
          <a:xfrm flipH="false" flipV="false" rot="0">
            <a:off x="957415" y="1928405"/>
            <a:ext cx="7571351" cy="4162704"/>
          </a:xfrm>
          <a:custGeom>
            <a:avLst/>
            <a:gdLst/>
            <a:ahLst/>
            <a:cxnLst/>
            <a:rect r="r" b="b" t="t" l="l"/>
            <a:pathLst>
              <a:path h="4162704" w="7571351">
                <a:moveTo>
                  <a:pt x="0" y="0"/>
                </a:moveTo>
                <a:lnTo>
                  <a:pt x="7571351" y="0"/>
                </a:lnTo>
                <a:lnTo>
                  <a:pt x="7571351" y="4162704"/>
                </a:lnTo>
                <a:lnTo>
                  <a:pt x="0" y="4162704"/>
                </a:lnTo>
                <a:lnTo>
                  <a:pt x="0" y="0"/>
                </a:lnTo>
                <a:close/>
              </a:path>
            </a:pathLst>
          </a:custGeom>
          <a:blipFill>
            <a:blip r:embed="rId2"/>
            <a:stretch>
              <a:fillRect l="0" t="0" r="0" b="0"/>
            </a:stretch>
          </a:blipFill>
        </p:spPr>
      </p:sp>
      <p:sp>
        <p:nvSpPr>
          <p:cNvPr name="TextBox 7" id="7"/>
          <p:cNvSpPr txBox="true"/>
          <p:nvPr/>
        </p:nvSpPr>
        <p:spPr>
          <a:xfrm rot="0">
            <a:off x="0" y="731520"/>
            <a:ext cx="8038250" cy="723900"/>
          </a:xfrm>
          <a:prstGeom prst="rect">
            <a:avLst/>
          </a:prstGeom>
        </p:spPr>
        <p:txBody>
          <a:bodyPr anchor="t" rtlCol="false" tIns="0" lIns="0" bIns="0" rIns="0">
            <a:spAutoFit/>
          </a:bodyPr>
          <a:lstStyle/>
          <a:p>
            <a:pPr algn="ctr">
              <a:lnSpc>
                <a:spcPts val="2880"/>
              </a:lnSpc>
            </a:pPr>
            <a:r>
              <a:rPr lang="en-US" b="true" sz="2400" spc="-24">
                <a:solidFill>
                  <a:srgbClr val="38B6FF"/>
                </a:solidFill>
                <a:latin typeface="Montserrat Classic Bold"/>
                <a:ea typeface="Montserrat Classic Bold"/>
                <a:cs typeface="Montserrat Classic Bold"/>
                <a:sym typeface="Montserrat Classic Bold"/>
              </a:rPr>
              <a:t>CARACTERIZACIÓN DE LOS SUICIDIOS 2019-2022</a:t>
            </a:r>
          </a:p>
          <a:p>
            <a:pPr algn="ctr">
              <a:lnSpc>
                <a:spcPts val="2880"/>
              </a:lnSpc>
            </a:pPr>
            <a:r>
              <a:rPr lang="en-US" b="true" sz="2400" spc="-24">
                <a:solidFill>
                  <a:srgbClr val="38B6FF"/>
                </a:solidFill>
                <a:latin typeface="Montserrat Classic Bold"/>
                <a:ea typeface="Montserrat Classic Bold"/>
                <a:cs typeface="Montserrat Classic Bold"/>
                <a:sym typeface="Montserrat Classic Bold"/>
              </a:rPr>
              <a:t>EVOLUCIÓN ANUAL SEGÚN SEXO</a:t>
            </a:r>
          </a:p>
        </p:txBody>
      </p:sp>
    </p:spTree>
  </p:cSld>
  <p:clrMapOvr>
    <a:masterClrMapping/>
  </p:clrMapOvr>
</p:sld>
</file>

<file path=ppt/slides/slide38.xml><?xml version="1.0" encoding="utf-8"?>
<p:sld xmlns:p="http://schemas.openxmlformats.org/presentationml/2006/main" xmlns:a="http://schemas.openxmlformats.org/drawingml/2006/main">
  <p:cSld>
    <p:bg>
      <p:bgPr>
        <a:solidFill>
          <a:srgbClr val="38B6FF"/>
        </a:solidFill>
      </p:bgPr>
    </p:bg>
    <p:spTree>
      <p:nvGrpSpPr>
        <p:cNvPr id="1" name=""/>
        <p:cNvGrpSpPr/>
        <p:nvPr/>
      </p:nvGrpSpPr>
      <p:grpSpPr>
        <a:xfrm>
          <a:off x="0" y="0"/>
          <a:ext cx="0" cy="0"/>
          <a:chOff x="0" y="0"/>
          <a:chExt cx="0" cy="0"/>
        </a:xfrm>
      </p:grpSpPr>
      <p:sp>
        <p:nvSpPr>
          <p:cNvPr name="AutoShape 2" id="2"/>
          <p:cNvSpPr/>
          <p:nvPr/>
        </p:nvSpPr>
        <p:spPr>
          <a:xfrm rot="-2700000">
            <a:off x="7174615" y="-2589922"/>
            <a:ext cx="3554939" cy="3554243"/>
          </a:xfrm>
          <a:prstGeom prst="rect">
            <a:avLst/>
          </a:prstGeom>
          <a:solidFill>
            <a:srgbClr val="F8FBFD"/>
          </a:solidFill>
        </p:spPr>
      </p:sp>
      <p:sp>
        <p:nvSpPr>
          <p:cNvPr name="AutoShape 3" id="3"/>
          <p:cNvSpPr/>
          <p:nvPr/>
        </p:nvSpPr>
        <p:spPr>
          <a:xfrm rot="-2700000">
            <a:off x="7210580" y="-1074420"/>
            <a:ext cx="30601" cy="3238550"/>
          </a:xfrm>
          <a:prstGeom prst="rect">
            <a:avLst/>
          </a:prstGeom>
          <a:solidFill>
            <a:srgbClr val="F8FBFD"/>
          </a:solidFill>
        </p:spPr>
      </p:sp>
      <p:sp>
        <p:nvSpPr>
          <p:cNvPr name="AutoShape 4" id="4"/>
          <p:cNvSpPr/>
          <p:nvPr/>
        </p:nvSpPr>
        <p:spPr>
          <a:xfrm rot="-2700000">
            <a:off x="9693751" y="6312324"/>
            <a:ext cx="23417" cy="1909472"/>
          </a:xfrm>
          <a:prstGeom prst="rect">
            <a:avLst/>
          </a:prstGeom>
          <a:solidFill>
            <a:srgbClr val="F8FBFD"/>
          </a:solidFill>
        </p:spPr>
      </p:sp>
      <p:sp>
        <p:nvSpPr>
          <p:cNvPr name="TextBox 5" id="5"/>
          <p:cNvSpPr txBox="true"/>
          <p:nvPr/>
        </p:nvSpPr>
        <p:spPr>
          <a:xfrm rot="0">
            <a:off x="304677" y="717233"/>
            <a:ext cx="8220565" cy="1009650"/>
          </a:xfrm>
          <a:prstGeom prst="rect">
            <a:avLst/>
          </a:prstGeom>
        </p:spPr>
        <p:txBody>
          <a:bodyPr anchor="t" rtlCol="false" tIns="0" lIns="0" bIns="0" rIns="0">
            <a:spAutoFit/>
          </a:bodyPr>
          <a:lstStyle/>
          <a:p>
            <a:pPr algn="just">
              <a:lnSpc>
                <a:spcPts val="2640"/>
              </a:lnSpc>
            </a:pPr>
            <a:r>
              <a:rPr lang="en-US" b="true" sz="2200" spc="22">
                <a:solidFill>
                  <a:srgbClr val="F8FBFD"/>
                </a:solidFill>
                <a:latin typeface="Montserrat Classic Bold"/>
                <a:ea typeface="Montserrat Classic Bold"/>
                <a:cs typeface="Montserrat Classic Bold"/>
                <a:sym typeface="Montserrat Classic Bold"/>
              </a:rPr>
              <a:t>CARACTERIZACIÓN DE LOS HECHOS DE SUICIDIO</a:t>
            </a:r>
          </a:p>
          <a:p>
            <a:pPr algn="just">
              <a:lnSpc>
                <a:spcPts val="2640"/>
              </a:lnSpc>
            </a:pPr>
            <a:r>
              <a:rPr lang="en-US" b="true" sz="2200" spc="22">
                <a:solidFill>
                  <a:srgbClr val="F8FBFD"/>
                </a:solidFill>
                <a:latin typeface="Montserrat Classic Bold"/>
                <a:ea typeface="Montserrat Classic Bold"/>
                <a:cs typeface="Montserrat Classic Bold"/>
                <a:sym typeface="Montserrat Classic Bold"/>
              </a:rPr>
              <a:t>EVOLUCIÓN ANUAL SEGÚN SEXO</a:t>
            </a:r>
          </a:p>
          <a:p>
            <a:pPr algn="just">
              <a:lnSpc>
                <a:spcPts val="2760"/>
              </a:lnSpc>
            </a:pPr>
          </a:p>
        </p:txBody>
      </p:sp>
      <p:sp>
        <p:nvSpPr>
          <p:cNvPr name="TextBox 6" id="6"/>
          <p:cNvSpPr txBox="true"/>
          <p:nvPr/>
        </p:nvSpPr>
        <p:spPr>
          <a:xfrm rot="0">
            <a:off x="545936" y="1653050"/>
            <a:ext cx="8476144" cy="5168264"/>
          </a:xfrm>
          <a:prstGeom prst="rect">
            <a:avLst/>
          </a:prstGeom>
        </p:spPr>
        <p:txBody>
          <a:bodyPr anchor="t" rtlCol="false" tIns="0" lIns="0" bIns="0" rIns="0">
            <a:spAutoFit/>
          </a:bodyPr>
          <a:lstStyle/>
          <a:p>
            <a:pPr algn="just">
              <a:lnSpc>
                <a:spcPts val="2400"/>
              </a:lnSpc>
            </a:pPr>
            <a:r>
              <a:rPr lang="en-US" sz="1600" spc="16">
                <a:solidFill>
                  <a:srgbClr val="F8FBFD"/>
                </a:solidFill>
                <a:latin typeface="Montserrat Light"/>
                <a:ea typeface="Montserrat Light"/>
                <a:cs typeface="Montserrat Light"/>
                <a:sym typeface="Montserrat Light"/>
              </a:rPr>
              <a:t> En cada uno de los años analizados, la cantidad de suicidios es significativamente mayor en hombres que en mujeres. Este patrón es consistente a lo largo del tiempo, con los hombres representando entre el 78% y el 80% de los suicidios totales en cada año. Este hallazgo indica una </a:t>
            </a:r>
            <a:r>
              <a:rPr lang="en-US" b="true" sz="1600" spc="16">
                <a:solidFill>
                  <a:srgbClr val="F8FBFD"/>
                </a:solidFill>
                <a:latin typeface="Montserrat Light Bold"/>
                <a:ea typeface="Montserrat Light Bold"/>
                <a:cs typeface="Montserrat Light Bold"/>
                <a:sym typeface="Montserrat Light Bold"/>
              </a:rPr>
              <a:t>disparidad de género considerable</a:t>
            </a:r>
            <a:r>
              <a:rPr lang="en-US" sz="1600" spc="16">
                <a:solidFill>
                  <a:srgbClr val="F8FBFD"/>
                </a:solidFill>
                <a:latin typeface="Montserrat Light"/>
                <a:ea typeface="Montserrat Light"/>
                <a:cs typeface="Montserrat Light"/>
                <a:sym typeface="Montserrat Light"/>
              </a:rPr>
              <a:t> en el fenómeno del suicidio. </a:t>
            </a:r>
            <a:r>
              <a:rPr lang="en-US" b="true" sz="1600" spc="16">
                <a:solidFill>
                  <a:srgbClr val="F8FBFD"/>
                </a:solidFill>
                <a:latin typeface="Montserrat Light Bold"/>
                <a:ea typeface="Montserrat Light Bold"/>
                <a:cs typeface="Montserrat Light Bold"/>
                <a:sym typeface="Montserrat Light Bold"/>
              </a:rPr>
              <a:t>La cantidad total de suicidios muestra cierta fluctuación a lo largo de los años</a:t>
            </a:r>
            <a:r>
              <a:rPr lang="en-US" sz="1600" spc="16">
                <a:solidFill>
                  <a:srgbClr val="F8FBFD"/>
                </a:solidFill>
                <a:latin typeface="Montserrat Light"/>
                <a:ea typeface="Montserrat Light"/>
                <a:cs typeface="Montserrat Light"/>
                <a:sym typeface="Montserrat Light"/>
              </a:rPr>
              <a:t>. En 2019, hubo un total de 3,614 suicidios, con una ligera disminución a 3,254 en 2020, posiblemente influenciada por las medidas sanitarias contra el COVID-19. En 2021, la cantidad aumenta nuevamente a 3,636, y en 2022, se registra un leve incremento a 3,918 suicidios. A lo largo de los cuatro años, la proporción de suicidios masculinos es consistentemente alta, alrededor del 80% en 2020 y 2022, y ligeramente menor en 2019 y 2021. En contraste, las mujeres representan aproximadamente el 20% de los casos, lo que sugiere que, aunque </a:t>
            </a:r>
            <a:r>
              <a:rPr lang="en-US" b="true" sz="1600" spc="16">
                <a:solidFill>
                  <a:srgbClr val="F8FBFD"/>
                </a:solidFill>
                <a:latin typeface="Montserrat Light Bold"/>
                <a:ea typeface="Montserrat Light Bold"/>
                <a:cs typeface="Montserrat Light Bold"/>
                <a:sym typeface="Montserrat Light Bold"/>
              </a:rPr>
              <a:t>las mujeres son menos propensas al suicidio</a:t>
            </a:r>
            <a:r>
              <a:rPr lang="en-US" sz="1600" spc="16">
                <a:solidFill>
                  <a:srgbClr val="F8FBFD"/>
                </a:solidFill>
                <a:latin typeface="Montserrat Light"/>
                <a:ea typeface="Montserrat Light"/>
                <a:cs typeface="Montserrat Light"/>
                <a:sym typeface="Montserrat Light"/>
              </a:rPr>
              <a:t> en términos absolutos, la estabilidad de esta proporción indica que la disparidad de género en suicidios es un patrón persistente. La pandemia podría haber afectado los patrones de suicidio, como se observa en la disminución en 2020, seguida por un aumento en los años posteriores. </a:t>
            </a:r>
          </a:p>
        </p:txBody>
      </p:sp>
    </p:spTree>
  </p:cSld>
  <p:clrMapOvr>
    <a:masterClrMapping/>
  </p:clrMapOvr>
</p:sld>
</file>

<file path=ppt/slides/slide39.xml><?xml version="1.0" encoding="utf-8"?>
<p:sld xmlns:p="http://schemas.openxmlformats.org/presentationml/2006/main" xmlns:a="http://schemas.openxmlformats.org/drawingml/2006/main" xmlns:r="http://schemas.openxmlformats.org/officeDocument/2006/relationships">
  <p:cSld>
    <p:bg>
      <p:bgPr>
        <a:solidFill>
          <a:srgbClr val="F8FBFD"/>
        </a:solidFill>
      </p:bgPr>
    </p:bg>
    <p:spTree>
      <p:nvGrpSpPr>
        <p:cNvPr id="1" name=""/>
        <p:cNvGrpSpPr/>
        <p:nvPr/>
      </p:nvGrpSpPr>
      <p:grpSpPr>
        <a:xfrm>
          <a:off x="0" y="0"/>
          <a:ext cx="0" cy="0"/>
          <a:chOff x="0" y="0"/>
          <a:chExt cx="0" cy="0"/>
        </a:xfrm>
      </p:grpSpPr>
      <p:sp>
        <p:nvSpPr>
          <p:cNvPr name="AutoShape 2" id="2"/>
          <p:cNvSpPr/>
          <p:nvPr/>
        </p:nvSpPr>
        <p:spPr>
          <a:xfrm rot="-2700000">
            <a:off x="7178522" y="-1076302"/>
            <a:ext cx="1816139" cy="1815784"/>
          </a:xfrm>
          <a:prstGeom prst="rect">
            <a:avLst/>
          </a:prstGeom>
          <a:solidFill>
            <a:srgbClr val="38B6FF"/>
          </a:solidFill>
        </p:spPr>
      </p:sp>
      <p:sp>
        <p:nvSpPr>
          <p:cNvPr name="AutoShape 3" id="3"/>
          <p:cNvSpPr/>
          <p:nvPr/>
        </p:nvSpPr>
        <p:spPr>
          <a:xfrm rot="-2700000">
            <a:off x="-684968" y="4076789"/>
            <a:ext cx="4215873" cy="5693313"/>
          </a:xfrm>
          <a:prstGeom prst="rect">
            <a:avLst/>
          </a:prstGeom>
          <a:solidFill>
            <a:srgbClr val="38B6FF"/>
          </a:solidFill>
        </p:spPr>
      </p:sp>
      <p:sp>
        <p:nvSpPr>
          <p:cNvPr name="AutoShape 4" id="4"/>
          <p:cNvSpPr/>
          <p:nvPr/>
        </p:nvSpPr>
        <p:spPr>
          <a:xfrm rot="-2700000">
            <a:off x="7946060" y="-235135"/>
            <a:ext cx="4043490" cy="26728"/>
          </a:xfrm>
          <a:prstGeom prst="rect">
            <a:avLst/>
          </a:prstGeom>
          <a:solidFill>
            <a:srgbClr val="38B6FF"/>
          </a:solidFill>
        </p:spPr>
      </p:sp>
      <p:sp>
        <p:nvSpPr>
          <p:cNvPr name="AutoShape 5" id="5"/>
          <p:cNvSpPr/>
          <p:nvPr/>
        </p:nvSpPr>
        <p:spPr>
          <a:xfrm rot="-2700000">
            <a:off x="3395585" y="2163914"/>
            <a:ext cx="23417" cy="6248732"/>
          </a:xfrm>
          <a:prstGeom prst="rect">
            <a:avLst/>
          </a:prstGeom>
          <a:solidFill>
            <a:srgbClr val="053D57"/>
          </a:solidFill>
        </p:spPr>
      </p:sp>
      <p:sp>
        <p:nvSpPr>
          <p:cNvPr name="Freeform 6" id="6"/>
          <p:cNvSpPr/>
          <p:nvPr/>
        </p:nvSpPr>
        <p:spPr>
          <a:xfrm flipH="false" flipV="false" rot="0">
            <a:off x="1189753" y="1932857"/>
            <a:ext cx="7105798" cy="4217262"/>
          </a:xfrm>
          <a:custGeom>
            <a:avLst/>
            <a:gdLst/>
            <a:ahLst/>
            <a:cxnLst/>
            <a:rect r="r" b="b" t="t" l="l"/>
            <a:pathLst>
              <a:path h="4217262" w="7105798">
                <a:moveTo>
                  <a:pt x="0" y="0"/>
                </a:moveTo>
                <a:lnTo>
                  <a:pt x="7105799" y="0"/>
                </a:lnTo>
                <a:lnTo>
                  <a:pt x="7105799" y="4217262"/>
                </a:lnTo>
                <a:lnTo>
                  <a:pt x="0" y="4217262"/>
                </a:lnTo>
                <a:lnTo>
                  <a:pt x="0" y="0"/>
                </a:lnTo>
                <a:close/>
              </a:path>
            </a:pathLst>
          </a:custGeom>
          <a:blipFill>
            <a:blip r:embed="rId2"/>
            <a:stretch>
              <a:fillRect l="0" t="0" r="0" b="0"/>
            </a:stretch>
          </a:blipFill>
        </p:spPr>
      </p:sp>
      <p:sp>
        <p:nvSpPr>
          <p:cNvPr name="TextBox 7" id="7"/>
          <p:cNvSpPr txBox="true"/>
          <p:nvPr/>
        </p:nvSpPr>
        <p:spPr>
          <a:xfrm rot="0">
            <a:off x="257302" y="601318"/>
            <a:ext cx="8038250" cy="1028700"/>
          </a:xfrm>
          <a:prstGeom prst="rect">
            <a:avLst/>
          </a:prstGeom>
        </p:spPr>
        <p:txBody>
          <a:bodyPr anchor="t" rtlCol="false" tIns="0" lIns="0" bIns="0" rIns="0">
            <a:spAutoFit/>
          </a:bodyPr>
          <a:lstStyle/>
          <a:p>
            <a:pPr algn="l">
              <a:lnSpc>
                <a:spcPts val="2760"/>
              </a:lnSpc>
            </a:pPr>
            <a:r>
              <a:rPr lang="en-US" sz="2300" spc="-23" b="true">
                <a:solidFill>
                  <a:srgbClr val="38B6FF"/>
                </a:solidFill>
                <a:latin typeface="Montserrat Classic Bold"/>
                <a:ea typeface="Montserrat Classic Bold"/>
                <a:cs typeface="Montserrat Classic Bold"/>
                <a:sym typeface="Montserrat Classic Bold"/>
              </a:rPr>
              <a:t>CARACTERIZACIÓN DE LOS SUICIDIOS 2019-2022</a:t>
            </a:r>
          </a:p>
          <a:p>
            <a:pPr algn="l">
              <a:lnSpc>
                <a:spcPts val="2760"/>
              </a:lnSpc>
            </a:pPr>
            <a:r>
              <a:rPr lang="en-US" sz="2300" spc="-23" b="true">
                <a:solidFill>
                  <a:srgbClr val="38B6FF"/>
                </a:solidFill>
                <a:latin typeface="Montserrat Classic Bold"/>
                <a:ea typeface="Montserrat Classic Bold"/>
                <a:cs typeface="Montserrat Classic Bold"/>
                <a:sym typeface="Montserrat Classic Bold"/>
              </a:rPr>
              <a:t>EVOLUCIÓN ANUAL SEGÚN SEXO</a:t>
            </a:r>
          </a:p>
          <a:p>
            <a:pPr algn="l">
              <a:lnSpc>
                <a:spcPts val="2760"/>
              </a:lnSpc>
            </a:pPr>
            <a:r>
              <a:rPr lang="en-US" sz="2300" spc="-23" b="true">
                <a:solidFill>
                  <a:srgbClr val="38B6FF"/>
                </a:solidFill>
                <a:latin typeface="Montserrat Classic Bold"/>
                <a:ea typeface="Montserrat Classic Bold"/>
                <a:cs typeface="Montserrat Classic Bold"/>
                <a:sym typeface="Montserrat Classic Bold"/>
              </a:rPr>
              <a:t>INTERVALOS DE CONFIANZA</a:t>
            </a:r>
          </a:p>
        </p:txBody>
      </p:sp>
    </p:spTree>
  </p:cSld>
  <p:clrMapOvr>
    <a:masterClrMapping/>
  </p:clrMapOvr>
</p:sld>
</file>

<file path=ppt/slides/slide4.xml><?xml version="1.0" encoding="utf-8"?>
<p:sld xmlns:p="http://schemas.openxmlformats.org/presentationml/2006/main" xmlns:a="http://schemas.openxmlformats.org/drawingml/2006/main">
  <p:cSld>
    <p:bg>
      <p:bgPr>
        <a:solidFill>
          <a:srgbClr val="38B6FF"/>
        </a:solidFill>
      </p:bgPr>
    </p:bg>
    <p:spTree>
      <p:nvGrpSpPr>
        <p:cNvPr id="1" name=""/>
        <p:cNvGrpSpPr/>
        <p:nvPr/>
      </p:nvGrpSpPr>
      <p:grpSpPr>
        <a:xfrm>
          <a:off x="0" y="0"/>
          <a:ext cx="0" cy="0"/>
          <a:chOff x="0" y="0"/>
          <a:chExt cx="0" cy="0"/>
        </a:xfrm>
      </p:grpSpPr>
      <p:grpSp>
        <p:nvGrpSpPr>
          <p:cNvPr name="Group 2" id="2"/>
          <p:cNvGrpSpPr/>
          <p:nvPr/>
        </p:nvGrpSpPr>
        <p:grpSpPr>
          <a:xfrm rot="0">
            <a:off x="731520" y="1347391"/>
            <a:ext cx="8220565" cy="4620419"/>
            <a:chOff x="0" y="0"/>
            <a:chExt cx="10960753" cy="6160558"/>
          </a:xfrm>
        </p:grpSpPr>
        <p:sp>
          <p:nvSpPr>
            <p:cNvPr name="TextBox 3" id="3"/>
            <p:cNvSpPr txBox="true"/>
            <p:nvPr/>
          </p:nvSpPr>
          <p:spPr>
            <a:xfrm rot="0">
              <a:off x="0" y="0"/>
              <a:ext cx="10960753" cy="771525"/>
            </a:xfrm>
            <a:prstGeom prst="rect">
              <a:avLst/>
            </a:prstGeom>
          </p:spPr>
          <p:txBody>
            <a:bodyPr anchor="t" rtlCol="false" tIns="0" lIns="0" bIns="0" rIns="0">
              <a:spAutoFit/>
            </a:bodyPr>
            <a:lstStyle/>
            <a:p>
              <a:pPr algn="ctr">
                <a:lnSpc>
                  <a:spcPts val="4560"/>
                </a:lnSpc>
              </a:pPr>
              <a:r>
                <a:rPr lang="en-US" b="true" sz="3800" spc="38">
                  <a:solidFill>
                    <a:srgbClr val="F8FBFD"/>
                  </a:solidFill>
                  <a:latin typeface="Montserrat Classic Bold"/>
                  <a:ea typeface="Montserrat Classic Bold"/>
                  <a:cs typeface="Montserrat Classic Bold"/>
                  <a:sym typeface="Montserrat Classic Bold"/>
                </a:rPr>
                <a:t>AUDIENCIA</a:t>
              </a:r>
            </a:p>
          </p:txBody>
        </p:sp>
        <p:sp>
          <p:nvSpPr>
            <p:cNvPr name="TextBox 4" id="4"/>
            <p:cNvSpPr txBox="true"/>
            <p:nvPr/>
          </p:nvSpPr>
          <p:spPr>
            <a:xfrm rot="0">
              <a:off x="665464" y="1011767"/>
              <a:ext cx="9629825" cy="5148792"/>
            </a:xfrm>
            <a:prstGeom prst="rect">
              <a:avLst/>
            </a:prstGeom>
          </p:spPr>
          <p:txBody>
            <a:bodyPr anchor="t" rtlCol="false" tIns="0" lIns="0" bIns="0" rIns="0">
              <a:spAutoFit/>
            </a:bodyPr>
            <a:lstStyle/>
            <a:p>
              <a:pPr algn="just">
                <a:lnSpc>
                  <a:spcPts val="2800"/>
                </a:lnSpc>
              </a:pPr>
              <a:r>
                <a:rPr lang="en-US" sz="2000" spc="140">
                  <a:solidFill>
                    <a:srgbClr val="F8FBFD"/>
                  </a:solidFill>
                  <a:latin typeface="Montserrat Classic"/>
                  <a:ea typeface="Montserrat Classic"/>
                  <a:cs typeface="Montserrat Classic"/>
                  <a:sym typeface="Montserrat Classic"/>
                </a:rPr>
                <a:t>ESTE ANÁLISIS ESTÁ DIRIGIDO A RESPONSABLES DE LA FORMULACIÓN DE POLÍTICAS PÚBLICAS, PROFESIONALES DE LA SALUD MENTAL, Y ORGANIZACIONES DEDICADAS A LA PREVENCIÓN DEL SUICIDIO EN ARGENTINA. EL OBJETIVO ES PROPORCIONARLES INFORMACIÓN VALIOSA PARA COMPRENDER EL IMPACTO DE LA PANDEMIA DE COVID-19 EN LAS TASAS DE SUICIDIO Y ASÍ DISEÑAR INTERVENCIONES ESPECÍFICAS PARA LOS GRUPOS MÁS VULNERABLES IDENTIFICADOS EN EL ANÁLISIS.</a:t>
              </a:r>
            </a:p>
          </p:txBody>
        </p:sp>
      </p:grpSp>
      <p:sp>
        <p:nvSpPr>
          <p:cNvPr name="AutoShape 5" id="5"/>
          <p:cNvSpPr/>
          <p:nvPr/>
        </p:nvSpPr>
        <p:spPr>
          <a:xfrm rot="-2700000">
            <a:off x="7174615" y="-2589922"/>
            <a:ext cx="3554939" cy="3554243"/>
          </a:xfrm>
          <a:prstGeom prst="rect">
            <a:avLst/>
          </a:prstGeom>
          <a:solidFill>
            <a:srgbClr val="F8FBFD"/>
          </a:solidFill>
        </p:spPr>
      </p:sp>
      <p:sp>
        <p:nvSpPr>
          <p:cNvPr name="AutoShape 6" id="6"/>
          <p:cNvSpPr/>
          <p:nvPr/>
        </p:nvSpPr>
        <p:spPr>
          <a:xfrm rot="-2700000">
            <a:off x="-528626" y="6055300"/>
            <a:ext cx="2520292" cy="2519799"/>
          </a:xfrm>
          <a:prstGeom prst="rect">
            <a:avLst/>
          </a:prstGeom>
          <a:solidFill>
            <a:srgbClr val="F8FBFD"/>
          </a:solidFill>
        </p:spPr>
      </p:sp>
      <p:sp>
        <p:nvSpPr>
          <p:cNvPr name="AutoShape 7" id="7"/>
          <p:cNvSpPr/>
          <p:nvPr/>
        </p:nvSpPr>
        <p:spPr>
          <a:xfrm rot="-2700000">
            <a:off x="7210580" y="-1074420"/>
            <a:ext cx="30601" cy="3238550"/>
          </a:xfrm>
          <a:prstGeom prst="rect">
            <a:avLst/>
          </a:prstGeom>
          <a:solidFill>
            <a:srgbClr val="F8FBFD"/>
          </a:solidFill>
        </p:spPr>
      </p:sp>
      <p:sp>
        <p:nvSpPr>
          <p:cNvPr name="AutoShape 8" id="8"/>
          <p:cNvSpPr/>
          <p:nvPr/>
        </p:nvSpPr>
        <p:spPr>
          <a:xfrm rot="-2700000">
            <a:off x="9693751" y="6312324"/>
            <a:ext cx="23417" cy="1909472"/>
          </a:xfrm>
          <a:prstGeom prst="rect">
            <a:avLst/>
          </a:prstGeom>
          <a:solidFill>
            <a:srgbClr val="F8FBFD"/>
          </a:solidFill>
        </p:spPr>
      </p:sp>
    </p:spTree>
  </p:cSld>
  <p:clrMapOvr>
    <a:masterClrMapping/>
  </p:clrMapOvr>
</p:sld>
</file>

<file path=ppt/slides/slide40.xml><?xml version="1.0" encoding="utf-8"?>
<p:sld xmlns:p="http://schemas.openxmlformats.org/presentationml/2006/main" xmlns:a="http://schemas.openxmlformats.org/drawingml/2006/main">
  <p:cSld>
    <p:bg>
      <p:bgPr>
        <a:solidFill>
          <a:srgbClr val="38B6FF"/>
        </a:solidFill>
      </p:bgPr>
    </p:bg>
    <p:spTree>
      <p:nvGrpSpPr>
        <p:cNvPr id="1" name=""/>
        <p:cNvGrpSpPr/>
        <p:nvPr/>
      </p:nvGrpSpPr>
      <p:grpSpPr>
        <a:xfrm>
          <a:off x="0" y="0"/>
          <a:ext cx="0" cy="0"/>
          <a:chOff x="0" y="0"/>
          <a:chExt cx="0" cy="0"/>
        </a:xfrm>
      </p:grpSpPr>
      <p:sp>
        <p:nvSpPr>
          <p:cNvPr name="AutoShape 2" id="2"/>
          <p:cNvSpPr/>
          <p:nvPr/>
        </p:nvSpPr>
        <p:spPr>
          <a:xfrm rot="-2700000">
            <a:off x="7174615" y="-2589922"/>
            <a:ext cx="3554939" cy="3554243"/>
          </a:xfrm>
          <a:prstGeom prst="rect">
            <a:avLst/>
          </a:prstGeom>
          <a:solidFill>
            <a:srgbClr val="F8FBFD"/>
          </a:solidFill>
        </p:spPr>
      </p:sp>
      <p:sp>
        <p:nvSpPr>
          <p:cNvPr name="AutoShape 3" id="3"/>
          <p:cNvSpPr/>
          <p:nvPr/>
        </p:nvSpPr>
        <p:spPr>
          <a:xfrm rot="-2700000">
            <a:off x="7210580" y="-1074420"/>
            <a:ext cx="30601" cy="3238550"/>
          </a:xfrm>
          <a:prstGeom prst="rect">
            <a:avLst/>
          </a:prstGeom>
          <a:solidFill>
            <a:srgbClr val="F8FBFD"/>
          </a:solidFill>
        </p:spPr>
      </p:sp>
      <p:sp>
        <p:nvSpPr>
          <p:cNvPr name="AutoShape 4" id="4"/>
          <p:cNvSpPr/>
          <p:nvPr/>
        </p:nvSpPr>
        <p:spPr>
          <a:xfrm rot="-2700000">
            <a:off x="9693751" y="6312324"/>
            <a:ext cx="23417" cy="1909472"/>
          </a:xfrm>
          <a:prstGeom prst="rect">
            <a:avLst/>
          </a:prstGeom>
          <a:solidFill>
            <a:srgbClr val="F8FBFD"/>
          </a:solidFill>
        </p:spPr>
      </p:sp>
      <p:sp>
        <p:nvSpPr>
          <p:cNvPr name="TextBox 5" id="5"/>
          <p:cNvSpPr txBox="true"/>
          <p:nvPr/>
        </p:nvSpPr>
        <p:spPr>
          <a:xfrm rot="0">
            <a:off x="304677" y="583883"/>
            <a:ext cx="8220565" cy="1276350"/>
          </a:xfrm>
          <a:prstGeom prst="rect">
            <a:avLst/>
          </a:prstGeom>
        </p:spPr>
        <p:txBody>
          <a:bodyPr anchor="t" rtlCol="false" tIns="0" lIns="0" bIns="0" rIns="0">
            <a:spAutoFit/>
          </a:bodyPr>
          <a:lstStyle/>
          <a:p>
            <a:pPr algn="just">
              <a:lnSpc>
                <a:spcPts val="2520"/>
              </a:lnSpc>
            </a:pPr>
            <a:r>
              <a:rPr lang="en-US" b="true" sz="2100" spc="21">
                <a:solidFill>
                  <a:srgbClr val="F8FBFD"/>
                </a:solidFill>
                <a:latin typeface="Montserrat Classic Bold"/>
                <a:ea typeface="Montserrat Classic Bold"/>
                <a:cs typeface="Montserrat Classic Bold"/>
                <a:sym typeface="Montserrat Classic Bold"/>
              </a:rPr>
              <a:t>CARACTERIZACIÓN DE LOS HECHOS DE SUICIDIO</a:t>
            </a:r>
          </a:p>
          <a:p>
            <a:pPr algn="just">
              <a:lnSpc>
                <a:spcPts val="2520"/>
              </a:lnSpc>
            </a:pPr>
            <a:r>
              <a:rPr lang="en-US" b="true" sz="2100" spc="21">
                <a:solidFill>
                  <a:srgbClr val="F8FBFD"/>
                </a:solidFill>
                <a:latin typeface="Montserrat Classic Bold"/>
                <a:ea typeface="Montserrat Classic Bold"/>
                <a:cs typeface="Montserrat Classic Bold"/>
                <a:sym typeface="Montserrat Classic Bold"/>
              </a:rPr>
              <a:t>EVOLUCIÓN ANUAL SEGÚN SEXO </a:t>
            </a:r>
          </a:p>
          <a:p>
            <a:pPr algn="just">
              <a:lnSpc>
                <a:spcPts val="2520"/>
              </a:lnSpc>
            </a:pPr>
            <a:r>
              <a:rPr lang="en-US" b="true" sz="2100" spc="21">
                <a:solidFill>
                  <a:srgbClr val="F8FBFD"/>
                </a:solidFill>
                <a:latin typeface="Montserrat Classic Bold"/>
                <a:ea typeface="Montserrat Classic Bold"/>
                <a:cs typeface="Montserrat Classic Bold"/>
                <a:sym typeface="Montserrat Classic Bold"/>
              </a:rPr>
              <a:t>INTERVALOS DE CONFIANZA</a:t>
            </a:r>
          </a:p>
          <a:p>
            <a:pPr algn="just">
              <a:lnSpc>
                <a:spcPts val="2640"/>
              </a:lnSpc>
            </a:pPr>
          </a:p>
        </p:txBody>
      </p:sp>
      <p:sp>
        <p:nvSpPr>
          <p:cNvPr name="TextBox 6" id="6"/>
          <p:cNvSpPr txBox="true"/>
          <p:nvPr/>
        </p:nvSpPr>
        <p:spPr>
          <a:xfrm rot="0">
            <a:off x="545936" y="1653050"/>
            <a:ext cx="8476144" cy="5526404"/>
          </a:xfrm>
          <a:prstGeom prst="rect">
            <a:avLst/>
          </a:prstGeom>
        </p:spPr>
        <p:txBody>
          <a:bodyPr anchor="t" rtlCol="false" tIns="0" lIns="0" bIns="0" rIns="0">
            <a:spAutoFit/>
          </a:bodyPr>
          <a:lstStyle/>
          <a:p>
            <a:pPr algn="just">
              <a:lnSpc>
                <a:spcPts val="2550"/>
              </a:lnSpc>
            </a:pPr>
            <a:r>
              <a:rPr lang="en-US" sz="1700" spc="17">
                <a:solidFill>
                  <a:srgbClr val="F8FBFD"/>
                </a:solidFill>
                <a:latin typeface="Montserrat Light"/>
                <a:ea typeface="Montserrat Light"/>
                <a:cs typeface="Montserrat Light"/>
                <a:sym typeface="Montserrat Light"/>
              </a:rPr>
              <a:t>La visualización presenta los intervalos de confianza al 95% para la cantidad de suicidios por sexo y año entre 2019 y 2022. La cantidad de suicidios es consistentemente mayor en hombres en comparación con mujeres en todos los años analizados y representan aproximadamente el 80% del total de suicidios, que además resalta una</a:t>
            </a:r>
            <a:r>
              <a:rPr lang="en-US" b="true" sz="1700" spc="17">
                <a:solidFill>
                  <a:srgbClr val="F8FBFD"/>
                </a:solidFill>
                <a:latin typeface="Montserrat Light Bold"/>
                <a:ea typeface="Montserrat Light Bold"/>
                <a:cs typeface="Montserrat Light Bold"/>
                <a:sym typeface="Montserrat Light Bold"/>
              </a:rPr>
              <a:t> tendencia constante a lo largo del tiempo</a:t>
            </a:r>
            <a:r>
              <a:rPr lang="en-US" sz="1700" spc="17">
                <a:solidFill>
                  <a:srgbClr val="F8FBFD"/>
                </a:solidFill>
                <a:latin typeface="Montserrat Light"/>
                <a:ea typeface="Montserrat Light"/>
                <a:cs typeface="Montserrat Light"/>
                <a:sym typeface="Montserrat Light"/>
              </a:rPr>
              <a:t>. Este patrón se repite en los años siguientes, con una leve disminución en 2020 para ambos sexos, probablemente reflejando el impacto de la pandemia en las dinámicas sociales. Sin embargo, en 2021 y 2022, se observa un incremento nuevamente, especialmente en los hombres, alcanzando los 3.060 suicidios en 2022, mientras que las mujeres reportan 858 suicidios en ese mismo año. Los intervalos de confianza reflejan una dispersión más marcada en los años 2021 y 2022, lo que sugiere mayor incertidumbre en las estimaciones para esos períodos. Este análisis subraya una diferencia persistente en la cantidad de suicidios entre hombres y mujeres, reforzando el hallazgo de que existe una </a:t>
            </a:r>
            <a:r>
              <a:rPr lang="en-US" b="true" sz="1700" spc="17">
                <a:solidFill>
                  <a:srgbClr val="F8FBFD"/>
                </a:solidFill>
                <a:latin typeface="Montserrat Light Bold"/>
                <a:ea typeface="Montserrat Light Bold"/>
                <a:cs typeface="Montserrat Light Bold"/>
                <a:sym typeface="Montserrat Light Bold"/>
              </a:rPr>
              <a:t>necesidad de enfoques diferenciados en las políticas de prevención</a:t>
            </a:r>
            <a:r>
              <a:rPr lang="en-US" sz="1700" spc="17">
                <a:solidFill>
                  <a:srgbClr val="F8FBFD"/>
                </a:solidFill>
                <a:latin typeface="Montserrat Light"/>
                <a:ea typeface="Montserrat Light"/>
                <a:cs typeface="Montserrat Light"/>
                <a:sym typeface="Montserrat Light"/>
              </a:rPr>
              <a:t> del suicidio, considerando las particularidades de cada sexo.</a:t>
            </a:r>
          </a:p>
        </p:txBody>
      </p:sp>
    </p:spTree>
  </p:cSld>
  <p:clrMapOvr>
    <a:masterClrMapping/>
  </p:clrMapOvr>
</p:sld>
</file>

<file path=ppt/slides/slide41.xml><?xml version="1.0" encoding="utf-8"?>
<p:sld xmlns:p="http://schemas.openxmlformats.org/presentationml/2006/main" xmlns:a="http://schemas.openxmlformats.org/drawingml/2006/main" xmlns:r="http://schemas.openxmlformats.org/officeDocument/2006/relationships">
  <p:cSld>
    <p:bg>
      <p:bgPr>
        <a:solidFill>
          <a:srgbClr val="F8FBFD"/>
        </a:solidFill>
      </p:bgPr>
    </p:bg>
    <p:spTree>
      <p:nvGrpSpPr>
        <p:cNvPr id="1" name=""/>
        <p:cNvGrpSpPr/>
        <p:nvPr/>
      </p:nvGrpSpPr>
      <p:grpSpPr>
        <a:xfrm>
          <a:off x="0" y="0"/>
          <a:ext cx="0" cy="0"/>
          <a:chOff x="0" y="0"/>
          <a:chExt cx="0" cy="0"/>
        </a:xfrm>
      </p:grpSpPr>
      <p:sp>
        <p:nvSpPr>
          <p:cNvPr name="AutoShape 2" id="2"/>
          <p:cNvSpPr/>
          <p:nvPr/>
        </p:nvSpPr>
        <p:spPr>
          <a:xfrm rot="-2700000">
            <a:off x="7178522" y="-1076302"/>
            <a:ext cx="1816139" cy="1815784"/>
          </a:xfrm>
          <a:prstGeom prst="rect">
            <a:avLst/>
          </a:prstGeom>
          <a:solidFill>
            <a:srgbClr val="38B6FF"/>
          </a:solidFill>
        </p:spPr>
      </p:sp>
      <p:sp>
        <p:nvSpPr>
          <p:cNvPr name="AutoShape 3" id="3"/>
          <p:cNvSpPr/>
          <p:nvPr/>
        </p:nvSpPr>
        <p:spPr>
          <a:xfrm rot="-2700000">
            <a:off x="-684968" y="4076789"/>
            <a:ext cx="4215873" cy="5693313"/>
          </a:xfrm>
          <a:prstGeom prst="rect">
            <a:avLst/>
          </a:prstGeom>
          <a:solidFill>
            <a:srgbClr val="38B6FF"/>
          </a:solidFill>
        </p:spPr>
      </p:sp>
      <p:sp>
        <p:nvSpPr>
          <p:cNvPr name="AutoShape 4" id="4"/>
          <p:cNvSpPr/>
          <p:nvPr/>
        </p:nvSpPr>
        <p:spPr>
          <a:xfrm rot="-2700000">
            <a:off x="7946060" y="-235135"/>
            <a:ext cx="4043490" cy="26728"/>
          </a:xfrm>
          <a:prstGeom prst="rect">
            <a:avLst/>
          </a:prstGeom>
          <a:solidFill>
            <a:srgbClr val="38B6FF"/>
          </a:solidFill>
        </p:spPr>
      </p:sp>
      <p:sp>
        <p:nvSpPr>
          <p:cNvPr name="AutoShape 5" id="5"/>
          <p:cNvSpPr/>
          <p:nvPr/>
        </p:nvSpPr>
        <p:spPr>
          <a:xfrm rot="-2700000">
            <a:off x="3395585" y="2163914"/>
            <a:ext cx="23417" cy="6248732"/>
          </a:xfrm>
          <a:prstGeom prst="rect">
            <a:avLst/>
          </a:prstGeom>
          <a:solidFill>
            <a:srgbClr val="053D57"/>
          </a:solidFill>
        </p:spPr>
      </p:sp>
      <p:sp>
        <p:nvSpPr>
          <p:cNvPr name="Freeform 6" id="6"/>
          <p:cNvSpPr/>
          <p:nvPr/>
        </p:nvSpPr>
        <p:spPr>
          <a:xfrm flipH="false" flipV="false" rot="0">
            <a:off x="1422968" y="1881228"/>
            <a:ext cx="6729527" cy="4424894"/>
          </a:xfrm>
          <a:custGeom>
            <a:avLst/>
            <a:gdLst/>
            <a:ahLst/>
            <a:cxnLst/>
            <a:rect r="r" b="b" t="t" l="l"/>
            <a:pathLst>
              <a:path h="4424894" w="6729527">
                <a:moveTo>
                  <a:pt x="0" y="0"/>
                </a:moveTo>
                <a:lnTo>
                  <a:pt x="6729527" y="0"/>
                </a:lnTo>
                <a:lnTo>
                  <a:pt x="6729527" y="4424894"/>
                </a:lnTo>
                <a:lnTo>
                  <a:pt x="0" y="4424894"/>
                </a:lnTo>
                <a:lnTo>
                  <a:pt x="0" y="0"/>
                </a:lnTo>
                <a:close/>
              </a:path>
            </a:pathLst>
          </a:custGeom>
          <a:blipFill>
            <a:blip r:embed="rId2"/>
            <a:stretch>
              <a:fillRect l="0" t="0" r="0" b="0"/>
            </a:stretch>
          </a:blipFill>
        </p:spPr>
      </p:sp>
      <p:sp>
        <p:nvSpPr>
          <p:cNvPr name="TextBox 7" id="7"/>
          <p:cNvSpPr txBox="true"/>
          <p:nvPr/>
        </p:nvSpPr>
        <p:spPr>
          <a:xfrm rot="0">
            <a:off x="0" y="731520"/>
            <a:ext cx="8038250" cy="723900"/>
          </a:xfrm>
          <a:prstGeom prst="rect">
            <a:avLst/>
          </a:prstGeom>
        </p:spPr>
        <p:txBody>
          <a:bodyPr anchor="t" rtlCol="false" tIns="0" lIns="0" bIns="0" rIns="0">
            <a:spAutoFit/>
          </a:bodyPr>
          <a:lstStyle/>
          <a:p>
            <a:pPr algn="ctr">
              <a:lnSpc>
                <a:spcPts val="2880"/>
              </a:lnSpc>
            </a:pPr>
            <a:r>
              <a:rPr lang="en-US" b="true" sz="2400" spc="-24">
                <a:solidFill>
                  <a:srgbClr val="38B6FF"/>
                </a:solidFill>
                <a:latin typeface="Montserrat Classic Bold"/>
                <a:ea typeface="Montserrat Classic Bold"/>
                <a:cs typeface="Montserrat Classic Bold"/>
                <a:sym typeface="Montserrat Classic Bold"/>
              </a:rPr>
              <a:t>CARACTERIZACIÓN DE LOS SUICIDIOS 2019-2022</a:t>
            </a:r>
          </a:p>
          <a:p>
            <a:pPr algn="ctr">
              <a:lnSpc>
                <a:spcPts val="2880"/>
              </a:lnSpc>
            </a:pPr>
            <a:r>
              <a:rPr lang="en-US" b="true" sz="2400" spc="-24">
                <a:solidFill>
                  <a:srgbClr val="38B6FF"/>
                </a:solidFill>
                <a:latin typeface="Montserrat Classic Bold"/>
                <a:ea typeface="Montserrat Classic Bold"/>
                <a:cs typeface="Montserrat Classic Bold"/>
                <a:sym typeface="Montserrat Classic Bold"/>
              </a:rPr>
              <a:t>EVOLUCIÓN ANUAL SEGÚN SEXO - VARIANZA</a:t>
            </a:r>
          </a:p>
        </p:txBody>
      </p:sp>
    </p:spTree>
  </p:cSld>
  <p:clrMapOvr>
    <a:masterClrMapping/>
  </p:clrMapOvr>
</p:sld>
</file>

<file path=ppt/slides/slide42.xml><?xml version="1.0" encoding="utf-8"?>
<p:sld xmlns:p="http://schemas.openxmlformats.org/presentationml/2006/main" xmlns:a="http://schemas.openxmlformats.org/drawingml/2006/main">
  <p:cSld>
    <p:bg>
      <p:bgPr>
        <a:solidFill>
          <a:srgbClr val="38B6FF"/>
        </a:solidFill>
      </p:bgPr>
    </p:bg>
    <p:spTree>
      <p:nvGrpSpPr>
        <p:cNvPr id="1" name=""/>
        <p:cNvGrpSpPr/>
        <p:nvPr/>
      </p:nvGrpSpPr>
      <p:grpSpPr>
        <a:xfrm>
          <a:off x="0" y="0"/>
          <a:ext cx="0" cy="0"/>
          <a:chOff x="0" y="0"/>
          <a:chExt cx="0" cy="0"/>
        </a:xfrm>
      </p:grpSpPr>
      <p:sp>
        <p:nvSpPr>
          <p:cNvPr name="AutoShape 2" id="2"/>
          <p:cNvSpPr/>
          <p:nvPr/>
        </p:nvSpPr>
        <p:spPr>
          <a:xfrm rot="-2700000">
            <a:off x="7174615" y="-2589922"/>
            <a:ext cx="3554939" cy="3554243"/>
          </a:xfrm>
          <a:prstGeom prst="rect">
            <a:avLst/>
          </a:prstGeom>
          <a:solidFill>
            <a:srgbClr val="F8FBFD"/>
          </a:solidFill>
        </p:spPr>
      </p:sp>
      <p:sp>
        <p:nvSpPr>
          <p:cNvPr name="AutoShape 3" id="3"/>
          <p:cNvSpPr/>
          <p:nvPr/>
        </p:nvSpPr>
        <p:spPr>
          <a:xfrm rot="-2700000">
            <a:off x="7210580" y="-1074420"/>
            <a:ext cx="30601" cy="3238550"/>
          </a:xfrm>
          <a:prstGeom prst="rect">
            <a:avLst/>
          </a:prstGeom>
          <a:solidFill>
            <a:srgbClr val="F8FBFD"/>
          </a:solidFill>
        </p:spPr>
      </p:sp>
      <p:sp>
        <p:nvSpPr>
          <p:cNvPr name="AutoShape 4" id="4"/>
          <p:cNvSpPr/>
          <p:nvPr/>
        </p:nvSpPr>
        <p:spPr>
          <a:xfrm rot="-2700000">
            <a:off x="9693751" y="6312324"/>
            <a:ext cx="23417" cy="1909472"/>
          </a:xfrm>
          <a:prstGeom prst="rect">
            <a:avLst/>
          </a:prstGeom>
          <a:solidFill>
            <a:srgbClr val="F8FBFD"/>
          </a:solidFill>
        </p:spPr>
      </p:sp>
      <p:sp>
        <p:nvSpPr>
          <p:cNvPr name="TextBox 5" id="5"/>
          <p:cNvSpPr txBox="true"/>
          <p:nvPr/>
        </p:nvSpPr>
        <p:spPr>
          <a:xfrm rot="0">
            <a:off x="304677" y="717233"/>
            <a:ext cx="8220565" cy="1009650"/>
          </a:xfrm>
          <a:prstGeom prst="rect">
            <a:avLst/>
          </a:prstGeom>
        </p:spPr>
        <p:txBody>
          <a:bodyPr anchor="t" rtlCol="false" tIns="0" lIns="0" bIns="0" rIns="0">
            <a:spAutoFit/>
          </a:bodyPr>
          <a:lstStyle/>
          <a:p>
            <a:pPr algn="just">
              <a:lnSpc>
                <a:spcPts val="2640"/>
              </a:lnSpc>
            </a:pPr>
            <a:r>
              <a:rPr lang="en-US" b="true" sz="2200" spc="22">
                <a:solidFill>
                  <a:srgbClr val="F8FBFD"/>
                </a:solidFill>
                <a:latin typeface="Montserrat Classic Bold"/>
                <a:ea typeface="Montserrat Classic Bold"/>
                <a:cs typeface="Montserrat Classic Bold"/>
                <a:sym typeface="Montserrat Classic Bold"/>
              </a:rPr>
              <a:t>CARACTERIZACIÓN DE LOS HECHOS DE SUICIDIO</a:t>
            </a:r>
          </a:p>
          <a:p>
            <a:pPr algn="just">
              <a:lnSpc>
                <a:spcPts val="2640"/>
              </a:lnSpc>
            </a:pPr>
            <a:r>
              <a:rPr lang="en-US" b="true" sz="2200" spc="22">
                <a:solidFill>
                  <a:srgbClr val="F8FBFD"/>
                </a:solidFill>
                <a:latin typeface="Montserrat Classic Bold"/>
                <a:ea typeface="Montserrat Classic Bold"/>
                <a:cs typeface="Montserrat Classic Bold"/>
                <a:sym typeface="Montserrat Classic Bold"/>
              </a:rPr>
              <a:t>EVOLUCIÓN ANUAL SEGÚN SEXO - VARIANZA</a:t>
            </a:r>
          </a:p>
          <a:p>
            <a:pPr algn="just">
              <a:lnSpc>
                <a:spcPts val="2760"/>
              </a:lnSpc>
            </a:pPr>
          </a:p>
        </p:txBody>
      </p:sp>
      <p:sp>
        <p:nvSpPr>
          <p:cNvPr name="TextBox 6" id="6"/>
          <p:cNvSpPr txBox="true"/>
          <p:nvPr/>
        </p:nvSpPr>
        <p:spPr>
          <a:xfrm rot="0">
            <a:off x="545936" y="1653050"/>
            <a:ext cx="8476144" cy="4535804"/>
          </a:xfrm>
          <a:prstGeom prst="rect">
            <a:avLst/>
          </a:prstGeom>
        </p:spPr>
        <p:txBody>
          <a:bodyPr anchor="t" rtlCol="false" tIns="0" lIns="0" bIns="0" rIns="0">
            <a:spAutoFit/>
          </a:bodyPr>
          <a:lstStyle/>
          <a:p>
            <a:pPr algn="just">
              <a:lnSpc>
                <a:spcPts val="2550"/>
              </a:lnSpc>
            </a:pPr>
            <a:r>
              <a:rPr lang="en-US" sz="1700" spc="17">
                <a:solidFill>
                  <a:srgbClr val="F8FBFD"/>
                </a:solidFill>
                <a:latin typeface="Montserrat Light"/>
                <a:ea typeface="Montserrat Light"/>
                <a:cs typeface="Montserrat Light"/>
                <a:sym typeface="Montserrat Light"/>
              </a:rPr>
              <a:t>El valor F obtenido es 422.37, lo cual indica una variabilidad significativa entre los grupos comparados en relación con la variabilidad dentro de los grupos. Un valor F tan alto sugiere que hay diferencias considerables entre las medias de los grupos, lo que indica que al menos uno de los grupos es significativamente diferente de los demás en el contexto de la variable analizada. El valor P es 0.00, lo cual es extremadamente bajo y generalmente se interpreta como P &lt; 0.001. Esto significa que la probabilidad de que las diferencias observadas entre los grupos sean producto del azar es prácticamente nula. En otras palabras, las diferencias entre los grupos son estadísticamente significativas. La combinación de un alto valor F y un valor P tan bajo proporciona una fuerte evidencia estadística de que las medias de los grupos no son iguales. En este contexto, esto podría indicar que </a:t>
            </a:r>
            <a:r>
              <a:rPr lang="en-US" b="true" sz="1700" spc="17">
                <a:solidFill>
                  <a:srgbClr val="F8FBFD"/>
                </a:solidFill>
                <a:latin typeface="Montserrat Light Bold"/>
                <a:ea typeface="Montserrat Light Bold"/>
                <a:cs typeface="Montserrat Light Bold"/>
                <a:sym typeface="Montserrat Light Bold"/>
              </a:rPr>
              <a:t>la variable sexo tiene un impacto significativo sobre la variable dependiente</a:t>
            </a:r>
            <a:r>
              <a:rPr lang="en-US" sz="1700" spc="17">
                <a:solidFill>
                  <a:srgbClr val="F8FBFD"/>
                </a:solidFill>
                <a:latin typeface="Montserrat Light"/>
                <a:ea typeface="Montserrat Light"/>
                <a:cs typeface="Montserrat Light"/>
                <a:sym typeface="Montserrat Light"/>
              </a:rPr>
              <a:t> (la tasa de suicidios).</a:t>
            </a:r>
          </a:p>
        </p:txBody>
      </p:sp>
    </p:spTree>
  </p:cSld>
  <p:clrMapOvr>
    <a:masterClrMapping/>
  </p:clrMapOvr>
</p:sld>
</file>

<file path=ppt/slides/slide43.xml><?xml version="1.0" encoding="utf-8"?>
<p:sld xmlns:p="http://schemas.openxmlformats.org/presentationml/2006/main" xmlns:a="http://schemas.openxmlformats.org/drawingml/2006/main" xmlns:r="http://schemas.openxmlformats.org/officeDocument/2006/relationships">
  <p:cSld>
    <p:bg>
      <p:bgPr>
        <a:solidFill>
          <a:srgbClr val="F8FBFD"/>
        </a:solidFill>
      </p:bgPr>
    </p:bg>
    <p:spTree>
      <p:nvGrpSpPr>
        <p:cNvPr id="1" name=""/>
        <p:cNvGrpSpPr/>
        <p:nvPr/>
      </p:nvGrpSpPr>
      <p:grpSpPr>
        <a:xfrm>
          <a:off x="0" y="0"/>
          <a:ext cx="0" cy="0"/>
          <a:chOff x="0" y="0"/>
          <a:chExt cx="0" cy="0"/>
        </a:xfrm>
      </p:grpSpPr>
      <p:sp>
        <p:nvSpPr>
          <p:cNvPr name="AutoShape 2" id="2"/>
          <p:cNvSpPr/>
          <p:nvPr/>
        </p:nvSpPr>
        <p:spPr>
          <a:xfrm rot="-2700000">
            <a:off x="7178522" y="-1076302"/>
            <a:ext cx="1816139" cy="1815784"/>
          </a:xfrm>
          <a:prstGeom prst="rect">
            <a:avLst/>
          </a:prstGeom>
          <a:solidFill>
            <a:srgbClr val="38B6FF"/>
          </a:solidFill>
        </p:spPr>
      </p:sp>
      <p:sp>
        <p:nvSpPr>
          <p:cNvPr name="AutoShape 3" id="3"/>
          <p:cNvSpPr/>
          <p:nvPr/>
        </p:nvSpPr>
        <p:spPr>
          <a:xfrm rot="-2700000">
            <a:off x="-684968" y="4076789"/>
            <a:ext cx="4215873" cy="5693313"/>
          </a:xfrm>
          <a:prstGeom prst="rect">
            <a:avLst/>
          </a:prstGeom>
          <a:solidFill>
            <a:srgbClr val="38B6FF"/>
          </a:solidFill>
        </p:spPr>
      </p:sp>
      <p:sp>
        <p:nvSpPr>
          <p:cNvPr name="AutoShape 4" id="4"/>
          <p:cNvSpPr/>
          <p:nvPr/>
        </p:nvSpPr>
        <p:spPr>
          <a:xfrm rot="-2700000">
            <a:off x="7946060" y="-235135"/>
            <a:ext cx="4043490" cy="26728"/>
          </a:xfrm>
          <a:prstGeom prst="rect">
            <a:avLst/>
          </a:prstGeom>
          <a:solidFill>
            <a:srgbClr val="38B6FF"/>
          </a:solidFill>
        </p:spPr>
      </p:sp>
      <p:sp>
        <p:nvSpPr>
          <p:cNvPr name="AutoShape 5" id="5"/>
          <p:cNvSpPr/>
          <p:nvPr/>
        </p:nvSpPr>
        <p:spPr>
          <a:xfrm rot="-2700000">
            <a:off x="3395585" y="2163914"/>
            <a:ext cx="23417" cy="6248732"/>
          </a:xfrm>
          <a:prstGeom prst="rect">
            <a:avLst/>
          </a:prstGeom>
          <a:solidFill>
            <a:srgbClr val="053D57"/>
          </a:solidFill>
        </p:spPr>
      </p:sp>
      <p:sp>
        <p:nvSpPr>
          <p:cNvPr name="Freeform 6" id="6"/>
          <p:cNvSpPr/>
          <p:nvPr/>
        </p:nvSpPr>
        <p:spPr>
          <a:xfrm flipH="false" flipV="false" rot="0">
            <a:off x="1204662" y="1688226"/>
            <a:ext cx="6881929" cy="4525104"/>
          </a:xfrm>
          <a:custGeom>
            <a:avLst/>
            <a:gdLst/>
            <a:ahLst/>
            <a:cxnLst/>
            <a:rect r="r" b="b" t="t" l="l"/>
            <a:pathLst>
              <a:path h="4525104" w="6881929">
                <a:moveTo>
                  <a:pt x="0" y="0"/>
                </a:moveTo>
                <a:lnTo>
                  <a:pt x="6881929" y="0"/>
                </a:lnTo>
                <a:lnTo>
                  <a:pt x="6881929" y="4525104"/>
                </a:lnTo>
                <a:lnTo>
                  <a:pt x="0" y="4525104"/>
                </a:lnTo>
                <a:lnTo>
                  <a:pt x="0" y="0"/>
                </a:lnTo>
                <a:close/>
              </a:path>
            </a:pathLst>
          </a:custGeom>
          <a:blipFill>
            <a:blip r:embed="rId2"/>
            <a:stretch>
              <a:fillRect l="0" t="0" r="0" b="0"/>
            </a:stretch>
          </a:blipFill>
        </p:spPr>
      </p:sp>
      <p:sp>
        <p:nvSpPr>
          <p:cNvPr name="TextBox 7" id="7"/>
          <p:cNvSpPr txBox="true"/>
          <p:nvPr/>
        </p:nvSpPr>
        <p:spPr>
          <a:xfrm rot="0">
            <a:off x="0" y="731520"/>
            <a:ext cx="8038250" cy="723900"/>
          </a:xfrm>
          <a:prstGeom prst="rect">
            <a:avLst/>
          </a:prstGeom>
        </p:spPr>
        <p:txBody>
          <a:bodyPr anchor="t" rtlCol="false" tIns="0" lIns="0" bIns="0" rIns="0">
            <a:spAutoFit/>
          </a:bodyPr>
          <a:lstStyle/>
          <a:p>
            <a:pPr algn="ctr">
              <a:lnSpc>
                <a:spcPts val="2880"/>
              </a:lnSpc>
            </a:pPr>
            <a:r>
              <a:rPr lang="en-US" b="true" sz="2400" spc="-24">
                <a:solidFill>
                  <a:srgbClr val="38B6FF"/>
                </a:solidFill>
                <a:latin typeface="Montserrat Classic Bold"/>
                <a:ea typeface="Montserrat Classic Bold"/>
                <a:cs typeface="Montserrat Classic Bold"/>
                <a:sym typeface="Montserrat Classic Bold"/>
              </a:rPr>
              <a:t>CARACTERIZACIÓN DE LOS SUICIDIOS 2019-2022</a:t>
            </a:r>
          </a:p>
          <a:p>
            <a:pPr algn="ctr">
              <a:lnSpc>
                <a:spcPts val="2880"/>
              </a:lnSpc>
            </a:pPr>
            <a:r>
              <a:rPr lang="en-US" b="true" sz="2400" spc="-24">
                <a:solidFill>
                  <a:srgbClr val="38B6FF"/>
                </a:solidFill>
                <a:latin typeface="Montserrat Classic Bold"/>
                <a:ea typeface="Montserrat Classic Bold"/>
                <a:cs typeface="Montserrat Classic Bold"/>
                <a:sym typeface="Montserrat Classic Bold"/>
              </a:rPr>
              <a:t>EVOLUCIÓN ANUAL SEGÚN SEXO - Z TEST</a:t>
            </a:r>
          </a:p>
        </p:txBody>
      </p:sp>
    </p:spTree>
  </p:cSld>
  <p:clrMapOvr>
    <a:masterClrMapping/>
  </p:clrMapOvr>
</p:sld>
</file>

<file path=ppt/slides/slide44.xml><?xml version="1.0" encoding="utf-8"?>
<p:sld xmlns:p="http://schemas.openxmlformats.org/presentationml/2006/main" xmlns:a="http://schemas.openxmlformats.org/drawingml/2006/main">
  <p:cSld>
    <p:bg>
      <p:bgPr>
        <a:solidFill>
          <a:srgbClr val="38B6FF"/>
        </a:solidFill>
      </p:bgPr>
    </p:bg>
    <p:spTree>
      <p:nvGrpSpPr>
        <p:cNvPr id="1" name=""/>
        <p:cNvGrpSpPr/>
        <p:nvPr/>
      </p:nvGrpSpPr>
      <p:grpSpPr>
        <a:xfrm>
          <a:off x="0" y="0"/>
          <a:ext cx="0" cy="0"/>
          <a:chOff x="0" y="0"/>
          <a:chExt cx="0" cy="0"/>
        </a:xfrm>
      </p:grpSpPr>
      <p:sp>
        <p:nvSpPr>
          <p:cNvPr name="AutoShape 2" id="2"/>
          <p:cNvSpPr/>
          <p:nvPr/>
        </p:nvSpPr>
        <p:spPr>
          <a:xfrm rot="-2700000">
            <a:off x="7174615" y="-2589922"/>
            <a:ext cx="3554939" cy="3554243"/>
          </a:xfrm>
          <a:prstGeom prst="rect">
            <a:avLst/>
          </a:prstGeom>
          <a:solidFill>
            <a:srgbClr val="F8FBFD"/>
          </a:solidFill>
        </p:spPr>
      </p:sp>
      <p:sp>
        <p:nvSpPr>
          <p:cNvPr name="AutoShape 3" id="3"/>
          <p:cNvSpPr/>
          <p:nvPr/>
        </p:nvSpPr>
        <p:spPr>
          <a:xfrm rot="-2700000">
            <a:off x="7210580" y="-1074420"/>
            <a:ext cx="30601" cy="3238550"/>
          </a:xfrm>
          <a:prstGeom prst="rect">
            <a:avLst/>
          </a:prstGeom>
          <a:solidFill>
            <a:srgbClr val="F8FBFD"/>
          </a:solidFill>
        </p:spPr>
      </p:sp>
      <p:sp>
        <p:nvSpPr>
          <p:cNvPr name="AutoShape 4" id="4"/>
          <p:cNvSpPr/>
          <p:nvPr/>
        </p:nvSpPr>
        <p:spPr>
          <a:xfrm rot="-2700000">
            <a:off x="9693751" y="6312324"/>
            <a:ext cx="23417" cy="1909472"/>
          </a:xfrm>
          <a:prstGeom prst="rect">
            <a:avLst/>
          </a:prstGeom>
          <a:solidFill>
            <a:srgbClr val="F8FBFD"/>
          </a:solidFill>
        </p:spPr>
      </p:sp>
      <p:sp>
        <p:nvSpPr>
          <p:cNvPr name="TextBox 5" id="5"/>
          <p:cNvSpPr txBox="true"/>
          <p:nvPr/>
        </p:nvSpPr>
        <p:spPr>
          <a:xfrm rot="0">
            <a:off x="304677" y="717233"/>
            <a:ext cx="8220565" cy="1009650"/>
          </a:xfrm>
          <a:prstGeom prst="rect">
            <a:avLst/>
          </a:prstGeom>
        </p:spPr>
        <p:txBody>
          <a:bodyPr anchor="t" rtlCol="false" tIns="0" lIns="0" bIns="0" rIns="0">
            <a:spAutoFit/>
          </a:bodyPr>
          <a:lstStyle/>
          <a:p>
            <a:pPr algn="just">
              <a:lnSpc>
                <a:spcPts val="2640"/>
              </a:lnSpc>
            </a:pPr>
            <a:r>
              <a:rPr lang="en-US" b="true" sz="2200" spc="22">
                <a:solidFill>
                  <a:srgbClr val="F8FBFD"/>
                </a:solidFill>
                <a:latin typeface="Montserrat Classic Bold"/>
                <a:ea typeface="Montserrat Classic Bold"/>
                <a:cs typeface="Montserrat Classic Bold"/>
                <a:sym typeface="Montserrat Classic Bold"/>
              </a:rPr>
              <a:t>CARACTERIZACIÓN DE LOS HECHOS DE SUICIDIO</a:t>
            </a:r>
          </a:p>
          <a:p>
            <a:pPr algn="just">
              <a:lnSpc>
                <a:spcPts val="2640"/>
              </a:lnSpc>
            </a:pPr>
            <a:r>
              <a:rPr lang="en-US" b="true" sz="2200" spc="22">
                <a:solidFill>
                  <a:srgbClr val="F8FBFD"/>
                </a:solidFill>
                <a:latin typeface="Montserrat Classic Bold"/>
                <a:ea typeface="Montserrat Classic Bold"/>
                <a:cs typeface="Montserrat Classic Bold"/>
                <a:sym typeface="Montserrat Classic Bold"/>
              </a:rPr>
              <a:t>EVOLUCIÓN ANUAL SEGÚN SEXO - Z-TEST</a:t>
            </a:r>
          </a:p>
          <a:p>
            <a:pPr algn="just">
              <a:lnSpc>
                <a:spcPts val="2760"/>
              </a:lnSpc>
            </a:pPr>
          </a:p>
        </p:txBody>
      </p:sp>
      <p:sp>
        <p:nvSpPr>
          <p:cNvPr name="TextBox 6" id="6"/>
          <p:cNvSpPr txBox="true"/>
          <p:nvPr/>
        </p:nvSpPr>
        <p:spPr>
          <a:xfrm rot="0">
            <a:off x="545936" y="1643525"/>
            <a:ext cx="8476144" cy="4709160"/>
          </a:xfrm>
          <a:prstGeom prst="rect">
            <a:avLst/>
          </a:prstGeom>
        </p:spPr>
        <p:txBody>
          <a:bodyPr anchor="t" rtlCol="false" tIns="0" lIns="0" bIns="0" rIns="0">
            <a:spAutoFit/>
          </a:bodyPr>
          <a:lstStyle/>
          <a:p>
            <a:pPr algn="just">
              <a:lnSpc>
                <a:spcPts val="2850"/>
              </a:lnSpc>
            </a:pPr>
            <a:r>
              <a:rPr lang="en-US" sz="1900" spc="19">
                <a:solidFill>
                  <a:srgbClr val="F8FBFD"/>
                </a:solidFill>
                <a:latin typeface="Montserrat Light"/>
                <a:ea typeface="Montserrat Light"/>
                <a:cs typeface="Montserrat Light"/>
                <a:sym typeface="Montserrat Light"/>
              </a:rPr>
              <a:t>La visualización muestra los resultados de una prueba de proporciones (Z-test), donde el valor de Z-stat es -99.74. Este valor de Z-stat es extremadamente bajo, lo que indica una diferencia muy significativa entre las proporciones comparadas. Dado que la prueba Z se utiliza para comparar dos proporciones y determinar si hay una diferencia significativa entre ellas, este resultado sugiere que </a:t>
            </a:r>
            <a:r>
              <a:rPr lang="en-US" b="true" sz="1900" spc="19">
                <a:solidFill>
                  <a:srgbClr val="F8FBFD"/>
                </a:solidFill>
                <a:latin typeface="Montserrat Light Bold"/>
                <a:ea typeface="Montserrat Light Bold"/>
                <a:cs typeface="Montserrat Light Bold"/>
                <a:sym typeface="Montserrat Light Bold"/>
              </a:rPr>
              <a:t>la diferencia observada no es atribuible al azar.</a:t>
            </a:r>
            <a:r>
              <a:rPr lang="en-US" sz="1900" spc="19">
                <a:solidFill>
                  <a:srgbClr val="F8FBFD"/>
                </a:solidFill>
                <a:latin typeface="Montserrat Light"/>
                <a:ea typeface="Montserrat Light"/>
                <a:cs typeface="Montserrat Light"/>
                <a:sym typeface="Montserrat Light"/>
              </a:rPr>
              <a:t> Esto implica que hay evidencia estadística sólida para afirmar que existe una diferencia significativa entre las proporciones analizadas en el contexto de este estudio. Este resultado es consistente con una situación en la que una de las proporciones es significativamente mayor o menor que la otra, lo que podría estar relacionado con la notable diferencia en las tasas de suicidio entre la población según el sexo del suicida.</a:t>
            </a:r>
          </a:p>
        </p:txBody>
      </p:sp>
    </p:spTree>
  </p:cSld>
  <p:clrMapOvr>
    <a:masterClrMapping/>
  </p:clrMapOvr>
</p:sld>
</file>

<file path=ppt/slides/slide45.xml><?xml version="1.0" encoding="utf-8"?>
<p:sld xmlns:p="http://schemas.openxmlformats.org/presentationml/2006/main" xmlns:a="http://schemas.openxmlformats.org/drawingml/2006/main" xmlns:r="http://schemas.openxmlformats.org/officeDocument/2006/relationships">
  <p:cSld>
    <p:bg>
      <p:bgPr>
        <a:solidFill>
          <a:srgbClr val="F8FBFD"/>
        </a:solidFill>
      </p:bgPr>
    </p:bg>
    <p:spTree>
      <p:nvGrpSpPr>
        <p:cNvPr id="1" name=""/>
        <p:cNvGrpSpPr/>
        <p:nvPr/>
      </p:nvGrpSpPr>
      <p:grpSpPr>
        <a:xfrm>
          <a:off x="0" y="0"/>
          <a:ext cx="0" cy="0"/>
          <a:chOff x="0" y="0"/>
          <a:chExt cx="0" cy="0"/>
        </a:xfrm>
      </p:grpSpPr>
      <p:sp>
        <p:nvSpPr>
          <p:cNvPr name="AutoShape 2" id="2"/>
          <p:cNvSpPr/>
          <p:nvPr/>
        </p:nvSpPr>
        <p:spPr>
          <a:xfrm rot="-2700000">
            <a:off x="7178522" y="-1076302"/>
            <a:ext cx="1816139" cy="1815784"/>
          </a:xfrm>
          <a:prstGeom prst="rect">
            <a:avLst/>
          </a:prstGeom>
          <a:solidFill>
            <a:srgbClr val="38B6FF"/>
          </a:solidFill>
        </p:spPr>
      </p:sp>
      <p:sp>
        <p:nvSpPr>
          <p:cNvPr name="AutoShape 3" id="3"/>
          <p:cNvSpPr/>
          <p:nvPr/>
        </p:nvSpPr>
        <p:spPr>
          <a:xfrm rot="-2700000">
            <a:off x="-684968" y="4076789"/>
            <a:ext cx="4215873" cy="5693313"/>
          </a:xfrm>
          <a:prstGeom prst="rect">
            <a:avLst/>
          </a:prstGeom>
          <a:solidFill>
            <a:srgbClr val="38B6FF"/>
          </a:solidFill>
        </p:spPr>
      </p:sp>
      <p:sp>
        <p:nvSpPr>
          <p:cNvPr name="AutoShape 4" id="4"/>
          <p:cNvSpPr/>
          <p:nvPr/>
        </p:nvSpPr>
        <p:spPr>
          <a:xfrm rot="-2700000">
            <a:off x="7946060" y="-235135"/>
            <a:ext cx="4043490" cy="26728"/>
          </a:xfrm>
          <a:prstGeom prst="rect">
            <a:avLst/>
          </a:prstGeom>
          <a:solidFill>
            <a:srgbClr val="38B6FF"/>
          </a:solidFill>
        </p:spPr>
      </p:sp>
      <p:sp>
        <p:nvSpPr>
          <p:cNvPr name="AutoShape 5" id="5"/>
          <p:cNvSpPr/>
          <p:nvPr/>
        </p:nvSpPr>
        <p:spPr>
          <a:xfrm rot="-2700000">
            <a:off x="3395585" y="2163914"/>
            <a:ext cx="23417" cy="6248732"/>
          </a:xfrm>
          <a:prstGeom prst="rect">
            <a:avLst/>
          </a:prstGeom>
          <a:solidFill>
            <a:srgbClr val="053D57"/>
          </a:solidFill>
        </p:spPr>
      </p:sp>
      <p:sp>
        <p:nvSpPr>
          <p:cNvPr name="Freeform 6" id="6"/>
          <p:cNvSpPr/>
          <p:nvPr/>
        </p:nvSpPr>
        <p:spPr>
          <a:xfrm flipH="false" flipV="false" rot="0">
            <a:off x="1015349" y="1784389"/>
            <a:ext cx="7513417" cy="4459182"/>
          </a:xfrm>
          <a:custGeom>
            <a:avLst/>
            <a:gdLst/>
            <a:ahLst/>
            <a:cxnLst/>
            <a:rect r="r" b="b" t="t" l="l"/>
            <a:pathLst>
              <a:path h="4459182" w="7513417">
                <a:moveTo>
                  <a:pt x="0" y="0"/>
                </a:moveTo>
                <a:lnTo>
                  <a:pt x="7513417" y="0"/>
                </a:lnTo>
                <a:lnTo>
                  <a:pt x="7513417" y="4459183"/>
                </a:lnTo>
                <a:lnTo>
                  <a:pt x="0" y="4459183"/>
                </a:lnTo>
                <a:lnTo>
                  <a:pt x="0" y="0"/>
                </a:lnTo>
                <a:close/>
              </a:path>
            </a:pathLst>
          </a:custGeom>
          <a:blipFill>
            <a:blip r:embed="rId2"/>
            <a:stretch>
              <a:fillRect l="0" t="0" r="0" b="0"/>
            </a:stretch>
          </a:blipFill>
        </p:spPr>
      </p:sp>
      <p:sp>
        <p:nvSpPr>
          <p:cNvPr name="TextBox 7" id="7"/>
          <p:cNvSpPr txBox="true"/>
          <p:nvPr/>
        </p:nvSpPr>
        <p:spPr>
          <a:xfrm rot="0">
            <a:off x="204142" y="572743"/>
            <a:ext cx="8038250" cy="1085850"/>
          </a:xfrm>
          <a:prstGeom prst="rect">
            <a:avLst/>
          </a:prstGeom>
        </p:spPr>
        <p:txBody>
          <a:bodyPr anchor="t" rtlCol="false" tIns="0" lIns="0" bIns="0" rIns="0">
            <a:spAutoFit/>
          </a:bodyPr>
          <a:lstStyle/>
          <a:p>
            <a:pPr algn="l">
              <a:lnSpc>
                <a:spcPts val="2880"/>
              </a:lnSpc>
            </a:pPr>
            <a:r>
              <a:rPr lang="en-US" sz="2400" spc="-24" b="true">
                <a:solidFill>
                  <a:srgbClr val="38B6FF"/>
                </a:solidFill>
                <a:latin typeface="Montserrat Classic Bold"/>
                <a:ea typeface="Montserrat Classic Bold"/>
                <a:cs typeface="Montserrat Classic Bold"/>
                <a:sym typeface="Montserrat Classic Bold"/>
              </a:rPr>
              <a:t>CARACTERIZACIÓN DE LOS SUICIDIOS 2019-2022</a:t>
            </a:r>
          </a:p>
          <a:p>
            <a:pPr algn="l">
              <a:lnSpc>
                <a:spcPts val="2880"/>
              </a:lnSpc>
            </a:pPr>
            <a:r>
              <a:rPr lang="en-US" sz="2400" spc="-24" b="true">
                <a:solidFill>
                  <a:srgbClr val="38B6FF"/>
                </a:solidFill>
                <a:latin typeface="Montserrat Classic Bold"/>
                <a:ea typeface="Montserrat Classic Bold"/>
                <a:cs typeface="Montserrat Classic Bold"/>
                <a:sym typeface="Montserrat Classic Bold"/>
              </a:rPr>
              <a:t>EVOLUCIÓN ANUAL SEGÚN SEXO</a:t>
            </a:r>
          </a:p>
          <a:p>
            <a:pPr algn="l">
              <a:lnSpc>
                <a:spcPts val="2880"/>
              </a:lnSpc>
            </a:pPr>
            <a:r>
              <a:rPr lang="en-US" sz="2400" spc="-24" b="true">
                <a:solidFill>
                  <a:srgbClr val="38B6FF"/>
                </a:solidFill>
                <a:latin typeface="Montserrat Classic Bold"/>
                <a:ea typeface="Montserrat Classic Bold"/>
                <a:cs typeface="Montserrat Classic Bold"/>
                <a:sym typeface="Montserrat Classic Bold"/>
              </a:rPr>
              <a:t>REGRESIÓN LINEAL - SEXO FEMENINO</a:t>
            </a:r>
          </a:p>
        </p:txBody>
      </p:sp>
    </p:spTree>
  </p:cSld>
  <p:clrMapOvr>
    <a:masterClrMapping/>
  </p:clrMapOvr>
</p:sld>
</file>

<file path=ppt/slides/slide46.xml><?xml version="1.0" encoding="utf-8"?>
<p:sld xmlns:p="http://schemas.openxmlformats.org/presentationml/2006/main" xmlns:a="http://schemas.openxmlformats.org/drawingml/2006/main" xmlns:r="http://schemas.openxmlformats.org/officeDocument/2006/relationships">
  <p:cSld>
    <p:bg>
      <p:bgPr>
        <a:solidFill>
          <a:srgbClr val="F8FBFD"/>
        </a:solidFill>
      </p:bgPr>
    </p:bg>
    <p:spTree>
      <p:nvGrpSpPr>
        <p:cNvPr id="1" name=""/>
        <p:cNvGrpSpPr/>
        <p:nvPr/>
      </p:nvGrpSpPr>
      <p:grpSpPr>
        <a:xfrm>
          <a:off x="0" y="0"/>
          <a:ext cx="0" cy="0"/>
          <a:chOff x="0" y="0"/>
          <a:chExt cx="0" cy="0"/>
        </a:xfrm>
      </p:grpSpPr>
      <p:sp>
        <p:nvSpPr>
          <p:cNvPr name="AutoShape 2" id="2"/>
          <p:cNvSpPr/>
          <p:nvPr/>
        </p:nvSpPr>
        <p:spPr>
          <a:xfrm rot="-2700000">
            <a:off x="7178522" y="-1076302"/>
            <a:ext cx="1816139" cy="1815784"/>
          </a:xfrm>
          <a:prstGeom prst="rect">
            <a:avLst/>
          </a:prstGeom>
          <a:solidFill>
            <a:srgbClr val="38B6FF"/>
          </a:solidFill>
        </p:spPr>
      </p:sp>
      <p:sp>
        <p:nvSpPr>
          <p:cNvPr name="AutoShape 3" id="3"/>
          <p:cNvSpPr/>
          <p:nvPr/>
        </p:nvSpPr>
        <p:spPr>
          <a:xfrm rot="-2700000">
            <a:off x="-684968" y="4076789"/>
            <a:ext cx="4215873" cy="5693313"/>
          </a:xfrm>
          <a:prstGeom prst="rect">
            <a:avLst/>
          </a:prstGeom>
          <a:solidFill>
            <a:srgbClr val="38B6FF"/>
          </a:solidFill>
        </p:spPr>
      </p:sp>
      <p:sp>
        <p:nvSpPr>
          <p:cNvPr name="AutoShape 4" id="4"/>
          <p:cNvSpPr/>
          <p:nvPr/>
        </p:nvSpPr>
        <p:spPr>
          <a:xfrm rot="-2700000">
            <a:off x="7946060" y="-235135"/>
            <a:ext cx="4043490" cy="26728"/>
          </a:xfrm>
          <a:prstGeom prst="rect">
            <a:avLst/>
          </a:prstGeom>
          <a:solidFill>
            <a:srgbClr val="38B6FF"/>
          </a:solidFill>
        </p:spPr>
      </p:sp>
      <p:sp>
        <p:nvSpPr>
          <p:cNvPr name="AutoShape 5" id="5"/>
          <p:cNvSpPr/>
          <p:nvPr/>
        </p:nvSpPr>
        <p:spPr>
          <a:xfrm rot="-2700000">
            <a:off x="3395585" y="2163914"/>
            <a:ext cx="23417" cy="6248732"/>
          </a:xfrm>
          <a:prstGeom prst="rect">
            <a:avLst/>
          </a:prstGeom>
          <a:solidFill>
            <a:srgbClr val="053D57"/>
          </a:solidFill>
        </p:spPr>
      </p:sp>
      <p:sp>
        <p:nvSpPr>
          <p:cNvPr name="Freeform 6" id="6"/>
          <p:cNvSpPr/>
          <p:nvPr/>
        </p:nvSpPr>
        <p:spPr>
          <a:xfrm flipH="false" flipV="false" rot="0">
            <a:off x="1015349" y="1784389"/>
            <a:ext cx="7513417" cy="4459182"/>
          </a:xfrm>
          <a:custGeom>
            <a:avLst/>
            <a:gdLst/>
            <a:ahLst/>
            <a:cxnLst/>
            <a:rect r="r" b="b" t="t" l="l"/>
            <a:pathLst>
              <a:path h="4459182" w="7513417">
                <a:moveTo>
                  <a:pt x="0" y="0"/>
                </a:moveTo>
                <a:lnTo>
                  <a:pt x="7513417" y="0"/>
                </a:lnTo>
                <a:lnTo>
                  <a:pt x="7513417" y="4459183"/>
                </a:lnTo>
                <a:lnTo>
                  <a:pt x="0" y="4459183"/>
                </a:lnTo>
                <a:lnTo>
                  <a:pt x="0" y="0"/>
                </a:lnTo>
                <a:close/>
              </a:path>
            </a:pathLst>
          </a:custGeom>
          <a:blipFill>
            <a:blip r:embed="rId2"/>
            <a:stretch>
              <a:fillRect l="0" t="0" r="0" b="0"/>
            </a:stretch>
          </a:blipFill>
        </p:spPr>
      </p:sp>
      <p:sp>
        <p:nvSpPr>
          <p:cNvPr name="TextBox 7" id="7"/>
          <p:cNvSpPr txBox="true"/>
          <p:nvPr/>
        </p:nvSpPr>
        <p:spPr>
          <a:xfrm rot="0">
            <a:off x="204142" y="572743"/>
            <a:ext cx="8038250" cy="1085850"/>
          </a:xfrm>
          <a:prstGeom prst="rect">
            <a:avLst/>
          </a:prstGeom>
        </p:spPr>
        <p:txBody>
          <a:bodyPr anchor="t" rtlCol="false" tIns="0" lIns="0" bIns="0" rIns="0">
            <a:spAutoFit/>
          </a:bodyPr>
          <a:lstStyle/>
          <a:p>
            <a:pPr algn="l">
              <a:lnSpc>
                <a:spcPts val="2880"/>
              </a:lnSpc>
            </a:pPr>
            <a:r>
              <a:rPr lang="en-US" sz="2400" spc="-24" b="true">
                <a:solidFill>
                  <a:srgbClr val="38B6FF"/>
                </a:solidFill>
                <a:latin typeface="Montserrat Classic Bold"/>
                <a:ea typeface="Montserrat Classic Bold"/>
                <a:cs typeface="Montserrat Classic Bold"/>
                <a:sym typeface="Montserrat Classic Bold"/>
              </a:rPr>
              <a:t>CARACTERIZACIÓN DE LOS SUICIDIOS 2019-2022</a:t>
            </a:r>
          </a:p>
          <a:p>
            <a:pPr algn="l">
              <a:lnSpc>
                <a:spcPts val="2880"/>
              </a:lnSpc>
            </a:pPr>
            <a:r>
              <a:rPr lang="en-US" sz="2400" spc="-24" b="true">
                <a:solidFill>
                  <a:srgbClr val="38B6FF"/>
                </a:solidFill>
                <a:latin typeface="Montserrat Classic Bold"/>
                <a:ea typeface="Montserrat Classic Bold"/>
                <a:cs typeface="Montserrat Classic Bold"/>
                <a:sym typeface="Montserrat Classic Bold"/>
              </a:rPr>
              <a:t>EVOLUCIÓN ANUAL SEGÚN SEXO</a:t>
            </a:r>
          </a:p>
          <a:p>
            <a:pPr algn="l">
              <a:lnSpc>
                <a:spcPts val="2880"/>
              </a:lnSpc>
            </a:pPr>
            <a:r>
              <a:rPr lang="en-US" sz="2400" spc="-24" b="true">
                <a:solidFill>
                  <a:srgbClr val="38B6FF"/>
                </a:solidFill>
                <a:latin typeface="Montserrat Classic Bold"/>
                <a:ea typeface="Montserrat Classic Bold"/>
                <a:cs typeface="Montserrat Classic Bold"/>
                <a:sym typeface="Montserrat Classic Bold"/>
              </a:rPr>
              <a:t>REGRESIÓN LINEAL - SEXO MASCULINO</a:t>
            </a:r>
          </a:p>
        </p:txBody>
      </p:sp>
    </p:spTree>
  </p:cSld>
  <p:clrMapOvr>
    <a:masterClrMapping/>
  </p:clrMapOvr>
</p:sld>
</file>

<file path=ppt/slides/slide47.xml><?xml version="1.0" encoding="utf-8"?>
<p:sld xmlns:p="http://schemas.openxmlformats.org/presentationml/2006/main" xmlns:a="http://schemas.openxmlformats.org/drawingml/2006/main">
  <p:cSld>
    <p:bg>
      <p:bgPr>
        <a:solidFill>
          <a:srgbClr val="38B6FF"/>
        </a:solidFill>
      </p:bgPr>
    </p:bg>
    <p:spTree>
      <p:nvGrpSpPr>
        <p:cNvPr id="1" name=""/>
        <p:cNvGrpSpPr/>
        <p:nvPr/>
      </p:nvGrpSpPr>
      <p:grpSpPr>
        <a:xfrm>
          <a:off x="0" y="0"/>
          <a:ext cx="0" cy="0"/>
          <a:chOff x="0" y="0"/>
          <a:chExt cx="0" cy="0"/>
        </a:xfrm>
      </p:grpSpPr>
      <p:sp>
        <p:nvSpPr>
          <p:cNvPr name="AutoShape 2" id="2"/>
          <p:cNvSpPr/>
          <p:nvPr/>
        </p:nvSpPr>
        <p:spPr>
          <a:xfrm rot="-2700000">
            <a:off x="7174615" y="-2589922"/>
            <a:ext cx="3554939" cy="3554243"/>
          </a:xfrm>
          <a:prstGeom prst="rect">
            <a:avLst/>
          </a:prstGeom>
          <a:solidFill>
            <a:srgbClr val="F8FBFD"/>
          </a:solidFill>
        </p:spPr>
      </p:sp>
      <p:sp>
        <p:nvSpPr>
          <p:cNvPr name="AutoShape 3" id="3"/>
          <p:cNvSpPr/>
          <p:nvPr/>
        </p:nvSpPr>
        <p:spPr>
          <a:xfrm rot="-2700000">
            <a:off x="7210580" y="-1074420"/>
            <a:ext cx="30601" cy="3238550"/>
          </a:xfrm>
          <a:prstGeom prst="rect">
            <a:avLst/>
          </a:prstGeom>
          <a:solidFill>
            <a:srgbClr val="F8FBFD"/>
          </a:solidFill>
        </p:spPr>
      </p:sp>
      <p:sp>
        <p:nvSpPr>
          <p:cNvPr name="AutoShape 4" id="4"/>
          <p:cNvSpPr/>
          <p:nvPr/>
        </p:nvSpPr>
        <p:spPr>
          <a:xfrm rot="-2700000">
            <a:off x="9693751" y="6312324"/>
            <a:ext cx="23417" cy="1909472"/>
          </a:xfrm>
          <a:prstGeom prst="rect">
            <a:avLst/>
          </a:prstGeom>
          <a:solidFill>
            <a:srgbClr val="F8FBFD"/>
          </a:solidFill>
        </p:spPr>
      </p:sp>
      <p:sp>
        <p:nvSpPr>
          <p:cNvPr name="TextBox 5" id="5"/>
          <p:cNvSpPr txBox="true"/>
          <p:nvPr/>
        </p:nvSpPr>
        <p:spPr>
          <a:xfrm rot="0">
            <a:off x="304677" y="579120"/>
            <a:ext cx="8220565" cy="1285875"/>
          </a:xfrm>
          <a:prstGeom prst="rect">
            <a:avLst/>
          </a:prstGeom>
        </p:spPr>
        <p:txBody>
          <a:bodyPr anchor="t" rtlCol="false" tIns="0" lIns="0" bIns="0" rIns="0">
            <a:spAutoFit/>
          </a:bodyPr>
          <a:lstStyle/>
          <a:p>
            <a:pPr algn="just">
              <a:lnSpc>
                <a:spcPts val="2520"/>
              </a:lnSpc>
            </a:pPr>
            <a:r>
              <a:rPr lang="en-US" b="true" sz="2100" spc="21">
                <a:solidFill>
                  <a:srgbClr val="F8FBFD"/>
                </a:solidFill>
                <a:latin typeface="Montserrat Classic Bold"/>
                <a:ea typeface="Montserrat Classic Bold"/>
                <a:cs typeface="Montserrat Classic Bold"/>
                <a:sym typeface="Montserrat Classic Bold"/>
              </a:rPr>
              <a:t>CARACTERIZACIÓN DE LOS SUICIDIOS 2019-2022</a:t>
            </a:r>
          </a:p>
          <a:p>
            <a:pPr algn="just">
              <a:lnSpc>
                <a:spcPts val="2520"/>
              </a:lnSpc>
            </a:pPr>
            <a:r>
              <a:rPr lang="en-US" b="true" sz="2100" spc="21">
                <a:solidFill>
                  <a:srgbClr val="F8FBFD"/>
                </a:solidFill>
                <a:latin typeface="Montserrat Classic Bold"/>
                <a:ea typeface="Montserrat Classic Bold"/>
                <a:cs typeface="Montserrat Classic Bold"/>
                <a:sym typeface="Montserrat Classic Bold"/>
              </a:rPr>
              <a:t>EVOLUCIÓN ANUAL SEGÚN SEXO</a:t>
            </a:r>
          </a:p>
          <a:p>
            <a:pPr algn="just">
              <a:lnSpc>
                <a:spcPts val="2520"/>
              </a:lnSpc>
            </a:pPr>
            <a:r>
              <a:rPr lang="en-US" b="true" sz="2100" spc="21">
                <a:solidFill>
                  <a:srgbClr val="F8FBFD"/>
                </a:solidFill>
                <a:latin typeface="Montserrat Classic Bold"/>
                <a:ea typeface="Montserrat Classic Bold"/>
                <a:cs typeface="Montserrat Classic Bold"/>
                <a:sym typeface="Montserrat Classic Bold"/>
              </a:rPr>
              <a:t>REGRESIÓN LINEAL</a:t>
            </a:r>
          </a:p>
          <a:p>
            <a:pPr algn="just">
              <a:lnSpc>
                <a:spcPts val="2760"/>
              </a:lnSpc>
            </a:pPr>
          </a:p>
        </p:txBody>
      </p:sp>
      <p:sp>
        <p:nvSpPr>
          <p:cNvPr name="TextBox 6" id="6"/>
          <p:cNvSpPr txBox="true"/>
          <p:nvPr/>
        </p:nvSpPr>
        <p:spPr>
          <a:xfrm rot="0">
            <a:off x="545936" y="1634000"/>
            <a:ext cx="8476144" cy="4600575"/>
          </a:xfrm>
          <a:prstGeom prst="rect">
            <a:avLst/>
          </a:prstGeom>
        </p:spPr>
        <p:txBody>
          <a:bodyPr anchor="t" rtlCol="false" tIns="0" lIns="0" bIns="0" rIns="0">
            <a:spAutoFit/>
          </a:bodyPr>
          <a:lstStyle/>
          <a:p>
            <a:pPr algn="just">
              <a:lnSpc>
                <a:spcPts val="3000"/>
              </a:lnSpc>
            </a:pPr>
            <a:r>
              <a:rPr lang="en-US" sz="2000" spc="20">
                <a:solidFill>
                  <a:srgbClr val="F8FBFD"/>
                </a:solidFill>
                <a:latin typeface="Montserrat Light"/>
                <a:ea typeface="Montserrat Light"/>
                <a:cs typeface="Montserrat Light"/>
                <a:sym typeface="Montserrat Light"/>
              </a:rPr>
              <a:t>Las línea de regresión para cada sexo muestran una tendencia al alza en la cantidad de suicidios entre mujeres y varones durante este período. Esto sugiere que, en promedio, </a:t>
            </a:r>
            <a:r>
              <a:rPr lang="en-US" b="true" sz="2000" spc="20">
                <a:solidFill>
                  <a:srgbClr val="F8FBFD"/>
                </a:solidFill>
                <a:latin typeface="Montserrat Light Bold"/>
                <a:ea typeface="Montserrat Light Bold"/>
                <a:cs typeface="Montserrat Light Bold"/>
                <a:sym typeface="Montserrat Light Bold"/>
              </a:rPr>
              <a:t>los suicidios para ambos sexos han aumentado con el tiempo</a:t>
            </a:r>
            <a:r>
              <a:rPr lang="en-US" sz="2000" spc="20">
                <a:solidFill>
                  <a:srgbClr val="F8FBFD"/>
                </a:solidFill>
                <a:latin typeface="Montserrat Light"/>
                <a:ea typeface="Montserrat Light"/>
                <a:cs typeface="Montserrat Light"/>
                <a:sym typeface="Montserrat Light"/>
              </a:rPr>
              <a:t>. El análisis confirma una tendencia al alza en el número de suicidios para ambos sexos, a pesar de la baja registrada en 2020, posiblemente influida por las medidas sanitarias de encierro promovidas durante el Pandemia de COVID-19. El aumento observado en 2022 es significativo y podría sugerir un deterioro en la situación social y/o económica que afectó de manera notable a esta población, aunque serían necesarios posteriores análisis para complejizar los hallazgos de estos datos.</a:t>
            </a:r>
          </a:p>
        </p:txBody>
      </p:sp>
    </p:spTree>
  </p:cSld>
  <p:clrMapOvr>
    <a:masterClrMapping/>
  </p:clrMapOvr>
</p:sld>
</file>

<file path=ppt/slides/slide48.xml><?xml version="1.0" encoding="utf-8"?>
<p:sld xmlns:p="http://schemas.openxmlformats.org/presentationml/2006/main" xmlns:a="http://schemas.openxmlformats.org/drawingml/2006/main" xmlns:r="http://schemas.openxmlformats.org/officeDocument/2006/relationships">
  <p:cSld>
    <p:bg>
      <p:bgPr>
        <a:solidFill>
          <a:srgbClr val="F8FBFD"/>
        </a:solidFill>
      </p:bgPr>
    </p:bg>
    <p:spTree>
      <p:nvGrpSpPr>
        <p:cNvPr id="1" name=""/>
        <p:cNvGrpSpPr/>
        <p:nvPr/>
      </p:nvGrpSpPr>
      <p:grpSpPr>
        <a:xfrm>
          <a:off x="0" y="0"/>
          <a:ext cx="0" cy="0"/>
          <a:chOff x="0" y="0"/>
          <a:chExt cx="0" cy="0"/>
        </a:xfrm>
      </p:grpSpPr>
      <p:sp>
        <p:nvSpPr>
          <p:cNvPr name="AutoShape 2" id="2"/>
          <p:cNvSpPr/>
          <p:nvPr/>
        </p:nvSpPr>
        <p:spPr>
          <a:xfrm rot="-2700000">
            <a:off x="7178522" y="-1076302"/>
            <a:ext cx="1816139" cy="1815784"/>
          </a:xfrm>
          <a:prstGeom prst="rect">
            <a:avLst/>
          </a:prstGeom>
          <a:solidFill>
            <a:srgbClr val="38B6FF"/>
          </a:solidFill>
        </p:spPr>
      </p:sp>
      <p:sp>
        <p:nvSpPr>
          <p:cNvPr name="AutoShape 3" id="3"/>
          <p:cNvSpPr/>
          <p:nvPr/>
        </p:nvSpPr>
        <p:spPr>
          <a:xfrm rot="-2700000">
            <a:off x="-684968" y="4076789"/>
            <a:ext cx="4215873" cy="5693313"/>
          </a:xfrm>
          <a:prstGeom prst="rect">
            <a:avLst/>
          </a:prstGeom>
          <a:solidFill>
            <a:srgbClr val="38B6FF"/>
          </a:solidFill>
        </p:spPr>
      </p:sp>
      <p:sp>
        <p:nvSpPr>
          <p:cNvPr name="AutoShape 4" id="4"/>
          <p:cNvSpPr/>
          <p:nvPr/>
        </p:nvSpPr>
        <p:spPr>
          <a:xfrm rot="-2700000">
            <a:off x="7946060" y="-235135"/>
            <a:ext cx="4043490" cy="26728"/>
          </a:xfrm>
          <a:prstGeom prst="rect">
            <a:avLst/>
          </a:prstGeom>
          <a:solidFill>
            <a:srgbClr val="38B6FF"/>
          </a:solidFill>
        </p:spPr>
      </p:sp>
      <p:sp>
        <p:nvSpPr>
          <p:cNvPr name="AutoShape 5" id="5"/>
          <p:cNvSpPr/>
          <p:nvPr/>
        </p:nvSpPr>
        <p:spPr>
          <a:xfrm rot="-2700000">
            <a:off x="3395585" y="2163914"/>
            <a:ext cx="23417" cy="6248732"/>
          </a:xfrm>
          <a:prstGeom prst="rect">
            <a:avLst/>
          </a:prstGeom>
          <a:solidFill>
            <a:srgbClr val="053D57"/>
          </a:solidFill>
        </p:spPr>
      </p:sp>
      <p:sp>
        <p:nvSpPr>
          <p:cNvPr name="Freeform 6" id="6"/>
          <p:cNvSpPr/>
          <p:nvPr/>
        </p:nvSpPr>
        <p:spPr>
          <a:xfrm flipH="false" flipV="false" rot="0">
            <a:off x="1015349" y="1935707"/>
            <a:ext cx="7513417" cy="4987738"/>
          </a:xfrm>
          <a:custGeom>
            <a:avLst/>
            <a:gdLst/>
            <a:ahLst/>
            <a:cxnLst/>
            <a:rect r="r" b="b" t="t" l="l"/>
            <a:pathLst>
              <a:path h="4987738" w="7513417">
                <a:moveTo>
                  <a:pt x="0" y="0"/>
                </a:moveTo>
                <a:lnTo>
                  <a:pt x="7513417" y="0"/>
                </a:lnTo>
                <a:lnTo>
                  <a:pt x="7513417" y="4987738"/>
                </a:lnTo>
                <a:lnTo>
                  <a:pt x="0" y="4987738"/>
                </a:lnTo>
                <a:lnTo>
                  <a:pt x="0" y="0"/>
                </a:lnTo>
                <a:close/>
              </a:path>
            </a:pathLst>
          </a:custGeom>
          <a:blipFill>
            <a:blip r:embed="rId2"/>
            <a:stretch>
              <a:fillRect l="0" t="0" r="0" b="0"/>
            </a:stretch>
          </a:blipFill>
        </p:spPr>
      </p:sp>
      <p:sp>
        <p:nvSpPr>
          <p:cNvPr name="TextBox 7" id="7"/>
          <p:cNvSpPr txBox="true"/>
          <p:nvPr/>
        </p:nvSpPr>
        <p:spPr>
          <a:xfrm rot="0">
            <a:off x="204142" y="753718"/>
            <a:ext cx="8038250" cy="723900"/>
          </a:xfrm>
          <a:prstGeom prst="rect">
            <a:avLst/>
          </a:prstGeom>
        </p:spPr>
        <p:txBody>
          <a:bodyPr anchor="t" rtlCol="false" tIns="0" lIns="0" bIns="0" rIns="0">
            <a:spAutoFit/>
          </a:bodyPr>
          <a:lstStyle/>
          <a:p>
            <a:pPr algn="l">
              <a:lnSpc>
                <a:spcPts val="2880"/>
              </a:lnSpc>
            </a:pPr>
            <a:r>
              <a:rPr lang="en-US" sz="2400" spc="-24" b="true">
                <a:solidFill>
                  <a:srgbClr val="38B6FF"/>
                </a:solidFill>
                <a:latin typeface="Montserrat Classic Bold"/>
                <a:ea typeface="Montserrat Classic Bold"/>
                <a:cs typeface="Montserrat Classic Bold"/>
                <a:sym typeface="Montserrat Classic Bold"/>
              </a:rPr>
              <a:t>CARACTERIZACIÓN DE LOS SUICIDIOS 2019-2022</a:t>
            </a:r>
          </a:p>
          <a:p>
            <a:pPr algn="l">
              <a:lnSpc>
                <a:spcPts val="2880"/>
              </a:lnSpc>
            </a:pPr>
            <a:r>
              <a:rPr lang="en-US" sz="2400" spc="-24" b="true">
                <a:solidFill>
                  <a:srgbClr val="38B6FF"/>
                </a:solidFill>
                <a:latin typeface="Montserrat Classic Bold"/>
                <a:ea typeface="Montserrat Classic Bold"/>
                <a:cs typeface="Montserrat Classic Bold"/>
                <a:sym typeface="Montserrat Classic Bold"/>
              </a:rPr>
              <a:t>DISTRIBUICIÓN SEGÚN TRAMOS DE EDAD</a:t>
            </a:r>
          </a:p>
        </p:txBody>
      </p:sp>
    </p:spTree>
  </p:cSld>
  <p:clrMapOvr>
    <a:masterClrMapping/>
  </p:clrMapOvr>
</p:sld>
</file>

<file path=ppt/slides/slide49.xml><?xml version="1.0" encoding="utf-8"?>
<p:sld xmlns:p="http://schemas.openxmlformats.org/presentationml/2006/main" xmlns:a="http://schemas.openxmlformats.org/drawingml/2006/main">
  <p:cSld>
    <p:bg>
      <p:bgPr>
        <a:solidFill>
          <a:srgbClr val="38B6FF"/>
        </a:solidFill>
      </p:bgPr>
    </p:bg>
    <p:spTree>
      <p:nvGrpSpPr>
        <p:cNvPr id="1" name=""/>
        <p:cNvGrpSpPr/>
        <p:nvPr/>
      </p:nvGrpSpPr>
      <p:grpSpPr>
        <a:xfrm>
          <a:off x="0" y="0"/>
          <a:ext cx="0" cy="0"/>
          <a:chOff x="0" y="0"/>
          <a:chExt cx="0" cy="0"/>
        </a:xfrm>
      </p:grpSpPr>
      <p:sp>
        <p:nvSpPr>
          <p:cNvPr name="AutoShape 2" id="2"/>
          <p:cNvSpPr/>
          <p:nvPr/>
        </p:nvSpPr>
        <p:spPr>
          <a:xfrm rot="-2700000">
            <a:off x="7174615" y="-2589922"/>
            <a:ext cx="3554939" cy="3554243"/>
          </a:xfrm>
          <a:prstGeom prst="rect">
            <a:avLst/>
          </a:prstGeom>
          <a:solidFill>
            <a:srgbClr val="F8FBFD"/>
          </a:solidFill>
        </p:spPr>
      </p:sp>
      <p:sp>
        <p:nvSpPr>
          <p:cNvPr name="AutoShape 3" id="3"/>
          <p:cNvSpPr/>
          <p:nvPr/>
        </p:nvSpPr>
        <p:spPr>
          <a:xfrm rot="-2700000">
            <a:off x="7210580" y="-1074420"/>
            <a:ext cx="30601" cy="3238550"/>
          </a:xfrm>
          <a:prstGeom prst="rect">
            <a:avLst/>
          </a:prstGeom>
          <a:solidFill>
            <a:srgbClr val="F8FBFD"/>
          </a:solidFill>
        </p:spPr>
      </p:sp>
      <p:sp>
        <p:nvSpPr>
          <p:cNvPr name="AutoShape 4" id="4"/>
          <p:cNvSpPr/>
          <p:nvPr/>
        </p:nvSpPr>
        <p:spPr>
          <a:xfrm rot="-2700000">
            <a:off x="9693751" y="6312324"/>
            <a:ext cx="23417" cy="1909472"/>
          </a:xfrm>
          <a:prstGeom prst="rect">
            <a:avLst/>
          </a:prstGeom>
          <a:solidFill>
            <a:srgbClr val="F8FBFD"/>
          </a:solidFill>
        </p:spPr>
      </p:sp>
      <p:sp>
        <p:nvSpPr>
          <p:cNvPr name="TextBox 5" id="5"/>
          <p:cNvSpPr txBox="true"/>
          <p:nvPr/>
        </p:nvSpPr>
        <p:spPr>
          <a:xfrm rot="0">
            <a:off x="304677" y="707708"/>
            <a:ext cx="8220565" cy="1028700"/>
          </a:xfrm>
          <a:prstGeom prst="rect">
            <a:avLst/>
          </a:prstGeom>
        </p:spPr>
        <p:txBody>
          <a:bodyPr anchor="t" rtlCol="false" tIns="0" lIns="0" bIns="0" rIns="0">
            <a:spAutoFit/>
          </a:bodyPr>
          <a:lstStyle/>
          <a:p>
            <a:pPr algn="just">
              <a:lnSpc>
                <a:spcPts val="2640"/>
              </a:lnSpc>
            </a:pPr>
            <a:r>
              <a:rPr lang="en-US" b="true" sz="2200" spc="22">
                <a:solidFill>
                  <a:srgbClr val="F8FBFD"/>
                </a:solidFill>
                <a:latin typeface="Montserrat Classic Bold"/>
                <a:ea typeface="Montserrat Classic Bold"/>
                <a:cs typeface="Montserrat Classic Bold"/>
                <a:sym typeface="Montserrat Classic Bold"/>
              </a:rPr>
              <a:t>CARACTERIZACIÓN DE LOS SUICIDIOS 2019-2022</a:t>
            </a:r>
          </a:p>
          <a:p>
            <a:pPr algn="just">
              <a:lnSpc>
                <a:spcPts val="2640"/>
              </a:lnSpc>
            </a:pPr>
            <a:r>
              <a:rPr lang="en-US" b="true" sz="2200" spc="22">
                <a:solidFill>
                  <a:srgbClr val="F8FBFD"/>
                </a:solidFill>
                <a:latin typeface="Montserrat Classic Bold"/>
                <a:ea typeface="Montserrat Classic Bold"/>
                <a:cs typeface="Montserrat Classic Bold"/>
                <a:sym typeface="Montserrat Classic Bold"/>
              </a:rPr>
              <a:t>DISTRIBUICIÓN SEGÚN TRAMOS DE EDAd</a:t>
            </a:r>
          </a:p>
          <a:p>
            <a:pPr algn="just">
              <a:lnSpc>
                <a:spcPts val="2880"/>
              </a:lnSpc>
            </a:pPr>
          </a:p>
        </p:txBody>
      </p:sp>
      <p:sp>
        <p:nvSpPr>
          <p:cNvPr name="TextBox 6" id="6"/>
          <p:cNvSpPr txBox="true"/>
          <p:nvPr/>
        </p:nvSpPr>
        <p:spPr>
          <a:xfrm rot="0">
            <a:off x="545936" y="1643525"/>
            <a:ext cx="8476144" cy="4796790"/>
          </a:xfrm>
          <a:prstGeom prst="rect">
            <a:avLst/>
          </a:prstGeom>
        </p:spPr>
        <p:txBody>
          <a:bodyPr anchor="t" rtlCol="false" tIns="0" lIns="0" bIns="0" rIns="0">
            <a:spAutoFit/>
          </a:bodyPr>
          <a:lstStyle/>
          <a:p>
            <a:pPr algn="just">
              <a:lnSpc>
                <a:spcPts val="3150"/>
              </a:lnSpc>
            </a:pPr>
            <a:r>
              <a:rPr lang="en-US" sz="2100" spc="21">
                <a:solidFill>
                  <a:srgbClr val="F8FBFD"/>
                </a:solidFill>
                <a:latin typeface="Montserrat Light"/>
                <a:ea typeface="Montserrat Light"/>
                <a:cs typeface="Montserrat Light"/>
                <a:sym typeface="Montserrat Light"/>
              </a:rPr>
              <a:t>La visualización muestra la distribución porcentual de suicidios por tramo de edad entre 2019 y 2022. El grupo de 15-34 años se mantiene como el más afectado, representando entre el 44.4% y el 46.6% del total de suicidios cada año. Le sigue el grupo de 35-54 años, con una contribución que varía entre el 24.3% y el 25.6%. Los grupos de mayor edad, como el de 55-74 años y 75+ años, representan un porcentaje menor, con alrededor del 15-17% y 4-6% respectivamente. Finalmente, el grupo de 0-14 años tiene la menor incidencia, con una participación cercana al 1.6% cada año. Estos datos destacan la necesidad de </a:t>
            </a:r>
            <a:r>
              <a:rPr lang="en-US" b="true" sz="2100" spc="21">
                <a:solidFill>
                  <a:srgbClr val="F8FBFD"/>
                </a:solidFill>
                <a:latin typeface="Montserrat Light Bold"/>
                <a:ea typeface="Montserrat Light Bold"/>
                <a:cs typeface="Montserrat Light Bold"/>
                <a:sym typeface="Montserrat Light Bold"/>
              </a:rPr>
              <a:t>priorizar la atención en los grupos jóvenes y adultos jóvenes</a:t>
            </a:r>
            <a:r>
              <a:rPr lang="en-US" sz="2100" spc="21">
                <a:solidFill>
                  <a:srgbClr val="F8FBFD"/>
                </a:solidFill>
                <a:latin typeface="Montserrat Light"/>
                <a:ea typeface="Montserrat Light"/>
                <a:cs typeface="Montserrat Light"/>
                <a:sym typeface="Montserrat Light"/>
              </a:rPr>
              <a:t>, que registran las tasas más altas.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053D57"/>
        </a:solidFill>
      </p:bgPr>
    </p:bg>
    <p:spTree>
      <p:nvGrpSpPr>
        <p:cNvPr id="1" name=""/>
        <p:cNvGrpSpPr/>
        <p:nvPr/>
      </p:nvGrpSpPr>
      <p:grpSpPr>
        <a:xfrm>
          <a:off x="0" y="0"/>
          <a:ext cx="0" cy="0"/>
          <a:chOff x="0" y="0"/>
          <a:chExt cx="0" cy="0"/>
        </a:xfrm>
      </p:grpSpPr>
      <p:grpSp>
        <p:nvGrpSpPr>
          <p:cNvPr name="Group 2" id="2"/>
          <p:cNvGrpSpPr/>
          <p:nvPr/>
        </p:nvGrpSpPr>
        <p:grpSpPr>
          <a:xfrm rot="0">
            <a:off x="0" y="0"/>
            <a:ext cx="6976741" cy="7315200"/>
            <a:chOff x="0" y="0"/>
            <a:chExt cx="9302322" cy="9753600"/>
          </a:xfrm>
        </p:grpSpPr>
        <p:pic>
          <p:nvPicPr>
            <p:cNvPr name="Picture 3" id="3"/>
            <p:cNvPicPr>
              <a:picLocks noChangeAspect="true"/>
            </p:cNvPicPr>
            <p:nvPr/>
          </p:nvPicPr>
          <p:blipFill>
            <a:blip r:embed="rId2">
              <a:alphaModFix amt="30000"/>
            </a:blip>
            <a:srcRect l="21309" t="0" r="7246" b="0"/>
            <a:stretch>
              <a:fillRect/>
            </a:stretch>
          </p:blipFill>
          <p:spPr>
            <a:xfrm flipH="false" flipV="false">
              <a:off x="0" y="0"/>
              <a:ext cx="9302322" cy="9753600"/>
            </a:xfrm>
            <a:prstGeom prst="rect">
              <a:avLst/>
            </a:prstGeom>
          </p:spPr>
        </p:pic>
      </p:grpSp>
      <p:sp>
        <p:nvSpPr>
          <p:cNvPr name="AutoShape 4" id="4"/>
          <p:cNvSpPr/>
          <p:nvPr/>
        </p:nvSpPr>
        <p:spPr>
          <a:xfrm rot="-2295618">
            <a:off x="3688267" y="-4364928"/>
            <a:ext cx="6887586" cy="12786099"/>
          </a:xfrm>
          <a:prstGeom prst="rect">
            <a:avLst/>
          </a:prstGeom>
          <a:solidFill>
            <a:srgbClr val="38B6FF"/>
          </a:solidFill>
        </p:spPr>
      </p:sp>
      <p:grpSp>
        <p:nvGrpSpPr>
          <p:cNvPr name="Group 5" id="5"/>
          <p:cNvGrpSpPr/>
          <p:nvPr/>
        </p:nvGrpSpPr>
        <p:grpSpPr>
          <a:xfrm rot="0">
            <a:off x="3875393" y="500147"/>
            <a:ext cx="5533709" cy="3858110"/>
            <a:chOff x="0" y="0"/>
            <a:chExt cx="7378279" cy="5144147"/>
          </a:xfrm>
        </p:grpSpPr>
        <p:sp>
          <p:nvSpPr>
            <p:cNvPr name="TextBox 6" id="6"/>
            <p:cNvSpPr txBox="true"/>
            <p:nvPr/>
          </p:nvSpPr>
          <p:spPr>
            <a:xfrm rot="0">
              <a:off x="0" y="0"/>
              <a:ext cx="7378279" cy="558800"/>
            </a:xfrm>
            <a:prstGeom prst="rect">
              <a:avLst/>
            </a:prstGeom>
          </p:spPr>
          <p:txBody>
            <a:bodyPr anchor="t" rtlCol="false" tIns="0" lIns="0" bIns="0" rIns="0">
              <a:spAutoFit/>
            </a:bodyPr>
            <a:lstStyle/>
            <a:p>
              <a:pPr algn="r">
                <a:lnSpc>
                  <a:spcPts val="3359"/>
                </a:lnSpc>
              </a:pPr>
              <a:r>
                <a:rPr lang="en-US" sz="2799" b="true">
                  <a:solidFill>
                    <a:srgbClr val="F8FBFD"/>
                  </a:solidFill>
                  <a:latin typeface="Montserrat Classic Bold"/>
                  <a:ea typeface="Montserrat Classic Bold"/>
                  <a:cs typeface="Montserrat Classic Bold"/>
                  <a:sym typeface="Montserrat Classic Bold"/>
                </a:rPr>
                <a:t>PREGUNTAS PROBLEMA</a:t>
              </a:r>
            </a:p>
          </p:txBody>
        </p:sp>
        <p:sp>
          <p:nvSpPr>
            <p:cNvPr name="TextBox 7" id="7"/>
            <p:cNvSpPr txBox="true"/>
            <p:nvPr/>
          </p:nvSpPr>
          <p:spPr>
            <a:xfrm rot="0">
              <a:off x="571793" y="842022"/>
              <a:ext cx="6806486" cy="4302125"/>
            </a:xfrm>
            <a:prstGeom prst="rect">
              <a:avLst/>
            </a:prstGeom>
          </p:spPr>
          <p:txBody>
            <a:bodyPr anchor="t" rtlCol="false" tIns="0" lIns="0" bIns="0" rIns="0">
              <a:spAutoFit/>
            </a:bodyPr>
            <a:lstStyle/>
            <a:p>
              <a:pPr algn="just" marL="367031" indent="-183515" lvl="1">
                <a:lnSpc>
                  <a:spcPts val="2550"/>
                </a:lnSpc>
                <a:buFont typeface="Arial"/>
                <a:buChar char="•"/>
              </a:pPr>
              <a:r>
                <a:rPr lang="en-US" sz="1700" spc="17">
                  <a:solidFill>
                    <a:srgbClr val="F8FBFD"/>
                  </a:solidFill>
                  <a:latin typeface="Montserrat Light"/>
                  <a:ea typeface="Montserrat Light"/>
                  <a:cs typeface="Montserrat Light"/>
                  <a:sym typeface="Montserrat Light"/>
                </a:rPr>
                <a:t>¿Tuvi</a:t>
              </a:r>
              <a:r>
                <a:rPr lang="en-US" sz="1700" spc="17">
                  <a:solidFill>
                    <a:srgbClr val="F8FBFD"/>
                  </a:solidFill>
                  <a:latin typeface="Montserrat Light"/>
                  <a:ea typeface="Montserrat Light"/>
                  <a:cs typeface="Montserrat Light"/>
                  <a:sym typeface="Montserrat Light"/>
                </a:rPr>
                <a:t>eron las políticas sanitarias de confinamiento alguna influencia en la tasa de suicidios?</a:t>
              </a:r>
            </a:p>
            <a:p>
              <a:pPr algn="just" marL="367031" indent="-183515" lvl="1">
                <a:lnSpc>
                  <a:spcPts val="2550"/>
                </a:lnSpc>
                <a:buFont typeface="Arial"/>
                <a:buChar char="•"/>
              </a:pPr>
              <a:r>
                <a:rPr lang="en-US" sz="1700" spc="17">
                  <a:solidFill>
                    <a:srgbClr val="F8FBFD"/>
                  </a:solidFill>
                  <a:latin typeface="Montserrat Light"/>
                  <a:ea typeface="Montserrat Light"/>
                  <a:cs typeface="Montserrat Light"/>
                  <a:sym typeface="Montserrat Light"/>
                </a:rPr>
                <a:t>¿Se observan diferencias regionales en la tasa de suicidios durante dicho período?</a:t>
              </a:r>
            </a:p>
            <a:p>
              <a:pPr algn="just" marL="367031" indent="-183515" lvl="1">
                <a:lnSpc>
                  <a:spcPts val="2550"/>
                </a:lnSpc>
                <a:buFont typeface="Arial"/>
                <a:buChar char="•"/>
              </a:pPr>
              <a:r>
                <a:rPr lang="en-US" sz="1700" spc="17">
                  <a:solidFill>
                    <a:srgbClr val="F8FBFD"/>
                  </a:solidFill>
                  <a:latin typeface="Montserrat Light"/>
                  <a:ea typeface="Montserrat Light"/>
                  <a:cs typeface="Montserrat Light"/>
                  <a:sym typeface="Montserrat Light"/>
                </a:rPr>
                <a:t>¿Existen diferencias en la tasa de suicidios entre distintos grupos etarios y de género?</a:t>
              </a:r>
            </a:p>
            <a:p>
              <a:pPr algn="just" marL="367031" indent="-183515" lvl="1">
                <a:lnSpc>
                  <a:spcPts val="2550"/>
                </a:lnSpc>
                <a:buFont typeface="Arial"/>
                <a:buChar char="•"/>
              </a:pPr>
              <a:r>
                <a:rPr lang="en-US" sz="1700" spc="17">
                  <a:solidFill>
                    <a:srgbClr val="F8FBFD"/>
                  </a:solidFill>
                  <a:latin typeface="Montserrat Light"/>
                  <a:ea typeface="Montserrat Light"/>
                  <a:cs typeface="Montserrat Light"/>
                  <a:sym typeface="Montserrat Light"/>
                </a:rPr>
                <a:t>¿Tuvo el confinamiento algún impacto en el lugar donde ocurrieron los suicidios?</a:t>
              </a:r>
            </a:p>
            <a:p>
              <a:pPr algn="just">
                <a:lnSpc>
                  <a:spcPts val="2700"/>
                </a:lnSpc>
              </a:pPr>
            </a:p>
          </p:txBody>
        </p:sp>
      </p:grpSp>
      <p:sp>
        <p:nvSpPr>
          <p:cNvPr name="TextBox 8" id="8"/>
          <p:cNvSpPr txBox="true"/>
          <p:nvPr/>
        </p:nvSpPr>
        <p:spPr>
          <a:xfrm rot="0">
            <a:off x="731520" y="5636260"/>
            <a:ext cx="3548956" cy="1028700"/>
          </a:xfrm>
          <a:prstGeom prst="rect">
            <a:avLst/>
          </a:prstGeom>
        </p:spPr>
        <p:txBody>
          <a:bodyPr anchor="t" rtlCol="false" tIns="0" lIns="0" bIns="0" rIns="0">
            <a:spAutoFit/>
          </a:bodyPr>
          <a:lstStyle/>
          <a:p>
            <a:pPr algn="l">
              <a:lnSpc>
                <a:spcPts val="4080"/>
              </a:lnSpc>
            </a:pPr>
            <a:r>
              <a:rPr lang="en-US" sz="3400" spc="-34" b="true">
                <a:solidFill>
                  <a:srgbClr val="F8FBFD"/>
                </a:solidFill>
                <a:latin typeface="Montserrat Classic Bold"/>
                <a:ea typeface="Montserrat Classic Bold"/>
                <a:cs typeface="Montserrat Classic Bold"/>
                <a:sym typeface="Montserrat Classic Bold"/>
              </a:rPr>
              <a:t>PREGUNTAS DE INVESTIGACIÓN</a:t>
            </a:r>
          </a:p>
        </p:txBody>
      </p:sp>
      <p:sp>
        <p:nvSpPr>
          <p:cNvPr name="AutoShape 9" id="9"/>
          <p:cNvSpPr/>
          <p:nvPr/>
        </p:nvSpPr>
        <p:spPr>
          <a:xfrm rot="-2700000">
            <a:off x="8169571" y="6280451"/>
            <a:ext cx="2070778" cy="2120297"/>
          </a:xfrm>
          <a:prstGeom prst="rect">
            <a:avLst/>
          </a:prstGeom>
          <a:solidFill>
            <a:srgbClr val="F8FBFD"/>
          </a:solidFill>
        </p:spPr>
      </p:sp>
      <p:sp>
        <p:nvSpPr>
          <p:cNvPr name="AutoShape 10" id="10"/>
          <p:cNvSpPr/>
          <p:nvPr/>
        </p:nvSpPr>
        <p:spPr>
          <a:xfrm rot="-2335582">
            <a:off x="2610726" y="-459409"/>
            <a:ext cx="30601" cy="3238550"/>
          </a:xfrm>
          <a:prstGeom prst="rect">
            <a:avLst/>
          </a:prstGeom>
          <a:solidFill>
            <a:srgbClr val="F8FBFD"/>
          </a:solidFill>
        </p:spPr>
      </p:sp>
    </p:spTree>
  </p:cSld>
  <p:clrMapOvr>
    <a:masterClrMapping/>
  </p:clrMapOvr>
</p:sld>
</file>

<file path=ppt/slides/slide50.xml><?xml version="1.0" encoding="utf-8"?>
<p:sld xmlns:p="http://schemas.openxmlformats.org/presentationml/2006/main" xmlns:a="http://schemas.openxmlformats.org/drawingml/2006/main" xmlns:r="http://schemas.openxmlformats.org/officeDocument/2006/relationships">
  <p:cSld>
    <p:bg>
      <p:bgPr>
        <a:solidFill>
          <a:srgbClr val="F8FBFD"/>
        </a:solidFill>
      </p:bgPr>
    </p:bg>
    <p:spTree>
      <p:nvGrpSpPr>
        <p:cNvPr id="1" name=""/>
        <p:cNvGrpSpPr/>
        <p:nvPr/>
      </p:nvGrpSpPr>
      <p:grpSpPr>
        <a:xfrm>
          <a:off x="0" y="0"/>
          <a:ext cx="0" cy="0"/>
          <a:chOff x="0" y="0"/>
          <a:chExt cx="0" cy="0"/>
        </a:xfrm>
      </p:grpSpPr>
      <p:sp>
        <p:nvSpPr>
          <p:cNvPr name="AutoShape 2" id="2"/>
          <p:cNvSpPr/>
          <p:nvPr/>
        </p:nvSpPr>
        <p:spPr>
          <a:xfrm rot="-2700000">
            <a:off x="7178522" y="-1076302"/>
            <a:ext cx="1816139" cy="1815784"/>
          </a:xfrm>
          <a:prstGeom prst="rect">
            <a:avLst/>
          </a:prstGeom>
          <a:solidFill>
            <a:srgbClr val="38B6FF"/>
          </a:solidFill>
        </p:spPr>
      </p:sp>
      <p:sp>
        <p:nvSpPr>
          <p:cNvPr name="AutoShape 3" id="3"/>
          <p:cNvSpPr/>
          <p:nvPr/>
        </p:nvSpPr>
        <p:spPr>
          <a:xfrm rot="-2700000">
            <a:off x="-684968" y="4076789"/>
            <a:ext cx="4215873" cy="5693313"/>
          </a:xfrm>
          <a:prstGeom prst="rect">
            <a:avLst/>
          </a:prstGeom>
          <a:solidFill>
            <a:srgbClr val="38B6FF"/>
          </a:solidFill>
        </p:spPr>
      </p:sp>
      <p:sp>
        <p:nvSpPr>
          <p:cNvPr name="AutoShape 4" id="4"/>
          <p:cNvSpPr/>
          <p:nvPr/>
        </p:nvSpPr>
        <p:spPr>
          <a:xfrm rot="-2700000">
            <a:off x="7946060" y="-235135"/>
            <a:ext cx="4043490" cy="26728"/>
          </a:xfrm>
          <a:prstGeom prst="rect">
            <a:avLst/>
          </a:prstGeom>
          <a:solidFill>
            <a:srgbClr val="38B6FF"/>
          </a:solidFill>
        </p:spPr>
      </p:sp>
      <p:sp>
        <p:nvSpPr>
          <p:cNvPr name="AutoShape 5" id="5"/>
          <p:cNvSpPr/>
          <p:nvPr/>
        </p:nvSpPr>
        <p:spPr>
          <a:xfrm rot="-2700000">
            <a:off x="3395585" y="2163914"/>
            <a:ext cx="23417" cy="6248732"/>
          </a:xfrm>
          <a:prstGeom prst="rect">
            <a:avLst/>
          </a:prstGeom>
          <a:solidFill>
            <a:srgbClr val="053D57"/>
          </a:solidFill>
        </p:spPr>
      </p:sp>
      <p:sp>
        <p:nvSpPr>
          <p:cNvPr name="Freeform 6" id="6"/>
          <p:cNvSpPr/>
          <p:nvPr/>
        </p:nvSpPr>
        <p:spPr>
          <a:xfrm flipH="false" flipV="false" rot="0">
            <a:off x="1601207" y="1663369"/>
            <a:ext cx="6551186" cy="5260076"/>
          </a:xfrm>
          <a:custGeom>
            <a:avLst/>
            <a:gdLst/>
            <a:ahLst/>
            <a:cxnLst/>
            <a:rect r="r" b="b" t="t" l="l"/>
            <a:pathLst>
              <a:path h="5260076" w="6551186">
                <a:moveTo>
                  <a:pt x="0" y="0"/>
                </a:moveTo>
                <a:lnTo>
                  <a:pt x="6551186" y="0"/>
                </a:lnTo>
                <a:lnTo>
                  <a:pt x="6551186" y="5260076"/>
                </a:lnTo>
                <a:lnTo>
                  <a:pt x="0" y="5260076"/>
                </a:lnTo>
                <a:lnTo>
                  <a:pt x="0" y="0"/>
                </a:lnTo>
                <a:close/>
              </a:path>
            </a:pathLst>
          </a:custGeom>
          <a:blipFill>
            <a:blip r:embed="rId2"/>
            <a:stretch>
              <a:fillRect l="0" t="0" r="0" b="0"/>
            </a:stretch>
          </a:blipFill>
        </p:spPr>
      </p:sp>
      <p:sp>
        <p:nvSpPr>
          <p:cNvPr name="TextBox 7" id="7"/>
          <p:cNvSpPr txBox="true"/>
          <p:nvPr/>
        </p:nvSpPr>
        <p:spPr>
          <a:xfrm rot="0">
            <a:off x="204142" y="572743"/>
            <a:ext cx="8038250" cy="1085850"/>
          </a:xfrm>
          <a:prstGeom prst="rect">
            <a:avLst/>
          </a:prstGeom>
        </p:spPr>
        <p:txBody>
          <a:bodyPr anchor="t" rtlCol="false" tIns="0" lIns="0" bIns="0" rIns="0">
            <a:spAutoFit/>
          </a:bodyPr>
          <a:lstStyle/>
          <a:p>
            <a:pPr algn="l">
              <a:lnSpc>
                <a:spcPts val="2880"/>
              </a:lnSpc>
            </a:pPr>
            <a:r>
              <a:rPr lang="en-US" sz="2400" spc="-24" b="true">
                <a:solidFill>
                  <a:srgbClr val="38B6FF"/>
                </a:solidFill>
                <a:latin typeface="Montserrat Classic Bold"/>
                <a:ea typeface="Montserrat Classic Bold"/>
                <a:cs typeface="Montserrat Classic Bold"/>
                <a:sym typeface="Montserrat Classic Bold"/>
              </a:rPr>
              <a:t>CARACTERIZACIÓN DE LOS SUICIDIOS 2019-2022</a:t>
            </a:r>
          </a:p>
          <a:p>
            <a:pPr algn="l">
              <a:lnSpc>
                <a:spcPts val="2880"/>
              </a:lnSpc>
            </a:pPr>
            <a:r>
              <a:rPr lang="en-US" sz="2400" spc="-24" b="true">
                <a:solidFill>
                  <a:srgbClr val="38B6FF"/>
                </a:solidFill>
                <a:latin typeface="Montserrat Classic Bold"/>
                <a:ea typeface="Montserrat Classic Bold"/>
                <a:cs typeface="Montserrat Classic Bold"/>
                <a:sym typeface="Montserrat Classic Bold"/>
              </a:rPr>
              <a:t>DISTRIBUICIÓN SEGÚN TRAMOS DE EDAD</a:t>
            </a:r>
          </a:p>
          <a:p>
            <a:pPr algn="l">
              <a:lnSpc>
                <a:spcPts val="2880"/>
              </a:lnSpc>
            </a:pPr>
            <a:r>
              <a:rPr lang="en-US" sz="2400" spc="-24" b="true">
                <a:solidFill>
                  <a:srgbClr val="38B6FF"/>
                </a:solidFill>
                <a:latin typeface="Montserrat Classic Bold"/>
                <a:ea typeface="Montserrat Classic Bold"/>
                <a:cs typeface="Montserrat Classic Bold"/>
                <a:sym typeface="Montserrat Classic Bold"/>
              </a:rPr>
              <a:t>CHI-CUADRADO</a:t>
            </a:r>
          </a:p>
        </p:txBody>
      </p:sp>
    </p:spTree>
  </p:cSld>
  <p:clrMapOvr>
    <a:masterClrMapping/>
  </p:clrMapOvr>
</p:sld>
</file>

<file path=ppt/slides/slide51.xml><?xml version="1.0" encoding="utf-8"?>
<p:sld xmlns:p="http://schemas.openxmlformats.org/presentationml/2006/main" xmlns:a="http://schemas.openxmlformats.org/drawingml/2006/main">
  <p:cSld>
    <p:bg>
      <p:bgPr>
        <a:solidFill>
          <a:srgbClr val="38B6FF"/>
        </a:solidFill>
      </p:bgPr>
    </p:bg>
    <p:spTree>
      <p:nvGrpSpPr>
        <p:cNvPr id="1" name=""/>
        <p:cNvGrpSpPr/>
        <p:nvPr/>
      </p:nvGrpSpPr>
      <p:grpSpPr>
        <a:xfrm>
          <a:off x="0" y="0"/>
          <a:ext cx="0" cy="0"/>
          <a:chOff x="0" y="0"/>
          <a:chExt cx="0" cy="0"/>
        </a:xfrm>
      </p:grpSpPr>
      <p:sp>
        <p:nvSpPr>
          <p:cNvPr name="AutoShape 2" id="2"/>
          <p:cNvSpPr/>
          <p:nvPr/>
        </p:nvSpPr>
        <p:spPr>
          <a:xfrm rot="-2700000">
            <a:off x="7174615" y="-2589922"/>
            <a:ext cx="3554939" cy="3554243"/>
          </a:xfrm>
          <a:prstGeom prst="rect">
            <a:avLst/>
          </a:prstGeom>
          <a:solidFill>
            <a:srgbClr val="F8FBFD"/>
          </a:solidFill>
        </p:spPr>
      </p:sp>
      <p:sp>
        <p:nvSpPr>
          <p:cNvPr name="AutoShape 3" id="3"/>
          <p:cNvSpPr/>
          <p:nvPr/>
        </p:nvSpPr>
        <p:spPr>
          <a:xfrm rot="-2700000">
            <a:off x="7210580" y="-1074420"/>
            <a:ext cx="30601" cy="3238550"/>
          </a:xfrm>
          <a:prstGeom prst="rect">
            <a:avLst/>
          </a:prstGeom>
          <a:solidFill>
            <a:srgbClr val="F8FBFD"/>
          </a:solidFill>
        </p:spPr>
      </p:sp>
      <p:sp>
        <p:nvSpPr>
          <p:cNvPr name="AutoShape 4" id="4"/>
          <p:cNvSpPr/>
          <p:nvPr/>
        </p:nvSpPr>
        <p:spPr>
          <a:xfrm rot="-2700000">
            <a:off x="9693751" y="6312324"/>
            <a:ext cx="23417" cy="1909472"/>
          </a:xfrm>
          <a:prstGeom prst="rect">
            <a:avLst/>
          </a:prstGeom>
          <a:solidFill>
            <a:srgbClr val="F8FBFD"/>
          </a:solidFill>
        </p:spPr>
      </p:sp>
      <p:sp>
        <p:nvSpPr>
          <p:cNvPr name="TextBox 5" id="5"/>
          <p:cNvSpPr txBox="true"/>
          <p:nvPr/>
        </p:nvSpPr>
        <p:spPr>
          <a:xfrm rot="0">
            <a:off x="304677" y="541020"/>
            <a:ext cx="8220565" cy="1362075"/>
          </a:xfrm>
          <a:prstGeom prst="rect">
            <a:avLst/>
          </a:prstGeom>
        </p:spPr>
        <p:txBody>
          <a:bodyPr anchor="t" rtlCol="false" tIns="0" lIns="0" bIns="0" rIns="0">
            <a:spAutoFit/>
          </a:bodyPr>
          <a:lstStyle/>
          <a:p>
            <a:pPr algn="just">
              <a:lnSpc>
                <a:spcPts val="2640"/>
              </a:lnSpc>
            </a:pPr>
            <a:r>
              <a:rPr lang="en-US" b="true" sz="2200" spc="22">
                <a:solidFill>
                  <a:srgbClr val="F8FBFD"/>
                </a:solidFill>
                <a:latin typeface="Montserrat Classic Bold"/>
                <a:ea typeface="Montserrat Classic Bold"/>
                <a:cs typeface="Montserrat Classic Bold"/>
                <a:sym typeface="Montserrat Classic Bold"/>
              </a:rPr>
              <a:t>CARACTERIZACIÓN DE LOS SUICIDIOS 2019-2022</a:t>
            </a:r>
          </a:p>
          <a:p>
            <a:pPr algn="just">
              <a:lnSpc>
                <a:spcPts val="2640"/>
              </a:lnSpc>
            </a:pPr>
            <a:r>
              <a:rPr lang="en-US" b="true" sz="2200" spc="22">
                <a:solidFill>
                  <a:srgbClr val="F8FBFD"/>
                </a:solidFill>
                <a:latin typeface="Montserrat Classic Bold"/>
                <a:ea typeface="Montserrat Classic Bold"/>
                <a:cs typeface="Montserrat Classic Bold"/>
                <a:sym typeface="Montserrat Classic Bold"/>
              </a:rPr>
              <a:t>DISTRIBUICIÓN SEGÚN TRAMOS DE EDAD</a:t>
            </a:r>
          </a:p>
          <a:p>
            <a:pPr algn="just">
              <a:lnSpc>
                <a:spcPts val="2640"/>
              </a:lnSpc>
            </a:pPr>
            <a:r>
              <a:rPr lang="en-US" b="true" sz="2200" spc="22">
                <a:solidFill>
                  <a:srgbClr val="F8FBFD"/>
                </a:solidFill>
                <a:latin typeface="Montserrat Classic Bold"/>
                <a:ea typeface="Montserrat Classic Bold"/>
                <a:cs typeface="Montserrat Classic Bold"/>
                <a:sym typeface="Montserrat Classic Bold"/>
              </a:rPr>
              <a:t>CHI-CUADRADO</a:t>
            </a:r>
          </a:p>
          <a:p>
            <a:pPr algn="just">
              <a:lnSpc>
                <a:spcPts val="2880"/>
              </a:lnSpc>
            </a:pPr>
          </a:p>
        </p:txBody>
      </p:sp>
      <p:sp>
        <p:nvSpPr>
          <p:cNvPr name="TextBox 6" id="6"/>
          <p:cNvSpPr txBox="true"/>
          <p:nvPr/>
        </p:nvSpPr>
        <p:spPr>
          <a:xfrm rot="0">
            <a:off x="545936" y="1643525"/>
            <a:ext cx="8476144" cy="5215890"/>
          </a:xfrm>
          <a:prstGeom prst="rect">
            <a:avLst/>
          </a:prstGeom>
        </p:spPr>
        <p:txBody>
          <a:bodyPr anchor="t" rtlCol="false" tIns="0" lIns="0" bIns="0" rIns="0">
            <a:spAutoFit/>
          </a:bodyPr>
          <a:lstStyle/>
          <a:p>
            <a:pPr algn="just">
              <a:lnSpc>
                <a:spcPts val="3150"/>
              </a:lnSpc>
            </a:pPr>
            <a:r>
              <a:rPr lang="en-US" sz="2100" spc="21">
                <a:solidFill>
                  <a:srgbClr val="F8FBFD"/>
                </a:solidFill>
                <a:latin typeface="Montserrat Light"/>
                <a:ea typeface="Montserrat Light"/>
                <a:cs typeface="Montserrat Light"/>
                <a:sym typeface="Montserrat Light"/>
              </a:rPr>
              <a:t>El resultado del Chi-Cuadrado con un valor de 22.12, y un valor p de 0.1047 junto con 15 grados de libertad. Este resultado indica que </a:t>
            </a:r>
            <a:r>
              <a:rPr lang="en-US" b="true" sz="2100" spc="21">
                <a:solidFill>
                  <a:srgbClr val="F8FBFD"/>
                </a:solidFill>
                <a:latin typeface="Montserrat Light Bold"/>
                <a:ea typeface="Montserrat Light Bold"/>
                <a:cs typeface="Montserrat Light Bold"/>
                <a:sym typeface="Montserrat Light Bold"/>
              </a:rPr>
              <a:t>no hay evidencia suficiente para rechazar la hipótesis nula</a:t>
            </a:r>
            <a:r>
              <a:rPr lang="en-US" sz="2100" spc="21">
                <a:solidFill>
                  <a:srgbClr val="F8FBFD"/>
                </a:solidFill>
                <a:latin typeface="Montserrat Light"/>
                <a:ea typeface="Montserrat Light"/>
                <a:cs typeface="Montserrat Light"/>
                <a:sym typeface="Montserrat Light"/>
              </a:rPr>
              <a:t>, lo que significa que no se encontraron diferencias estadísticamente significativas en la distribución de los suicidios entre los distintos tramos de edad a lo largo de los años analizados (2019-2022). El valor p superior a 0.05 sugiere que las variaciones observadas entre los años podrían haber ocurrido por azar.</a:t>
            </a:r>
          </a:p>
          <a:p>
            <a:pPr algn="just">
              <a:lnSpc>
                <a:spcPts val="3150"/>
              </a:lnSpc>
            </a:pPr>
            <a:r>
              <a:rPr lang="en-US" sz="2100" spc="21">
                <a:solidFill>
                  <a:srgbClr val="F8FBFD"/>
                </a:solidFill>
                <a:latin typeface="Montserrat Light"/>
                <a:ea typeface="Montserrat Light"/>
                <a:cs typeface="Montserrat Light"/>
                <a:sym typeface="Montserrat Light"/>
              </a:rPr>
              <a:t>Este resultado, en conjunto con los análisis previos, refuerza la idea de que</a:t>
            </a:r>
            <a:r>
              <a:rPr lang="en-US" b="true" sz="2100" spc="21">
                <a:solidFill>
                  <a:srgbClr val="F8FBFD"/>
                </a:solidFill>
                <a:latin typeface="Montserrat Light Bold"/>
                <a:ea typeface="Montserrat Light Bold"/>
                <a:cs typeface="Montserrat Light Bold"/>
                <a:sym typeface="Montserrat Light Bold"/>
              </a:rPr>
              <a:t> las proporciones de suicidios por grupo etario </a:t>
            </a:r>
            <a:r>
              <a:rPr lang="en-US" sz="2100" spc="21">
                <a:solidFill>
                  <a:srgbClr val="F8FBFD"/>
                </a:solidFill>
                <a:latin typeface="Montserrat Light"/>
                <a:ea typeface="Montserrat Light"/>
                <a:cs typeface="Montserrat Light"/>
                <a:sym typeface="Montserrat Light"/>
              </a:rPr>
              <a:t>han sido relativamente </a:t>
            </a:r>
            <a:r>
              <a:rPr lang="en-US" b="true" sz="2100" spc="21">
                <a:solidFill>
                  <a:srgbClr val="F8FBFD"/>
                </a:solidFill>
                <a:latin typeface="Montserrat Light Bold"/>
                <a:ea typeface="Montserrat Light Bold"/>
                <a:cs typeface="Montserrat Light Bold"/>
                <a:sym typeface="Montserrat Light Bold"/>
              </a:rPr>
              <a:t>estables a lo largo del tiempo.</a:t>
            </a:r>
          </a:p>
          <a:p>
            <a:pPr algn="just">
              <a:lnSpc>
                <a:spcPts val="3150"/>
              </a:lnSpc>
            </a:pPr>
          </a:p>
        </p:txBody>
      </p:sp>
    </p:spTree>
  </p:cSld>
  <p:clrMapOvr>
    <a:masterClrMapping/>
  </p:clrMapOvr>
</p:sld>
</file>

<file path=ppt/slides/slide52.xml><?xml version="1.0" encoding="utf-8"?>
<p:sld xmlns:p="http://schemas.openxmlformats.org/presentationml/2006/main" xmlns:a="http://schemas.openxmlformats.org/drawingml/2006/main" xmlns:r="http://schemas.openxmlformats.org/officeDocument/2006/relationships">
  <p:cSld>
    <p:bg>
      <p:bgPr>
        <a:solidFill>
          <a:srgbClr val="F8FBFD"/>
        </a:solidFill>
      </p:bgPr>
    </p:bg>
    <p:spTree>
      <p:nvGrpSpPr>
        <p:cNvPr id="1" name=""/>
        <p:cNvGrpSpPr/>
        <p:nvPr/>
      </p:nvGrpSpPr>
      <p:grpSpPr>
        <a:xfrm>
          <a:off x="0" y="0"/>
          <a:ext cx="0" cy="0"/>
          <a:chOff x="0" y="0"/>
          <a:chExt cx="0" cy="0"/>
        </a:xfrm>
      </p:grpSpPr>
      <p:sp>
        <p:nvSpPr>
          <p:cNvPr name="AutoShape 2" id="2"/>
          <p:cNvSpPr/>
          <p:nvPr/>
        </p:nvSpPr>
        <p:spPr>
          <a:xfrm rot="-2700000">
            <a:off x="7178522" y="-1076302"/>
            <a:ext cx="1816139" cy="1815784"/>
          </a:xfrm>
          <a:prstGeom prst="rect">
            <a:avLst/>
          </a:prstGeom>
          <a:solidFill>
            <a:srgbClr val="38B6FF"/>
          </a:solidFill>
        </p:spPr>
      </p:sp>
      <p:sp>
        <p:nvSpPr>
          <p:cNvPr name="AutoShape 3" id="3"/>
          <p:cNvSpPr/>
          <p:nvPr/>
        </p:nvSpPr>
        <p:spPr>
          <a:xfrm rot="-2700000">
            <a:off x="-684968" y="4076789"/>
            <a:ext cx="4215873" cy="5693313"/>
          </a:xfrm>
          <a:prstGeom prst="rect">
            <a:avLst/>
          </a:prstGeom>
          <a:solidFill>
            <a:srgbClr val="38B6FF"/>
          </a:solidFill>
        </p:spPr>
      </p:sp>
      <p:sp>
        <p:nvSpPr>
          <p:cNvPr name="AutoShape 4" id="4"/>
          <p:cNvSpPr/>
          <p:nvPr/>
        </p:nvSpPr>
        <p:spPr>
          <a:xfrm rot="-2700000">
            <a:off x="7946060" y="-235135"/>
            <a:ext cx="4043490" cy="26728"/>
          </a:xfrm>
          <a:prstGeom prst="rect">
            <a:avLst/>
          </a:prstGeom>
          <a:solidFill>
            <a:srgbClr val="38B6FF"/>
          </a:solidFill>
        </p:spPr>
      </p:sp>
      <p:sp>
        <p:nvSpPr>
          <p:cNvPr name="AutoShape 5" id="5"/>
          <p:cNvSpPr/>
          <p:nvPr/>
        </p:nvSpPr>
        <p:spPr>
          <a:xfrm rot="-2700000">
            <a:off x="3395585" y="2163914"/>
            <a:ext cx="23417" cy="6248732"/>
          </a:xfrm>
          <a:prstGeom prst="rect">
            <a:avLst/>
          </a:prstGeom>
          <a:solidFill>
            <a:srgbClr val="053D57"/>
          </a:solidFill>
        </p:spPr>
      </p:sp>
      <p:sp>
        <p:nvSpPr>
          <p:cNvPr name="Freeform 6" id="6"/>
          <p:cNvSpPr/>
          <p:nvPr/>
        </p:nvSpPr>
        <p:spPr>
          <a:xfrm flipH="false" flipV="false" rot="0">
            <a:off x="2062894" y="1857762"/>
            <a:ext cx="5627811" cy="4725918"/>
          </a:xfrm>
          <a:custGeom>
            <a:avLst/>
            <a:gdLst/>
            <a:ahLst/>
            <a:cxnLst/>
            <a:rect r="r" b="b" t="t" l="l"/>
            <a:pathLst>
              <a:path h="4725918" w="5627811">
                <a:moveTo>
                  <a:pt x="0" y="0"/>
                </a:moveTo>
                <a:lnTo>
                  <a:pt x="5627812" y="0"/>
                </a:lnTo>
                <a:lnTo>
                  <a:pt x="5627812" y="4725918"/>
                </a:lnTo>
                <a:lnTo>
                  <a:pt x="0" y="4725918"/>
                </a:lnTo>
                <a:lnTo>
                  <a:pt x="0" y="0"/>
                </a:lnTo>
                <a:close/>
              </a:path>
            </a:pathLst>
          </a:custGeom>
          <a:blipFill>
            <a:blip r:embed="rId2"/>
            <a:stretch>
              <a:fillRect l="0" t="0" r="0" b="0"/>
            </a:stretch>
          </a:blipFill>
        </p:spPr>
      </p:sp>
      <p:sp>
        <p:nvSpPr>
          <p:cNvPr name="TextBox 7" id="7"/>
          <p:cNvSpPr txBox="true"/>
          <p:nvPr/>
        </p:nvSpPr>
        <p:spPr>
          <a:xfrm rot="0">
            <a:off x="204142" y="572743"/>
            <a:ext cx="8038250" cy="1085850"/>
          </a:xfrm>
          <a:prstGeom prst="rect">
            <a:avLst/>
          </a:prstGeom>
        </p:spPr>
        <p:txBody>
          <a:bodyPr anchor="t" rtlCol="false" tIns="0" lIns="0" bIns="0" rIns="0">
            <a:spAutoFit/>
          </a:bodyPr>
          <a:lstStyle/>
          <a:p>
            <a:pPr algn="l">
              <a:lnSpc>
                <a:spcPts val="2880"/>
              </a:lnSpc>
            </a:pPr>
            <a:r>
              <a:rPr lang="en-US" sz="2400" spc="-24" b="true">
                <a:solidFill>
                  <a:srgbClr val="38B6FF"/>
                </a:solidFill>
                <a:latin typeface="Montserrat Classic Bold"/>
                <a:ea typeface="Montserrat Classic Bold"/>
                <a:cs typeface="Montserrat Classic Bold"/>
                <a:sym typeface="Montserrat Classic Bold"/>
              </a:rPr>
              <a:t>CARACTERIZACIÓN DE LOS SUICIDIOS 2019-2022</a:t>
            </a:r>
          </a:p>
          <a:p>
            <a:pPr algn="l">
              <a:lnSpc>
                <a:spcPts val="2880"/>
              </a:lnSpc>
            </a:pPr>
            <a:r>
              <a:rPr lang="en-US" sz="2400" spc="-24" b="true">
                <a:solidFill>
                  <a:srgbClr val="38B6FF"/>
                </a:solidFill>
                <a:latin typeface="Montserrat Classic Bold"/>
                <a:ea typeface="Montserrat Classic Bold"/>
                <a:cs typeface="Montserrat Classic Bold"/>
                <a:sym typeface="Montserrat Classic Bold"/>
              </a:rPr>
              <a:t>DISTRIBUICIÓN SEGÚN TRAMOS DE EDAD</a:t>
            </a:r>
          </a:p>
          <a:p>
            <a:pPr algn="l">
              <a:lnSpc>
                <a:spcPts val="2880"/>
              </a:lnSpc>
            </a:pPr>
            <a:r>
              <a:rPr lang="en-US" sz="2400" spc="-24" b="true">
                <a:solidFill>
                  <a:srgbClr val="38B6FF"/>
                </a:solidFill>
                <a:latin typeface="Montserrat Classic Bold"/>
                <a:ea typeface="Montserrat Classic Bold"/>
                <a:cs typeface="Montserrat Classic Bold"/>
                <a:sym typeface="Montserrat Classic Bold"/>
              </a:rPr>
              <a:t>CHI-CUADRADO</a:t>
            </a:r>
          </a:p>
        </p:txBody>
      </p:sp>
    </p:spTree>
  </p:cSld>
  <p:clrMapOvr>
    <a:masterClrMapping/>
  </p:clrMapOvr>
</p:sld>
</file>

<file path=ppt/slides/slide53.xml><?xml version="1.0" encoding="utf-8"?>
<p:sld xmlns:p="http://schemas.openxmlformats.org/presentationml/2006/main" xmlns:a="http://schemas.openxmlformats.org/drawingml/2006/main">
  <p:cSld>
    <p:bg>
      <p:bgPr>
        <a:solidFill>
          <a:srgbClr val="38B6FF"/>
        </a:solidFill>
      </p:bgPr>
    </p:bg>
    <p:spTree>
      <p:nvGrpSpPr>
        <p:cNvPr id="1" name=""/>
        <p:cNvGrpSpPr/>
        <p:nvPr/>
      </p:nvGrpSpPr>
      <p:grpSpPr>
        <a:xfrm>
          <a:off x="0" y="0"/>
          <a:ext cx="0" cy="0"/>
          <a:chOff x="0" y="0"/>
          <a:chExt cx="0" cy="0"/>
        </a:xfrm>
      </p:grpSpPr>
      <p:sp>
        <p:nvSpPr>
          <p:cNvPr name="AutoShape 2" id="2"/>
          <p:cNvSpPr/>
          <p:nvPr/>
        </p:nvSpPr>
        <p:spPr>
          <a:xfrm rot="-2700000">
            <a:off x="7174615" y="-2589922"/>
            <a:ext cx="3554939" cy="3554243"/>
          </a:xfrm>
          <a:prstGeom prst="rect">
            <a:avLst/>
          </a:prstGeom>
          <a:solidFill>
            <a:srgbClr val="F8FBFD"/>
          </a:solidFill>
        </p:spPr>
      </p:sp>
      <p:sp>
        <p:nvSpPr>
          <p:cNvPr name="AutoShape 3" id="3"/>
          <p:cNvSpPr/>
          <p:nvPr/>
        </p:nvSpPr>
        <p:spPr>
          <a:xfrm rot="-2700000">
            <a:off x="7210580" y="-1074420"/>
            <a:ext cx="30601" cy="3238550"/>
          </a:xfrm>
          <a:prstGeom prst="rect">
            <a:avLst/>
          </a:prstGeom>
          <a:solidFill>
            <a:srgbClr val="F8FBFD"/>
          </a:solidFill>
        </p:spPr>
      </p:sp>
      <p:sp>
        <p:nvSpPr>
          <p:cNvPr name="AutoShape 4" id="4"/>
          <p:cNvSpPr/>
          <p:nvPr/>
        </p:nvSpPr>
        <p:spPr>
          <a:xfrm rot="-2700000">
            <a:off x="9693751" y="6312324"/>
            <a:ext cx="23417" cy="1909472"/>
          </a:xfrm>
          <a:prstGeom prst="rect">
            <a:avLst/>
          </a:prstGeom>
          <a:solidFill>
            <a:srgbClr val="F8FBFD"/>
          </a:solidFill>
        </p:spPr>
      </p:sp>
      <p:sp>
        <p:nvSpPr>
          <p:cNvPr name="TextBox 5" id="5"/>
          <p:cNvSpPr txBox="true"/>
          <p:nvPr/>
        </p:nvSpPr>
        <p:spPr>
          <a:xfrm rot="0">
            <a:off x="411516" y="544856"/>
            <a:ext cx="8220565" cy="942975"/>
          </a:xfrm>
          <a:prstGeom prst="rect">
            <a:avLst/>
          </a:prstGeom>
        </p:spPr>
        <p:txBody>
          <a:bodyPr anchor="t" rtlCol="false" tIns="0" lIns="0" bIns="0" rIns="0">
            <a:spAutoFit/>
          </a:bodyPr>
          <a:lstStyle/>
          <a:p>
            <a:pPr algn="just">
              <a:lnSpc>
                <a:spcPts val="2520"/>
              </a:lnSpc>
            </a:pPr>
            <a:r>
              <a:rPr lang="en-US" b="true" sz="2100" spc="21">
                <a:solidFill>
                  <a:srgbClr val="F8FBFD"/>
                </a:solidFill>
                <a:latin typeface="Montserrat Classic Bold"/>
                <a:ea typeface="Montserrat Classic Bold"/>
                <a:cs typeface="Montserrat Classic Bold"/>
                <a:sym typeface="Montserrat Classic Bold"/>
              </a:rPr>
              <a:t>CARACTERIZACIÓN DE LOS SUICIDIOS 2019-2022</a:t>
            </a:r>
          </a:p>
          <a:p>
            <a:pPr algn="just">
              <a:lnSpc>
                <a:spcPts val="2520"/>
              </a:lnSpc>
            </a:pPr>
            <a:r>
              <a:rPr lang="en-US" b="true" sz="2100" spc="21">
                <a:solidFill>
                  <a:srgbClr val="F8FBFD"/>
                </a:solidFill>
                <a:latin typeface="Montserrat Classic Bold"/>
                <a:ea typeface="Montserrat Classic Bold"/>
                <a:cs typeface="Montserrat Classic Bold"/>
                <a:sym typeface="Montserrat Classic Bold"/>
              </a:rPr>
              <a:t>DISTRIBUICIÓN SEGÚN TRAMOS DE EDAD</a:t>
            </a:r>
          </a:p>
          <a:p>
            <a:pPr algn="just">
              <a:lnSpc>
                <a:spcPts val="2520"/>
              </a:lnSpc>
            </a:pPr>
            <a:r>
              <a:rPr lang="en-US" b="true" sz="2100" spc="21">
                <a:solidFill>
                  <a:srgbClr val="F8FBFD"/>
                </a:solidFill>
                <a:latin typeface="Montserrat Classic Bold"/>
                <a:ea typeface="Montserrat Classic Bold"/>
                <a:cs typeface="Montserrat Classic Bold"/>
                <a:sym typeface="Montserrat Classic Bold"/>
              </a:rPr>
              <a:t>MATRIZ DE CORRELACIONES </a:t>
            </a:r>
          </a:p>
        </p:txBody>
      </p:sp>
      <p:sp>
        <p:nvSpPr>
          <p:cNvPr name="TextBox 6" id="6"/>
          <p:cNvSpPr txBox="true"/>
          <p:nvPr/>
        </p:nvSpPr>
        <p:spPr>
          <a:xfrm rot="0">
            <a:off x="545936" y="1653050"/>
            <a:ext cx="8476144" cy="5168264"/>
          </a:xfrm>
          <a:prstGeom prst="rect">
            <a:avLst/>
          </a:prstGeom>
        </p:spPr>
        <p:txBody>
          <a:bodyPr anchor="t" rtlCol="false" tIns="0" lIns="0" bIns="0" rIns="0">
            <a:spAutoFit/>
          </a:bodyPr>
          <a:lstStyle/>
          <a:p>
            <a:pPr algn="just">
              <a:lnSpc>
                <a:spcPts val="2400"/>
              </a:lnSpc>
            </a:pPr>
            <a:r>
              <a:rPr lang="en-US" sz="1600" spc="16">
                <a:solidFill>
                  <a:srgbClr val="F8FBFD"/>
                </a:solidFill>
                <a:latin typeface="Montserrat Light"/>
                <a:ea typeface="Montserrat Light"/>
                <a:cs typeface="Montserrat Light"/>
                <a:sym typeface="Montserrat Light"/>
              </a:rPr>
              <a:t>La matriz de correlación entre tramos de edad en los años 2019-2022 muestra cómo se relacionan las tasas de suicidio entre diferentes grupos etarios. Hay una correlación alta entre los tramos de 15-34 años y 35-54 años (r = 0.93). Esto sugiere que los patrones de suicidio en estos dos grupos etarios son muy similares y pueden estar influenciados por factores compartidos, como las presiones laborales y familiares. El Tramo de Edad 75+ años muestra con otros tramos de edad correlaciones negativas o bajas, como con el tramo de 15-34 años (r = -0.64) y 35-54 años (r = -0.85). Esto podría indicar que las tendencias de suicidio en los adultos mayores están influenciadas por factores muy diferentes a la de esos tramos. El tramo de 0-14 años muestra una correlación moderada con 15-34 años (r = 0.68) y baja con 55-74 años (r = 0.12), lo que indica que los suicidios en niños y adolescentes no están fuertemente relacionados con los patrones en adultos mayores. La visualización destaca que los tramos de edad entre 15-54 años muestran fuertes correlaciones entre sí, lo que sugiere que las tendencias de suicidio en estas edades están interrelacionadas. En contraste, los grupos extremos, como los 75+ años y 0-14 años, tienen patrones diferentes, lo que subraya la necesidad de enfoques de prevención específicos según la edad.</a:t>
            </a:r>
          </a:p>
        </p:txBody>
      </p:sp>
    </p:spTree>
  </p:cSld>
  <p:clrMapOvr>
    <a:masterClrMapping/>
  </p:clrMapOvr>
</p:sld>
</file>

<file path=ppt/slides/slide54.xml><?xml version="1.0" encoding="utf-8"?>
<p:sld xmlns:p="http://schemas.openxmlformats.org/presentationml/2006/main" xmlns:a="http://schemas.openxmlformats.org/drawingml/2006/main" xmlns:r="http://schemas.openxmlformats.org/officeDocument/2006/relationships">
  <p:cSld>
    <p:bg>
      <p:bgPr>
        <a:solidFill>
          <a:srgbClr val="053D57"/>
        </a:solidFill>
      </p:bgPr>
    </p:bg>
    <p:spTree>
      <p:nvGrpSpPr>
        <p:cNvPr id="1" name=""/>
        <p:cNvGrpSpPr/>
        <p:nvPr/>
      </p:nvGrpSpPr>
      <p:grpSpPr>
        <a:xfrm>
          <a:off x="0" y="0"/>
          <a:ext cx="0" cy="0"/>
          <a:chOff x="0" y="0"/>
          <a:chExt cx="0" cy="0"/>
        </a:xfrm>
      </p:grpSpPr>
      <p:grpSp>
        <p:nvGrpSpPr>
          <p:cNvPr name="Group 2" id="2"/>
          <p:cNvGrpSpPr/>
          <p:nvPr/>
        </p:nvGrpSpPr>
        <p:grpSpPr>
          <a:xfrm rot="0">
            <a:off x="0" y="0"/>
            <a:ext cx="6976741" cy="7315200"/>
            <a:chOff x="0" y="0"/>
            <a:chExt cx="9302322" cy="9753600"/>
          </a:xfrm>
        </p:grpSpPr>
        <p:pic>
          <p:nvPicPr>
            <p:cNvPr name="Picture 3" id="3"/>
            <p:cNvPicPr>
              <a:picLocks noChangeAspect="true"/>
            </p:cNvPicPr>
            <p:nvPr/>
          </p:nvPicPr>
          <p:blipFill>
            <a:blip r:embed="rId2">
              <a:alphaModFix amt="30000"/>
            </a:blip>
            <a:srcRect l="21309" t="0" r="7246" b="0"/>
            <a:stretch>
              <a:fillRect/>
            </a:stretch>
          </p:blipFill>
          <p:spPr>
            <a:xfrm flipH="false" flipV="false">
              <a:off x="0" y="0"/>
              <a:ext cx="9302322" cy="9753600"/>
            </a:xfrm>
            <a:prstGeom prst="rect">
              <a:avLst/>
            </a:prstGeom>
          </p:spPr>
        </p:pic>
      </p:grpSp>
      <p:sp>
        <p:nvSpPr>
          <p:cNvPr name="AutoShape 4" id="4"/>
          <p:cNvSpPr/>
          <p:nvPr/>
        </p:nvSpPr>
        <p:spPr>
          <a:xfrm rot="-2295618">
            <a:off x="3688267" y="-4364928"/>
            <a:ext cx="6887586" cy="12786099"/>
          </a:xfrm>
          <a:prstGeom prst="rect">
            <a:avLst/>
          </a:prstGeom>
          <a:solidFill>
            <a:srgbClr val="38B6FF"/>
          </a:solidFill>
        </p:spPr>
      </p:sp>
      <p:sp>
        <p:nvSpPr>
          <p:cNvPr name="TextBox 5" id="5"/>
          <p:cNvSpPr txBox="true"/>
          <p:nvPr/>
        </p:nvSpPr>
        <p:spPr>
          <a:xfrm rot="0">
            <a:off x="2111350" y="2428875"/>
            <a:ext cx="7093610" cy="1838325"/>
          </a:xfrm>
          <a:prstGeom prst="rect">
            <a:avLst/>
          </a:prstGeom>
        </p:spPr>
        <p:txBody>
          <a:bodyPr anchor="t" rtlCol="false" tIns="0" lIns="0" bIns="0" rIns="0">
            <a:spAutoFit/>
          </a:bodyPr>
          <a:lstStyle/>
          <a:p>
            <a:pPr algn="l">
              <a:lnSpc>
                <a:spcPts val="4800"/>
              </a:lnSpc>
            </a:pPr>
            <a:r>
              <a:rPr lang="en-US" sz="4000" spc="-40" b="true">
                <a:solidFill>
                  <a:srgbClr val="F8FBFD"/>
                </a:solidFill>
                <a:latin typeface="Montserrat Classic Bold"/>
                <a:ea typeface="Montserrat Classic Bold"/>
                <a:cs typeface="Montserrat Classic Bold"/>
                <a:sym typeface="Montserrat Classic Bold"/>
              </a:rPr>
              <a:t>CONCLUSIONES Y RECOMENDACIONES PARA EL EDA</a:t>
            </a:r>
          </a:p>
        </p:txBody>
      </p:sp>
      <p:sp>
        <p:nvSpPr>
          <p:cNvPr name="AutoShape 6" id="6"/>
          <p:cNvSpPr/>
          <p:nvPr/>
        </p:nvSpPr>
        <p:spPr>
          <a:xfrm rot="-2700000">
            <a:off x="8169571" y="6280451"/>
            <a:ext cx="2070778" cy="2120297"/>
          </a:xfrm>
          <a:prstGeom prst="rect">
            <a:avLst/>
          </a:prstGeom>
          <a:solidFill>
            <a:srgbClr val="F8FBFD"/>
          </a:solidFill>
        </p:spPr>
      </p:sp>
      <p:sp>
        <p:nvSpPr>
          <p:cNvPr name="AutoShape 7" id="7"/>
          <p:cNvSpPr/>
          <p:nvPr/>
        </p:nvSpPr>
        <p:spPr>
          <a:xfrm rot="-2335582">
            <a:off x="2610726" y="-459409"/>
            <a:ext cx="30601" cy="3238550"/>
          </a:xfrm>
          <a:prstGeom prst="rect">
            <a:avLst/>
          </a:prstGeom>
          <a:solidFill>
            <a:srgbClr val="F8FBFD"/>
          </a:solidFill>
        </p:spPr>
      </p:sp>
    </p:spTree>
  </p:cSld>
  <p:clrMapOvr>
    <a:masterClrMapping/>
  </p:clrMapOvr>
</p:sld>
</file>

<file path=ppt/slides/slide55.xml><?xml version="1.0" encoding="utf-8"?>
<p:sld xmlns:p="http://schemas.openxmlformats.org/presentationml/2006/main" xmlns:a="http://schemas.openxmlformats.org/drawingml/2006/main">
  <p:cSld>
    <p:bg>
      <p:bgPr>
        <a:solidFill>
          <a:srgbClr val="38B6FF"/>
        </a:solidFill>
      </p:bgPr>
    </p:bg>
    <p:spTree>
      <p:nvGrpSpPr>
        <p:cNvPr id="1" name=""/>
        <p:cNvGrpSpPr/>
        <p:nvPr/>
      </p:nvGrpSpPr>
      <p:grpSpPr>
        <a:xfrm>
          <a:off x="0" y="0"/>
          <a:ext cx="0" cy="0"/>
          <a:chOff x="0" y="0"/>
          <a:chExt cx="0" cy="0"/>
        </a:xfrm>
      </p:grpSpPr>
      <p:grpSp>
        <p:nvGrpSpPr>
          <p:cNvPr name="Group 2" id="2"/>
          <p:cNvGrpSpPr/>
          <p:nvPr/>
        </p:nvGrpSpPr>
        <p:grpSpPr>
          <a:xfrm rot="0">
            <a:off x="731520" y="1171178"/>
            <a:ext cx="8220565" cy="4972844"/>
            <a:chOff x="0" y="0"/>
            <a:chExt cx="10960753" cy="6630458"/>
          </a:xfrm>
        </p:grpSpPr>
        <p:sp>
          <p:nvSpPr>
            <p:cNvPr name="TextBox 3" id="3"/>
            <p:cNvSpPr txBox="true"/>
            <p:nvPr/>
          </p:nvSpPr>
          <p:spPr>
            <a:xfrm rot="0">
              <a:off x="0" y="0"/>
              <a:ext cx="10960753" cy="771525"/>
            </a:xfrm>
            <a:prstGeom prst="rect">
              <a:avLst/>
            </a:prstGeom>
          </p:spPr>
          <p:txBody>
            <a:bodyPr anchor="t" rtlCol="false" tIns="0" lIns="0" bIns="0" rIns="0">
              <a:spAutoFit/>
            </a:bodyPr>
            <a:lstStyle/>
            <a:p>
              <a:pPr algn="ctr">
                <a:lnSpc>
                  <a:spcPts val="4560"/>
                </a:lnSpc>
              </a:pPr>
              <a:r>
                <a:rPr lang="en-US" b="true" sz="3800" spc="38">
                  <a:solidFill>
                    <a:srgbClr val="F8FBFD"/>
                  </a:solidFill>
                  <a:latin typeface="Montserrat Classic Bold"/>
                  <a:ea typeface="Montserrat Classic Bold"/>
                  <a:cs typeface="Montserrat Classic Bold"/>
                  <a:sym typeface="Montserrat Classic Bold"/>
                </a:rPr>
                <a:t>CONCLUSIONES</a:t>
              </a:r>
            </a:p>
          </p:txBody>
        </p:sp>
        <p:sp>
          <p:nvSpPr>
            <p:cNvPr name="TextBox 4" id="4"/>
            <p:cNvSpPr txBox="true"/>
            <p:nvPr/>
          </p:nvSpPr>
          <p:spPr>
            <a:xfrm rot="0">
              <a:off x="665464" y="1011767"/>
              <a:ext cx="9629825" cy="5618692"/>
            </a:xfrm>
            <a:prstGeom prst="rect">
              <a:avLst/>
            </a:prstGeom>
          </p:spPr>
          <p:txBody>
            <a:bodyPr anchor="t" rtlCol="false" tIns="0" lIns="0" bIns="0" rIns="0">
              <a:spAutoFit/>
            </a:bodyPr>
            <a:lstStyle/>
            <a:p>
              <a:pPr algn="just">
                <a:lnSpc>
                  <a:spcPts val="2800"/>
                </a:lnSpc>
              </a:pPr>
              <a:r>
                <a:rPr lang="en-US" b="true" sz="2000" spc="140">
                  <a:solidFill>
                    <a:srgbClr val="F8FBFD"/>
                  </a:solidFill>
                  <a:latin typeface="Montserrat Classic Bold"/>
                  <a:ea typeface="Montserrat Classic Bold"/>
                  <a:cs typeface="Montserrat Classic Bold"/>
                  <a:sym typeface="Montserrat Classic Bold"/>
                </a:rPr>
                <a:t>IMPACTO DEL CONFINAMIENTO:</a:t>
              </a:r>
              <a:r>
                <a:rPr lang="en-US" sz="2000" spc="140">
                  <a:solidFill>
                    <a:srgbClr val="F8FBFD"/>
                  </a:solidFill>
                  <a:latin typeface="Montserrat Classic"/>
                  <a:ea typeface="Montserrat Classic"/>
                  <a:cs typeface="Montserrat Classic"/>
                  <a:sym typeface="Montserrat Classic"/>
                </a:rPr>
                <a:t> LAS POLÍTICAS DE CONFINAMIENTO DURANTE LA PANDEMIA DE COVID-19, PARTICULARMENTE EN 2020, COINCIDIERON CON UNA REDUCCIÓN SIGNIFICATIVA EN LAS TASAS DE SUICIDIO EN ARGENTINA, SEGUIDA DE UN AUMENTO NOTABLE EN 2021 Y 2022. ESTE PATRÓN SUGIERE QUE, SI BIEN LAS MEDIDAS RESTRICTIVAS PUDIERON HABER TENIDO UN EFECTO TEMPORAL, LOS EFECTOS A LARGO PLAZO, JUNTO CON EL IMPACTO SOCIOECONÓMICO DE LA PANDEMIA, PARECEN HABER AGRAVADO LA SITUACIÓN.</a:t>
              </a:r>
            </a:p>
          </p:txBody>
        </p:sp>
      </p:grpSp>
      <p:sp>
        <p:nvSpPr>
          <p:cNvPr name="AutoShape 5" id="5"/>
          <p:cNvSpPr/>
          <p:nvPr/>
        </p:nvSpPr>
        <p:spPr>
          <a:xfrm rot="-2700000">
            <a:off x="7174615" y="-2589922"/>
            <a:ext cx="3554939" cy="3554243"/>
          </a:xfrm>
          <a:prstGeom prst="rect">
            <a:avLst/>
          </a:prstGeom>
          <a:solidFill>
            <a:srgbClr val="F8FBFD"/>
          </a:solidFill>
        </p:spPr>
      </p:sp>
      <p:sp>
        <p:nvSpPr>
          <p:cNvPr name="AutoShape 6" id="6"/>
          <p:cNvSpPr/>
          <p:nvPr/>
        </p:nvSpPr>
        <p:spPr>
          <a:xfrm rot="-2700000">
            <a:off x="-528626" y="6055300"/>
            <a:ext cx="2520292" cy="2519799"/>
          </a:xfrm>
          <a:prstGeom prst="rect">
            <a:avLst/>
          </a:prstGeom>
          <a:solidFill>
            <a:srgbClr val="F8FBFD"/>
          </a:solidFill>
        </p:spPr>
      </p:sp>
      <p:sp>
        <p:nvSpPr>
          <p:cNvPr name="AutoShape 7" id="7"/>
          <p:cNvSpPr/>
          <p:nvPr/>
        </p:nvSpPr>
        <p:spPr>
          <a:xfrm rot="-2700000">
            <a:off x="7210580" y="-1074420"/>
            <a:ext cx="30601" cy="3238550"/>
          </a:xfrm>
          <a:prstGeom prst="rect">
            <a:avLst/>
          </a:prstGeom>
          <a:solidFill>
            <a:srgbClr val="F8FBFD"/>
          </a:solidFill>
        </p:spPr>
      </p:sp>
      <p:sp>
        <p:nvSpPr>
          <p:cNvPr name="AutoShape 8" id="8"/>
          <p:cNvSpPr/>
          <p:nvPr/>
        </p:nvSpPr>
        <p:spPr>
          <a:xfrm rot="-2700000">
            <a:off x="9693751" y="6312324"/>
            <a:ext cx="23417" cy="1909472"/>
          </a:xfrm>
          <a:prstGeom prst="rect">
            <a:avLst/>
          </a:prstGeom>
          <a:solidFill>
            <a:srgbClr val="F8FBFD"/>
          </a:solidFill>
        </p:spPr>
      </p:sp>
    </p:spTree>
  </p:cSld>
  <p:clrMapOvr>
    <a:masterClrMapping/>
  </p:clrMapOvr>
</p:sld>
</file>

<file path=ppt/slides/slide56.xml><?xml version="1.0" encoding="utf-8"?>
<p:sld xmlns:p="http://schemas.openxmlformats.org/presentationml/2006/main" xmlns:a="http://schemas.openxmlformats.org/drawingml/2006/main">
  <p:cSld>
    <p:bg>
      <p:bgPr>
        <a:solidFill>
          <a:srgbClr val="38B6FF"/>
        </a:solidFill>
      </p:bgPr>
    </p:bg>
    <p:spTree>
      <p:nvGrpSpPr>
        <p:cNvPr id="1" name=""/>
        <p:cNvGrpSpPr/>
        <p:nvPr/>
      </p:nvGrpSpPr>
      <p:grpSpPr>
        <a:xfrm>
          <a:off x="0" y="0"/>
          <a:ext cx="0" cy="0"/>
          <a:chOff x="0" y="0"/>
          <a:chExt cx="0" cy="0"/>
        </a:xfrm>
      </p:grpSpPr>
      <p:grpSp>
        <p:nvGrpSpPr>
          <p:cNvPr name="Group 2" id="2"/>
          <p:cNvGrpSpPr/>
          <p:nvPr/>
        </p:nvGrpSpPr>
        <p:grpSpPr>
          <a:xfrm rot="0">
            <a:off x="731520" y="1876028"/>
            <a:ext cx="8220565" cy="3563144"/>
            <a:chOff x="0" y="0"/>
            <a:chExt cx="10960753" cy="4750858"/>
          </a:xfrm>
        </p:grpSpPr>
        <p:sp>
          <p:nvSpPr>
            <p:cNvPr name="TextBox 3" id="3"/>
            <p:cNvSpPr txBox="true"/>
            <p:nvPr/>
          </p:nvSpPr>
          <p:spPr>
            <a:xfrm rot="0">
              <a:off x="0" y="0"/>
              <a:ext cx="10960753" cy="771525"/>
            </a:xfrm>
            <a:prstGeom prst="rect">
              <a:avLst/>
            </a:prstGeom>
          </p:spPr>
          <p:txBody>
            <a:bodyPr anchor="t" rtlCol="false" tIns="0" lIns="0" bIns="0" rIns="0">
              <a:spAutoFit/>
            </a:bodyPr>
            <a:lstStyle/>
            <a:p>
              <a:pPr algn="ctr">
                <a:lnSpc>
                  <a:spcPts val="4560"/>
                </a:lnSpc>
              </a:pPr>
              <a:r>
                <a:rPr lang="en-US" b="true" sz="3800" spc="38">
                  <a:solidFill>
                    <a:srgbClr val="F8FBFD"/>
                  </a:solidFill>
                  <a:latin typeface="Montserrat Classic Bold"/>
                  <a:ea typeface="Montserrat Classic Bold"/>
                  <a:cs typeface="Montserrat Classic Bold"/>
                  <a:sym typeface="Montserrat Classic Bold"/>
                </a:rPr>
                <a:t>CONCLUSIONES</a:t>
              </a:r>
            </a:p>
          </p:txBody>
        </p:sp>
        <p:sp>
          <p:nvSpPr>
            <p:cNvPr name="TextBox 4" id="4"/>
            <p:cNvSpPr txBox="true"/>
            <p:nvPr/>
          </p:nvSpPr>
          <p:spPr>
            <a:xfrm rot="0">
              <a:off x="665464" y="1011767"/>
              <a:ext cx="9629825" cy="3739092"/>
            </a:xfrm>
            <a:prstGeom prst="rect">
              <a:avLst/>
            </a:prstGeom>
          </p:spPr>
          <p:txBody>
            <a:bodyPr anchor="t" rtlCol="false" tIns="0" lIns="0" bIns="0" rIns="0">
              <a:spAutoFit/>
            </a:bodyPr>
            <a:lstStyle/>
            <a:p>
              <a:pPr algn="just">
                <a:lnSpc>
                  <a:spcPts val="2800"/>
                </a:lnSpc>
              </a:pPr>
              <a:r>
                <a:rPr lang="en-US" b="true" sz="2000" spc="140">
                  <a:solidFill>
                    <a:srgbClr val="F8FBFD"/>
                  </a:solidFill>
                  <a:latin typeface="Montserrat Classic Bold"/>
                  <a:ea typeface="Montserrat Classic Bold"/>
                  <a:cs typeface="Montserrat Classic Bold"/>
                  <a:sym typeface="Montserrat Classic Bold"/>
                </a:rPr>
                <a:t>DESIGUALDAD DE GÉNERO: </a:t>
              </a:r>
              <a:r>
                <a:rPr lang="en-US" sz="2000" spc="140">
                  <a:solidFill>
                    <a:srgbClr val="F8FBFD"/>
                  </a:solidFill>
                  <a:latin typeface="Montserrat Classic"/>
                  <a:ea typeface="Montserrat Classic"/>
                  <a:cs typeface="Montserrat Classic"/>
                  <a:sym typeface="Montserrat Classic"/>
                </a:rPr>
                <a:t>EL ANÁLISIS MUESTRA UNA DISPARIDAD CLARA Y CONSTANTE EN LA TASA DE SUICIDIOS POR GÉNERO, CON LOS HOMBRES REPRESENTANDO ALREDEDOR DEL 80% DE LOS SUICIDIOS ANUALES EN LOS CUATRO AÑOS ANALIZADOS. ESTO REFUERZA LA NECESIDAD DE ENFOQUES DIFERENCIADOS EN LAS POLÍTICAS DE PREVENCIÓN DE SUICIDIOS.</a:t>
              </a:r>
            </a:p>
          </p:txBody>
        </p:sp>
      </p:grpSp>
      <p:sp>
        <p:nvSpPr>
          <p:cNvPr name="AutoShape 5" id="5"/>
          <p:cNvSpPr/>
          <p:nvPr/>
        </p:nvSpPr>
        <p:spPr>
          <a:xfrm rot="-2700000">
            <a:off x="7174615" y="-2589922"/>
            <a:ext cx="3554939" cy="3554243"/>
          </a:xfrm>
          <a:prstGeom prst="rect">
            <a:avLst/>
          </a:prstGeom>
          <a:solidFill>
            <a:srgbClr val="F8FBFD"/>
          </a:solidFill>
        </p:spPr>
      </p:sp>
      <p:sp>
        <p:nvSpPr>
          <p:cNvPr name="AutoShape 6" id="6"/>
          <p:cNvSpPr/>
          <p:nvPr/>
        </p:nvSpPr>
        <p:spPr>
          <a:xfrm rot="-2700000">
            <a:off x="-528626" y="6055300"/>
            <a:ext cx="2520292" cy="2519799"/>
          </a:xfrm>
          <a:prstGeom prst="rect">
            <a:avLst/>
          </a:prstGeom>
          <a:solidFill>
            <a:srgbClr val="F8FBFD"/>
          </a:solidFill>
        </p:spPr>
      </p:sp>
      <p:sp>
        <p:nvSpPr>
          <p:cNvPr name="AutoShape 7" id="7"/>
          <p:cNvSpPr/>
          <p:nvPr/>
        </p:nvSpPr>
        <p:spPr>
          <a:xfrm rot="-2700000">
            <a:off x="7210580" y="-1074420"/>
            <a:ext cx="30601" cy="3238550"/>
          </a:xfrm>
          <a:prstGeom prst="rect">
            <a:avLst/>
          </a:prstGeom>
          <a:solidFill>
            <a:srgbClr val="F8FBFD"/>
          </a:solidFill>
        </p:spPr>
      </p:sp>
      <p:sp>
        <p:nvSpPr>
          <p:cNvPr name="AutoShape 8" id="8"/>
          <p:cNvSpPr/>
          <p:nvPr/>
        </p:nvSpPr>
        <p:spPr>
          <a:xfrm rot="-2700000">
            <a:off x="9693751" y="6312324"/>
            <a:ext cx="23417" cy="1909472"/>
          </a:xfrm>
          <a:prstGeom prst="rect">
            <a:avLst/>
          </a:prstGeom>
          <a:solidFill>
            <a:srgbClr val="F8FBFD"/>
          </a:solidFill>
        </p:spPr>
      </p:sp>
    </p:spTree>
  </p:cSld>
  <p:clrMapOvr>
    <a:masterClrMapping/>
  </p:clrMapOvr>
</p:sld>
</file>

<file path=ppt/slides/slide57.xml><?xml version="1.0" encoding="utf-8"?>
<p:sld xmlns:p="http://schemas.openxmlformats.org/presentationml/2006/main" xmlns:a="http://schemas.openxmlformats.org/drawingml/2006/main">
  <p:cSld>
    <p:bg>
      <p:bgPr>
        <a:solidFill>
          <a:srgbClr val="38B6FF"/>
        </a:solidFill>
      </p:bgPr>
    </p:bg>
    <p:spTree>
      <p:nvGrpSpPr>
        <p:cNvPr id="1" name=""/>
        <p:cNvGrpSpPr/>
        <p:nvPr/>
      </p:nvGrpSpPr>
      <p:grpSpPr>
        <a:xfrm>
          <a:off x="0" y="0"/>
          <a:ext cx="0" cy="0"/>
          <a:chOff x="0" y="0"/>
          <a:chExt cx="0" cy="0"/>
        </a:xfrm>
      </p:grpSpPr>
      <p:grpSp>
        <p:nvGrpSpPr>
          <p:cNvPr name="Group 2" id="2"/>
          <p:cNvGrpSpPr/>
          <p:nvPr/>
        </p:nvGrpSpPr>
        <p:grpSpPr>
          <a:xfrm rot="0">
            <a:off x="731520" y="1876028"/>
            <a:ext cx="8220565" cy="3563144"/>
            <a:chOff x="0" y="0"/>
            <a:chExt cx="10960753" cy="4750858"/>
          </a:xfrm>
        </p:grpSpPr>
        <p:sp>
          <p:nvSpPr>
            <p:cNvPr name="TextBox 3" id="3"/>
            <p:cNvSpPr txBox="true"/>
            <p:nvPr/>
          </p:nvSpPr>
          <p:spPr>
            <a:xfrm rot="0">
              <a:off x="0" y="0"/>
              <a:ext cx="10960753" cy="771525"/>
            </a:xfrm>
            <a:prstGeom prst="rect">
              <a:avLst/>
            </a:prstGeom>
          </p:spPr>
          <p:txBody>
            <a:bodyPr anchor="t" rtlCol="false" tIns="0" lIns="0" bIns="0" rIns="0">
              <a:spAutoFit/>
            </a:bodyPr>
            <a:lstStyle/>
            <a:p>
              <a:pPr algn="ctr">
                <a:lnSpc>
                  <a:spcPts val="4560"/>
                </a:lnSpc>
              </a:pPr>
              <a:r>
                <a:rPr lang="en-US" b="true" sz="3800" spc="38">
                  <a:solidFill>
                    <a:srgbClr val="F8FBFD"/>
                  </a:solidFill>
                  <a:latin typeface="Montserrat Classic Bold"/>
                  <a:ea typeface="Montserrat Classic Bold"/>
                  <a:cs typeface="Montserrat Classic Bold"/>
                  <a:sym typeface="Montserrat Classic Bold"/>
                </a:rPr>
                <a:t>CONCLUSIONES</a:t>
              </a:r>
            </a:p>
          </p:txBody>
        </p:sp>
        <p:sp>
          <p:nvSpPr>
            <p:cNvPr name="TextBox 4" id="4"/>
            <p:cNvSpPr txBox="true"/>
            <p:nvPr/>
          </p:nvSpPr>
          <p:spPr>
            <a:xfrm rot="0">
              <a:off x="665464" y="1011767"/>
              <a:ext cx="9629825" cy="3739092"/>
            </a:xfrm>
            <a:prstGeom prst="rect">
              <a:avLst/>
            </a:prstGeom>
          </p:spPr>
          <p:txBody>
            <a:bodyPr anchor="t" rtlCol="false" tIns="0" lIns="0" bIns="0" rIns="0">
              <a:spAutoFit/>
            </a:bodyPr>
            <a:lstStyle/>
            <a:p>
              <a:pPr algn="just">
                <a:lnSpc>
                  <a:spcPts val="2800"/>
                </a:lnSpc>
              </a:pPr>
              <a:r>
                <a:rPr lang="en-US" b="true" sz="2000" spc="140">
                  <a:solidFill>
                    <a:srgbClr val="F8FBFD"/>
                  </a:solidFill>
                  <a:latin typeface="Montserrat Classic Bold"/>
                  <a:ea typeface="Montserrat Classic Bold"/>
                  <a:cs typeface="Montserrat Classic Bold"/>
                  <a:sym typeface="Montserrat Classic Bold"/>
                </a:rPr>
                <a:t>VULNERABILIDAD ETARIA: </a:t>
              </a:r>
              <a:r>
                <a:rPr lang="en-US" sz="2000" spc="140">
                  <a:solidFill>
                    <a:srgbClr val="F8FBFD"/>
                  </a:solidFill>
                  <a:latin typeface="Montserrat Classic"/>
                  <a:ea typeface="Montserrat Classic"/>
                  <a:cs typeface="Montserrat Classic"/>
                  <a:sym typeface="Montserrat Classic"/>
                </a:rPr>
                <a:t>LOS JÓVENES Y ADULTOS JÓVENES (15-34 AÑOS) SON LOS GRUPOS MÁS AFECTADOS, REPRESENTANDO CASI LA MITAD DE LOS SUICIDIOS. LOS DATOS REVELAN QUE ESTE GRUPO NECESITA SER PRIORITARIO EN TÉRMINOS DE INTERVENCIÓN Y PROGRAMAS DE SALUD MENTAL.</a:t>
              </a:r>
            </a:p>
            <a:p>
              <a:pPr algn="just">
                <a:lnSpc>
                  <a:spcPts val="2800"/>
                </a:lnSpc>
              </a:pPr>
            </a:p>
          </p:txBody>
        </p:sp>
      </p:grpSp>
      <p:sp>
        <p:nvSpPr>
          <p:cNvPr name="AutoShape 5" id="5"/>
          <p:cNvSpPr/>
          <p:nvPr/>
        </p:nvSpPr>
        <p:spPr>
          <a:xfrm rot="-2700000">
            <a:off x="7174615" y="-2589922"/>
            <a:ext cx="3554939" cy="3554243"/>
          </a:xfrm>
          <a:prstGeom prst="rect">
            <a:avLst/>
          </a:prstGeom>
          <a:solidFill>
            <a:srgbClr val="F8FBFD"/>
          </a:solidFill>
        </p:spPr>
      </p:sp>
      <p:sp>
        <p:nvSpPr>
          <p:cNvPr name="AutoShape 6" id="6"/>
          <p:cNvSpPr/>
          <p:nvPr/>
        </p:nvSpPr>
        <p:spPr>
          <a:xfrm rot="-2700000">
            <a:off x="-528626" y="6055300"/>
            <a:ext cx="2520292" cy="2519799"/>
          </a:xfrm>
          <a:prstGeom prst="rect">
            <a:avLst/>
          </a:prstGeom>
          <a:solidFill>
            <a:srgbClr val="F8FBFD"/>
          </a:solidFill>
        </p:spPr>
      </p:sp>
      <p:sp>
        <p:nvSpPr>
          <p:cNvPr name="AutoShape 7" id="7"/>
          <p:cNvSpPr/>
          <p:nvPr/>
        </p:nvSpPr>
        <p:spPr>
          <a:xfrm rot="-2700000">
            <a:off x="7210580" y="-1074420"/>
            <a:ext cx="30601" cy="3238550"/>
          </a:xfrm>
          <a:prstGeom prst="rect">
            <a:avLst/>
          </a:prstGeom>
          <a:solidFill>
            <a:srgbClr val="F8FBFD"/>
          </a:solidFill>
        </p:spPr>
      </p:sp>
      <p:sp>
        <p:nvSpPr>
          <p:cNvPr name="AutoShape 8" id="8"/>
          <p:cNvSpPr/>
          <p:nvPr/>
        </p:nvSpPr>
        <p:spPr>
          <a:xfrm rot="-2700000">
            <a:off x="9693751" y="6312324"/>
            <a:ext cx="23417" cy="1909472"/>
          </a:xfrm>
          <a:prstGeom prst="rect">
            <a:avLst/>
          </a:prstGeom>
          <a:solidFill>
            <a:srgbClr val="F8FBFD"/>
          </a:solidFill>
        </p:spPr>
      </p:sp>
    </p:spTree>
  </p:cSld>
  <p:clrMapOvr>
    <a:masterClrMapping/>
  </p:clrMapOvr>
</p:sld>
</file>

<file path=ppt/slides/slide58.xml><?xml version="1.0" encoding="utf-8"?>
<p:sld xmlns:p="http://schemas.openxmlformats.org/presentationml/2006/main" xmlns:a="http://schemas.openxmlformats.org/drawingml/2006/main">
  <p:cSld>
    <p:bg>
      <p:bgPr>
        <a:solidFill>
          <a:srgbClr val="38B6FF"/>
        </a:solidFill>
      </p:bgPr>
    </p:bg>
    <p:spTree>
      <p:nvGrpSpPr>
        <p:cNvPr id="1" name=""/>
        <p:cNvGrpSpPr/>
        <p:nvPr/>
      </p:nvGrpSpPr>
      <p:grpSpPr>
        <a:xfrm>
          <a:off x="0" y="0"/>
          <a:ext cx="0" cy="0"/>
          <a:chOff x="0" y="0"/>
          <a:chExt cx="0" cy="0"/>
        </a:xfrm>
      </p:grpSpPr>
      <p:grpSp>
        <p:nvGrpSpPr>
          <p:cNvPr name="Group 2" id="2"/>
          <p:cNvGrpSpPr/>
          <p:nvPr/>
        </p:nvGrpSpPr>
        <p:grpSpPr>
          <a:xfrm rot="0">
            <a:off x="731520" y="1876028"/>
            <a:ext cx="8220565" cy="3563144"/>
            <a:chOff x="0" y="0"/>
            <a:chExt cx="10960753" cy="4750858"/>
          </a:xfrm>
        </p:grpSpPr>
        <p:sp>
          <p:nvSpPr>
            <p:cNvPr name="TextBox 3" id="3"/>
            <p:cNvSpPr txBox="true"/>
            <p:nvPr/>
          </p:nvSpPr>
          <p:spPr>
            <a:xfrm rot="0">
              <a:off x="0" y="0"/>
              <a:ext cx="10960753" cy="771525"/>
            </a:xfrm>
            <a:prstGeom prst="rect">
              <a:avLst/>
            </a:prstGeom>
          </p:spPr>
          <p:txBody>
            <a:bodyPr anchor="t" rtlCol="false" tIns="0" lIns="0" bIns="0" rIns="0">
              <a:spAutoFit/>
            </a:bodyPr>
            <a:lstStyle/>
            <a:p>
              <a:pPr algn="ctr">
                <a:lnSpc>
                  <a:spcPts val="4560"/>
                </a:lnSpc>
              </a:pPr>
              <a:r>
                <a:rPr lang="en-US" b="true" sz="3800" spc="38">
                  <a:solidFill>
                    <a:srgbClr val="F8FBFD"/>
                  </a:solidFill>
                  <a:latin typeface="Montserrat Classic Bold"/>
                  <a:ea typeface="Montserrat Classic Bold"/>
                  <a:cs typeface="Montserrat Classic Bold"/>
                  <a:sym typeface="Montserrat Classic Bold"/>
                </a:rPr>
                <a:t>CONCLUSIONES</a:t>
              </a:r>
            </a:p>
          </p:txBody>
        </p:sp>
        <p:sp>
          <p:nvSpPr>
            <p:cNvPr name="TextBox 4" id="4"/>
            <p:cNvSpPr txBox="true"/>
            <p:nvPr/>
          </p:nvSpPr>
          <p:spPr>
            <a:xfrm rot="0">
              <a:off x="665464" y="1011767"/>
              <a:ext cx="9629825" cy="3739092"/>
            </a:xfrm>
            <a:prstGeom prst="rect">
              <a:avLst/>
            </a:prstGeom>
          </p:spPr>
          <p:txBody>
            <a:bodyPr anchor="t" rtlCol="false" tIns="0" lIns="0" bIns="0" rIns="0">
              <a:spAutoFit/>
            </a:bodyPr>
            <a:lstStyle/>
            <a:p>
              <a:pPr algn="just">
                <a:lnSpc>
                  <a:spcPts val="2800"/>
                </a:lnSpc>
              </a:pPr>
              <a:r>
                <a:rPr lang="en-US" b="true" sz="2000" spc="140">
                  <a:solidFill>
                    <a:srgbClr val="F8FBFD"/>
                  </a:solidFill>
                  <a:latin typeface="Montserrat Classic Bold"/>
                  <a:ea typeface="Montserrat Classic Bold"/>
                  <a:cs typeface="Montserrat Classic Bold"/>
                  <a:sym typeface="Montserrat Classic Bold"/>
                </a:rPr>
                <a:t>DIFERENCIAS REGIONALES: </a:t>
              </a:r>
              <a:r>
                <a:rPr lang="en-US" sz="2000" spc="140">
                  <a:solidFill>
                    <a:srgbClr val="F8FBFD"/>
                  </a:solidFill>
                  <a:latin typeface="Montserrat Classic"/>
                  <a:ea typeface="Montserrat Classic"/>
                  <a:cs typeface="Montserrat Classic"/>
                  <a:sym typeface="Montserrat Classic"/>
                </a:rPr>
                <a:t>EXISTEN CLARAS DISPARIDADES ENTRE LAS REGIONES EN CUANTO A LAS TASAS DE SUICIDIO, CON NOA Y CUYO DESTACÁNDOSE POR LAS TASAS MÁS ALTAS. BUENOS AIRES Y CABA, CON TASAS SIGNIFICATIVAMENTE MÁS BAJAS, RESALTAN LA INFLUENCIA DE FACTORES COMO EL ACCESO A LOS SERVICIOS DE SALUD MENTAL.</a:t>
              </a:r>
            </a:p>
          </p:txBody>
        </p:sp>
      </p:grpSp>
      <p:sp>
        <p:nvSpPr>
          <p:cNvPr name="AutoShape 5" id="5"/>
          <p:cNvSpPr/>
          <p:nvPr/>
        </p:nvSpPr>
        <p:spPr>
          <a:xfrm rot="-2700000">
            <a:off x="7174615" y="-2589922"/>
            <a:ext cx="3554939" cy="3554243"/>
          </a:xfrm>
          <a:prstGeom prst="rect">
            <a:avLst/>
          </a:prstGeom>
          <a:solidFill>
            <a:srgbClr val="F8FBFD"/>
          </a:solidFill>
        </p:spPr>
      </p:sp>
      <p:sp>
        <p:nvSpPr>
          <p:cNvPr name="AutoShape 6" id="6"/>
          <p:cNvSpPr/>
          <p:nvPr/>
        </p:nvSpPr>
        <p:spPr>
          <a:xfrm rot="-2700000">
            <a:off x="-528626" y="6055300"/>
            <a:ext cx="2520292" cy="2519799"/>
          </a:xfrm>
          <a:prstGeom prst="rect">
            <a:avLst/>
          </a:prstGeom>
          <a:solidFill>
            <a:srgbClr val="F8FBFD"/>
          </a:solidFill>
        </p:spPr>
      </p:sp>
      <p:sp>
        <p:nvSpPr>
          <p:cNvPr name="AutoShape 7" id="7"/>
          <p:cNvSpPr/>
          <p:nvPr/>
        </p:nvSpPr>
        <p:spPr>
          <a:xfrm rot="-2700000">
            <a:off x="7210580" y="-1074420"/>
            <a:ext cx="30601" cy="3238550"/>
          </a:xfrm>
          <a:prstGeom prst="rect">
            <a:avLst/>
          </a:prstGeom>
          <a:solidFill>
            <a:srgbClr val="F8FBFD"/>
          </a:solidFill>
        </p:spPr>
      </p:sp>
      <p:sp>
        <p:nvSpPr>
          <p:cNvPr name="AutoShape 8" id="8"/>
          <p:cNvSpPr/>
          <p:nvPr/>
        </p:nvSpPr>
        <p:spPr>
          <a:xfrm rot="-2700000">
            <a:off x="9693751" y="6312324"/>
            <a:ext cx="23417" cy="1909472"/>
          </a:xfrm>
          <a:prstGeom prst="rect">
            <a:avLst/>
          </a:prstGeom>
          <a:solidFill>
            <a:srgbClr val="F8FBFD"/>
          </a:solidFill>
        </p:spPr>
      </p:sp>
    </p:spTree>
  </p:cSld>
  <p:clrMapOvr>
    <a:masterClrMapping/>
  </p:clrMapOvr>
</p:sld>
</file>

<file path=ppt/slides/slide59.xml><?xml version="1.0" encoding="utf-8"?>
<p:sld xmlns:p="http://schemas.openxmlformats.org/presentationml/2006/main" xmlns:a="http://schemas.openxmlformats.org/drawingml/2006/main">
  <p:cSld>
    <p:bg>
      <p:bgPr>
        <a:solidFill>
          <a:srgbClr val="38B6FF"/>
        </a:solidFill>
      </p:bgPr>
    </p:bg>
    <p:spTree>
      <p:nvGrpSpPr>
        <p:cNvPr id="1" name=""/>
        <p:cNvGrpSpPr/>
        <p:nvPr/>
      </p:nvGrpSpPr>
      <p:grpSpPr>
        <a:xfrm>
          <a:off x="0" y="0"/>
          <a:ext cx="0" cy="0"/>
          <a:chOff x="0" y="0"/>
          <a:chExt cx="0" cy="0"/>
        </a:xfrm>
      </p:grpSpPr>
      <p:grpSp>
        <p:nvGrpSpPr>
          <p:cNvPr name="Group 2" id="2"/>
          <p:cNvGrpSpPr/>
          <p:nvPr/>
        </p:nvGrpSpPr>
        <p:grpSpPr>
          <a:xfrm rot="0">
            <a:off x="731520" y="1876028"/>
            <a:ext cx="8220565" cy="3563144"/>
            <a:chOff x="0" y="0"/>
            <a:chExt cx="10960753" cy="4750858"/>
          </a:xfrm>
        </p:grpSpPr>
        <p:sp>
          <p:nvSpPr>
            <p:cNvPr name="TextBox 3" id="3"/>
            <p:cNvSpPr txBox="true"/>
            <p:nvPr/>
          </p:nvSpPr>
          <p:spPr>
            <a:xfrm rot="0">
              <a:off x="0" y="0"/>
              <a:ext cx="10960753" cy="771525"/>
            </a:xfrm>
            <a:prstGeom prst="rect">
              <a:avLst/>
            </a:prstGeom>
          </p:spPr>
          <p:txBody>
            <a:bodyPr anchor="t" rtlCol="false" tIns="0" lIns="0" bIns="0" rIns="0">
              <a:spAutoFit/>
            </a:bodyPr>
            <a:lstStyle/>
            <a:p>
              <a:pPr algn="ctr">
                <a:lnSpc>
                  <a:spcPts val="4560"/>
                </a:lnSpc>
              </a:pPr>
              <a:r>
                <a:rPr lang="en-US" b="true" sz="3800" spc="38">
                  <a:solidFill>
                    <a:srgbClr val="F8FBFD"/>
                  </a:solidFill>
                  <a:latin typeface="Montserrat Classic Bold"/>
                  <a:ea typeface="Montserrat Classic Bold"/>
                  <a:cs typeface="Montserrat Classic Bold"/>
                  <a:sym typeface="Montserrat Classic Bold"/>
                </a:rPr>
                <a:t>RECOMENDACIONES</a:t>
              </a:r>
            </a:p>
          </p:txBody>
        </p:sp>
        <p:sp>
          <p:nvSpPr>
            <p:cNvPr name="TextBox 4" id="4"/>
            <p:cNvSpPr txBox="true"/>
            <p:nvPr/>
          </p:nvSpPr>
          <p:spPr>
            <a:xfrm rot="0">
              <a:off x="665464" y="1011767"/>
              <a:ext cx="9629825" cy="3739092"/>
            </a:xfrm>
            <a:prstGeom prst="rect">
              <a:avLst/>
            </a:prstGeom>
          </p:spPr>
          <p:txBody>
            <a:bodyPr anchor="t" rtlCol="false" tIns="0" lIns="0" bIns="0" rIns="0">
              <a:spAutoFit/>
            </a:bodyPr>
            <a:lstStyle/>
            <a:p>
              <a:pPr algn="just">
                <a:lnSpc>
                  <a:spcPts val="2800"/>
                </a:lnSpc>
              </a:pPr>
              <a:r>
                <a:rPr lang="en-US" b="true" sz="2000" spc="140">
                  <a:solidFill>
                    <a:srgbClr val="F8FBFD"/>
                  </a:solidFill>
                  <a:latin typeface="Montserrat Classic Bold"/>
                  <a:ea typeface="Montserrat Classic Bold"/>
                  <a:cs typeface="Montserrat Classic Bold"/>
                  <a:sym typeface="Montserrat Classic Bold"/>
                </a:rPr>
                <a:t>INTERVENCIÓN REGIONAL: </a:t>
              </a:r>
              <a:r>
                <a:rPr lang="en-US" sz="2000" spc="140">
                  <a:solidFill>
                    <a:srgbClr val="F8FBFD"/>
                  </a:solidFill>
                  <a:latin typeface="Montserrat Classic"/>
                  <a:ea typeface="Montserrat Classic"/>
                  <a:cs typeface="Montserrat Classic"/>
                  <a:sym typeface="Montserrat Classic"/>
                </a:rPr>
                <a:t>DESARROLLAR PROGRAMAS ESPECÍFICOS PARA LAS REGIONES MÁS AFECTADAS, COMO EL NOA Y CUYO, QUE INCLUYAN MAYOR ACCESO A SERVICIOS DE SALUD MENTAL, FORMACIÓN EN DETECCIÓN TEMPRANA Y RECURSOS LOCALES QUE ABORDEN LOS FACTORES SOCIOECONÓMICOS SUBYACENTES.</a:t>
              </a:r>
            </a:p>
          </p:txBody>
        </p:sp>
      </p:grpSp>
      <p:sp>
        <p:nvSpPr>
          <p:cNvPr name="AutoShape 5" id="5"/>
          <p:cNvSpPr/>
          <p:nvPr/>
        </p:nvSpPr>
        <p:spPr>
          <a:xfrm rot="-2700000">
            <a:off x="7174615" y="-2589922"/>
            <a:ext cx="3554939" cy="3554243"/>
          </a:xfrm>
          <a:prstGeom prst="rect">
            <a:avLst/>
          </a:prstGeom>
          <a:solidFill>
            <a:srgbClr val="F8FBFD"/>
          </a:solidFill>
        </p:spPr>
      </p:sp>
      <p:sp>
        <p:nvSpPr>
          <p:cNvPr name="AutoShape 6" id="6"/>
          <p:cNvSpPr/>
          <p:nvPr/>
        </p:nvSpPr>
        <p:spPr>
          <a:xfrm rot="-2700000">
            <a:off x="-528626" y="6055300"/>
            <a:ext cx="2520292" cy="2519799"/>
          </a:xfrm>
          <a:prstGeom prst="rect">
            <a:avLst/>
          </a:prstGeom>
          <a:solidFill>
            <a:srgbClr val="F8FBFD"/>
          </a:solidFill>
        </p:spPr>
      </p:sp>
      <p:sp>
        <p:nvSpPr>
          <p:cNvPr name="AutoShape 7" id="7"/>
          <p:cNvSpPr/>
          <p:nvPr/>
        </p:nvSpPr>
        <p:spPr>
          <a:xfrm rot="-2700000">
            <a:off x="7210580" y="-1074420"/>
            <a:ext cx="30601" cy="3238550"/>
          </a:xfrm>
          <a:prstGeom prst="rect">
            <a:avLst/>
          </a:prstGeom>
          <a:solidFill>
            <a:srgbClr val="F8FBFD"/>
          </a:solidFill>
        </p:spPr>
      </p:sp>
      <p:sp>
        <p:nvSpPr>
          <p:cNvPr name="AutoShape 8" id="8"/>
          <p:cNvSpPr/>
          <p:nvPr/>
        </p:nvSpPr>
        <p:spPr>
          <a:xfrm rot="-2700000">
            <a:off x="9693751" y="6312324"/>
            <a:ext cx="23417" cy="1909472"/>
          </a:xfrm>
          <a:prstGeom prst="rect">
            <a:avLst/>
          </a:prstGeom>
          <a:solidFill>
            <a:srgbClr val="F8FBFD"/>
          </a:solidFill>
        </p:spPr>
      </p:sp>
    </p:spTree>
  </p:cSld>
  <p:clrMapOvr>
    <a:masterClrMapping/>
  </p:clrMapOvr>
</p:sld>
</file>

<file path=ppt/slides/slide6.xml><?xml version="1.0" encoding="utf-8"?>
<p:sld xmlns:p="http://schemas.openxmlformats.org/presentationml/2006/main" xmlns:a="http://schemas.openxmlformats.org/drawingml/2006/main">
  <p:cSld>
    <p:bg>
      <p:bgPr>
        <a:solidFill>
          <a:srgbClr val="38B6FF"/>
        </a:solidFill>
      </p:bgPr>
    </p:bg>
    <p:spTree>
      <p:nvGrpSpPr>
        <p:cNvPr id="1" name=""/>
        <p:cNvGrpSpPr/>
        <p:nvPr/>
      </p:nvGrpSpPr>
      <p:grpSpPr>
        <a:xfrm>
          <a:off x="0" y="0"/>
          <a:ext cx="0" cy="0"/>
          <a:chOff x="0" y="0"/>
          <a:chExt cx="0" cy="0"/>
        </a:xfrm>
      </p:grpSpPr>
      <p:sp>
        <p:nvSpPr>
          <p:cNvPr name="AutoShape 2" id="2"/>
          <p:cNvSpPr/>
          <p:nvPr/>
        </p:nvSpPr>
        <p:spPr>
          <a:xfrm rot="-2700000">
            <a:off x="-1228829" y="-2132722"/>
            <a:ext cx="3554939" cy="3554243"/>
          </a:xfrm>
          <a:prstGeom prst="rect">
            <a:avLst/>
          </a:prstGeom>
          <a:solidFill>
            <a:srgbClr val="F8FBFD"/>
          </a:solidFill>
        </p:spPr>
      </p:sp>
      <p:sp>
        <p:nvSpPr>
          <p:cNvPr name="AutoShape 3" id="3"/>
          <p:cNvSpPr/>
          <p:nvPr/>
        </p:nvSpPr>
        <p:spPr>
          <a:xfrm rot="-2700000">
            <a:off x="648231" y="878141"/>
            <a:ext cx="3554939" cy="26798"/>
          </a:xfrm>
          <a:prstGeom prst="rect">
            <a:avLst/>
          </a:prstGeom>
          <a:solidFill>
            <a:srgbClr val="F8FBFD"/>
          </a:solidFill>
        </p:spPr>
      </p:sp>
      <p:sp>
        <p:nvSpPr>
          <p:cNvPr name="AutoShape 4" id="4"/>
          <p:cNvSpPr/>
          <p:nvPr/>
        </p:nvSpPr>
        <p:spPr>
          <a:xfrm rot="-2700000">
            <a:off x="9741891" y="6360464"/>
            <a:ext cx="23417" cy="1909472"/>
          </a:xfrm>
          <a:prstGeom prst="rect">
            <a:avLst/>
          </a:prstGeom>
          <a:solidFill>
            <a:srgbClr val="F8FBFD"/>
          </a:solidFill>
        </p:spPr>
      </p:sp>
      <p:sp>
        <p:nvSpPr>
          <p:cNvPr name="TextBox 5" id="5"/>
          <p:cNvSpPr txBox="true"/>
          <p:nvPr/>
        </p:nvSpPr>
        <p:spPr>
          <a:xfrm rot="0">
            <a:off x="731520" y="5372572"/>
            <a:ext cx="4311924" cy="1300162"/>
          </a:xfrm>
          <a:prstGeom prst="rect">
            <a:avLst/>
          </a:prstGeom>
        </p:spPr>
        <p:txBody>
          <a:bodyPr anchor="t" rtlCol="false" tIns="0" lIns="0" bIns="0" rIns="0">
            <a:spAutoFit/>
          </a:bodyPr>
          <a:lstStyle/>
          <a:p>
            <a:pPr algn="l">
              <a:lnSpc>
                <a:spcPts val="5160"/>
              </a:lnSpc>
            </a:pPr>
            <a:r>
              <a:rPr lang="en-US" sz="4300" spc="-42" b="true">
                <a:solidFill>
                  <a:srgbClr val="F8FBFD"/>
                </a:solidFill>
                <a:latin typeface="Montserrat Classic Bold"/>
                <a:ea typeface="Montserrat Classic Bold"/>
                <a:cs typeface="Montserrat Classic Bold"/>
                <a:sym typeface="Montserrat Classic Bold"/>
              </a:rPr>
              <a:t>METODOLOGÍA EMPLEADA</a:t>
            </a:r>
          </a:p>
        </p:txBody>
      </p:sp>
      <p:sp>
        <p:nvSpPr>
          <p:cNvPr name="TextBox 6" id="6"/>
          <p:cNvSpPr txBox="true"/>
          <p:nvPr/>
        </p:nvSpPr>
        <p:spPr>
          <a:xfrm rot="0">
            <a:off x="4516565" y="310172"/>
            <a:ext cx="4553655" cy="372745"/>
          </a:xfrm>
          <a:prstGeom prst="rect">
            <a:avLst/>
          </a:prstGeom>
        </p:spPr>
        <p:txBody>
          <a:bodyPr anchor="t" rtlCol="false" tIns="0" lIns="0" bIns="0" rIns="0">
            <a:spAutoFit/>
          </a:bodyPr>
          <a:lstStyle/>
          <a:p>
            <a:pPr algn="r">
              <a:lnSpc>
                <a:spcPts val="3079"/>
              </a:lnSpc>
            </a:pPr>
            <a:r>
              <a:rPr lang="en-US" b="true" sz="2199" spc="153">
                <a:solidFill>
                  <a:srgbClr val="F8FBFD"/>
                </a:solidFill>
                <a:latin typeface="Montserrat Classic Bold"/>
                <a:ea typeface="Montserrat Classic Bold"/>
                <a:cs typeface="Montserrat Classic Bold"/>
                <a:sym typeface="Montserrat Classic Bold"/>
              </a:rPr>
              <a:t>FUENTES</a:t>
            </a:r>
          </a:p>
        </p:txBody>
      </p:sp>
      <p:sp>
        <p:nvSpPr>
          <p:cNvPr name="TextBox 7" id="7"/>
          <p:cNvSpPr txBox="true"/>
          <p:nvPr/>
        </p:nvSpPr>
        <p:spPr>
          <a:xfrm rot="0">
            <a:off x="4516565" y="3636755"/>
            <a:ext cx="4553655" cy="372745"/>
          </a:xfrm>
          <a:prstGeom prst="rect">
            <a:avLst/>
          </a:prstGeom>
        </p:spPr>
        <p:txBody>
          <a:bodyPr anchor="t" rtlCol="false" tIns="0" lIns="0" bIns="0" rIns="0">
            <a:spAutoFit/>
          </a:bodyPr>
          <a:lstStyle/>
          <a:p>
            <a:pPr algn="r">
              <a:lnSpc>
                <a:spcPts val="3079"/>
              </a:lnSpc>
            </a:pPr>
            <a:r>
              <a:rPr lang="en-US" b="true" sz="2199" spc="153">
                <a:solidFill>
                  <a:srgbClr val="F8FBFD"/>
                </a:solidFill>
                <a:latin typeface="Montserrat Classic Bold"/>
                <a:ea typeface="Montserrat Classic Bold"/>
                <a:cs typeface="Montserrat Classic Bold"/>
                <a:sym typeface="Montserrat Classic Bold"/>
              </a:rPr>
              <a:t>ANÁLISIS</a:t>
            </a:r>
          </a:p>
        </p:txBody>
      </p:sp>
      <p:sp>
        <p:nvSpPr>
          <p:cNvPr name="TextBox 8" id="8"/>
          <p:cNvSpPr txBox="true"/>
          <p:nvPr/>
        </p:nvSpPr>
        <p:spPr>
          <a:xfrm rot="0">
            <a:off x="4516565" y="694347"/>
            <a:ext cx="4553655" cy="1466850"/>
          </a:xfrm>
          <a:prstGeom prst="rect">
            <a:avLst/>
          </a:prstGeom>
        </p:spPr>
        <p:txBody>
          <a:bodyPr anchor="t" rtlCol="false" tIns="0" lIns="0" bIns="0" rIns="0">
            <a:spAutoFit/>
          </a:bodyPr>
          <a:lstStyle/>
          <a:p>
            <a:pPr algn="r">
              <a:lnSpc>
                <a:spcPts val="2999"/>
              </a:lnSpc>
            </a:pPr>
            <a:r>
              <a:rPr lang="en-US" sz="1999" spc="19">
                <a:solidFill>
                  <a:srgbClr val="F8FBFD"/>
                </a:solidFill>
                <a:latin typeface="Montserrat Light"/>
                <a:ea typeface="Montserrat Light"/>
                <a:cs typeface="Montserrat Light"/>
                <a:sym typeface="Montserrat Light"/>
              </a:rPr>
              <a:t>Análisis de datos proporcionados por el Sistema de Alerta Temprana de Suicidios en Argentina (2017-2022).</a:t>
            </a:r>
          </a:p>
        </p:txBody>
      </p:sp>
      <p:sp>
        <p:nvSpPr>
          <p:cNvPr name="TextBox 9" id="9"/>
          <p:cNvSpPr txBox="true"/>
          <p:nvPr/>
        </p:nvSpPr>
        <p:spPr>
          <a:xfrm rot="0">
            <a:off x="4516565" y="2100725"/>
            <a:ext cx="4553655" cy="1095375"/>
          </a:xfrm>
          <a:prstGeom prst="rect">
            <a:avLst/>
          </a:prstGeom>
        </p:spPr>
        <p:txBody>
          <a:bodyPr anchor="t" rtlCol="false" tIns="0" lIns="0" bIns="0" rIns="0">
            <a:spAutoFit/>
          </a:bodyPr>
          <a:lstStyle/>
          <a:p>
            <a:pPr algn="r">
              <a:lnSpc>
                <a:spcPts val="2999"/>
              </a:lnSpc>
            </a:pPr>
            <a:r>
              <a:rPr lang="en-US" sz="1999" spc="19">
                <a:solidFill>
                  <a:srgbClr val="F8FBFD"/>
                </a:solidFill>
                <a:latin typeface="Montserrat Light"/>
                <a:ea typeface="Montserrat Light"/>
                <a:cs typeface="Montserrat Light"/>
                <a:sym typeface="Montserrat Light"/>
              </a:rPr>
              <a:t>Datos demográficos del Censo Nacional de Población, Hogares y Viviendas 2022.</a:t>
            </a:r>
          </a:p>
        </p:txBody>
      </p:sp>
      <p:sp>
        <p:nvSpPr>
          <p:cNvPr name="TextBox 10" id="10"/>
          <p:cNvSpPr txBox="true"/>
          <p:nvPr/>
        </p:nvSpPr>
        <p:spPr>
          <a:xfrm rot="0">
            <a:off x="4516565" y="4114774"/>
            <a:ext cx="4553655" cy="1466850"/>
          </a:xfrm>
          <a:prstGeom prst="rect">
            <a:avLst/>
          </a:prstGeom>
        </p:spPr>
        <p:txBody>
          <a:bodyPr anchor="t" rtlCol="false" tIns="0" lIns="0" bIns="0" rIns="0">
            <a:spAutoFit/>
          </a:bodyPr>
          <a:lstStyle/>
          <a:p>
            <a:pPr algn="r">
              <a:lnSpc>
                <a:spcPts val="2999"/>
              </a:lnSpc>
            </a:pPr>
            <a:r>
              <a:rPr lang="en-US" sz="1999" spc="19">
                <a:solidFill>
                  <a:srgbClr val="F8FBFD"/>
                </a:solidFill>
                <a:latin typeface="Montserrat Light"/>
                <a:ea typeface="Montserrat Light"/>
                <a:cs typeface="Montserrat Light"/>
                <a:sym typeface="Montserrat Light"/>
              </a:rPr>
              <a:t>Uso de técnicas de Análisis Exploratorio de Datos (EDA) para identificar patrones y realizar pruebas estadísticas.</a:t>
            </a:r>
          </a:p>
        </p:txBody>
      </p:sp>
    </p:spTree>
  </p:cSld>
  <p:clrMapOvr>
    <a:masterClrMapping/>
  </p:clrMapOvr>
</p:sld>
</file>

<file path=ppt/slides/slide60.xml><?xml version="1.0" encoding="utf-8"?>
<p:sld xmlns:p="http://schemas.openxmlformats.org/presentationml/2006/main" xmlns:a="http://schemas.openxmlformats.org/drawingml/2006/main">
  <p:cSld>
    <p:bg>
      <p:bgPr>
        <a:solidFill>
          <a:srgbClr val="38B6FF"/>
        </a:solidFill>
      </p:bgPr>
    </p:bg>
    <p:spTree>
      <p:nvGrpSpPr>
        <p:cNvPr id="1" name=""/>
        <p:cNvGrpSpPr/>
        <p:nvPr/>
      </p:nvGrpSpPr>
      <p:grpSpPr>
        <a:xfrm>
          <a:off x="0" y="0"/>
          <a:ext cx="0" cy="0"/>
          <a:chOff x="0" y="0"/>
          <a:chExt cx="0" cy="0"/>
        </a:xfrm>
      </p:grpSpPr>
      <p:grpSp>
        <p:nvGrpSpPr>
          <p:cNvPr name="Group 2" id="2"/>
          <p:cNvGrpSpPr/>
          <p:nvPr/>
        </p:nvGrpSpPr>
        <p:grpSpPr>
          <a:xfrm rot="0">
            <a:off x="731520" y="2228453"/>
            <a:ext cx="8220565" cy="2858294"/>
            <a:chOff x="0" y="0"/>
            <a:chExt cx="10960753" cy="3811058"/>
          </a:xfrm>
        </p:grpSpPr>
        <p:sp>
          <p:nvSpPr>
            <p:cNvPr name="TextBox 3" id="3"/>
            <p:cNvSpPr txBox="true"/>
            <p:nvPr/>
          </p:nvSpPr>
          <p:spPr>
            <a:xfrm rot="0">
              <a:off x="0" y="0"/>
              <a:ext cx="10960753" cy="771525"/>
            </a:xfrm>
            <a:prstGeom prst="rect">
              <a:avLst/>
            </a:prstGeom>
          </p:spPr>
          <p:txBody>
            <a:bodyPr anchor="t" rtlCol="false" tIns="0" lIns="0" bIns="0" rIns="0">
              <a:spAutoFit/>
            </a:bodyPr>
            <a:lstStyle/>
            <a:p>
              <a:pPr algn="ctr">
                <a:lnSpc>
                  <a:spcPts val="4560"/>
                </a:lnSpc>
              </a:pPr>
              <a:r>
                <a:rPr lang="en-US" b="true" sz="3800" spc="38">
                  <a:solidFill>
                    <a:srgbClr val="F8FBFD"/>
                  </a:solidFill>
                  <a:latin typeface="Montserrat Classic Bold"/>
                  <a:ea typeface="Montserrat Classic Bold"/>
                  <a:cs typeface="Montserrat Classic Bold"/>
                  <a:sym typeface="Montserrat Classic Bold"/>
                </a:rPr>
                <a:t>CONCLUSIONES</a:t>
              </a:r>
            </a:p>
          </p:txBody>
        </p:sp>
        <p:sp>
          <p:nvSpPr>
            <p:cNvPr name="TextBox 4" id="4"/>
            <p:cNvSpPr txBox="true"/>
            <p:nvPr/>
          </p:nvSpPr>
          <p:spPr>
            <a:xfrm rot="0">
              <a:off x="665464" y="1011767"/>
              <a:ext cx="9629825" cy="2799292"/>
            </a:xfrm>
            <a:prstGeom prst="rect">
              <a:avLst/>
            </a:prstGeom>
          </p:spPr>
          <p:txBody>
            <a:bodyPr anchor="t" rtlCol="false" tIns="0" lIns="0" bIns="0" rIns="0">
              <a:spAutoFit/>
            </a:bodyPr>
            <a:lstStyle/>
            <a:p>
              <a:pPr algn="just">
                <a:lnSpc>
                  <a:spcPts val="2800"/>
                </a:lnSpc>
              </a:pPr>
              <a:r>
                <a:rPr lang="en-US" b="true" sz="2000" spc="140">
                  <a:solidFill>
                    <a:srgbClr val="F8FBFD"/>
                  </a:solidFill>
                  <a:latin typeface="Montserrat Classic Bold"/>
                  <a:ea typeface="Montserrat Classic Bold"/>
                  <a:cs typeface="Montserrat Classic Bold"/>
                  <a:sym typeface="Montserrat Classic Bold"/>
                </a:rPr>
                <a:t>PROGRAMAS PARA JÓVENES: </a:t>
              </a:r>
              <a:r>
                <a:rPr lang="en-US" sz="2000" spc="140">
                  <a:solidFill>
                    <a:srgbClr val="F8FBFD"/>
                  </a:solidFill>
                  <a:latin typeface="Montserrat Classic"/>
                  <a:ea typeface="Montserrat Classic"/>
                  <a:cs typeface="Montserrat Classic"/>
                  <a:sym typeface="Montserrat Classic"/>
                </a:rPr>
                <a:t>IMPLEMENTAR PROGRAMAS DE PREVENCIÓN ENFOCADOS EN JÓVENES Y ADULTOS JÓVENES, ATENDIENDO FACTORES RELACIONADOS CON LA PRESIÓN LABORAL, EL ESTRÉS ACADÉMICO Y LA TRANSICIÓN A LA VIDA ADULTA.</a:t>
              </a:r>
            </a:p>
          </p:txBody>
        </p:sp>
      </p:grpSp>
      <p:sp>
        <p:nvSpPr>
          <p:cNvPr name="AutoShape 5" id="5"/>
          <p:cNvSpPr/>
          <p:nvPr/>
        </p:nvSpPr>
        <p:spPr>
          <a:xfrm rot="-2700000">
            <a:off x="7174615" y="-2589922"/>
            <a:ext cx="3554939" cy="3554243"/>
          </a:xfrm>
          <a:prstGeom prst="rect">
            <a:avLst/>
          </a:prstGeom>
          <a:solidFill>
            <a:srgbClr val="F8FBFD"/>
          </a:solidFill>
        </p:spPr>
      </p:sp>
      <p:sp>
        <p:nvSpPr>
          <p:cNvPr name="AutoShape 6" id="6"/>
          <p:cNvSpPr/>
          <p:nvPr/>
        </p:nvSpPr>
        <p:spPr>
          <a:xfrm rot="-2700000">
            <a:off x="-528626" y="6055300"/>
            <a:ext cx="2520292" cy="2519799"/>
          </a:xfrm>
          <a:prstGeom prst="rect">
            <a:avLst/>
          </a:prstGeom>
          <a:solidFill>
            <a:srgbClr val="F8FBFD"/>
          </a:solidFill>
        </p:spPr>
      </p:sp>
      <p:sp>
        <p:nvSpPr>
          <p:cNvPr name="AutoShape 7" id="7"/>
          <p:cNvSpPr/>
          <p:nvPr/>
        </p:nvSpPr>
        <p:spPr>
          <a:xfrm rot="-2700000">
            <a:off x="7210580" y="-1074420"/>
            <a:ext cx="30601" cy="3238550"/>
          </a:xfrm>
          <a:prstGeom prst="rect">
            <a:avLst/>
          </a:prstGeom>
          <a:solidFill>
            <a:srgbClr val="F8FBFD"/>
          </a:solidFill>
        </p:spPr>
      </p:sp>
      <p:sp>
        <p:nvSpPr>
          <p:cNvPr name="AutoShape 8" id="8"/>
          <p:cNvSpPr/>
          <p:nvPr/>
        </p:nvSpPr>
        <p:spPr>
          <a:xfrm rot="-2700000">
            <a:off x="9693751" y="6312324"/>
            <a:ext cx="23417" cy="1909472"/>
          </a:xfrm>
          <a:prstGeom prst="rect">
            <a:avLst/>
          </a:prstGeom>
          <a:solidFill>
            <a:srgbClr val="F8FBFD"/>
          </a:solidFill>
        </p:spPr>
      </p:sp>
    </p:spTree>
  </p:cSld>
  <p:clrMapOvr>
    <a:masterClrMapping/>
  </p:clrMapOvr>
</p:sld>
</file>

<file path=ppt/slides/slide61.xml><?xml version="1.0" encoding="utf-8"?>
<p:sld xmlns:p="http://schemas.openxmlformats.org/presentationml/2006/main" xmlns:a="http://schemas.openxmlformats.org/drawingml/2006/main">
  <p:cSld>
    <p:bg>
      <p:bgPr>
        <a:solidFill>
          <a:srgbClr val="38B6FF"/>
        </a:solidFill>
      </p:bgPr>
    </p:bg>
    <p:spTree>
      <p:nvGrpSpPr>
        <p:cNvPr id="1" name=""/>
        <p:cNvGrpSpPr/>
        <p:nvPr/>
      </p:nvGrpSpPr>
      <p:grpSpPr>
        <a:xfrm>
          <a:off x="0" y="0"/>
          <a:ext cx="0" cy="0"/>
          <a:chOff x="0" y="0"/>
          <a:chExt cx="0" cy="0"/>
        </a:xfrm>
      </p:grpSpPr>
      <p:grpSp>
        <p:nvGrpSpPr>
          <p:cNvPr name="Group 2" id="2"/>
          <p:cNvGrpSpPr/>
          <p:nvPr/>
        </p:nvGrpSpPr>
        <p:grpSpPr>
          <a:xfrm rot="0">
            <a:off x="731520" y="1699816"/>
            <a:ext cx="8220565" cy="3915569"/>
            <a:chOff x="0" y="0"/>
            <a:chExt cx="10960753" cy="5220758"/>
          </a:xfrm>
        </p:grpSpPr>
        <p:sp>
          <p:nvSpPr>
            <p:cNvPr name="TextBox 3" id="3"/>
            <p:cNvSpPr txBox="true"/>
            <p:nvPr/>
          </p:nvSpPr>
          <p:spPr>
            <a:xfrm rot="0">
              <a:off x="0" y="0"/>
              <a:ext cx="10960753" cy="771525"/>
            </a:xfrm>
            <a:prstGeom prst="rect">
              <a:avLst/>
            </a:prstGeom>
          </p:spPr>
          <p:txBody>
            <a:bodyPr anchor="t" rtlCol="false" tIns="0" lIns="0" bIns="0" rIns="0">
              <a:spAutoFit/>
            </a:bodyPr>
            <a:lstStyle/>
            <a:p>
              <a:pPr algn="ctr">
                <a:lnSpc>
                  <a:spcPts val="4560"/>
                </a:lnSpc>
              </a:pPr>
              <a:r>
                <a:rPr lang="en-US" b="true" sz="3800" spc="38">
                  <a:solidFill>
                    <a:srgbClr val="F8FBFD"/>
                  </a:solidFill>
                  <a:latin typeface="Montserrat Classic Bold"/>
                  <a:ea typeface="Montserrat Classic Bold"/>
                  <a:cs typeface="Montserrat Classic Bold"/>
                  <a:sym typeface="Montserrat Classic Bold"/>
                </a:rPr>
                <a:t>CONCLUSIONES</a:t>
              </a:r>
            </a:p>
          </p:txBody>
        </p:sp>
        <p:sp>
          <p:nvSpPr>
            <p:cNvPr name="TextBox 4" id="4"/>
            <p:cNvSpPr txBox="true"/>
            <p:nvPr/>
          </p:nvSpPr>
          <p:spPr>
            <a:xfrm rot="0">
              <a:off x="665464" y="1011767"/>
              <a:ext cx="9629825" cy="4208992"/>
            </a:xfrm>
            <a:prstGeom prst="rect">
              <a:avLst/>
            </a:prstGeom>
          </p:spPr>
          <p:txBody>
            <a:bodyPr anchor="t" rtlCol="false" tIns="0" lIns="0" bIns="0" rIns="0">
              <a:spAutoFit/>
            </a:bodyPr>
            <a:lstStyle/>
            <a:p>
              <a:pPr algn="just">
                <a:lnSpc>
                  <a:spcPts val="2800"/>
                </a:lnSpc>
              </a:pPr>
              <a:r>
                <a:rPr lang="en-US" b="true" sz="2000" spc="140">
                  <a:solidFill>
                    <a:srgbClr val="F8FBFD"/>
                  </a:solidFill>
                  <a:latin typeface="Montserrat Classic Bold"/>
                  <a:ea typeface="Montserrat Classic Bold"/>
                  <a:cs typeface="Montserrat Classic Bold"/>
                  <a:sym typeface="Montserrat Classic Bold"/>
                </a:rPr>
                <a:t>REDUCCIÓN DE LA DISPARIDAD DE GÉNERO: </a:t>
              </a:r>
              <a:r>
                <a:rPr lang="en-US" sz="2000" spc="140">
                  <a:solidFill>
                    <a:srgbClr val="F8FBFD"/>
                  </a:solidFill>
                  <a:latin typeface="Montserrat Classic"/>
                  <a:ea typeface="Montserrat Classic"/>
                  <a:cs typeface="Montserrat Classic"/>
                  <a:sym typeface="Montserrat Classic"/>
                </a:rPr>
                <a:t>DISEÑAR INTERVENCIONES ESPECÍFICAS PARA LOS HOMBRES, QUIENES REPRESENTAN LA MAYORÍA DE LOS SUICIDIOS. ESTAS INTERVENCIONES DEBERÍAN ENFOCARSE EN BRINDAR APOYO EMOCIONAL, GENERAR CONSCIENCIA SOBRE SALUD MENTAL Y OFRECER ALTERNATIVAS A LOS PROBLEMAS ASOCIADOS CON LA MASCULINIDAD TRADICIONAL.</a:t>
              </a:r>
            </a:p>
          </p:txBody>
        </p:sp>
      </p:grpSp>
      <p:sp>
        <p:nvSpPr>
          <p:cNvPr name="AutoShape 5" id="5"/>
          <p:cNvSpPr/>
          <p:nvPr/>
        </p:nvSpPr>
        <p:spPr>
          <a:xfrm rot="-2700000">
            <a:off x="7174615" y="-2589922"/>
            <a:ext cx="3554939" cy="3554243"/>
          </a:xfrm>
          <a:prstGeom prst="rect">
            <a:avLst/>
          </a:prstGeom>
          <a:solidFill>
            <a:srgbClr val="F8FBFD"/>
          </a:solidFill>
        </p:spPr>
      </p:sp>
      <p:sp>
        <p:nvSpPr>
          <p:cNvPr name="AutoShape 6" id="6"/>
          <p:cNvSpPr/>
          <p:nvPr/>
        </p:nvSpPr>
        <p:spPr>
          <a:xfrm rot="-2700000">
            <a:off x="-528626" y="6055300"/>
            <a:ext cx="2520292" cy="2519799"/>
          </a:xfrm>
          <a:prstGeom prst="rect">
            <a:avLst/>
          </a:prstGeom>
          <a:solidFill>
            <a:srgbClr val="F8FBFD"/>
          </a:solidFill>
        </p:spPr>
      </p:sp>
      <p:sp>
        <p:nvSpPr>
          <p:cNvPr name="AutoShape 7" id="7"/>
          <p:cNvSpPr/>
          <p:nvPr/>
        </p:nvSpPr>
        <p:spPr>
          <a:xfrm rot="-2700000">
            <a:off x="7210580" y="-1074420"/>
            <a:ext cx="30601" cy="3238550"/>
          </a:xfrm>
          <a:prstGeom prst="rect">
            <a:avLst/>
          </a:prstGeom>
          <a:solidFill>
            <a:srgbClr val="F8FBFD"/>
          </a:solidFill>
        </p:spPr>
      </p:sp>
      <p:sp>
        <p:nvSpPr>
          <p:cNvPr name="AutoShape 8" id="8"/>
          <p:cNvSpPr/>
          <p:nvPr/>
        </p:nvSpPr>
        <p:spPr>
          <a:xfrm rot="-2700000">
            <a:off x="9693751" y="6312324"/>
            <a:ext cx="23417" cy="1909472"/>
          </a:xfrm>
          <a:prstGeom prst="rect">
            <a:avLst/>
          </a:prstGeom>
          <a:solidFill>
            <a:srgbClr val="F8FBFD"/>
          </a:solidFill>
        </p:spPr>
      </p:sp>
    </p:spTree>
  </p:cSld>
  <p:clrMapOvr>
    <a:masterClrMapping/>
  </p:clrMapOvr>
</p:sld>
</file>

<file path=ppt/slides/slide62.xml><?xml version="1.0" encoding="utf-8"?>
<p:sld xmlns:p="http://schemas.openxmlformats.org/presentationml/2006/main" xmlns:a="http://schemas.openxmlformats.org/drawingml/2006/main" xmlns:r="http://schemas.openxmlformats.org/officeDocument/2006/relationships">
  <p:cSld>
    <p:bg>
      <p:bgPr>
        <a:solidFill>
          <a:srgbClr val="053D57"/>
        </a:solidFill>
      </p:bgPr>
    </p:bg>
    <p:spTree>
      <p:nvGrpSpPr>
        <p:cNvPr id="1" name=""/>
        <p:cNvGrpSpPr/>
        <p:nvPr/>
      </p:nvGrpSpPr>
      <p:grpSpPr>
        <a:xfrm>
          <a:off x="0" y="0"/>
          <a:ext cx="0" cy="0"/>
          <a:chOff x="0" y="0"/>
          <a:chExt cx="0" cy="0"/>
        </a:xfrm>
      </p:grpSpPr>
      <p:grpSp>
        <p:nvGrpSpPr>
          <p:cNvPr name="Group 2" id="2"/>
          <p:cNvGrpSpPr/>
          <p:nvPr/>
        </p:nvGrpSpPr>
        <p:grpSpPr>
          <a:xfrm rot="0">
            <a:off x="0" y="0"/>
            <a:ext cx="6976741" cy="7315200"/>
            <a:chOff x="0" y="0"/>
            <a:chExt cx="9302322" cy="9753600"/>
          </a:xfrm>
        </p:grpSpPr>
        <p:pic>
          <p:nvPicPr>
            <p:cNvPr name="Picture 3" id="3"/>
            <p:cNvPicPr>
              <a:picLocks noChangeAspect="true"/>
            </p:cNvPicPr>
            <p:nvPr/>
          </p:nvPicPr>
          <p:blipFill>
            <a:blip r:embed="rId2">
              <a:alphaModFix amt="30000"/>
            </a:blip>
            <a:srcRect l="21309" t="0" r="7246" b="0"/>
            <a:stretch>
              <a:fillRect/>
            </a:stretch>
          </p:blipFill>
          <p:spPr>
            <a:xfrm flipH="false" flipV="false">
              <a:off x="0" y="0"/>
              <a:ext cx="9302322" cy="9753600"/>
            </a:xfrm>
            <a:prstGeom prst="rect">
              <a:avLst/>
            </a:prstGeom>
          </p:spPr>
        </p:pic>
      </p:grpSp>
      <p:sp>
        <p:nvSpPr>
          <p:cNvPr name="AutoShape 4" id="4"/>
          <p:cNvSpPr/>
          <p:nvPr/>
        </p:nvSpPr>
        <p:spPr>
          <a:xfrm rot="-2295618">
            <a:off x="3688267" y="-4364928"/>
            <a:ext cx="6887586" cy="12786099"/>
          </a:xfrm>
          <a:prstGeom prst="rect">
            <a:avLst/>
          </a:prstGeom>
          <a:solidFill>
            <a:srgbClr val="38B6FF"/>
          </a:solidFill>
        </p:spPr>
      </p:sp>
      <p:sp>
        <p:nvSpPr>
          <p:cNvPr name="TextBox 5" id="5"/>
          <p:cNvSpPr txBox="true"/>
          <p:nvPr/>
        </p:nvSpPr>
        <p:spPr>
          <a:xfrm rot="0">
            <a:off x="2111350" y="2428875"/>
            <a:ext cx="7093610" cy="1838325"/>
          </a:xfrm>
          <a:prstGeom prst="rect">
            <a:avLst/>
          </a:prstGeom>
        </p:spPr>
        <p:txBody>
          <a:bodyPr anchor="t" rtlCol="false" tIns="0" lIns="0" bIns="0" rIns="0">
            <a:spAutoFit/>
          </a:bodyPr>
          <a:lstStyle/>
          <a:p>
            <a:pPr algn="l">
              <a:lnSpc>
                <a:spcPts val="4800"/>
              </a:lnSpc>
            </a:pPr>
            <a:r>
              <a:rPr lang="en-US" sz="4000" spc="-40" b="true">
                <a:solidFill>
                  <a:srgbClr val="F8FBFD"/>
                </a:solidFill>
                <a:latin typeface="Montserrat Classic Bold"/>
                <a:ea typeface="Montserrat Classic Bold"/>
                <a:cs typeface="Montserrat Classic Bold"/>
                <a:sym typeface="Montserrat Classic Bold"/>
              </a:rPr>
              <a:t>MODELO PREDICTIVO Y EVALUACIÓN DE RESULTADOS</a:t>
            </a:r>
          </a:p>
        </p:txBody>
      </p:sp>
      <p:sp>
        <p:nvSpPr>
          <p:cNvPr name="AutoShape 6" id="6"/>
          <p:cNvSpPr/>
          <p:nvPr/>
        </p:nvSpPr>
        <p:spPr>
          <a:xfrm rot="-2700000">
            <a:off x="8169571" y="6280451"/>
            <a:ext cx="2070778" cy="2120297"/>
          </a:xfrm>
          <a:prstGeom prst="rect">
            <a:avLst/>
          </a:prstGeom>
          <a:solidFill>
            <a:srgbClr val="F8FBFD"/>
          </a:solidFill>
        </p:spPr>
      </p:sp>
      <p:sp>
        <p:nvSpPr>
          <p:cNvPr name="AutoShape 7" id="7"/>
          <p:cNvSpPr/>
          <p:nvPr/>
        </p:nvSpPr>
        <p:spPr>
          <a:xfrm rot="-2335582">
            <a:off x="2610726" y="-459409"/>
            <a:ext cx="30601" cy="3238550"/>
          </a:xfrm>
          <a:prstGeom prst="rect">
            <a:avLst/>
          </a:prstGeom>
          <a:solidFill>
            <a:srgbClr val="F8FBFD"/>
          </a:solidFill>
        </p:spPr>
      </p:sp>
    </p:spTree>
  </p:cSld>
  <p:clrMapOvr>
    <a:masterClrMapping/>
  </p:clrMapOvr>
</p:sld>
</file>

<file path=ppt/slides/slide63.xml><?xml version="1.0" encoding="utf-8"?>
<p:sld xmlns:p="http://schemas.openxmlformats.org/presentationml/2006/main" xmlns:a="http://schemas.openxmlformats.org/drawingml/2006/main" xmlns:r="http://schemas.openxmlformats.org/officeDocument/2006/relationships">
  <p:cSld>
    <p:bg>
      <p:bgPr>
        <a:solidFill>
          <a:srgbClr val="053D57"/>
        </a:solidFill>
      </p:bgPr>
    </p:bg>
    <p:spTree>
      <p:nvGrpSpPr>
        <p:cNvPr id="1" name=""/>
        <p:cNvGrpSpPr/>
        <p:nvPr/>
      </p:nvGrpSpPr>
      <p:grpSpPr>
        <a:xfrm>
          <a:off x="0" y="0"/>
          <a:ext cx="0" cy="0"/>
          <a:chOff x="0" y="0"/>
          <a:chExt cx="0" cy="0"/>
        </a:xfrm>
      </p:grpSpPr>
      <p:grpSp>
        <p:nvGrpSpPr>
          <p:cNvPr name="Group 2" id="2"/>
          <p:cNvGrpSpPr/>
          <p:nvPr/>
        </p:nvGrpSpPr>
        <p:grpSpPr>
          <a:xfrm rot="0">
            <a:off x="0" y="0"/>
            <a:ext cx="6976741" cy="7315200"/>
            <a:chOff x="0" y="0"/>
            <a:chExt cx="9302322" cy="9753600"/>
          </a:xfrm>
        </p:grpSpPr>
        <p:pic>
          <p:nvPicPr>
            <p:cNvPr name="Picture 3" id="3"/>
            <p:cNvPicPr>
              <a:picLocks noChangeAspect="true"/>
            </p:cNvPicPr>
            <p:nvPr/>
          </p:nvPicPr>
          <p:blipFill>
            <a:blip r:embed="rId2">
              <a:alphaModFix amt="30000"/>
            </a:blip>
            <a:srcRect l="21309" t="0" r="7246" b="0"/>
            <a:stretch>
              <a:fillRect/>
            </a:stretch>
          </p:blipFill>
          <p:spPr>
            <a:xfrm flipH="false" flipV="false">
              <a:off x="0" y="0"/>
              <a:ext cx="9302322" cy="9753600"/>
            </a:xfrm>
            <a:prstGeom prst="rect">
              <a:avLst/>
            </a:prstGeom>
          </p:spPr>
        </p:pic>
      </p:grpSp>
      <p:sp>
        <p:nvSpPr>
          <p:cNvPr name="AutoShape 4" id="4"/>
          <p:cNvSpPr/>
          <p:nvPr/>
        </p:nvSpPr>
        <p:spPr>
          <a:xfrm rot="-2295618">
            <a:off x="3688267" y="-4364928"/>
            <a:ext cx="6887586" cy="12786099"/>
          </a:xfrm>
          <a:prstGeom prst="rect">
            <a:avLst/>
          </a:prstGeom>
          <a:solidFill>
            <a:srgbClr val="38B6FF"/>
          </a:solidFill>
        </p:spPr>
      </p:sp>
      <p:sp>
        <p:nvSpPr>
          <p:cNvPr name="TextBox 5" id="5"/>
          <p:cNvSpPr txBox="true"/>
          <p:nvPr/>
        </p:nvSpPr>
        <p:spPr>
          <a:xfrm rot="0">
            <a:off x="2111350" y="2428875"/>
            <a:ext cx="7093610" cy="1838325"/>
          </a:xfrm>
          <a:prstGeom prst="rect">
            <a:avLst/>
          </a:prstGeom>
        </p:spPr>
        <p:txBody>
          <a:bodyPr anchor="t" rtlCol="false" tIns="0" lIns="0" bIns="0" rIns="0">
            <a:spAutoFit/>
          </a:bodyPr>
          <a:lstStyle/>
          <a:p>
            <a:pPr algn="l">
              <a:lnSpc>
                <a:spcPts val="4800"/>
              </a:lnSpc>
            </a:pPr>
            <a:r>
              <a:rPr lang="en-US" sz="4000" spc="-40" b="true">
                <a:solidFill>
                  <a:srgbClr val="F8FBFD"/>
                </a:solidFill>
                <a:latin typeface="Montserrat Classic Bold"/>
                <a:ea typeface="Montserrat Classic Bold"/>
                <a:cs typeface="Montserrat Classic Bold"/>
                <a:sym typeface="Montserrat Classic Bold"/>
              </a:rPr>
              <a:t>APLICACIÓN DE MODELO DE RANDOM FOREST PARA EDAD, GÉNERO Y REGIÓN</a:t>
            </a:r>
          </a:p>
        </p:txBody>
      </p:sp>
      <p:sp>
        <p:nvSpPr>
          <p:cNvPr name="AutoShape 6" id="6"/>
          <p:cNvSpPr/>
          <p:nvPr/>
        </p:nvSpPr>
        <p:spPr>
          <a:xfrm rot="-2700000">
            <a:off x="8169571" y="6280451"/>
            <a:ext cx="2070778" cy="2120297"/>
          </a:xfrm>
          <a:prstGeom prst="rect">
            <a:avLst/>
          </a:prstGeom>
          <a:solidFill>
            <a:srgbClr val="F8FBFD"/>
          </a:solidFill>
        </p:spPr>
      </p:sp>
      <p:sp>
        <p:nvSpPr>
          <p:cNvPr name="AutoShape 7" id="7"/>
          <p:cNvSpPr/>
          <p:nvPr/>
        </p:nvSpPr>
        <p:spPr>
          <a:xfrm rot="-2335582">
            <a:off x="2610726" y="-459409"/>
            <a:ext cx="30601" cy="3238550"/>
          </a:xfrm>
          <a:prstGeom prst="rect">
            <a:avLst/>
          </a:prstGeom>
          <a:solidFill>
            <a:srgbClr val="F8FBFD"/>
          </a:solidFill>
        </p:spPr>
      </p:sp>
    </p:spTree>
  </p:cSld>
  <p:clrMapOvr>
    <a:masterClrMapping/>
  </p:clrMapOvr>
</p:sld>
</file>

<file path=ppt/slides/slide64.xml><?xml version="1.0" encoding="utf-8"?>
<p:sld xmlns:p="http://schemas.openxmlformats.org/presentationml/2006/main" xmlns:a="http://schemas.openxmlformats.org/drawingml/2006/main">
  <p:cSld>
    <p:bg>
      <p:bgPr>
        <a:solidFill>
          <a:srgbClr val="38B6FF"/>
        </a:solidFill>
      </p:bgPr>
    </p:bg>
    <p:spTree>
      <p:nvGrpSpPr>
        <p:cNvPr id="1" name=""/>
        <p:cNvGrpSpPr/>
        <p:nvPr/>
      </p:nvGrpSpPr>
      <p:grpSpPr>
        <a:xfrm>
          <a:off x="0" y="0"/>
          <a:ext cx="0" cy="0"/>
          <a:chOff x="0" y="0"/>
          <a:chExt cx="0" cy="0"/>
        </a:xfrm>
      </p:grpSpPr>
      <p:sp>
        <p:nvSpPr>
          <p:cNvPr name="AutoShape 2" id="2"/>
          <p:cNvSpPr/>
          <p:nvPr/>
        </p:nvSpPr>
        <p:spPr>
          <a:xfrm rot="-2700000">
            <a:off x="7174615" y="-2589922"/>
            <a:ext cx="3554939" cy="3554243"/>
          </a:xfrm>
          <a:prstGeom prst="rect">
            <a:avLst/>
          </a:prstGeom>
          <a:solidFill>
            <a:srgbClr val="F8FBFD"/>
          </a:solidFill>
        </p:spPr>
      </p:sp>
      <p:sp>
        <p:nvSpPr>
          <p:cNvPr name="AutoShape 3" id="3"/>
          <p:cNvSpPr/>
          <p:nvPr/>
        </p:nvSpPr>
        <p:spPr>
          <a:xfrm rot="-2700000">
            <a:off x="7210580" y="-1074420"/>
            <a:ext cx="30601" cy="3238550"/>
          </a:xfrm>
          <a:prstGeom prst="rect">
            <a:avLst/>
          </a:prstGeom>
          <a:solidFill>
            <a:srgbClr val="F8FBFD"/>
          </a:solidFill>
        </p:spPr>
      </p:sp>
      <p:sp>
        <p:nvSpPr>
          <p:cNvPr name="AutoShape 4" id="4"/>
          <p:cNvSpPr/>
          <p:nvPr/>
        </p:nvSpPr>
        <p:spPr>
          <a:xfrm rot="-2700000">
            <a:off x="9693751" y="6312324"/>
            <a:ext cx="23417" cy="1909472"/>
          </a:xfrm>
          <a:prstGeom prst="rect">
            <a:avLst/>
          </a:prstGeom>
          <a:solidFill>
            <a:srgbClr val="F8FBFD"/>
          </a:solidFill>
        </p:spPr>
      </p:sp>
      <p:sp>
        <p:nvSpPr>
          <p:cNvPr name="TextBox 5" id="5"/>
          <p:cNvSpPr txBox="true"/>
          <p:nvPr/>
        </p:nvSpPr>
        <p:spPr>
          <a:xfrm rot="0">
            <a:off x="475941" y="731520"/>
            <a:ext cx="8220565" cy="1228725"/>
          </a:xfrm>
          <a:prstGeom prst="rect">
            <a:avLst/>
          </a:prstGeom>
        </p:spPr>
        <p:txBody>
          <a:bodyPr anchor="t" rtlCol="false" tIns="0" lIns="0" bIns="0" rIns="0">
            <a:spAutoFit/>
          </a:bodyPr>
          <a:lstStyle/>
          <a:p>
            <a:pPr algn="l">
              <a:lnSpc>
                <a:spcPts val="3240"/>
              </a:lnSpc>
            </a:pPr>
            <a:r>
              <a:rPr lang="en-US" b="true" sz="2700" spc="27">
                <a:solidFill>
                  <a:srgbClr val="F8FBFD"/>
                </a:solidFill>
                <a:latin typeface="Montserrat Classic Bold"/>
                <a:ea typeface="Montserrat Classic Bold"/>
                <a:cs typeface="Montserrat Classic Bold"/>
                <a:sym typeface="Montserrat Classic Bold"/>
              </a:rPr>
              <a:t>INTRODUCCIÓN AL ANÁLISIS CON </a:t>
            </a:r>
          </a:p>
          <a:p>
            <a:pPr algn="l">
              <a:lnSpc>
                <a:spcPts val="3240"/>
              </a:lnSpc>
            </a:pPr>
            <a:r>
              <a:rPr lang="en-US" b="true" sz="2700" spc="27">
                <a:solidFill>
                  <a:srgbClr val="F8FBFD"/>
                </a:solidFill>
                <a:latin typeface="Montserrat Classic Bold"/>
                <a:ea typeface="Montserrat Classic Bold"/>
                <a:cs typeface="Montserrat Classic Bold"/>
                <a:sym typeface="Montserrat Classic Bold"/>
              </a:rPr>
              <a:t>RANDOM FOREST PARA EDAD, GÉNERO Y REGIÓN</a:t>
            </a:r>
          </a:p>
        </p:txBody>
      </p:sp>
      <p:sp>
        <p:nvSpPr>
          <p:cNvPr name="TextBox 6" id="6"/>
          <p:cNvSpPr txBox="true"/>
          <p:nvPr/>
        </p:nvSpPr>
        <p:spPr>
          <a:xfrm rot="0">
            <a:off x="545936" y="2092134"/>
            <a:ext cx="8476144" cy="4690110"/>
          </a:xfrm>
          <a:prstGeom prst="rect">
            <a:avLst/>
          </a:prstGeom>
        </p:spPr>
        <p:txBody>
          <a:bodyPr anchor="t" rtlCol="false" tIns="0" lIns="0" bIns="0" rIns="0">
            <a:spAutoFit/>
          </a:bodyPr>
          <a:lstStyle/>
          <a:p>
            <a:pPr algn="just">
              <a:lnSpc>
                <a:spcPts val="2850"/>
              </a:lnSpc>
            </a:pPr>
            <a:r>
              <a:rPr lang="en-US" sz="1900" spc="19">
                <a:solidFill>
                  <a:srgbClr val="F8FBFD"/>
                </a:solidFill>
                <a:latin typeface="Montserrat Light"/>
                <a:ea typeface="Montserrat Light"/>
                <a:cs typeface="Montserrat Light"/>
                <a:sym typeface="Montserrat Light"/>
              </a:rPr>
              <a:t>En esta sección, presentamos un análisis de las variables edad, género y región utilizando el modelo de Random Forest. La selección de este modelo se basa en los hallazgos del Análisis Exploratorio de Datos (EDA), donde se identificaron patrones no lineales y posibles interacciones complejas entre las variables que podrían ser difíciles de capturar con modelos más simples. Random Forest fue seleccionado debido a su capacidad para manejar estas relaciones complejas, mitigar el sobreajuste y trabajar bien con características de diversa naturaleza. Posteriormente, los resultados obtenidos con Random Forest serán comparados con los de un análisis equivalente utilizando el modelo Gradient Boosting, con el objetivo de determinar cuál de estos modelos ofrece un mejor desempeño en términos de precisión, recall y F1-Score para cada una de las variables estudiadas.</a:t>
            </a:r>
          </a:p>
        </p:txBody>
      </p:sp>
    </p:spTree>
  </p:cSld>
  <p:clrMapOvr>
    <a:masterClrMapping/>
  </p:clrMapOvr>
</p:sld>
</file>

<file path=ppt/slides/slide65.xml><?xml version="1.0" encoding="utf-8"?>
<p:sld xmlns:p="http://schemas.openxmlformats.org/presentationml/2006/main" xmlns:a="http://schemas.openxmlformats.org/drawingml/2006/main" xmlns:r="http://schemas.openxmlformats.org/officeDocument/2006/relationships">
  <p:cSld>
    <p:bg>
      <p:bgPr>
        <a:solidFill>
          <a:srgbClr val="053D57"/>
        </a:solidFill>
      </p:bgPr>
    </p:bg>
    <p:spTree>
      <p:nvGrpSpPr>
        <p:cNvPr id="1" name=""/>
        <p:cNvGrpSpPr/>
        <p:nvPr/>
      </p:nvGrpSpPr>
      <p:grpSpPr>
        <a:xfrm>
          <a:off x="0" y="0"/>
          <a:ext cx="0" cy="0"/>
          <a:chOff x="0" y="0"/>
          <a:chExt cx="0" cy="0"/>
        </a:xfrm>
      </p:grpSpPr>
      <p:grpSp>
        <p:nvGrpSpPr>
          <p:cNvPr name="Group 2" id="2"/>
          <p:cNvGrpSpPr/>
          <p:nvPr/>
        </p:nvGrpSpPr>
        <p:grpSpPr>
          <a:xfrm rot="0">
            <a:off x="0" y="0"/>
            <a:ext cx="6976741" cy="7315200"/>
            <a:chOff x="0" y="0"/>
            <a:chExt cx="9302322" cy="9753600"/>
          </a:xfrm>
        </p:grpSpPr>
        <p:pic>
          <p:nvPicPr>
            <p:cNvPr name="Picture 3" id="3"/>
            <p:cNvPicPr>
              <a:picLocks noChangeAspect="true"/>
            </p:cNvPicPr>
            <p:nvPr/>
          </p:nvPicPr>
          <p:blipFill>
            <a:blip r:embed="rId2">
              <a:alphaModFix amt="30000"/>
            </a:blip>
            <a:srcRect l="21309" t="0" r="7246" b="0"/>
            <a:stretch>
              <a:fillRect/>
            </a:stretch>
          </p:blipFill>
          <p:spPr>
            <a:xfrm flipH="false" flipV="false">
              <a:off x="0" y="0"/>
              <a:ext cx="9302322" cy="9753600"/>
            </a:xfrm>
            <a:prstGeom prst="rect">
              <a:avLst/>
            </a:prstGeom>
          </p:spPr>
        </p:pic>
      </p:grpSp>
      <p:sp>
        <p:nvSpPr>
          <p:cNvPr name="AutoShape 4" id="4"/>
          <p:cNvSpPr/>
          <p:nvPr/>
        </p:nvSpPr>
        <p:spPr>
          <a:xfrm rot="-2295618">
            <a:off x="3688267" y="-4364928"/>
            <a:ext cx="6887586" cy="12786099"/>
          </a:xfrm>
          <a:prstGeom prst="rect">
            <a:avLst/>
          </a:prstGeom>
          <a:solidFill>
            <a:srgbClr val="38B6FF"/>
          </a:solidFill>
        </p:spPr>
      </p:sp>
      <p:sp>
        <p:nvSpPr>
          <p:cNvPr name="TextBox 5" id="5"/>
          <p:cNvSpPr txBox="true"/>
          <p:nvPr/>
        </p:nvSpPr>
        <p:spPr>
          <a:xfrm rot="0">
            <a:off x="2111350" y="3038475"/>
            <a:ext cx="7093610" cy="1228725"/>
          </a:xfrm>
          <a:prstGeom prst="rect">
            <a:avLst/>
          </a:prstGeom>
        </p:spPr>
        <p:txBody>
          <a:bodyPr anchor="t" rtlCol="false" tIns="0" lIns="0" bIns="0" rIns="0">
            <a:spAutoFit/>
          </a:bodyPr>
          <a:lstStyle/>
          <a:p>
            <a:pPr algn="l">
              <a:lnSpc>
                <a:spcPts val="4800"/>
              </a:lnSpc>
            </a:pPr>
            <a:r>
              <a:rPr lang="en-US" sz="4000" spc="-40" b="true">
                <a:solidFill>
                  <a:srgbClr val="F8FBFD"/>
                </a:solidFill>
                <a:latin typeface="Montserrat Classic Bold"/>
                <a:ea typeface="Montserrat Classic Bold"/>
                <a:cs typeface="Montserrat Classic Bold"/>
                <a:sym typeface="Montserrat Classic Bold"/>
              </a:rPr>
              <a:t>RANDOM FOREST PARA LA VARIABLE EDAD</a:t>
            </a:r>
          </a:p>
        </p:txBody>
      </p:sp>
      <p:sp>
        <p:nvSpPr>
          <p:cNvPr name="AutoShape 6" id="6"/>
          <p:cNvSpPr/>
          <p:nvPr/>
        </p:nvSpPr>
        <p:spPr>
          <a:xfrm rot="-2700000">
            <a:off x="8169571" y="6280451"/>
            <a:ext cx="2070778" cy="2120297"/>
          </a:xfrm>
          <a:prstGeom prst="rect">
            <a:avLst/>
          </a:prstGeom>
          <a:solidFill>
            <a:srgbClr val="F8FBFD"/>
          </a:solidFill>
        </p:spPr>
      </p:sp>
      <p:sp>
        <p:nvSpPr>
          <p:cNvPr name="AutoShape 7" id="7"/>
          <p:cNvSpPr/>
          <p:nvPr/>
        </p:nvSpPr>
        <p:spPr>
          <a:xfrm rot="-2335582">
            <a:off x="2610726" y="-459409"/>
            <a:ext cx="30601" cy="3238550"/>
          </a:xfrm>
          <a:prstGeom prst="rect">
            <a:avLst/>
          </a:prstGeom>
          <a:solidFill>
            <a:srgbClr val="F8FBFD"/>
          </a:solidFill>
        </p:spPr>
      </p:sp>
    </p:spTree>
  </p:cSld>
  <p:clrMapOvr>
    <a:masterClrMapping/>
  </p:clrMapOvr>
</p:sld>
</file>

<file path=ppt/slides/slide66.xml><?xml version="1.0" encoding="utf-8"?>
<p:sld xmlns:p="http://schemas.openxmlformats.org/presentationml/2006/main" xmlns:a="http://schemas.openxmlformats.org/drawingml/2006/main">
  <p:cSld>
    <p:bg>
      <p:bgPr>
        <a:solidFill>
          <a:srgbClr val="38B6FF"/>
        </a:solidFill>
      </p:bgPr>
    </p:bg>
    <p:spTree>
      <p:nvGrpSpPr>
        <p:cNvPr id="1" name=""/>
        <p:cNvGrpSpPr/>
        <p:nvPr/>
      </p:nvGrpSpPr>
      <p:grpSpPr>
        <a:xfrm>
          <a:off x="0" y="0"/>
          <a:ext cx="0" cy="0"/>
          <a:chOff x="0" y="0"/>
          <a:chExt cx="0" cy="0"/>
        </a:xfrm>
      </p:grpSpPr>
      <p:sp>
        <p:nvSpPr>
          <p:cNvPr name="AutoShape 2" id="2"/>
          <p:cNvSpPr/>
          <p:nvPr/>
        </p:nvSpPr>
        <p:spPr>
          <a:xfrm rot="-2700000">
            <a:off x="7174615" y="-2589922"/>
            <a:ext cx="3554939" cy="3554243"/>
          </a:xfrm>
          <a:prstGeom prst="rect">
            <a:avLst/>
          </a:prstGeom>
          <a:solidFill>
            <a:srgbClr val="F8FBFD"/>
          </a:solidFill>
        </p:spPr>
      </p:sp>
      <p:sp>
        <p:nvSpPr>
          <p:cNvPr name="AutoShape 3" id="3"/>
          <p:cNvSpPr/>
          <p:nvPr/>
        </p:nvSpPr>
        <p:spPr>
          <a:xfrm rot="-2700000">
            <a:off x="7210580" y="-1074420"/>
            <a:ext cx="30601" cy="3238550"/>
          </a:xfrm>
          <a:prstGeom prst="rect">
            <a:avLst/>
          </a:prstGeom>
          <a:solidFill>
            <a:srgbClr val="F8FBFD"/>
          </a:solidFill>
        </p:spPr>
      </p:sp>
      <p:sp>
        <p:nvSpPr>
          <p:cNvPr name="AutoShape 4" id="4"/>
          <p:cNvSpPr/>
          <p:nvPr/>
        </p:nvSpPr>
        <p:spPr>
          <a:xfrm rot="-2700000">
            <a:off x="9693751" y="6312324"/>
            <a:ext cx="23417" cy="1909472"/>
          </a:xfrm>
          <a:prstGeom prst="rect">
            <a:avLst/>
          </a:prstGeom>
          <a:solidFill>
            <a:srgbClr val="F8FBFD"/>
          </a:solidFill>
        </p:spPr>
      </p:sp>
      <p:sp>
        <p:nvSpPr>
          <p:cNvPr name="TextBox 5" id="5"/>
          <p:cNvSpPr txBox="true"/>
          <p:nvPr/>
        </p:nvSpPr>
        <p:spPr>
          <a:xfrm rot="0">
            <a:off x="304677" y="802958"/>
            <a:ext cx="8220565" cy="838200"/>
          </a:xfrm>
          <a:prstGeom prst="rect">
            <a:avLst/>
          </a:prstGeom>
        </p:spPr>
        <p:txBody>
          <a:bodyPr anchor="t" rtlCol="false" tIns="0" lIns="0" bIns="0" rIns="0">
            <a:spAutoFit/>
          </a:bodyPr>
          <a:lstStyle/>
          <a:p>
            <a:pPr algn="just">
              <a:lnSpc>
                <a:spcPts val="3360"/>
              </a:lnSpc>
            </a:pPr>
            <a:r>
              <a:rPr lang="en-US" b="true" sz="2800" spc="28">
                <a:solidFill>
                  <a:srgbClr val="F8FBFD"/>
                </a:solidFill>
                <a:latin typeface="Montserrat Classic Bold"/>
                <a:ea typeface="Montserrat Classic Bold"/>
                <a:cs typeface="Montserrat Classic Bold"/>
                <a:sym typeface="Montserrat Classic Bold"/>
              </a:rPr>
              <a:t>ANALISIS DE RANDOM FOREST PARA </a:t>
            </a:r>
          </a:p>
          <a:p>
            <a:pPr algn="just">
              <a:lnSpc>
                <a:spcPts val="3360"/>
              </a:lnSpc>
            </a:pPr>
            <a:r>
              <a:rPr lang="en-US" b="true" sz="2800" spc="28">
                <a:solidFill>
                  <a:srgbClr val="F8FBFD"/>
                </a:solidFill>
                <a:latin typeface="Montserrat Classic Bold"/>
                <a:ea typeface="Montserrat Classic Bold"/>
                <a:cs typeface="Montserrat Classic Bold"/>
                <a:sym typeface="Montserrat Classic Bold"/>
              </a:rPr>
              <a:t>TRAMOS DE EDAD</a:t>
            </a:r>
          </a:p>
        </p:txBody>
      </p:sp>
      <p:sp>
        <p:nvSpPr>
          <p:cNvPr name="TextBox 6" id="6"/>
          <p:cNvSpPr txBox="true"/>
          <p:nvPr/>
        </p:nvSpPr>
        <p:spPr>
          <a:xfrm rot="0">
            <a:off x="545936" y="2026920"/>
            <a:ext cx="8476144" cy="3185160"/>
          </a:xfrm>
          <a:prstGeom prst="rect">
            <a:avLst/>
          </a:prstGeom>
        </p:spPr>
        <p:txBody>
          <a:bodyPr anchor="t" rtlCol="false" tIns="0" lIns="0" bIns="0" rIns="0">
            <a:spAutoFit/>
          </a:bodyPr>
          <a:lstStyle/>
          <a:p>
            <a:pPr algn="just">
              <a:lnSpc>
                <a:spcPts val="3600"/>
              </a:lnSpc>
            </a:pPr>
            <a:r>
              <a:rPr lang="en-US" sz="2400" spc="24">
                <a:solidFill>
                  <a:srgbClr val="F8FBFD"/>
                </a:solidFill>
                <a:latin typeface="Montserrat Light"/>
                <a:ea typeface="Montserrat Light"/>
                <a:cs typeface="Montserrat Light"/>
                <a:sym typeface="Montserrat Light"/>
              </a:rPr>
              <a:t>El modelo de Random Forest fue elegido para analizar cómo diversos factores afectan las tasas de suicidio según los grupos etarios. Permite identificar patrones complejos entre múltiples variables y la edad, incluso cuando las relaciones no son lineales. Los grupos de edad analizados fueron 0-14 años, 15-34 años, 35-54 años, 55-74 años, y 75+ años.</a:t>
            </a:r>
          </a:p>
        </p:txBody>
      </p:sp>
    </p:spTree>
  </p:cSld>
  <p:clrMapOvr>
    <a:masterClrMapping/>
  </p:clrMapOvr>
</p:sld>
</file>

<file path=ppt/slides/slide67.xml><?xml version="1.0" encoding="utf-8"?>
<p:sld xmlns:p="http://schemas.openxmlformats.org/presentationml/2006/main" xmlns:a="http://schemas.openxmlformats.org/drawingml/2006/main" xmlns:r="http://schemas.openxmlformats.org/officeDocument/2006/relationships">
  <p:cSld>
    <p:bg>
      <p:bgPr>
        <a:solidFill>
          <a:srgbClr val="F8FBFD"/>
        </a:solidFill>
      </p:bgPr>
    </p:bg>
    <p:spTree>
      <p:nvGrpSpPr>
        <p:cNvPr id="1" name=""/>
        <p:cNvGrpSpPr/>
        <p:nvPr/>
      </p:nvGrpSpPr>
      <p:grpSpPr>
        <a:xfrm>
          <a:off x="0" y="0"/>
          <a:ext cx="0" cy="0"/>
          <a:chOff x="0" y="0"/>
          <a:chExt cx="0" cy="0"/>
        </a:xfrm>
      </p:grpSpPr>
      <p:sp>
        <p:nvSpPr>
          <p:cNvPr name="AutoShape 2" id="2"/>
          <p:cNvSpPr/>
          <p:nvPr/>
        </p:nvSpPr>
        <p:spPr>
          <a:xfrm rot="-2700000">
            <a:off x="7178522" y="-1076302"/>
            <a:ext cx="1816139" cy="1815784"/>
          </a:xfrm>
          <a:prstGeom prst="rect">
            <a:avLst/>
          </a:prstGeom>
          <a:solidFill>
            <a:srgbClr val="38B6FF"/>
          </a:solidFill>
        </p:spPr>
      </p:sp>
      <p:sp>
        <p:nvSpPr>
          <p:cNvPr name="AutoShape 3" id="3"/>
          <p:cNvSpPr/>
          <p:nvPr/>
        </p:nvSpPr>
        <p:spPr>
          <a:xfrm rot="-2700000">
            <a:off x="-684968" y="4076789"/>
            <a:ext cx="4215873" cy="5693313"/>
          </a:xfrm>
          <a:prstGeom prst="rect">
            <a:avLst/>
          </a:prstGeom>
          <a:solidFill>
            <a:srgbClr val="38B6FF"/>
          </a:solidFill>
        </p:spPr>
      </p:sp>
      <p:sp>
        <p:nvSpPr>
          <p:cNvPr name="AutoShape 4" id="4"/>
          <p:cNvSpPr/>
          <p:nvPr/>
        </p:nvSpPr>
        <p:spPr>
          <a:xfrm rot="-2700000">
            <a:off x="7946060" y="-235135"/>
            <a:ext cx="4043490" cy="26728"/>
          </a:xfrm>
          <a:prstGeom prst="rect">
            <a:avLst/>
          </a:prstGeom>
          <a:solidFill>
            <a:srgbClr val="38B6FF"/>
          </a:solidFill>
        </p:spPr>
      </p:sp>
      <p:sp>
        <p:nvSpPr>
          <p:cNvPr name="AutoShape 5" id="5"/>
          <p:cNvSpPr/>
          <p:nvPr/>
        </p:nvSpPr>
        <p:spPr>
          <a:xfrm rot="-2700000">
            <a:off x="3395585" y="2163914"/>
            <a:ext cx="23417" cy="6248732"/>
          </a:xfrm>
          <a:prstGeom prst="rect">
            <a:avLst/>
          </a:prstGeom>
          <a:solidFill>
            <a:srgbClr val="053D57"/>
          </a:solidFill>
        </p:spPr>
      </p:sp>
      <p:sp>
        <p:nvSpPr>
          <p:cNvPr name="Freeform 6" id="6"/>
          <p:cNvSpPr/>
          <p:nvPr/>
        </p:nvSpPr>
        <p:spPr>
          <a:xfrm flipH="false" flipV="false" rot="0">
            <a:off x="1189753" y="1817383"/>
            <a:ext cx="6525319" cy="5106062"/>
          </a:xfrm>
          <a:custGeom>
            <a:avLst/>
            <a:gdLst/>
            <a:ahLst/>
            <a:cxnLst/>
            <a:rect r="r" b="b" t="t" l="l"/>
            <a:pathLst>
              <a:path h="5106062" w="6525319">
                <a:moveTo>
                  <a:pt x="0" y="0"/>
                </a:moveTo>
                <a:lnTo>
                  <a:pt x="6525319" y="0"/>
                </a:lnTo>
                <a:lnTo>
                  <a:pt x="6525319" y="5106062"/>
                </a:lnTo>
                <a:lnTo>
                  <a:pt x="0" y="5106062"/>
                </a:lnTo>
                <a:lnTo>
                  <a:pt x="0" y="0"/>
                </a:lnTo>
                <a:close/>
              </a:path>
            </a:pathLst>
          </a:custGeom>
          <a:blipFill>
            <a:blip r:embed="rId2"/>
            <a:stretch>
              <a:fillRect l="0" t="0" r="0" b="0"/>
            </a:stretch>
          </a:blipFill>
        </p:spPr>
      </p:sp>
      <p:sp>
        <p:nvSpPr>
          <p:cNvPr name="TextBox 7" id="7"/>
          <p:cNvSpPr txBox="true"/>
          <p:nvPr/>
        </p:nvSpPr>
        <p:spPr>
          <a:xfrm rot="0">
            <a:off x="204142" y="753718"/>
            <a:ext cx="8038250" cy="723900"/>
          </a:xfrm>
          <a:prstGeom prst="rect">
            <a:avLst/>
          </a:prstGeom>
        </p:spPr>
        <p:txBody>
          <a:bodyPr anchor="t" rtlCol="false" tIns="0" lIns="0" bIns="0" rIns="0">
            <a:spAutoFit/>
          </a:bodyPr>
          <a:lstStyle/>
          <a:p>
            <a:pPr algn="l">
              <a:lnSpc>
                <a:spcPts val="2880"/>
              </a:lnSpc>
            </a:pPr>
            <a:r>
              <a:rPr lang="en-US" sz="2400" spc="-24" b="true">
                <a:solidFill>
                  <a:srgbClr val="38B6FF"/>
                </a:solidFill>
                <a:latin typeface="Montserrat Classic Bold"/>
                <a:ea typeface="Montserrat Classic Bold"/>
                <a:cs typeface="Montserrat Classic Bold"/>
                <a:sym typeface="Montserrat Classic Bold"/>
              </a:rPr>
              <a:t>MATRIZ DE CONFUSIÓN - ANÁLISIS POR TRAMO </a:t>
            </a:r>
          </a:p>
          <a:p>
            <a:pPr algn="l">
              <a:lnSpc>
                <a:spcPts val="2880"/>
              </a:lnSpc>
            </a:pPr>
            <a:r>
              <a:rPr lang="en-US" sz="2400" spc="-24" b="true">
                <a:solidFill>
                  <a:srgbClr val="38B6FF"/>
                </a:solidFill>
                <a:latin typeface="Montserrat Classic Bold"/>
                <a:ea typeface="Montserrat Classic Bold"/>
                <a:cs typeface="Montserrat Classic Bold"/>
                <a:sym typeface="Montserrat Classic Bold"/>
              </a:rPr>
              <a:t>DE EDAD</a:t>
            </a:r>
          </a:p>
        </p:txBody>
      </p:sp>
    </p:spTree>
  </p:cSld>
  <p:clrMapOvr>
    <a:masterClrMapping/>
  </p:clrMapOvr>
</p:sld>
</file>

<file path=ppt/slides/slide68.xml><?xml version="1.0" encoding="utf-8"?>
<p:sld xmlns:p="http://schemas.openxmlformats.org/presentationml/2006/main" xmlns:a="http://schemas.openxmlformats.org/drawingml/2006/main">
  <p:cSld>
    <p:bg>
      <p:bgPr>
        <a:solidFill>
          <a:srgbClr val="38B6FF"/>
        </a:solidFill>
      </p:bgPr>
    </p:bg>
    <p:spTree>
      <p:nvGrpSpPr>
        <p:cNvPr id="1" name=""/>
        <p:cNvGrpSpPr/>
        <p:nvPr/>
      </p:nvGrpSpPr>
      <p:grpSpPr>
        <a:xfrm>
          <a:off x="0" y="0"/>
          <a:ext cx="0" cy="0"/>
          <a:chOff x="0" y="0"/>
          <a:chExt cx="0" cy="0"/>
        </a:xfrm>
      </p:grpSpPr>
      <p:sp>
        <p:nvSpPr>
          <p:cNvPr name="AutoShape 2" id="2"/>
          <p:cNvSpPr/>
          <p:nvPr/>
        </p:nvSpPr>
        <p:spPr>
          <a:xfrm rot="-2700000">
            <a:off x="7174615" y="-2589922"/>
            <a:ext cx="3554939" cy="3554243"/>
          </a:xfrm>
          <a:prstGeom prst="rect">
            <a:avLst/>
          </a:prstGeom>
          <a:solidFill>
            <a:srgbClr val="F8FBFD"/>
          </a:solidFill>
        </p:spPr>
      </p:sp>
      <p:sp>
        <p:nvSpPr>
          <p:cNvPr name="AutoShape 3" id="3"/>
          <p:cNvSpPr/>
          <p:nvPr/>
        </p:nvSpPr>
        <p:spPr>
          <a:xfrm rot="-2700000">
            <a:off x="7210580" y="-1074420"/>
            <a:ext cx="30601" cy="3238550"/>
          </a:xfrm>
          <a:prstGeom prst="rect">
            <a:avLst/>
          </a:prstGeom>
          <a:solidFill>
            <a:srgbClr val="F8FBFD"/>
          </a:solidFill>
        </p:spPr>
      </p:sp>
      <p:sp>
        <p:nvSpPr>
          <p:cNvPr name="AutoShape 4" id="4"/>
          <p:cNvSpPr/>
          <p:nvPr/>
        </p:nvSpPr>
        <p:spPr>
          <a:xfrm rot="-2700000">
            <a:off x="9693751" y="6312324"/>
            <a:ext cx="23417" cy="1909472"/>
          </a:xfrm>
          <a:prstGeom prst="rect">
            <a:avLst/>
          </a:prstGeom>
          <a:solidFill>
            <a:srgbClr val="F8FBFD"/>
          </a:solidFill>
        </p:spPr>
      </p:sp>
      <p:sp>
        <p:nvSpPr>
          <p:cNvPr name="TextBox 5" id="5"/>
          <p:cNvSpPr txBox="true"/>
          <p:nvPr/>
        </p:nvSpPr>
        <p:spPr>
          <a:xfrm rot="0">
            <a:off x="304677" y="802958"/>
            <a:ext cx="8220565" cy="838200"/>
          </a:xfrm>
          <a:prstGeom prst="rect">
            <a:avLst/>
          </a:prstGeom>
        </p:spPr>
        <p:txBody>
          <a:bodyPr anchor="t" rtlCol="false" tIns="0" lIns="0" bIns="0" rIns="0">
            <a:spAutoFit/>
          </a:bodyPr>
          <a:lstStyle/>
          <a:p>
            <a:pPr algn="just">
              <a:lnSpc>
                <a:spcPts val="3360"/>
              </a:lnSpc>
            </a:pPr>
            <a:r>
              <a:rPr lang="en-US" b="true" sz="2800" spc="28">
                <a:solidFill>
                  <a:srgbClr val="F8FBFD"/>
                </a:solidFill>
                <a:latin typeface="Montserrat Classic Bold"/>
                <a:ea typeface="Montserrat Classic Bold"/>
                <a:cs typeface="Montserrat Classic Bold"/>
                <a:sym typeface="Montserrat Classic Bold"/>
              </a:rPr>
              <a:t>MATRIZ DE CONFUSIÓN PARA </a:t>
            </a:r>
          </a:p>
          <a:p>
            <a:pPr algn="just">
              <a:lnSpc>
                <a:spcPts val="3360"/>
              </a:lnSpc>
            </a:pPr>
            <a:r>
              <a:rPr lang="en-US" b="true" sz="2800" spc="28">
                <a:solidFill>
                  <a:srgbClr val="F8FBFD"/>
                </a:solidFill>
                <a:latin typeface="Montserrat Classic Bold"/>
                <a:ea typeface="Montserrat Classic Bold"/>
                <a:cs typeface="Montserrat Classic Bold"/>
                <a:sym typeface="Montserrat Classic Bold"/>
              </a:rPr>
              <a:t>TRAMOS DE EDAD</a:t>
            </a:r>
          </a:p>
        </p:txBody>
      </p:sp>
      <p:sp>
        <p:nvSpPr>
          <p:cNvPr name="TextBox 6" id="6"/>
          <p:cNvSpPr txBox="true"/>
          <p:nvPr/>
        </p:nvSpPr>
        <p:spPr>
          <a:xfrm rot="0">
            <a:off x="545936" y="1784985"/>
            <a:ext cx="8476144" cy="4798695"/>
          </a:xfrm>
          <a:prstGeom prst="rect">
            <a:avLst/>
          </a:prstGeom>
        </p:spPr>
        <p:txBody>
          <a:bodyPr anchor="t" rtlCol="false" tIns="0" lIns="0" bIns="0" rIns="0">
            <a:spAutoFit/>
          </a:bodyPr>
          <a:lstStyle/>
          <a:p>
            <a:pPr algn="just">
              <a:lnSpc>
                <a:spcPts val="3450"/>
              </a:lnSpc>
            </a:pPr>
            <a:r>
              <a:rPr lang="en-US" sz="2300" spc="23">
                <a:solidFill>
                  <a:srgbClr val="F8FBFD"/>
                </a:solidFill>
                <a:latin typeface="Montserrat Light"/>
                <a:ea typeface="Montserrat Light"/>
                <a:cs typeface="Montserrat Light"/>
                <a:sym typeface="Montserrat Light"/>
              </a:rPr>
              <a:t>La matriz de confusión muestra la capacidad del modelo para clasificar correctamente los grupos de edad. Cada celda indica el número de instancias clasificadas correctamente e incorrectamente para cada grupo. </a:t>
            </a:r>
          </a:p>
          <a:p>
            <a:pPr algn="just">
              <a:lnSpc>
                <a:spcPts val="3450"/>
              </a:lnSpc>
            </a:pPr>
            <a:r>
              <a:rPr lang="en-US" sz="2300" spc="23">
                <a:solidFill>
                  <a:srgbClr val="F8FBFD"/>
                </a:solidFill>
                <a:latin typeface="Montserrat Light"/>
                <a:ea typeface="Montserrat Light"/>
                <a:cs typeface="Montserrat Light"/>
                <a:sym typeface="Montserrat Light"/>
              </a:rPr>
              <a:t>Los grupos de edad como 15-34 años tienen un alto número de clasificaciones correctas, mientras que los grupos 0-14 años y 75+ años presentan mayores errores.</a:t>
            </a:r>
          </a:p>
          <a:p>
            <a:pPr algn="just">
              <a:lnSpc>
                <a:spcPts val="3450"/>
              </a:lnSpc>
            </a:pPr>
            <a:r>
              <a:rPr lang="en-US" sz="2300" spc="23">
                <a:solidFill>
                  <a:srgbClr val="F8FBFD"/>
                </a:solidFill>
                <a:latin typeface="Montserrat Light"/>
                <a:ea typeface="Montserrat Light"/>
                <a:cs typeface="Montserrat Light"/>
                <a:sym typeface="Montserrat Light"/>
              </a:rPr>
              <a:t>Esto podría estar relacionado con la baja cantidad de datos en ciertos grupos etarios o la falta de patrones claros que los diferencien.</a:t>
            </a:r>
          </a:p>
          <a:p>
            <a:pPr algn="just">
              <a:lnSpc>
                <a:spcPts val="3450"/>
              </a:lnSpc>
            </a:pPr>
          </a:p>
        </p:txBody>
      </p:sp>
    </p:spTree>
  </p:cSld>
  <p:clrMapOvr>
    <a:masterClrMapping/>
  </p:clrMapOvr>
</p:sld>
</file>

<file path=ppt/slides/slide69.xml><?xml version="1.0" encoding="utf-8"?>
<p:sld xmlns:p="http://schemas.openxmlformats.org/presentationml/2006/main" xmlns:a="http://schemas.openxmlformats.org/drawingml/2006/main" xmlns:r="http://schemas.openxmlformats.org/officeDocument/2006/relationships">
  <p:cSld>
    <p:bg>
      <p:bgPr>
        <a:solidFill>
          <a:srgbClr val="F8FBFD"/>
        </a:solidFill>
      </p:bgPr>
    </p:bg>
    <p:spTree>
      <p:nvGrpSpPr>
        <p:cNvPr id="1" name=""/>
        <p:cNvGrpSpPr/>
        <p:nvPr/>
      </p:nvGrpSpPr>
      <p:grpSpPr>
        <a:xfrm>
          <a:off x="0" y="0"/>
          <a:ext cx="0" cy="0"/>
          <a:chOff x="0" y="0"/>
          <a:chExt cx="0" cy="0"/>
        </a:xfrm>
      </p:grpSpPr>
      <p:sp>
        <p:nvSpPr>
          <p:cNvPr name="AutoShape 2" id="2"/>
          <p:cNvSpPr/>
          <p:nvPr/>
        </p:nvSpPr>
        <p:spPr>
          <a:xfrm rot="-2700000">
            <a:off x="7178522" y="-1076302"/>
            <a:ext cx="1816139" cy="1815784"/>
          </a:xfrm>
          <a:prstGeom prst="rect">
            <a:avLst/>
          </a:prstGeom>
          <a:solidFill>
            <a:srgbClr val="38B6FF"/>
          </a:solidFill>
        </p:spPr>
      </p:sp>
      <p:sp>
        <p:nvSpPr>
          <p:cNvPr name="AutoShape 3" id="3"/>
          <p:cNvSpPr/>
          <p:nvPr/>
        </p:nvSpPr>
        <p:spPr>
          <a:xfrm rot="-2700000">
            <a:off x="-684968" y="4076789"/>
            <a:ext cx="4215873" cy="5693313"/>
          </a:xfrm>
          <a:prstGeom prst="rect">
            <a:avLst/>
          </a:prstGeom>
          <a:solidFill>
            <a:srgbClr val="38B6FF"/>
          </a:solidFill>
        </p:spPr>
      </p:sp>
      <p:sp>
        <p:nvSpPr>
          <p:cNvPr name="AutoShape 4" id="4"/>
          <p:cNvSpPr/>
          <p:nvPr/>
        </p:nvSpPr>
        <p:spPr>
          <a:xfrm rot="-2700000">
            <a:off x="7946060" y="-235135"/>
            <a:ext cx="4043490" cy="26728"/>
          </a:xfrm>
          <a:prstGeom prst="rect">
            <a:avLst/>
          </a:prstGeom>
          <a:solidFill>
            <a:srgbClr val="38B6FF"/>
          </a:solidFill>
        </p:spPr>
      </p:sp>
      <p:sp>
        <p:nvSpPr>
          <p:cNvPr name="AutoShape 5" id="5"/>
          <p:cNvSpPr/>
          <p:nvPr/>
        </p:nvSpPr>
        <p:spPr>
          <a:xfrm rot="-2700000">
            <a:off x="3395585" y="2163914"/>
            <a:ext cx="23417" cy="6248732"/>
          </a:xfrm>
          <a:prstGeom prst="rect">
            <a:avLst/>
          </a:prstGeom>
          <a:solidFill>
            <a:srgbClr val="053D57"/>
          </a:solidFill>
        </p:spPr>
      </p:sp>
      <p:sp>
        <p:nvSpPr>
          <p:cNvPr name="Freeform 6" id="6"/>
          <p:cNvSpPr/>
          <p:nvPr/>
        </p:nvSpPr>
        <p:spPr>
          <a:xfrm flipH="false" flipV="false" rot="0">
            <a:off x="731520" y="1767134"/>
            <a:ext cx="7797246" cy="4883025"/>
          </a:xfrm>
          <a:custGeom>
            <a:avLst/>
            <a:gdLst/>
            <a:ahLst/>
            <a:cxnLst/>
            <a:rect r="r" b="b" t="t" l="l"/>
            <a:pathLst>
              <a:path h="4883025" w="7797246">
                <a:moveTo>
                  <a:pt x="0" y="0"/>
                </a:moveTo>
                <a:lnTo>
                  <a:pt x="7797246" y="0"/>
                </a:lnTo>
                <a:lnTo>
                  <a:pt x="7797246" y="4883026"/>
                </a:lnTo>
                <a:lnTo>
                  <a:pt x="0" y="4883026"/>
                </a:lnTo>
                <a:lnTo>
                  <a:pt x="0" y="0"/>
                </a:lnTo>
                <a:close/>
              </a:path>
            </a:pathLst>
          </a:custGeom>
          <a:blipFill>
            <a:blip r:embed="rId2"/>
            <a:stretch>
              <a:fillRect l="0" t="0" r="0" b="0"/>
            </a:stretch>
          </a:blipFill>
        </p:spPr>
      </p:sp>
      <p:sp>
        <p:nvSpPr>
          <p:cNvPr name="TextBox 7" id="7"/>
          <p:cNvSpPr txBox="true"/>
          <p:nvPr/>
        </p:nvSpPr>
        <p:spPr>
          <a:xfrm rot="0">
            <a:off x="490516" y="725143"/>
            <a:ext cx="8038250" cy="781050"/>
          </a:xfrm>
          <a:prstGeom prst="rect">
            <a:avLst/>
          </a:prstGeom>
        </p:spPr>
        <p:txBody>
          <a:bodyPr anchor="t" rtlCol="false" tIns="0" lIns="0" bIns="0" rIns="0">
            <a:spAutoFit/>
          </a:bodyPr>
          <a:lstStyle/>
          <a:p>
            <a:pPr algn="l">
              <a:lnSpc>
                <a:spcPts val="3120"/>
              </a:lnSpc>
            </a:pPr>
            <a:r>
              <a:rPr lang="en-US" sz="2600" spc="-26" b="true">
                <a:solidFill>
                  <a:srgbClr val="38B6FF"/>
                </a:solidFill>
                <a:latin typeface="Montserrat Classic Bold"/>
                <a:ea typeface="Montserrat Classic Bold"/>
                <a:cs typeface="Montserrat Classic Bold"/>
                <a:sym typeface="Montserrat Classic Bold"/>
              </a:rPr>
              <a:t>PRECISIÓN POR CLASES PARA TRAMOS</a:t>
            </a:r>
          </a:p>
          <a:p>
            <a:pPr algn="l">
              <a:lnSpc>
                <a:spcPts val="3120"/>
              </a:lnSpc>
            </a:pPr>
            <a:r>
              <a:rPr lang="en-US" sz="2600" spc="-26" b="true">
                <a:solidFill>
                  <a:srgbClr val="38B6FF"/>
                </a:solidFill>
                <a:latin typeface="Montserrat Classic Bold"/>
                <a:ea typeface="Montserrat Classic Bold"/>
                <a:cs typeface="Montserrat Classic Bold"/>
                <a:sym typeface="Montserrat Classic Bold"/>
              </a:rPr>
              <a:t>DE EDAD</a:t>
            </a:r>
          </a:p>
        </p:txBody>
      </p:sp>
    </p:spTree>
  </p:cSld>
  <p:clrMapOvr>
    <a:masterClrMapping/>
  </p:clrMapOvr>
</p:sld>
</file>

<file path=ppt/slides/slide7.xml><?xml version="1.0" encoding="utf-8"?>
<p:sld xmlns:p="http://schemas.openxmlformats.org/presentationml/2006/main" xmlns:a="http://schemas.openxmlformats.org/drawingml/2006/main">
  <p:cSld>
    <p:bg>
      <p:bgPr>
        <a:solidFill>
          <a:srgbClr val="38B6FF"/>
        </a:solidFill>
      </p:bgPr>
    </p:bg>
    <p:spTree>
      <p:nvGrpSpPr>
        <p:cNvPr id="1" name=""/>
        <p:cNvGrpSpPr/>
        <p:nvPr/>
      </p:nvGrpSpPr>
      <p:grpSpPr>
        <a:xfrm>
          <a:off x="0" y="0"/>
          <a:ext cx="0" cy="0"/>
          <a:chOff x="0" y="0"/>
          <a:chExt cx="0" cy="0"/>
        </a:xfrm>
      </p:grpSpPr>
      <p:sp>
        <p:nvSpPr>
          <p:cNvPr name="AutoShape 2" id="2"/>
          <p:cNvSpPr/>
          <p:nvPr/>
        </p:nvSpPr>
        <p:spPr>
          <a:xfrm rot="-2700000">
            <a:off x="7174615" y="-2589922"/>
            <a:ext cx="3554939" cy="3554243"/>
          </a:xfrm>
          <a:prstGeom prst="rect">
            <a:avLst/>
          </a:prstGeom>
          <a:solidFill>
            <a:srgbClr val="F8FBFD"/>
          </a:solidFill>
        </p:spPr>
      </p:sp>
      <p:sp>
        <p:nvSpPr>
          <p:cNvPr name="AutoShape 3" id="3"/>
          <p:cNvSpPr/>
          <p:nvPr/>
        </p:nvSpPr>
        <p:spPr>
          <a:xfrm rot="-2700000">
            <a:off x="7210580" y="-1074420"/>
            <a:ext cx="30601" cy="3238550"/>
          </a:xfrm>
          <a:prstGeom prst="rect">
            <a:avLst/>
          </a:prstGeom>
          <a:solidFill>
            <a:srgbClr val="F8FBFD"/>
          </a:solidFill>
        </p:spPr>
      </p:sp>
      <p:sp>
        <p:nvSpPr>
          <p:cNvPr name="AutoShape 4" id="4"/>
          <p:cNvSpPr/>
          <p:nvPr/>
        </p:nvSpPr>
        <p:spPr>
          <a:xfrm rot="-2700000">
            <a:off x="9693751" y="6312324"/>
            <a:ext cx="23417" cy="1909472"/>
          </a:xfrm>
          <a:prstGeom prst="rect">
            <a:avLst/>
          </a:prstGeom>
          <a:solidFill>
            <a:srgbClr val="F8FBFD"/>
          </a:solidFill>
        </p:spPr>
      </p:sp>
      <p:sp>
        <p:nvSpPr>
          <p:cNvPr name="TextBox 5" id="5"/>
          <p:cNvSpPr txBox="true"/>
          <p:nvPr/>
        </p:nvSpPr>
        <p:spPr>
          <a:xfrm rot="0">
            <a:off x="545936" y="731520"/>
            <a:ext cx="8220565" cy="571500"/>
          </a:xfrm>
          <a:prstGeom prst="rect">
            <a:avLst/>
          </a:prstGeom>
        </p:spPr>
        <p:txBody>
          <a:bodyPr anchor="t" rtlCol="false" tIns="0" lIns="0" bIns="0" rIns="0">
            <a:spAutoFit/>
          </a:bodyPr>
          <a:lstStyle/>
          <a:p>
            <a:pPr algn="just">
              <a:lnSpc>
                <a:spcPts val="4560"/>
              </a:lnSpc>
            </a:pPr>
            <a:r>
              <a:rPr lang="en-US" b="true" sz="3800" spc="38">
                <a:solidFill>
                  <a:srgbClr val="F8FBFD"/>
                </a:solidFill>
                <a:latin typeface="Montserrat Classic Bold"/>
                <a:ea typeface="Montserrat Classic Bold"/>
                <a:cs typeface="Montserrat Classic Bold"/>
                <a:sym typeface="Montserrat Classic Bold"/>
              </a:rPr>
              <a:t>HALLAZGOS CLAVE DEL EDA</a:t>
            </a:r>
          </a:p>
        </p:txBody>
      </p:sp>
      <p:sp>
        <p:nvSpPr>
          <p:cNvPr name="TextBox 6" id="6"/>
          <p:cNvSpPr txBox="true"/>
          <p:nvPr/>
        </p:nvSpPr>
        <p:spPr>
          <a:xfrm rot="0">
            <a:off x="731520" y="1520825"/>
            <a:ext cx="7222369" cy="4225925"/>
          </a:xfrm>
          <a:prstGeom prst="rect">
            <a:avLst/>
          </a:prstGeom>
        </p:spPr>
        <p:txBody>
          <a:bodyPr anchor="t" rtlCol="false" tIns="0" lIns="0" bIns="0" rIns="0">
            <a:spAutoFit/>
          </a:bodyPr>
          <a:lstStyle/>
          <a:p>
            <a:pPr algn="just" marL="431801" indent="-215900" lvl="1">
              <a:lnSpc>
                <a:spcPts val="2800"/>
              </a:lnSpc>
              <a:buFont typeface="Arial"/>
              <a:buChar char="•"/>
            </a:pPr>
            <a:r>
              <a:rPr lang="en-US" b="true" sz="2000" spc="140">
                <a:solidFill>
                  <a:srgbClr val="F8FBFD"/>
                </a:solidFill>
                <a:latin typeface="Montserrat Classic Bold"/>
                <a:ea typeface="Montserrat Classic Bold"/>
                <a:cs typeface="Montserrat Classic Bold"/>
                <a:sym typeface="Montserrat Classic Bold"/>
              </a:rPr>
              <a:t>IMPACTO DE LA PANDEMIA:</a:t>
            </a:r>
            <a:r>
              <a:rPr lang="en-US" sz="2000" spc="140">
                <a:solidFill>
                  <a:srgbClr val="F8FBFD"/>
                </a:solidFill>
                <a:latin typeface="Montserrat Classic"/>
                <a:ea typeface="Montserrat Classic"/>
                <a:cs typeface="Montserrat Classic"/>
                <a:sym typeface="Montserrat Classic"/>
              </a:rPr>
              <a:t> DISMINUCIÓN INICIAL DE SUICIDIOS EN 2020 CON UN REPUNTE EN 2021 Y 2022.</a:t>
            </a:r>
          </a:p>
          <a:p>
            <a:pPr algn="just" marL="431801" indent="-215900" lvl="1">
              <a:lnSpc>
                <a:spcPts val="2800"/>
              </a:lnSpc>
              <a:buFont typeface="Arial"/>
              <a:buChar char="•"/>
            </a:pPr>
            <a:r>
              <a:rPr lang="en-US" b="true" sz="2000" spc="140">
                <a:solidFill>
                  <a:srgbClr val="F8FBFD"/>
                </a:solidFill>
                <a:latin typeface="Montserrat Classic Bold"/>
                <a:ea typeface="Montserrat Classic Bold"/>
                <a:cs typeface="Montserrat Classic Bold"/>
                <a:sym typeface="Montserrat Classic Bold"/>
              </a:rPr>
              <a:t>Disparidades de Género:</a:t>
            </a:r>
            <a:r>
              <a:rPr lang="en-US" sz="2000" spc="140">
                <a:solidFill>
                  <a:srgbClr val="F8FBFD"/>
                </a:solidFill>
                <a:latin typeface="Montserrat Classic"/>
                <a:ea typeface="Montserrat Classic"/>
                <a:cs typeface="Montserrat Classic"/>
                <a:sym typeface="Montserrat Classic"/>
              </a:rPr>
              <a:t> 79.36% de los suicidios fueron cometidos por hombres.</a:t>
            </a:r>
          </a:p>
          <a:p>
            <a:pPr algn="just" marL="431801" indent="-215900" lvl="1">
              <a:lnSpc>
                <a:spcPts val="2800"/>
              </a:lnSpc>
              <a:buFont typeface="Arial"/>
              <a:buChar char="•"/>
            </a:pPr>
            <a:r>
              <a:rPr lang="en-US" b="true" sz="2000" spc="140">
                <a:solidFill>
                  <a:srgbClr val="F8FBFD"/>
                </a:solidFill>
                <a:latin typeface="Montserrat Classic Bold"/>
                <a:ea typeface="Montserrat Classic Bold"/>
                <a:cs typeface="Montserrat Classic Bold"/>
                <a:sym typeface="Montserrat Classic Bold"/>
              </a:rPr>
              <a:t>Vulnerabilidad de los Jóvenes:</a:t>
            </a:r>
            <a:r>
              <a:rPr lang="en-US" sz="2000" spc="140">
                <a:solidFill>
                  <a:srgbClr val="F8FBFD"/>
                </a:solidFill>
                <a:latin typeface="Montserrat Classic"/>
                <a:ea typeface="Montserrat Classic"/>
                <a:cs typeface="Montserrat Classic"/>
                <a:sym typeface="Montserrat Classic"/>
              </a:rPr>
              <a:t> El grupo de 15-34 años representó el 45.77% de los suicidios.</a:t>
            </a:r>
          </a:p>
          <a:p>
            <a:pPr algn="just" marL="431801" indent="-215900" lvl="1">
              <a:lnSpc>
                <a:spcPts val="2800"/>
              </a:lnSpc>
              <a:buFont typeface="Arial"/>
              <a:buChar char="•"/>
            </a:pPr>
            <a:r>
              <a:rPr lang="en-US" b="true" sz="2000" spc="140">
                <a:solidFill>
                  <a:srgbClr val="F8FBFD"/>
                </a:solidFill>
                <a:latin typeface="Montserrat Classic Bold"/>
                <a:ea typeface="Montserrat Classic Bold"/>
                <a:cs typeface="Montserrat Classic Bold"/>
                <a:sym typeface="Montserrat Classic Bold"/>
              </a:rPr>
              <a:t>Diferencias Regionales:</a:t>
            </a:r>
            <a:r>
              <a:rPr lang="en-US" sz="2000" spc="140">
                <a:solidFill>
                  <a:srgbClr val="F8FBFD"/>
                </a:solidFill>
                <a:latin typeface="Montserrat Classic"/>
                <a:ea typeface="Montserrat Classic"/>
                <a:cs typeface="Montserrat Classic"/>
                <a:sym typeface="Montserrat Classic"/>
              </a:rPr>
              <a:t> Tasa de suicidios más alta en NOA y Cuyo.</a:t>
            </a:r>
          </a:p>
          <a:p>
            <a:pPr algn="just">
              <a:lnSpc>
                <a:spcPts val="2800"/>
              </a:lnSpc>
            </a:pPr>
          </a:p>
        </p:txBody>
      </p:sp>
    </p:spTree>
  </p:cSld>
  <p:clrMapOvr>
    <a:masterClrMapping/>
  </p:clrMapOvr>
</p:sld>
</file>

<file path=ppt/slides/slide70.xml><?xml version="1.0" encoding="utf-8"?>
<p:sld xmlns:p="http://schemas.openxmlformats.org/presentationml/2006/main" xmlns:a="http://schemas.openxmlformats.org/drawingml/2006/main">
  <p:cSld>
    <p:bg>
      <p:bgPr>
        <a:solidFill>
          <a:srgbClr val="38B6FF"/>
        </a:solidFill>
      </p:bgPr>
    </p:bg>
    <p:spTree>
      <p:nvGrpSpPr>
        <p:cNvPr id="1" name=""/>
        <p:cNvGrpSpPr/>
        <p:nvPr/>
      </p:nvGrpSpPr>
      <p:grpSpPr>
        <a:xfrm>
          <a:off x="0" y="0"/>
          <a:ext cx="0" cy="0"/>
          <a:chOff x="0" y="0"/>
          <a:chExt cx="0" cy="0"/>
        </a:xfrm>
      </p:grpSpPr>
      <p:sp>
        <p:nvSpPr>
          <p:cNvPr name="AutoShape 2" id="2"/>
          <p:cNvSpPr/>
          <p:nvPr/>
        </p:nvSpPr>
        <p:spPr>
          <a:xfrm rot="-2700000">
            <a:off x="7174615" y="-2589922"/>
            <a:ext cx="3554939" cy="3554243"/>
          </a:xfrm>
          <a:prstGeom prst="rect">
            <a:avLst/>
          </a:prstGeom>
          <a:solidFill>
            <a:srgbClr val="F8FBFD"/>
          </a:solidFill>
        </p:spPr>
      </p:sp>
      <p:sp>
        <p:nvSpPr>
          <p:cNvPr name="AutoShape 3" id="3"/>
          <p:cNvSpPr/>
          <p:nvPr/>
        </p:nvSpPr>
        <p:spPr>
          <a:xfrm rot="-2700000">
            <a:off x="7210580" y="-1074420"/>
            <a:ext cx="30601" cy="3238550"/>
          </a:xfrm>
          <a:prstGeom prst="rect">
            <a:avLst/>
          </a:prstGeom>
          <a:solidFill>
            <a:srgbClr val="F8FBFD"/>
          </a:solidFill>
        </p:spPr>
      </p:sp>
      <p:sp>
        <p:nvSpPr>
          <p:cNvPr name="AutoShape 4" id="4"/>
          <p:cNvSpPr/>
          <p:nvPr/>
        </p:nvSpPr>
        <p:spPr>
          <a:xfrm rot="-2700000">
            <a:off x="9693751" y="6312324"/>
            <a:ext cx="23417" cy="1909472"/>
          </a:xfrm>
          <a:prstGeom prst="rect">
            <a:avLst/>
          </a:prstGeom>
          <a:solidFill>
            <a:srgbClr val="F8FBFD"/>
          </a:solidFill>
        </p:spPr>
      </p:sp>
      <p:sp>
        <p:nvSpPr>
          <p:cNvPr name="TextBox 5" id="5"/>
          <p:cNvSpPr txBox="true"/>
          <p:nvPr/>
        </p:nvSpPr>
        <p:spPr>
          <a:xfrm rot="0">
            <a:off x="304677" y="802958"/>
            <a:ext cx="8220565" cy="838200"/>
          </a:xfrm>
          <a:prstGeom prst="rect">
            <a:avLst/>
          </a:prstGeom>
        </p:spPr>
        <p:txBody>
          <a:bodyPr anchor="t" rtlCol="false" tIns="0" lIns="0" bIns="0" rIns="0">
            <a:spAutoFit/>
          </a:bodyPr>
          <a:lstStyle/>
          <a:p>
            <a:pPr algn="just">
              <a:lnSpc>
                <a:spcPts val="3360"/>
              </a:lnSpc>
            </a:pPr>
            <a:r>
              <a:rPr lang="en-US" b="true" sz="2800" spc="28">
                <a:solidFill>
                  <a:srgbClr val="F8FBFD"/>
                </a:solidFill>
                <a:latin typeface="Montserrat Classic Bold"/>
                <a:ea typeface="Montserrat Classic Bold"/>
                <a:cs typeface="Montserrat Classic Bold"/>
                <a:sym typeface="Montserrat Classic Bold"/>
              </a:rPr>
              <a:t>MATRIZ DE CONFUSIÓN PARA </a:t>
            </a:r>
          </a:p>
          <a:p>
            <a:pPr algn="just">
              <a:lnSpc>
                <a:spcPts val="3360"/>
              </a:lnSpc>
            </a:pPr>
            <a:r>
              <a:rPr lang="en-US" b="true" sz="2800" spc="28">
                <a:solidFill>
                  <a:srgbClr val="F8FBFD"/>
                </a:solidFill>
                <a:latin typeface="Montserrat Classic Bold"/>
                <a:ea typeface="Montserrat Classic Bold"/>
                <a:cs typeface="Montserrat Classic Bold"/>
                <a:sym typeface="Montserrat Classic Bold"/>
              </a:rPr>
              <a:t>TRAMOS DE EDAD</a:t>
            </a:r>
          </a:p>
        </p:txBody>
      </p:sp>
      <p:sp>
        <p:nvSpPr>
          <p:cNvPr name="TextBox 6" id="6"/>
          <p:cNvSpPr txBox="true"/>
          <p:nvPr/>
        </p:nvSpPr>
        <p:spPr>
          <a:xfrm rot="0">
            <a:off x="545936" y="1784985"/>
            <a:ext cx="8476144" cy="4798695"/>
          </a:xfrm>
          <a:prstGeom prst="rect">
            <a:avLst/>
          </a:prstGeom>
        </p:spPr>
        <p:txBody>
          <a:bodyPr anchor="t" rtlCol="false" tIns="0" lIns="0" bIns="0" rIns="0">
            <a:spAutoFit/>
          </a:bodyPr>
          <a:lstStyle/>
          <a:p>
            <a:pPr algn="just">
              <a:lnSpc>
                <a:spcPts val="3450"/>
              </a:lnSpc>
            </a:pPr>
            <a:r>
              <a:rPr lang="en-US" sz="2300" spc="23">
                <a:solidFill>
                  <a:srgbClr val="F8FBFD"/>
                </a:solidFill>
                <a:latin typeface="Montserrat Light"/>
                <a:ea typeface="Montserrat Light"/>
                <a:cs typeface="Montserrat Light"/>
                <a:sym typeface="Montserrat Light"/>
              </a:rPr>
              <a:t>La matriz de confusión muestra la capacidad del modelo para clasificar correctamente los grupos de edad. Cada celda indica el número de instancias clasificadas correctamente e incorrectamente para cada grupo. </a:t>
            </a:r>
          </a:p>
          <a:p>
            <a:pPr algn="just">
              <a:lnSpc>
                <a:spcPts val="3450"/>
              </a:lnSpc>
            </a:pPr>
            <a:r>
              <a:rPr lang="en-US" sz="2300" spc="23">
                <a:solidFill>
                  <a:srgbClr val="F8FBFD"/>
                </a:solidFill>
                <a:latin typeface="Montserrat Light"/>
                <a:ea typeface="Montserrat Light"/>
                <a:cs typeface="Montserrat Light"/>
                <a:sym typeface="Montserrat Light"/>
              </a:rPr>
              <a:t>Los grupos de edad como 15-34 años tienen un alto número de clasificaciones correctas, mientras que los grupos 0-14 años y 75+ años presentan mayores errores.</a:t>
            </a:r>
          </a:p>
          <a:p>
            <a:pPr algn="just">
              <a:lnSpc>
                <a:spcPts val="3450"/>
              </a:lnSpc>
            </a:pPr>
            <a:r>
              <a:rPr lang="en-US" sz="2300" spc="23">
                <a:solidFill>
                  <a:srgbClr val="F8FBFD"/>
                </a:solidFill>
                <a:latin typeface="Montserrat Light"/>
                <a:ea typeface="Montserrat Light"/>
                <a:cs typeface="Montserrat Light"/>
                <a:sym typeface="Montserrat Light"/>
              </a:rPr>
              <a:t>Esto podría estar relacionado con la baja cantidad de datos en ciertos grupos etarios o la falta de patrones claros que los diferencien.</a:t>
            </a:r>
          </a:p>
          <a:p>
            <a:pPr algn="just">
              <a:lnSpc>
                <a:spcPts val="3450"/>
              </a:lnSpc>
            </a:pPr>
          </a:p>
        </p:txBody>
      </p:sp>
    </p:spTree>
  </p:cSld>
  <p:clrMapOvr>
    <a:masterClrMapping/>
  </p:clrMapOvr>
</p:sld>
</file>

<file path=ppt/slides/slide71.xml><?xml version="1.0" encoding="utf-8"?>
<p:sld xmlns:p="http://schemas.openxmlformats.org/presentationml/2006/main" xmlns:a="http://schemas.openxmlformats.org/drawingml/2006/main" xmlns:r="http://schemas.openxmlformats.org/officeDocument/2006/relationships">
  <p:cSld>
    <p:bg>
      <p:bgPr>
        <a:solidFill>
          <a:srgbClr val="F8FBFD"/>
        </a:solidFill>
      </p:bgPr>
    </p:bg>
    <p:spTree>
      <p:nvGrpSpPr>
        <p:cNvPr id="1" name=""/>
        <p:cNvGrpSpPr/>
        <p:nvPr/>
      </p:nvGrpSpPr>
      <p:grpSpPr>
        <a:xfrm>
          <a:off x="0" y="0"/>
          <a:ext cx="0" cy="0"/>
          <a:chOff x="0" y="0"/>
          <a:chExt cx="0" cy="0"/>
        </a:xfrm>
      </p:grpSpPr>
      <p:sp>
        <p:nvSpPr>
          <p:cNvPr name="AutoShape 2" id="2"/>
          <p:cNvSpPr/>
          <p:nvPr/>
        </p:nvSpPr>
        <p:spPr>
          <a:xfrm rot="-2700000">
            <a:off x="7178522" y="-1076302"/>
            <a:ext cx="1816139" cy="1815784"/>
          </a:xfrm>
          <a:prstGeom prst="rect">
            <a:avLst/>
          </a:prstGeom>
          <a:solidFill>
            <a:srgbClr val="38B6FF"/>
          </a:solidFill>
        </p:spPr>
      </p:sp>
      <p:sp>
        <p:nvSpPr>
          <p:cNvPr name="AutoShape 3" id="3"/>
          <p:cNvSpPr/>
          <p:nvPr/>
        </p:nvSpPr>
        <p:spPr>
          <a:xfrm rot="-2700000">
            <a:off x="-684968" y="4076789"/>
            <a:ext cx="4215873" cy="5693313"/>
          </a:xfrm>
          <a:prstGeom prst="rect">
            <a:avLst/>
          </a:prstGeom>
          <a:solidFill>
            <a:srgbClr val="38B6FF"/>
          </a:solidFill>
        </p:spPr>
      </p:sp>
      <p:sp>
        <p:nvSpPr>
          <p:cNvPr name="AutoShape 4" id="4"/>
          <p:cNvSpPr/>
          <p:nvPr/>
        </p:nvSpPr>
        <p:spPr>
          <a:xfrm rot="-2700000">
            <a:off x="7946060" y="-235135"/>
            <a:ext cx="4043490" cy="26728"/>
          </a:xfrm>
          <a:prstGeom prst="rect">
            <a:avLst/>
          </a:prstGeom>
          <a:solidFill>
            <a:srgbClr val="38B6FF"/>
          </a:solidFill>
        </p:spPr>
      </p:sp>
      <p:sp>
        <p:nvSpPr>
          <p:cNvPr name="AutoShape 5" id="5"/>
          <p:cNvSpPr/>
          <p:nvPr/>
        </p:nvSpPr>
        <p:spPr>
          <a:xfrm rot="-2700000">
            <a:off x="3395585" y="2163914"/>
            <a:ext cx="23417" cy="6248732"/>
          </a:xfrm>
          <a:prstGeom prst="rect">
            <a:avLst/>
          </a:prstGeom>
          <a:solidFill>
            <a:srgbClr val="053D57"/>
          </a:solidFill>
        </p:spPr>
      </p:sp>
      <p:sp>
        <p:nvSpPr>
          <p:cNvPr name="Freeform 6" id="6"/>
          <p:cNvSpPr/>
          <p:nvPr/>
        </p:nvSpPr>
        <p:spPr>
          <a:xfrm flipH="false" flipV="false" rot="0">
            <a:off x="876421" y="1808060"/>
            <a:ext cx="8000759" cy="5010475"/>
          </a:xfrm>
          <a:custGeom>
            <a:avLst/>
            <a:gdLst/>
            <a:ahLst/>
            <a:cxnLst/>
            <a:rect r="r" b="b" t="t" l="l"/>
            <a:pathLst>
              <a:path h="5010475" w="8000759">
                <a:moveTo>
                  <a:pt x="0" y="0"/>
                </a:moveTo>
                <a:lnTo>
                  <a:pt x="8000758" y="0"/>
                </a:lnTo>
                <a:lnTo>
                  <a:pt x="8000758" y="5010476"/>
                </a:lnTo>
                <a:lnTo>
                  <a:pt x="0" y="5010476"/>
                </a:lnTo>
                <a:lnTo>
                  <a:pt x="0" y="0"/>
                </a:lnTo>
                <a:close/>
              </a:path>
            </a:pathLst>
          </a:custGeom>
          <a:blipFill>
            <a:blip r:embed="rId2"/>
            <a:stretch>
              <a:fillRect l="0" t="0" r="0" b="0"/>
            </a:stretch>
          </a:blipFill>
        </p:spPr>
      </p:sp>
      <p:sp>
        <p:nvSpPr>
          <p:cNvPr name="TextBox 7" id="7"/>
          <p:cNvSpPr txBox="true"/>
          <p:nvPr/>
        </p:nvSpPr>
        <p:spPr>
          <a:xfrm rot="0">
            <a:off x="490516" y="725143"/>
            <a:ext cx="8038250" cy="781050"/>
          </a:xfrm>
          <a:prstGeom prst="rect">
            <a:avLst/>
          </a:prstGeom>
        </p:spPr>
        <p:txBody>
          <a:bodyPr anchor="t" rtlCol="false" tIns="0" lIns="0" bIns="0" rIns="0">
            <a:spAutoFit/>
          </a:bodyPr>
          <a:lstStyle/>
          <a:p>
            <a:pPr algn="l">
              <a:lnSpc>
                <a:spcPts val="3120"/>
              </a:lnSpc>
            </a:pPr>
            <a:r>
              <a:rPr lang="en-US" sz="2600" spc="-26" b="true">
                <a:solidFill>
                  <a:srgbClr val="38B6FF"/>
                </a:solidFill>
                <a:latin typeface="Montserrat Classic Bold"/>
                <a:ea typeface="Montserrat Classic Bold"/>
                <a:cs typeface="Montserrat Classic Bold"/>
                <a:sym typeface="Montserrat Classic Bold"/>
              </a:rPr>
              <a:t>RECALL POR CLASES PARA TRAMOS</a:t>
            </a:r>
          </a:p>
          <a:p>
            <a:pPr algn="l">
              <a:lnSpc>
                <a:spcPts val="3120"/>
              </a:lnSpc>
            </a:pPr>
            <a:r>
              <a:rPr lang="en-US" sz="2600" spc="-26" b="true">
                <a:solidFill>
                  <a:srgbClr val="38B6FF"/>
                </a:solidFill>
                <a:latin typeface="Montserrat Classic Bold"/>
                <a:ea typeface="Montserrat Classic Bold"/>
                <a:cs typeface="Montserrat Classic Bold"/>
                <a:sym typeface="Montserrat Classic Bold"/>
              </a:rPr>
              <a:t>DE EDAD</a:t>
            </a:r>
          </a:p>
        </p:txBody>
      </p:sp>
    </p:spTree>
  </p:cSld>
  <p:clrMapOvr>
    <a:masterClrMapping/>
  </p:clrMapOvr>
</p:sld>
</file>

<file path=ppt/slides/slide72.xml><?xml version="1.0" encoding="utf-8"?>
<p:sld xmlns:p="http://schemas.openxmlformats.org/presentationml/2006/main" xmlns:a="http://schemas.openxmlformats.org/drawingml/2006/main">
  <p:cSld>
    <p:bg>
      <p:bgPr>
        <a:solidFill>
          <a:srgbClr val="38B6FF"/>
        </a:solidFill>
      </p:bgPr>
    </p:bg>
    <p:spTree>
      <p:nvGrpSpPr>
        <p:cNvPr id="1" name=""/>
        <p:cNvGrpSpPr/>
        <p:nvPr/>
      </p:nvGrpSpPr>
      <p:grpSpPr>
        <a:xfrm>
          <a:off x="0" y="0"/>
          <a:ext cx="0" cy="0"/>
          <a:chOff x="0" y="0"/>
          <a:chExt cx="0" cy="0"/>
        </a:xfrm>
      </p:grpSpPr>
      <p:sp>
        <p:nvSpPr>
          <p:cNvPr name="AutoShape 2" id="2"/>
          <p:cNvSpPr/>
          <p:nvPr/>
        </p:nvSpPr>
        <p:spPr>
          <a:xfrm rot="-2700000">
            <a:off x="7174615" y="-2589922"/>
            <a:ext cx="3554939" cy="3554243"/>
          </a:xfrm>
          <a:prstGeom prst="rect">
            <a:avLst/>
          </a:prstGeom>
          <a:solidFill>
            <a:srgbClr val="F8FBFD"/>
          </a:solidFill>
        </p:spPr>
      </p:sp>
      <p:sp>
        <p:nvSpPr>
          <p:cNvPr name="AutoShape 3" id="3"/>
          <p:cNvSpPr/>
          <p:nvPr/>
        </p:nvSpPr>
        <p:spPr>
          <a:xfrm rot="-2700000">
            <a:off x="7210580" y="-1074420"/>
            <a:ext cx="30601" cy="3238550"/>
          </a:xfrm>
          <a:prstGeom prst="rect">
            <a:avLst/>
          </a:prstGeom>
          <a:solidFill>
            <a:srgbClr val="F8FBFD"/>
          </a:solidFill>
        </p:spPr>
      </p:sp>
      <p:sp>
        <p:nvSpPr>
          <p:cNvPr name="AutoShape 4" id="4"/>
          <p:cNvSpPr/>
          <p:nvPr/>
        </p:nvSpPr>
        <p:spPr>
          <a:xfrm rot="-2700000">
            <a:off x="9693751" y="6312324"/>
            <a:ext cx="23417" cy="1909472"/>
          </a:xfrm>
          <a:prstGeom prst="rect">
            <a:avLst/>
          </a:prstGeom>
          <a:solidFill>
            <a:srgbClr val="F8FBFD"/>
          </a:solidFill>
        </p:spPr>
      </p:sp>
      <p:sp>
        <p:nvSpPr>
          <p:cNvPr name="TextBox 5" id="5"/>
          <p:cNvSpPr txBox="true"/>
          <p:nvPr/>
        </p:nvSpPr>
        <p:spPr>
          <a:xfrm rot="0">
            <a:off x="545936" y="731520"/>
            <a:ext cx="8220565" cy="838200"/>
          </a:xfrm>
          <a:prstGeom prst="rect">
            <a:avLst/>
          </a:prstGeom>
        </p:spPr>
        <p:txBody>
          <a:bodyPr anchor="t" rtlCol="false" tIns="0" lIns="0" bIns="0" rIns="0">
            <a:spAutoFit/>
          </a:bodyPr>
          <a:lstStyle/>
          <a:p>
            <a:pPr algn="just">
              <a:lnSpc>
                <a:spcPts val="3360"/>
              </a:lnSpc>
            </a:pPr>
            <a:r>
              <a:rPr lang="en-US" b="true" sz="2800" spc="28">
                <a:solidFill>
                  <a:srgbClr val="F8FBFD"/>
                </a:solidFill>
                <a:latin typeface="Montserrat Classic Bold"/>
                <a:ea typeface="Montserrat Classic Bold"/>
                <a:cs typeface="Montserrat Classic Bold"/>
                <a:sym typeface="Montserrat Classic Bold"/>
              </a:rPr>
              <a:t>ANALISIS DEL RECALL PARA </a:t>
            </a:r>
          </a:p>
          <a:p>
            <a:pPr algn="just">
              <a:lnSpc>
                <a:spcPts val="3360"/>
              </a:lnSpc>
            </a:pPr>
            <a:r>
              <a:rPr lang="en-US" b="true" sz="2800" spc="28">
                <a:solidFill>
                  <a:srgbClr val="F8FBFD"/>
                </a:solidFill>
                <a:latin typeface="Montserrat Classic Bold"/>
                <a:ea typeface="Montserrat Classic Bold"/>
                <a:cs typeface="Montserrat Classic Bold"/>
                <a:sym typeface="Montserrat Classic Bold"/>
              </a:rPr>
              <a:t>TRAMOS DE EDAD</a:t>
            </a:r>
          </a:p>
        </p:txBody>
      </p:sp>
      <p:sp>
        <p:nvSpPr>
          <p:cNvPr name="TextBox 6" id="6"/>
          <p:cNvSpPr txBox="true"/>
          <p:nvPr/>
        </p:nvSpPr>
        <p:spPr>
          <a:xfrm rot="0">
            <a:off x="545936" y="1853745"/>
            <a:ext cx="8476144" cy="4556760"/>
          </a:xfrm>
          <a:prstGeom prst="rect">
            <a:avLst/>
          </a:prstGeom>
        </p:spPr>
        <p:txBody>
          <a:bodyPr anchor="t" rtlCol="false" tIns="0" lIns="0" bIns="0" rIns="0">
            <a:spAutoFit/>
          </a:bodyPr>
          <a:lstStyle/>
          <a:p>
            <a:pPr algn="just">
              <a:lnSpc>
                <a:spcPts val="3600"/>
              </a:lnSpc>
            </a:pPr>
            <a:r>
              <a:rPr lang="en-US" sz="2400" spc="24">
                <a:solidFill>
                  <a:srgbClr val="F8FBFD"/>
                </a:solidFill>
                <a:latin typeface="Montserrat Light"/>
                <a:ea typeface="Montserrat Light"/>
                <a:cs typeface="Montserrat Light"/>
                <a:sym typeface="Montserrat Light"/>
              </a:rPr>
              <a:t>El recall indica cuántos de los ejemplos verdaderos de cada clase fueron correctamente identificados por el modelo.</a:t>
            </a:r>
          </a:p>
          <a:p>
            <a:pPr algn="just">
              <a:lnSpc>
                <a:spcPts val="3600"/>
              </a:lnSpc>
            </a:pPr>
            <a:r>
              <a:rPr lang="en-US" sz="2400" spc="24">
                <a:solidFill>
                  <a:srgbClr val="F8FBFD"/>
                </a:solidFill>
                <a:latin typeface="Montserrat Light"/>
                <a:ea typeface="Montserrat Light"/>
                <a:cs typeface="Montserrat Light"/>
                <a:sym typeface="Montserrat Light"/>
              </a:rPr>
              <a:t>El grupo de 15-34 años tiene el mayor recall, mientras que el grupo de 0-14 años muestra un recall cercano a cero. Esto implica que el modelo no logra identificar adecuadamente a este grupo.</a:t>
            </a:r>
          </a:p>
          <a:p>
            <a:pPr algn="just">
              <a:lnSpc>
                <a:spcPts val="3600"/>
              </a:lnSpc>
            </a:pPr>
            <a:r>
              <a:rPr lang="en-US" sz="2400" spc="24">
                <a:solidFill>
                  <a:srgbClr val="F8FBFD"/>
                </a:solidFill>
                <a:latin typeface="Montserrat Light"/>
                <a:ea typeface="Montserrat Light"/>
                <a:cs typeface="Montserrat Light"/>
                <a:sym typeface="Montserrat Light"/>
              </a:rPr>
              <a:t>La baja representación de ciertas clases en el conjunto de datos podría estar afectando negativamente al recall.</a:t>
            </a:r>
          </a:p>
        </p:txBody>
      </p:sp>
    </p:spTree>
  </p:cSld>
  <p:clrMapOvr>
    <a:masterClrMapping/>
  </p:clrMapOvr>
</p:sld>
</file>

<file path=ppt/slides/slide73.xml><?xml version="1.0" encoding="utf-8"?>
<p:sld xmlns:p="http://schemas.openxmlformats.org/presentationml/2006/main" xmlns:a="http://schemas.openxmlformats.org/drawingml/2006/main" xmlns:r="http://schemas.openxmlformats.org/officeDocument/2006/relationships">
  <p:cSld>
    <p:bg>
      <p:bgPr>
        <a:solidFill>
          <a:srgbClr val="F8FBFD"/>
        </a:solidFill>
      </p:bgPr>
    </p:bg>
    <p:spTree>
      <p:nvGrpSpPr>
        <p:cNvPr id="1" name=""/>
        <p:cNvGrpSpPr/>
        <p:nvPr/>
      </p:nvGrpSpPr>
      <p:grpSpPr>
        <a:xfrm>
          <a:off x="0" y="0"/>
          <a:ext cx="0" cy="0"/>
          <a:chOff x="0" y="0"/>
          <a:chExt cx="0" cy="0"/>
        </a:xfrm>
      </p:grpSpPr>
      <p:sp>
        <p:nvSpPr>
          <p:cNvPr name="AutoShape 2" id="2"/>
          <p:cNvSpPr/>
          <p:nvPr/>
        </p:nvSpPr>
        <p:spPr>
          <a:xfrm rot="-2700000">
            <a:off x="7178522" y="-1076302"/>
            <a:ext cx="1816139" cy="1815784"/>
          </a:xfrm>
          <a:prstGeom prst="rect">
            <a:avLst/>
          </a:prstGeom>
          <a:solidFill>
            <a:srgbClr val="38B6FF"/>
          </a:solidFill>
        </p:spPr>
      </p:sp>
      <p:sp>
        <p:nvSpPr>
          <p:cNvPr name="AutoShape 3" id="3"/>
          <p:cNvSpPr/>
          <p:nvPr/>
        </p:nvSpPr>
        <p:spPr>
          <a:xfrm rot="-2700000">
            <a:off x="-684968" y="4076789"/>
            <a:ext cx="4215873" cy="5693313"/>
          </a:xfrm>
          <a:prstGeom prst="rect">
            <a:avLst/>
          </a:prstGeom>
          <a:solidFill>
            <a:srgbClr val="38B6FF"/>
          </a:solidFill>
        </p:spPr>
      </p:sp>
      <p:sp>
        <p:nvSpPr>
          <p:cNvPr name="AutoShape 4" id="4"/>
          <p:cNvSpPr/>
          <p:nvPr/>
        </p:nvSpPr>
        <p:spPr>
          <a:xfrm rot="-2700000">
            <a:off x="7946060" y="-235135"/>
            <a:ext cx="4043490" cy="26728"/>
          </a:xfrm>
          <a:prstGeom prst="rect">
            <a:avLst/>
          </a:prstGeom>
          <a:solidFill>
            <a:srgbClr val="38B6FF"/>
          </a:solidFill>
        </p:spPr>
      </p:sp>
      <p:sp>
        <p:nvSpPr>
          <p:cNvPr name="AutoShape 5" id="5"/>
          <p:cNvSpPr/>
          <p:nvPr/>
        </p:nvSpPr>
        <p:spPr>
          <a:xfrm rot="-2700000">
            <a:off x="3395585" y="2163914"/>
            <a:ext cx="23417" cy="6248732"/>
          </a:xfrm>
          <a:prstGeom prst="rect">
            <a:avLst/>
          </a:prstGeom>
          <a:solidFill>
            <a:srgbClr val="053D57"/>
          </a:solidFill>
        </p:spPr>
      </p:sp>
      <p:sp>
        <p:nvSpPr>
          <p:cNvPr name="Freeform 6" id="6"/>
          <p:cNvSpPr/>
          <p:nvPr/>
        </p:nvSpPr>
        <p:spPr>
          <a:xfrm flipH="false" flipV="false" rot="0">
            <a:off x="872890" y="1772325"/>
            <a:ext cx="8007819" cy="5014897"/>
          </a:xfrm>
          <a:custGeom>
            <a:avLst/>
            <a:gdLst/>
            <a:ahLst/>
            <a:cxnLst/>
            <a:rect r="r" b="b" t="t" l="l"/>
            <a:pathLst>
              <a:path h="5014897" w="8007819">
                <a:moveTo>
                  <a:pt x="0" y="0"/>
                </a:moveTo>
                <a:lnTo>
                  <a:pt x="8007820" y="0"/>
                </a:lnTo>
                <a:lnTo>
                  <a:pt x="8007820" y="5014896"/>
                </a:lnTo>
                <a:lnTo>
                  <a:pt x="0" y="5014896"/>
                </a:lnTo>
                <a:lnTo>
                  <a:pt x="0" y="0"/>
                </a:lnTo>
                <a:close/>
              </a:path>
            </a:pathLst>
          </a:custGeom>
          <a:blipFill>
            <a:blip r:embed="rId2"/>
            <a:stretch>
              <a:fillRect l="0" t="0" r="0" b="0"/>
            </a:stretch>
          </a:blipFill>
        </p:spPr>
      </p:sp>
      <p:sp>
        <p:nvSpPr>
          <p:cNvPr name="TextBox 7" id="7"/>
          <p:cNvSpPr txBox="true"/>
          <p:nvPr/>
        </p:nvSpPr>
        <p:spPr>
          <a:xfrm rot="0">
            <a:off x="490516" y="725143"/>
            <a:ext cx="8038250" cy="781050"/>
          </a:xfrm>
          <a:prstGeom prst="rect">
            <a:avLst/>
          </a:prstGeom>
        </p:spPr>
        <p:txBody>
          <a:bodyPr anchor="t" rtlCol="false" tIns="0" lIns="0" bIns="0" rIns="0">
            <a:spAutoFit/>
          </a:bodyPr>
          <a:lstStyle/>
          <a:p>
            <a:pPr algn="l">
              <a:lnSpc>
                <a:spcPts val="3120"/>
              </a:lnSpc>
            </a:pPr>
            <a:r>
              <a:rPr lang="en-US" sz="2600" spc="-26" b="true">
                <a:solidFill>
                  <a:srgbClr val="38B6FF"/>
                </a:solidFill>
                <a:latin typeface="Montserrat Classic Bold"/>
                <a:ea typeface="Montserrat Classic Bold"/>
                <a:cs typeface="Montserrat Classic Bold"/>
                <a:sym typeface="Montserrat Classic Bold"/>
              </a:rPr>
              <a:t>F1-SCORE  POR CLASES PARA TRAMOS</a:t>
            </a:r>
          </a:p>
          <a:p>
            <a:pPr algn="l">
              <a:lnSpc>
                <a:spcPts val="3120"/>
              </a:lnSpc>
            </a:pPr>
            <a:r>
              <a:rPr lang="en-US" sz="2600" spc="-26" b="true">
                <a:solidFill>
                  <a:srgbClr val="38B6FF"/>
                </a:solidFill>
                <a:latin typeface="Montserrat Classic Bold"/>
                <a:ea typeface="Montserrat Classic Bold"/>
                <a:cs typeface="Montserrat Classic Bold"/>
                <a:sym typeface="Montserrat Classic Bold"/>
              </a:rPr>
              <a:t>DE EDAD</a:t>
            </a:r>
          </a:p>
        </p:txBody>
      </p:sp>
    </p:spTree>
  </p:cSld>
  <p:clrMapOvr>
    <a:masterClrMapping/>
  </p:clrMapOvr>
</p:sld>
</file>

<file path=ppt/slides/slide74.xml><?xml version="1.0" encoding="utf-8"?>
<p:sld xmlns:p="http://schemas.openxmlformats.org/presentationml/2006/main" xmlns:a="http://schemas.openxmlformats.org/drawingml/2006/main">
  <p:cSld>
    <p:bg>
      <p:bgPr>
        <a:solidFill>
          <a:srgbClr val="38B6FF"/>
        </a:solidFill>
      </p:bgPr>
    </p:bg>
    <p:spTree>
      <p:nvGrpSpPr>
        <p:cNvPr id="1" name=""/>
        <p:cNvGrpSpPr/>
        <p:nvPr/>
      </p:nvGrpSpPr>
      <p:grpSpPr>
        <a:xfrm>
          <a:off x="0" y="0"/>
          <a:ext cx="0" cy="0"/>
          <a:chOff x="0" y="0"/>
          <a:chExt cx="0" cy="0"/>
        </a:xfrm>
      </p:grpSpPr>
      <p:sp>
        <p:nvSpPr>
          <p:cNvPr name="AutoShape 2" id="2"/>
          <p:cNvSpPr/>
          <p:nvPr/>
        </p:nvSpPr>
        <p:spPr>
          <a:xfrm rot="-2700000">
            <a:off x="7174615" y="-2589922"/>
            <a:ext cx="3554939" cy="3554243"/>
          </a:xfrm>
          <a:prstGeom prst="rect">
            <a:avLst/>
          </a:prstGeom>
          <a:solidFill>
            <a:srgbClr val="F8FBFD"/>
          </a:solidFill>
        </p:spPr>
      </p:sp>
      <p:sp>
        <p:nvSpPr>
          <p:cNvPr name="AutoShape 3" id="3"/>
          <p:cNvSpPr/>
          <p:nvPr/>
        </p:nvSpPr>
        <p:spPr>
          <a:xfrm rot="-2700000">
            <a:off x="7210580" y="-1074420"/>
            <a:ext cx="30601" cy="3238550"/>
          </a:xfrm>
          <a:prstGeom prst="rect">
            <a:avLst/>
          </a:prstGeom>
          <a:solidFill>
            <a:srgbClr val="F8FBFD"/>
          </a:solidFill>
        </p:spPr>
      </p:sp>
      <p:sp>
        <p:nvSpPr>
          <p:cNvPr name="AutoShape 4" id="4"/>
          <p:cNvSpPr/>
          <p:nvPr/>
        </p:nvSpPr>
        <p:spPr>
          <a:xfrm rot="-2700000">
            <a:off x="9693751" y="6312324"/>
            <a:ext cx="23417" cy="1909472"/>
          </a:xfrm>
          <a:prstGeom prst="rect">
            <a:avLst/>
          </a:prstGeom>
          <a:solidFill>
            <a:srgbClr val="F8FBFD"/>
          </a:solidFill>
        </p:spPr>
      </p:sp>
      <p:sp>
        <p:nvSpPr>
          <p:cNvPr name="TextBox 5" id="5"/>
          <p:cNvSpPr txBox="true"/>
          <p:nvPr/>
        </p:nvSpPr>
        <p:spPr>
          <a:xfrm rot="0">
            <a:off x="545936" y="731520"/>
            <a:ext cx="8220565" cy="838200"/>
          </a:xfrm>
          <a:prstGeom prst="rect">
            <a:avLst/>
          </a:prstGeom>
        </p:spPr>
        <p:txBody>
          <a:bodyPr anchor="t" rtlCol="false" tIns="0" lIns="0" bIns="0" rIns="0">
            <a:spAutoFit/>
          </a:bodyPr>
          <a:lstStyle/>
          <a:p>
            <a:pPr algn="just">
              <a:lnSpc>
                <a:spcPts val="3360"/>
              </a:lnSpc>
            </a:pPr>
            <a:r>
              <a:rPr lang="en-US" b="true" sz="2800" spc="28">
                <a:solidFill>
                  <a:srgbClr val="F8FBFD"/>
                </a:solidFill>
                <a:latin typeface="Montserrat Classic Bold"/>
                <a:ea typeface="Montserrat Classic Bold"/>
                <a:cs typeface="Montserrat Classic Bold"/>
                <a:sym typeface="Montserrat Classic Bold"/>
              </a:rPr>
              <a:t>ANALISIS DEL F1-SCORE POR CLASES </a:t>
            </a:r>
          </a:p>
          <a:p>
            <a:pPr algn="just">
              <a:lnSpc>
                <a:spcPts val="3360"/>
              </a:lnSpc>
            </a:pPr>
            <a:r>
              <a:rPr lang="en-US" b="true" sz="2800" spc="28">
                <a:solidFill>
                  <a:srgbClr val="F8FBFD"/>
                </a:solidFill>
                <a:latin typeface="Montserrat Classic Bold"/>
                <a:ea typeface="Montserrat Classic Bold"/>
                <a:cs typeface="Montserrat Classic Bold"/>
                <a:sym typeface="Montserrat Classic Bold"/>
              </a:rPr>
              <a:t>PARA TRAMOS DE EDAD</a:t>
            </a:r>
          </a:p>
        </p:txBody>
      </p:sp>
      <p:sp>
        <p:nvSpPr>
          <p:cNvPr name="TextBox 6" id="6"/>
          <p:cNvSpPr txBox="true"/>
          <p:nvPr/>
        </p:nvSpPr>
        <p:spPr>
          <a:xfrm rot="0">
            <a:off x="545936" y="1853745"/>
            <a:ext cx="8476144" cy="4556760"/>
          </a:xfrm>
          <a:prstGeom prst="rect">
            <a:avLst/>
          </a:prstGeom>
        </p:spPr>
        <p:txBody>
          <a:bodyPr anchor="t" rtlCol="false" tIns="0" lIns="0" bIns="0" rIns="0">
            <a:spAutoFit/>
          </a:bodyPr>
          <a:lstStyle/>
          <a:p>
            <a:pPr algn="just">
              <a:lnSpc>
                <a:spcPts val="3600"/>
              </a:lnSpc>
            </a:pPr>
            <a:r>
              <a:rPr lang="en-US" sz="2400" spc="24">
                <a:solidFill>
                  <a:srgbClr val="F8FBFD"/>
                </a:solidFill>
                <a:latin typeface="Montserrat Light"/>
                <a:ea typeface="Montserrat Light"/>
                <a:cs typeface="Montserrat Light"/>
                <a:sym typeface="Montserrat Light"/>
              </a:rPr>
              <a:t>El F1-score es una medida que combina la precisión y el recall, ofreciendo una visión equilibrada del rendimiento del modelo en cada clase.</a:t>
            </a:r>
          </a:p>
          <a:p>
            <a:pPr algn="just">
              <a:lnSpc>
                <a:spcPts val="3600"/>
              </a:lnSpc>
            </a:pPr>
            <a:r>
              <a:rPr lang="en-US" sz="2400" spc="24">
                <a:solidFill>
                  <a:srgbClr val="F8FBFD"/>
                </a:solidFill>
                <a:latin typeface="Montserrat Light"/>
                <a:ea typeface="Montserrat Light"/>
                <a:cs typeface="Montserrat Light"/>
                <a:sym typeface="Montserrat Light"/>
              </a:rPr>
              <a:t>El grupo de 15-34 años tiene un F1-score más alto, lo que refleja un buen equilibrio entre precisión y recall. Los grupos con menor F1-score, como 0-14 años y 75+ años, requieren más atención para mejorar su clasificación. Podría considerarse la recolección de más datos para los grupos con bajo F1-score o ajustar los pesos de las clases en el modelo.</a:t>
            </a:r>
          </a:p>
        </p:txBody>
      </p:sp>
    </p:spTree>
  </p:cSld>
  <p:clrMapOvr>
    <a:masterClrMapping/>
  </p:clrMapOvr>
</p:sld>
</file>

<file path=ppt/slides/slide75.xml><?xml version="1.0" encoding="utf-8"?>
<p:sld xmlns:p="http://schemas.openxmlformats.org/presentationml/2006/main" xmlns:a="http://schemas.openxmlformats.org/drawingml/2006/main">
  <p:cSld>
    <p:bg>
      <p:bgPr>
        <a:solidFill>
          <a:srgbClr val="38B6FF"/>
        </a:solidFill>
      </p:bgPr>
    </p:bg>
    <p:spTree>
      <p:nvGrpSpPr>
        <p:cNvPr id="1" name=""/>
        <p:cNvGrpSpPr/>
        <p:nvPr/>
      </p:nvGrpSpPr>
      <p:grpSpPr>
        <a:xfrm>
          <a:off x="0" y="0"/>
          <a:ext cx="0" cy="0"/>
          <a:chOff x="0" y="0"/>
          <a:chExt cx="0" cy="0"/>
        </a:xfrm>
      </p:grpSpPr>
      <p:sp>
        <p:nvSpPr>
          <p:cNvPr name="AutoShape 2" id="2"/>
          <p:cNvSpPr/>
          <p:nvPr/>
        </p:nvSpPr>
        <p:spPr>
          <a:xfrm rot="-2700000">
            <a:off x="7174615" y="-2589922"/>
            <a:ext cx="3554939" cy="3554243"/>
          </a:xfrm>
          <a:prstGeom prst="rect">
            <a:avLst/>
          </a:prstGeom>
          <a:solidFill>
            <a:srgbClr val="F8FBFD"/>
          </a:solidFill>
        </p:spPr>
      </p:sp>
      <p:sp>
        <p:nvSpPr>
          <p:cNvPr name="AutoShape 3" id="3"/>
          <p:cNvSpPr/>
          <p:nvPr/>
        </p:nvSpPr>
        <p:spPr>
          <a:xfrm rot="-2700000">
            <a:off x="7210580" y="-1074420"/>
            <a:ext cx="30601" cy="3238550"/>
          </a:xfrm>
          <a:prstGeom prst="rect">
            <a:avLst/>
          </a:prstGeom>
          <a:solidFill>
            <a:srgbClr val="F8FBFD"/>
          </a:solidFill>
        </p:spPr>
      </p:sp>
      <p:sp>
        <p:nvSpPr>
          <p:cNvPr name="AutoShape 4" id="4"/>
          <p:cNvSpPr/>
          <p:nvPr/>
        </p:nvSpPr>
        <p:spPr>
          <a:xfrm rot="-2700000">
            <a:off x="9693751" y="6312324"/>
            <a:ext cx="23417" cy="1909472"/>
          </a:xfrm>
          <a:prstGeom prst="rect">
            <a:avLst/>
          </a:prstGeom>
          <a:solidFill>
            <a:srgbClr val="F8FBFD"/>
          </a:solidFill>
        </p:spPr>
      </p:sp>
      <p:sp>
        <p:nvSpPr>
          <p:cNvPr name="TextBox 5" id="5"/>
          <p:cNvSpPr txBox="true"/>
          <p:nvPr/>
        </p:nvSpPr>
        <p:spPr>
          <a:xfrm rot="0">
            <a:off x="311080" y="731520"/>
            <a:ext cx="8220565" cy="781050"/>
          </a:xfrm>
          <a:prstGeom prst="rect">
            <a:avLst/>
          </a:prstGeom>
        </p:spPr>
        <p:txBody>
          <a:bodyPr anchor="t" rtlCol="false" tIns="0" lIns="0" bIns="0" rIns="0">
            <a:spAutoFit/>
          </a:bodyPr>
          <a:lstStyle/>
          <a:p>
            <a:pPr algn="just">
              <a:lnSpc>
                <a:spcPts val="3120"/>
              </a:lnSpc>
            </a:pPr>
            <a:r>
              <a:rPr lang="en-US" b="true" sz="2600" spc="26">
                <a:solidFill>
                  <a:srgbClr val="F8FBFD"/>
                </a:solidFill>
                <a:latin typeface="Montserrat Classic Bold"/>
                <a:ea typeface="Montserrat Classic Bold"/>
                <a:cs typeface="Montserrat Classic Bold"/>
                <a:sym typeface="Montserrat Classic Bold"/>
              </a:rPr>
              <a:t>HALLAZGOS GENERALES SEGÚN EL </a:t>
            </a:r>
          </a:p>
          <a:p>
            <a:pPr algn="just">
              <a:lnSpc>
                <a:spcPts val="3120"/>
              </a:lnSpc>
            </a:pPr>
            <a:r>
              <a:rPr lang="en-US" b="true" sz="2600" spc="26">
                <a:solidFill>
                  <a:srgbClr val="F8FBFD"/>
                </a:solidFill>
                <a:latin typeface="Montserrat Classic Bold"/>
                <a:ea typeface="Montserrat Classic Bold"/>
                <a:cs typeface="Montserrat Classic Bold"/>
                <a:sym typeface="Montserrat Classic Bold"/>
              </a:rPr>
              <a:t>ANÁLISIS DE RANDOM FOREST PARA EDAD</a:t>
            </a:r>
          </a:p>
        </p:txBody>
      </p:sp>
      <p:sp>
        <p:nvSpPr>
          <p:cNvPr name="TextBox 6" id="6"/>
          <p:cNvSpPr txBox="true"/>
          <p:nvPr/>
        </p:nvSpPr>
        <p:spPr>
          <a:xfrm rot="0">
            <a:off x="545936" y="1825698"/>
            <a:ext cx="8476144" cy="4556760"/>
          </a:xfrm>
          <a:prstGeom prst="rect">
            <a:avLst/>
          </a:prstGeom>
        </p:spPr>
        <p:txBody>
          <a:bodyPr anchor="t" rtlCol="false" tIns="0" lIns="0" bIns="0" rIns="0">
            <a:spAutoFit/>
          </a:bodyPr>
          <a:lstStyle/>
          <a:p>
            <a:pPr algn="just">
              <a:lnSpc>
                <a:spcPts val="3600"/>
              </a:lnSpc>
            </a:pPr>
            <a:r>
              <a:rPr lang="en-US" sz="2400" spc="24">
                <a:solidFill>
                  <a:srgbClr val="F8FBFD"/>
                </a:solidFill>
                <a:latin typeface="Montserrat Light"/>
                <a:ea typeface="Montserrat Light"/>
                <a:cs typeface="Montserrat Light"/>
                <a:sym typeface="Montserrat Light"/>
              </a:rPr>
              <a:t>El grupo de edad 15-34 años es el más identificado por el modelo, mientras que los grupos extremos (0-14 y 75+ años) presentan mayores dificultades de clasificación.</a:t>
            </a:r>
          </a:p>
          <a:p>
            <a:pPr algn="just">
              <a:lnSpc>
                <a:spcPts val="3600"/>
              </a:lnSpc>
            </a:pPr>
            <a:r>
              <a:rPr lang="en-US" sz="2400" spc="24">
                <a:solidFill>
                  <a:srgbClr val="F8FBFD"/>
                </a:solidFill>
                <a:latin typeface="Montserrat Light"/>
                <a:ea typeface="Montserrat Light"/>
                <a:cs typeface="Montserrat Light"/>
                <a:sym typeface="Montserrat Light"/>
              </a:rPr>
              <a:t>Estos resultados sugieren que las intervenciones en salud mental deberían priorizar a los grupos más jóvenes (15-34 años), ya que es el grupo más prevalente y mejor identificado. También se debe considerar mejorar la recopilación de datos y el ajuste del modelo para los grupos menos representados.</a:t>
            </a:r>
          </a:p>
        </p:txBody>
      </p:sp>
    </p:spTree>
  </p:cSld>
  <p:clrMapOvr>
    <a:masterClrMapping/>
  </p:clrMapOvr>
</p:sld>
</file>

<file path=ppt/slides/slide76.xml><?xml version="1.0" encoding="utf-8"?>
<p:sld xmlns:p="http://schemas.openxmlformats.org/presentationml/2006/main" xmlns:a="http://schemas.openxmlformats.org/drawingml/2006/main" xmlns:r="http://schemas.openxmlformats.org/officeDocument/2006/relationships">
  <p:cSld>
    <p:bg>
      <p:bgPr>
        <a:solidFill>
          <a:srgbClr val="053D57"/>
        </a:solidFill>
      </p:bgPr>
    </p:bg>
    <p:spTree>
      <p:nvGrpSpPr>
        <p:cNvPr id="1" name=""/>
        <p:cNvGrpSpPr/>
        <p:nvPr/>
      </p:nvGrpSpPr>
      <p:grpSpPr>
        <a:xfrm>
          <a:off x="0" y="0"/>
          <a:ext cx="0" cy="0"/>
          <a:chOff x="0" y="0"/>
          <a:chExt cx="0" cy="0"/>
        </a:xfrm>
      </p:grpSpPr>
      <p:grpSp>
        <p:nvGrpSpPr>
          <p:cNvPr name="Group 2" id="2"/>
          <p:cNvGrpSpPr/>
          <p:nvPr/>
        </p:nvGrpSpPr>
        <p:grpSpPr>
          <a:xfrm rot="0">
            <a:off x="0" y="0"/>
            <a:ext cx="6976741" cy="7315200"/>
            <a:chOff x="0" y="0"/>
            <a:chExt cx="9302322" cy="9753600"/>
          </a:xfrm>
        </p:grpSpPr>
        <p:pic>
          <p:nvPicPr>
            <p:cNvPr name="Picture 3" id="3"/>
            <p:cNvPicPr>
              <a:picLocks noChangeAspect="true"/>
            </p:cNvPicPr>
            <p:nvPr/>
          </p:nvPicPr>
          <p:blipFill>
            <a:blip r:embed="rId2">
              <a:alphaModFix amt="30000"/>
            </a:blip>
            <a:srcRect l="21309" t="0" r="7246" b="0"/>
            <a:stretch>
              <a:fillRect/>
            </a:stretch>
          </p:blipFill>
          <p:spPr>
            <a:xfrm flipH="false" flipV="false">
              <a:off x="0" y="0"/>
              <a:ext cx="9302322" cy="9753600"/>
            </a:xfrm>
            <a:prstGeom prst="rect">
              <a:avLst/>
            </a:prstGeom>
          </p:spPr>
        </p:pic>
      </p:grpSp>
      <p:sp>
        <p:nvSpPr>
          <p:cNvPr name="AutoShape 4" id="4"/>
          <p:cNvSpPr/>
          <p:nvPr/>
        </p:nvSpPr>
        <p:spPr>
          <a:xfrm rot="-2295618">
            <a:off x="3688267" y="-4364928"/>
            <a:ext cx="6887586" cy="12786099"/>
          </a:xfrm>
          <a:prstGeom prst="rect">
            <a:avLst/>
          </a:prstGeom>
          <a:solidFill>
            <a:srgbClr val="38B6FF"/>
          </a:solidFill>
        </p:spPr>
      </p:sp>
      <p:sp>
        <p:nvSpPr>
          <p:cNvPr name="TextBox 5" id="5"/>
          <p:cNvSpPr txBox="true"/>
          <p:nvPr/>
        </p:nvSpPr>
        <p:spPr>
          <a:xfrm rot="0">
            <a:off x="2111350" y="3038475"/>
            <a:ext cx="7093610" cy="1228725"/>
          </a:xfrm>
          <a:prstGeom prst="rect">
            <a:avLst/>
          </a:prstGeom>
        </p:spPr>
        <p:txBody>
          <a:bodyPr anchor="t" rtlCol="false" tIns="0" lIns="0" bIns="0" rIns="0">
            <a:spAutoFit/>
          </a:bodyPr>
          <a:lstStyle/>
          <a:p>
            <a:pPr algn="l">
              <a:lnSpc>
                <a:spcPts val="4800"/>
              </a:lnSpc>
            </a:pPr>
            <a:r>
              <a:rPr lang="en-US" sz="4000" spc="-40" b="true">
                <a:solidFill>
                  <a:srgbClr val="F8FBFD"/>
                </a:solidFill>
                <a:latin typeface="Montserrat Classic Bold"/>
                <a:ea typeface="Montserrat Classic Bold"/>
                <a:cs typeface="Montserrat Classic Bold"/>
                <a:sym typeface="Montserrat Classic Bold"/>
              </a:rPr>
              <a:t>RANDOM FOREST PARA LA VARIABLE GÉNERO</a:t>
            </a:r>
          </a:p>
        </p:txBody>
      </p:sp>
      <p:sp>
        <p:nvSpPr>
          <p:cNvPr name="AutoShape 6" id="6"/>
          <p:cNvSpPr/>
          <p:nvPr/>
        </p:nvSpPr>
        <p:spPr>
          <a:xfrm rot="-2700000">
            <a:off x="8169571" y="6280451"/>
            <a:ext cx="2070778" cy="2120297"/>
          </a:xfrm>
          <a:prstGeom prst="rect">
            <a:avLst/>
          </a:prstGeom>
          <a:solidFill>
            <a:srgbClr val="F8FBFD"/>
          </a:solidFill>
        </p:spPr>
      </p:sp>
      <p:sp>
        <p:nvSpPr>
          <p:cNvPr name="AutoShape 7" id="7"/>
          <p:cNvSpPr/>
          <p:nvPr/>
        </p:nvSpPr>
        <p:spPr>
          <a:xfrm rot="-2335582">
            <a:off x="2610726" y="-459409"/>
            <a:ext cx="30601" cy="3238550"/>
          </a:xfrm>
          <a:prstGeom prst="rect">
            <a:avLst/>
          </a:prstGeom>
          <a:solidFill>
            <a:srgbClr val="F8FBFD"/>
          </a:solidFill>
        </p:spPr>
      </p:sp>
    </p:spTree>
  </p:cSld>
  <p:clrMapOvr>
    <a:masterClrMapping/>
  </p:clrMapOvr>
</p:sld>
</file>

<file path=ppt/slides/slide77.xml><?xml version="1.0" encoding="utf-8"?>
<p:sld xmlns:p="http://schemas.openxmlformats.org/presentationml/2006/main" xmlns:a="http://schemas.openxmlformats.org/drawingml/2006/main">
  <p:cSld>
    <p:bg>
      <p:bgPr>
        <a:solidFill>
          <a:srgbClr val="38B6FF"/>
        </a:solidFill>
      </p:bgPr>
    </p:bg>
    <p:spTree>
      <p:nvGrpSpPr>
        <p:cNvPr id="1" name=""/>
        <p:cNvGrpSpPr/>
        <p:nvPr/>
      </p:nvGrpSpPr>
      <p:grpSpPr>
        <a:xfrm>
          <a:off x="0" y="0"/>
          <a:ext cx="0" cy="0"/>
          <a:chOff x="0" y="0"/>
          <a:chExt cx="0" cy="0"/>
        </a:xfrm>
      </p:grpSpPr>
      <p:sp>
        <p:nvSpPr>
          <p:cNvPr name="AutoShape 2" id="2"/>
          <p:cNvSpPr/>
          <p:nvPr/>
        </p:nvSpPr>
        <p:spPr>
          <a:xfrm rot="-2700000">
            <a:off x="7174615" y="-2589922"/>
            <a:ext cx="3554939" cy="3554243"/>
          </a:xfrm>
          <a:prstGeom prst="rect">
            <a:avLst/>
          </a:prstGeom>
          <a:solidFill>
            <a:srgbClr val="F8FBFD"/>
          </a:solidFill>
        </p:spPr>
      </p:sp>
      <p:sp>
        <p:nvSpPr>
          <p:cNvPr name="AutoShape 3" id="3"/>
          <p:cNvSpPr/>
          <p:nvPr/>
        </p:nvSpPr>
        <p:spPr>
          <a:xfrm rot="-2700000">
            <a:off x="7210580" y="-1074420"/>
            <a:ext cx="30601" cy="3238550"/>
          </a:xfrm>
          <a:prstGeom prst="rect">
            <a:avLst/>
          </a:prstGeom>
          <a:solidFill>
            <a:srgbClr val="F8FBFD"/>
          </a:solidFill>
        </p:spPr>
      </p:sp>
      <p:sp>
        <p:nvSpPr>
          <p:cNvPr name="AutoShape 4" id="4"/>
          <p:cNvSpPr/>
          <p:nvPr/>
        </p:nvSpPr>
        <p:spPr>
          <a:xfrm rot="-2700000">
            <a:off x="9693751" y="6312324"/>
            <a:ext cx="23417" cy="1909472"/>
          </a:xfrm>
          <a:prstGeom prst="rect">
            <a:avLst/>
          </a:prstGeom>
          <a:solidFill>
            <a:srgbClr val="F8FBFD"/>
          </a:solidFill>
        </p:spPr>
      </p:sp>
      <p:sp>
        <p:nvSpPr>
          <p:cNvPr name="TextBox 5" id="5"/>
          <p:cNvSpPr txBox="true"/>
          <p:nvPr/>
        </p:nvSpPr>
        <p:spPr>
          <a:xfrm rot="0">
            <a:off x="304677" y="802958"/>
            <a:ext cx="8220565" cy="838200"/>
          </a:xfrm>
          <a:prstGeom prst="rect">
            <a:avLst/>
          </a:prstGeom>
        </p:spPr>
        <p:txBody>
          <a:bodyPr anchor="t" rtlCol="false" tIns="0" lIns="0" bIns="0" rIns="0">
            <a:spAutoFit/>
          </a:bodyPr>
          <a:lstStyle/>
          <a:p>
            <a:pPr algn="just">
              <a:lnSpc>
                <a:spcPts val="3360"/>
              </a:lnSpc>
            </a:pPr>
            <a:r>
              <a:rPr lang="en-US" b="true" sz="2800" spc="28">
                <a:solidFill>
                  <a:srgbClr val="F8FBFD"/>
                </a:solidFill>
                <a:latin typeface="Montserrat Classic Bold"/>
                <a:ea typeface="Montserrat Classic Bold"/>
                <a:cs typeface="Montserrat Classic Bold"/>
                <a:sym typeface="Montserrat Classic Bold"/>
              </a:rPr>
              <a:t>ANALISIS DE RANDOM FOREST PARA </a:t>
            </a:r>
          </a:p>
          <a:p>
            <a:pPr algn="just">
              <a:lnSpc>
                <a:spcPts val="3360"/>
              </a:lnSpc>
            </a:pPr>
            <a:r>
              <a:rPr lang="en-US" b="true" sz="2800" spc="28">
                <a:solidFill>
                  <a:srgbClr val="F8FBFD"/>
                </a:solidFill>
                <a:latin typeface="Montserrat Classic Bold"/>
                <a:ea typeface="Montserrat Classic Bold"/>
                <a:cs typeface="Montserrat Classic Bold"/>
                <a:sym typeface="Montserrat Classic Bold"/>
              </a:rPr>
              <a:t>GÉNERO</a:t>
            </a:r>
          </a:p>
        </p:txBody>
      </p:sp>
      <p:sp>
        <p:nvSpPr>
          <p:cNvPr name="TextBox 6" id="6"/>
          <p:cNvSpPr txBox="true"/>
          <p:nvPr/>
        </p:nvSpPr>
        <p:spPr>
          <a:xfrm rot="0">
            <a:off x="638728" y="1783080"/>
            <a:ext cx="8476144" cy="4800600"/>
          </a:xfrm>
          <a:prstGeom prst="rect">
            <a:avLst/>
          </a:prstGeom>
        </p:spPr>
        <p:txBody>
          <a:bodyPr anchor="t" rtlCol="false" tIns="0" lIns="0" bIns="0" rIns="0">
            <a:spAutoFit/>
          </a:bodyPr>
          <a:lstStyle/>
          <a:p>
            <a:pPr algn="just">
              <a:lnSpc>
                <a:spcPts val="3899"/>
              </a:lnSpc>
            </a:pPr>
            <a:r>
              <a:rPr lang="en-US" sz="2599" spc="25">
                <a:solidFill>
                  <a:srgbClr val="F8FBFD"/>
                </a:solidFill>
                <a:latin typeface="Montserrat Light"/>
                <a:ea typeface="Montserrat Light"/>
                <a:cs typeface="Montserrat Light"/>
                <a:sym typeface="Montserrat Light"/>
              </a:rPr>
              <a:t>Para el análisis de la variable género, también se seleccionó el modelo Random Forest debido a su capacidad de manejar características complejas y no lineales. Este modelo permite analizar cómo las características predictivas influyen en la clasificación del género de los individuos. El objetivo es comprender mejor las diferencias presentes en los datos y cómo estas influyen en la precisión de la clasificación.</a:t>
            </a:r>
          </a:p>
          <a:p>
            <a:pPr algn="just">
              <a:lnSpc>
                <a:spcPts val="3600"/>
              </a:lnSpc>
            </a:pPr>
          </a:p>
        </p:txBody>
      </p:sp>
    </p:spTree>
  </p:cSld>
  <p:clrMapOvr>
    <a:masterClrMapping/>
  </p:clrMapOvr>
</p:sld>
</file>

<file path=ppt/slides/slide78.xml><?xml version="1.0" encoding="utf-8"?>
<p:sld xmlns:p="http://schemas.openxmlformats.org/presentationml/2006/main" xmlns:a="http://schemas.openxmlformats.org/drawingml/2006/main" xmlns:r="http://schemas.openxmlformats.org/officeDocument/2006/relationships">
  <p:cSld>
    <p:bg>
      <p:bgPr>
        <a:solidFill>
          <a:srgbClr val="F8FBFD"/>
        </a:solidFill>
      </p:bgPr>
    </p:bg>
    <p:spTree>
      <p:nvGrpSpPr>
        <p:cNvPr id="1" name=""/>
        <p:cNvGrpSpPr/>
        <p:nvPr/>
      </p:nvGrpSpPr>
      <p:grpSpPr>
        <a:xfrm>
          <a:off x="0" y="0"/>
          <a:ext cx="0" cy="0"/>
          <a:chOff x="0" y="0"/>
          <a:chExt cx="0" cy="0"/>
        </a:xfrm>
      </p:grpSpPr>
      <p:sp>
        <p:nvSpPr>
          <p:cNvPr name="AutoShape 2" id="2"/>
          <p:cNvSpPr/>
          <p:nvPr/>
        </p:nvSpPr>
        <p:spPr>
          <a:xfrm rot="-2700000">
            <a:off x="7178522" y="-1076302"/>
            <a:ext cx="1816139" cy="1815784"/>
          </a:xfrm>
          <a:prstGeom prst="rect">
            <a:avLst/>
          </a:prstGeom>
          <a:solidFill>
            <a:srgbClr val="38B6FF"/>
          </a:solidFill>
        </p:spPr>
      </p:sp>
      <p:sp>
        <p:nvSpPr>
          <p:cNvPr name="AutoShape 3" id="3"/>
          <p:cNvSpPr/>
          <p:nvPr/>
        </p:nvSpPr>
        <p:spPr>
          <a:xfrm rot="-2700000">
            <a:off x="-684968" y="4076789"/>
            <a:ext cx="4215873" cy="5693313"/>
          </a:xfrm>
          <a:prstGeom prst="rect">
            <a:avLst/>
          </a:prstGeom>
          <a:solidFill>
            <a:srgbClr val="38B6FF"/>
          </a:solidFill>
        </p:spPr>
      </p:sp>
      <p:sp>
        <p:nvSpPr>
          <p:cNvPr name="AutoShape 4" id="4"/>
          <p:cNvSpPr/>
          <p:nvPr/>
        </p:nvSpPr>
        <p:spPr>
          <a:xfrm rot="-2700000">
            <a:off x="7946060" y="-235135"/>
            <a:ext cx="4043490" cy="26728"/>
          </a:xfrm>
          <a:prstGeom prst="rect">
            <a:avLst/>
          </a:prstGeom>
          <a:solidFill>
            <a:srgbClr val="38B6FF"/>
          </a:solidFill>
        </p:spPr>
      </p:sp>
      <p:sp>
        <p:nvSpPr>
          <p:cNvPr name="AutoShape 5" id="5"/>
          <p:cNvSpPr/>
          <p:nvPr/>
        </p:nvSpPr>
        <p:spPr>
          <a:xfrm rot="-2700000">
            <a:off x="3395585" y="2163914"/>
            <a:ext cx="23417" cy="6248732"/>
          </a:xfrm>
          <a:prstGeom prst="rect">
            <a:avLst/>
          </a:prstGeom>
          <a:solidFill>
            <a:srgbClr val="053D57"/>
          </a:solidFill>
        </p:spPr>
      </p:sp>
      <p:sp>
        <p:nvSpPr>
          <p:cNvPr name="Freeform 6" id="6"/>
          <p:cNvSpPr/>
          <p:nvPr/>
        </p:nvSpPr>
        <p:spPr>
          <a:xfrm flipH="false" flipV="false" rot="0">
            <a:off x="1283750" y="1600222"/>
            <a:ext cx="6802842" cy="5323224"/>
          </a:xfrm>
          <a:custGeom>
            <a:avLst/>
            <a:gdLst/>
            <a:ahLst/>
            <a:cxnLst/>
            <a:rect r="r" b="b" t="t" l="l"/>
            <a:pathLst>
              <a:path h="5323224" w="6802842">
                <a:moveTo>
                  <a:pt x="0" y="0"/>
                </a:moveTo>
                <a:lnTo>
                  <a:pt x="6802841" y="0"/>
                </a:lnTo>
                <a:lnTo>
                  <a:pt x="6802841" y="5323223"/>
                </a:lnTo>
                <a:lnTo>
                  <a:pt x="0" y="5323223"/>
                </a:lnTo>
                <a:lnTo>
                  <a:pt x="0" y="0"/>
                </a:lnTo>
                <a:close/>
              </a:path>
            </a:pathLst>
          </a:custGeom>
          <a:blipFill>
            <a:blip r:embed="rId2"/>
            <a:stretch>
              <a:fillRect l="0" t="0" r="0" b="0"/>
            </a:stretch>
          </a:blipFill>
        </p:spPr>
      </p:sp>
      <p:sp>
        <p:nvSpPr>
          <p:cNvPr name="TextBox 7" id="7"/>
          <p:cNvSpPr txBox="true"/>
          <p:nvPr/>
        </p:nvSpPr>
        <p:spPr>
          <a:xfrm rot="0">
            <a:off x="490516" y="725143"/>
            <a:ext cx="8038250" cy="781050"/>
          </a:xfrm>
          <a:prstGeom prst="rect">
            <a:avLst/>
          </a:prstGeom>
        </p:spPr>
        <p:txBody>
          <a:bodyPr anchor="t" rtlCol="false" tIns="0" lIns="0" bIns="0" rIns="0">
            <a:spAutoFit/>
          </a:bodyPr>
          <a:lstStyle/>
          <a:p>
            <a:pPr algn="l">
              <a:lnSpc>
                <a:spcPts val="3120"/>
              </a:lnSpc>
            </a:pPr>
            <a:r>
              <a:rPr lang="en-US" sz="2600" spc="-26" b="true">
                <a:solidFill>
                  <a:srgbClr val="38B6FF"/>
                </a:solidFill>
                <a:latin typeface="Montserrat Classic Bold"/>
                <a:ea typeface="Montserrat Classic Bold"/>
                <a:cs typeface="Montserrat Classic Bold"/>
                <a:sym typeface="Montserrat Classic Bold"/>
              </a:rPr>
              <a:t>MATRIZ DE CONFUSIÓN - RANDOM FOREST</a:t>
            </a:r>
          </a:p>
          <a:p>
            <a:pPr algn="l">
              <a:lnSpc>
                <a:spcPts val="3120"/>
              </a:lnSpc>
            </a:pPr>
            <a:r>
              <a:rPr lang="en-US" sz="2600" spc="-26" b="true">
                <a:solidFill>
                  <a:srgbClr val="38B6FF"/>
                </a:solidFill>
                <a:latin typeface="Montserrat Classic Bold"/>
                <a:ea typeface="Montserrat Classic Bold"/>
                <a:cs typeface="Montserrat Classic Bold"/>
                <a:sym typeface="Montserrat Classic Bold"/>
              </a:rPr>
              <a:t>GENERO</a:t>
            </a:r>
          </a:p>
        </p:txBody>
      </p:sp>
    </p:spTree>
  </p:cSld>
  <p:clrMapOvr>
    <a:masterClrMapping/>
  </p:clrMapOvr>
</p:sld>
</file>

<file path=ppt/slides/slide79.xml><?xml version="1.0" encoding="utf-8"?>
<p:sld xmlns:p="http://schemas.openxmlformats.org/presentationml/2006/main" xmlns:a="http://schemas.openxmlformats.org/drawingml/2006/main">
  <p:cSld>
    <p:bg>
      <p:bgPr>
        <a:solidFill>
          <a:srgbClr val="38B6FF"/>
        </a:solidFill>
      </p:bgPr>
    </p:bg>
    <p:spTree>
      <p:nvGrpSpPr>
        <p:cNvPr id="1" name=""/>
        <p:cNvGrpSpPr/>
        <p:nvPr/>
      </p:nvGrpSpPr>
      <p:grpSpPr>
        <a:xfrm>
          <a:off x="0" y="0"/>
          <a:ext cx="0" cy="0"/>
          <a:chOff x="0" y="0"/>
          <a:chExt cx="0" cy="0"/>
        </a:xfrm>
      </p:grpSpPr>
      <p:sp>
        <p:nvSpPr>
          <p:cNvPr name="AutoShape 2" id="2"/>
          <p:cNvSpPr/>
          <p:nvPr/>
        </p:nvSpPr>
        <p:spPr>
          <a:xfrm rot="-2700000">
            <a:off x="7174615" y="-2589922"/>
            <a:ext cx="3554939" cy="3554243"/>
          </a:xfrm>
          <a:prstGeom prst="rect">
            <a:avLst/>
          </a:prstGeom>
          <a:solidFill>
            <a:srgbClr val="F8FBFD"/>
          </a:solidFill>
        </p:spPr>
      </p:sp>
      <p:sp>
        <p:nvSpPr>
          <p:cNvPr name="AutoShape 3" id="3"/>
          <p:cNvSpPr/>
          <p:nvPr/>
        </p:nvSpPr>
        <p:spPr>
          <a:xfrm rot="-2700000">
            <a:off x="7210580" y="-1074420"/>
            <a:ext cx="30601" cy="3238550"/>
          </a:xfrm>
          <a:prstGeom prst="rect">
            <a:avLst/>
          </a:prstGeom>
          <a:solidFill>
            <a:srgbClr val="F8FBFD"/>
          </a:solidFill>
        </p:spPr>
      </p:sp>
      <p:sp>
        <p:nvSpPr>
          <p:cNvPr name="AutoShape 4" id="4"/>
          <p:cNvSpPr/>
          <p:nvPr/>
        </p:nvSpPr>
        <p:spPr>
          <a:xfrm rot="-2700000">
            <a:off x="9693751" y="6312324"/>
            <a:ext cx="23417" cy="1909472"/>
          </a:xfrm>
          <a:prstGeom prst="rect">
            <a:avLst/>
          </a:prstGeom>
          <a:solidFill>
            <a:srgbClr val="F8FBFD"/>
          </a:solidFill>
        </p:spPr>
      </p:sp>
      <p:sp>
        <p:nvSpPr>
          <p:cNvPr name="TextBox 5" id="5"/>
          <p:cNvSpPr txBox="true"/>
          <p:nvPr/>
        </p:nvSpPr>
        <p:spPr>
          <a:xfrm rot="0">
            <a:off x="545936" y="731520"/>
            <a:ext cx="8220565" cy="838200"/>
          </a:xfrm>
          <a:prstGeom prst="rect">
            <a:avLst/>
          </a:prstGeom>
        </p:spPr>
        <p:txBody>
          <a:bodyPr anchor="t" rtlCol="false" tIns="0" lIns="0" bIns="0" rIns="0">
            <a:spAutoFit/>
          </a:bodyPr>
          <a:lstStyle/>
          <a:p>
            <a:pPr algn="just">
              <a:lnSpc>
                <a:spcPts val="3360"/>
              </a:lnSpc>
            </a:pPr>
            <a:r>
              <a:rPr lang="en-US" b="true" sz="2800" spc="28">
                <a:solidFill>
                  <a:srgbClr val="F8FBFD"/>
                </a:solidFill>
                <a:latin typeface="Montserrat Classic Bold"/>
                <a:ea typeface="Montserrat Classic Bold"/>
                <a:cs typeface="Montserrat Classic Bold"/>
                <a:sym typeface="Montserrat Classic Bold"/>
              </a:rPr>
              <a:t>ANALISIS DE MATRIZ DE CONFUSIÓN</a:t>
            </a:r>
          </a:p>
          <a:p>
            <a:pPr algn="just">
              <a:lnSpc>
                <a:spcPts val="3360"/>
              </a:lnSpc>
            </a:pPr>
            <a:r>
              <a:rPr lang="en-US" b="true" sz="2800" spc="28">
                <a:solidFill>
                  <a:srgbClr val="F8FBFD"/>
                </a:solidFill>
                <a:latin typeface="Montserrat Classic Bold"/>
                <a:ea typeface="Montserrat Classic Bold"/>
                <a:cs typeface="Montserrat Classic Bold"/>
                <a:sym typeface="Montserrat Classic Bold"/>
              </a:rPr>
              <a:t>RANDOM FOREST PARA GÉNERO</a:t>
            </a:r>
          </a:p>
        </p:txBody>
      </p:sp>
      <p:sp>
        <p:nvSpPr>
          <p:cNvPr name="TextBox 6" id="6"/>
          <p:cNvSpPr txBox="true"/>
          <p:nvPr/>
        </p:nvSpPr>
        <p:spPr>
          <a:xfrm rot="0">
            <a:off x="545936" y="1872795"/>
            <a:ext cx="8476144" cy="4777740"/>
          </a:xfrm>
          <a:prstGeom prst="rect">
            <a:avLst/>
          </a:prstGeom>
        </p:spPr>
        <p:txBody>
          <a:bodyPr anchor="t" rtlCol="false" tIns="0" lIns="0" bIns="0" rIns="0">
            <a:spAutoFit/>
          </a:bodyPr>
          <a:lstStyle/>
          <a:p>
            <a:pPr algn="just">
              <a:lnSpc>
                <a:spcPts val="3150"/>
              </a:lnSpc>
            </a:pPr>
            <a:r>
              <a:rPr lang="en-US" sz="2100" spc="21">
                <a:solidFill>
                  <a:srgbClr val="F8FBFD"/>
                </a:solidFill>
                <a:latin typeface="Montserrat Light"/>
                <a:ea typeface="Montserrat Light"/>
                <a:cs typeface="Montserrat Light"/>
                <a:sym typeface="Montserrat Light"/>
              </a:rPr>
              <a:t>La matriz de confusión para el análisis de la variable género utilizando Random Forest muestra la distribución de predicciones correctas e incorrectas para las clases Masculino y Femenino. Se puede observar que la mayoría de los casos femeninos fueron correctamente clasificados, mientras que hay un alto número de falsos negativos en la clase masculina. El modelo tiene un rendimiento significativamente mejor para la clase Femenino, con un alto número de verdaderos positivos. La clase Masculino presenta una cantidad elevada de falsos negativos, lo cual indica que el modelo tiene dificultades para identificar correctamente a los hombres. Esto refleja un desequilibrio en el rendimiento del modelo para ambas clases. </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053D57"/>
        </a:solidFill>
      </p:bgPr>
    </p:bg>
    <p:spTree>
      <p:nvGrpSpPr>
        <p:cNvPr id="1" name=""/>
        <p:cNvGrpSpPr/>
        <p:nvPr/>
      </p:nvGrpSpPr>
      <p:grpSpPr>
        <a:xfrm>
          <a:off x="0" y="0"/>
          <a:ext cx="0" cy="0"/>
          <a:chOff x="0" y="0"/>
          <a:chExt cx="0" cy="0"/>
        </a:xfrm>
      </p:grpSpPr>
      <p:grpSp>
        <p:nvGrpSpPr>
          <p:cNvPr name="Group 2" id="2"/>
          <p:cNvGrpSpPr/>
          <p:nvPr/>
        </p:nvGrpSpPr>
        <p:grpSpPr>
          <a:xfrm rot="0">
            <a:off x="0" y="0"/>
            <a:ext cx="6976741" cy="7315200"/>
            <a:chOff x="0" y="0"/>
            <a:chExt cx="9302322" cy="9753600"/>
          </a:xfrm>
        </p:grpSpPr>
        <p:pic>
          <p:nvPicPr>
            <p:cNvPr name="Picture 3" id="3"/>
            <p:cNvPicPr>
              <a:picLocks noChangeAspect="true"/>
            </p:cNvPicPr>
            <p:nvPr/>
          </p:nvPicPr>
          <p:blipFill>
            <a:blip r:embed="rId2">
              <a:alphaModFix amt="30000"/>
            </a:blip>
            <a:srcRect l="21309" t="0" r="7246" b="0"/>
            <a:stretch>
              <a:fillRect/>
            </a:stretch>
          </p:blipFill>
          <p:spPr>
            <a:xfrm flipH="false" flipV="false">
              <a:off x="0" y="0"/>
              <a:ext cx="9302322" cy="9753600"/>
            </a:xfrm>
            <a:prstGeom prst="rect">
              <a:avLst/>
            </a:prstGeom>
          </p:spPr>
        </p:pic>
      </p:grpSp>
      <p:sp>
        <p:nvSpPr>
          <p:cNvPr name="AutoShape 4" id="4"/>
          <p:cNvSpPr/>
          <p:nvPr/>
        </p:nvSpPr>
        <p:spPr>
          <a:xfrm rot="-2295618">
            <a:off x="3688267" y="-4364928"/>
            <a:ext cx="6887586" cy="12786099"/>
          </a:xfrm>
          <a:prstGeom prst="rect">
            <a:avLst/>
          </a:prstGeom>
          <a:solidFill>
            <a:srgbClr val="38B6FF"/>
          </a:solidFill>
        </p:spPr>
      </p:sp>
      <p:sp>
        <p:nvSpPr>
          <p:cNvPr name="TextBox 5" id="5"/>
          <p:cNvSpPr txBox="true"/>
          <p:nvPr/>
        </p:nvSpPr>
        <p:spPr>
          <a:xfrm rot="0">
            <a:off x="2111350" y="3038475"/>
            <a:ext cx="7093610" cy="1228725"/>
          </a:xfrm>
          <a:prstGeom prst="rect">
            <a:avLst/>
          </a:prstGeom>
        </p:spPr>
        <p:txBody>
          <a:bodyPr anchor="t" rtlCol="false" tIns="0" lIns="0" bIns="0" rIns="0">
            <a:spAutoFit/>
          </a:bodyPr>
          <a:lstStyle/>
          <a:p>
            <a:pPr algn="l">
              <a:lnSpc>
                <a:spcPts val="4800"/>
              </a:lnSpc>
            </a:pPr>
            <a:r>
              <a:rPr lang="en-US" sz="4000" spc="-40" b="true">
                <a:solidFill>
                  <a:srgbClr val="F8FBFD"/>
                </a:solidFill>
                <a:latin typeface="Montserrat Classic Bold"/>
                <a:ea typeface="Montserrat Classic Bold"/>
                <a:cs typeface="Montserrat Classic Bold"/>
                <a:sym typeface="Montserrat Classic Bold"/>
              </a:rPr>
              <a:t>ANÁLISIS TEMPORAL DE LOS HECHOS DE SUICIDIOS</a:t>
            </a:r>
          </a:p>
        </p:txBody>
      </p:sp>
      <p:sp>
        <p:nvSpPr>
          <p:cNvPr name="AutoShape 6" id="6"/>
          <p:cNvSpPr/>
          <p:nvPr/>
        </p:nvSpPr>
        <p:spPr>
          <a:xfrm rot="-2700000">
            <a:off x="8169571" y="6280451"/>
            <a:ext cx="2070778" cy="2120297"/>
          </a:xfrm>
          <a:prstGeom prst="rect">
            <a:avLst/>
          </a:prstGeom>
          <a:solidFill>
            <a:srgbClr val="F8FBFD"/>
          </a:solidFill>
        </p:spPr>
      </p:sp>
      <p:sp>
        <p:nvSpPr>
          <p:cNvPr name="AutoShape 7" id="7"/>
          <p:cNvSpPr/>
          <p:nvPr/>
        </p:nvSpPr>
        <p:spPr>
          <a:xfrm rot="-2335582">
            <a:off x="2610726" y="-459409"/>
            <a:ext cx="30601" cy="3238550"/>
          </a:xfrm>
          <a:prstGeom prst="rect">
            <a:avLst/>
          </a:prstGeom>
          <a:solidFill>
            <a:srgbClr val="F8FBFD"/>
          </a:solidFill>
        </p:spPr>
      </p:sp>
    </p:spTree>
  </p:cSld>
  <p:clrMapOvr>
    <a:masterClrMapping/>
  </p:clrMapOvr>
</p:sld>
</file>

<file path=ppt/slides/slide80.xml><?xml version="1.0" encoding="utf-8"?>
<p:sld xmlns:p="http://schemas.openxmlformats.org/presentationml/2006/main" xmlns:a="http://schemas.openxmlformats.org/drawingml/2006/main" xmlns:r="http://schemas.openxmlformats.org/officeDocument/2006/relationships">
  <p:cSld>
    <p:bg>
      <p:bgPr>
        <a:solidFill>
          <a:srgbClr val="F8FBFD"/>
        </a:solidFill>
      </p:bgPr>
    </p:bg>
    <p:spTree>
      <p:nvGrpSpPr>
        <p:cNvPr id="1" name=""/>
        <p:cNvGrpSpPr/>
        <p:nvPr/>
      </p:nvGrpSpPr>
      <p:grpSpPr>
        <a:xfrm>
          <a:off x="0" y="0"/>
          <a:ext cx="0" cy="0"/>
          <a:chOff x="0" y="0"/>
          <a:chExt cx="0" cy="0"/>
        </a:xfrm>
      </p:grpSpPr>
      <p:sp>
        <p:nvSpPr>
          <p:cNvPr name="AutoShape 2" id="2"/>
          <p:cNvSpPr/>
          <p:nvPr/>
        </p:nvSpPr>
        <p:spPr>
          <a:xfrm rot="-2700000">
            <a:off x="7178522" y="-1076302"/>
            <a:ext cx="1816139" cy="1815784"/>
          </a:xfrm>
          <a:prstGeom prst="rect">
            <a:avLst/>
          </a:prstGeom>
          <a:solidFill>
            <a:srgbClr val="38B6FF"/>
          </a:solidFill>
        </p:spPr>
      </p:sp>
      <p:sp>
        <p:nvSpPr>
          <p:cNvPr name="AutoShape 3" id="3"/>
          <p:cNvSpPr/>
          <p:nvPr/>
        </p:nvSpPr>
        <p:spPr>
          <a:xfrm rot="-2700000">
            <a:off x="-684968" y="4076789"/>
            <a:ext cx="4215873" cy="5693313"/>
          </a:xfrm>
          <a:prstGeom prst="rect">
            <a:avLst/>
          </a:prstGeom>
          <a:solidFill>
            <a:srgbClr val="38B6FF"/>
          </a:solidFill>
        </p:spPr>
      </p:sp>
      <p:sp>
        <p:nvSpPr>
          <p:cNvPr name="AutoShape 4" id="4"/>
          <p:cNvSpPr/>
          <p:nvPr/>
        </p:nvSpPr>
        <p:spPr>
          <a:xfrm rot="-2700000">
            <a:off x="7946060" y="-235135"/>
            <a:ext cx="4043490" cy="26728"/>
          </a:xfrm>
          <a:prstGeom prst="rect">
            <a:avLst/>
          </a:prstGeom>
          <a:solidFill>
            <a:srgbClr val="38B6FF"/>
          </a:solidFill>
        </p:spPr>
      </p:sp>
      <p:sp>
        <p:nvSpPr>
          <p:cNvPr name="AutoShape 5" id="5"/>
          <p:cNvSpPr/>
          <p:nvPr/>
        </p:nvSpPr>
        <p:spPr>
          <a:xfrm rot="-2700000">
            <a:off x="3395585" y="2163914"/>
            <a:ext cx="23417" cy="6248732"/>
          </a:xfrm>
          <a:prstGeom prst="rect">
            <a:avLst/>
          </a:prstGeom>
          <a:solidFill>
            <a:srgbClr val="053D57"/>
          </a:solidFill>
        </p:spPr>
      </p:sp>
      <p:sp>
        <p:nvSpPr>
          <p:cNvPr name="Freeform 6" id="6"/>
          <p:cNvSpPr/>
          <p:nvPr/>
        </p:nvSpPr>
        <p:spPr>
          <a:xfrm flipH="false" flipV="false" rot="0">
            <a:off x="775175" y="1792892"/>
            <a:ext cx="8246905" cy="5102773"/>
          </a:xfrm>
          <a:custGeom>
            <a:avLst/>
            <a:gdLst/>
            <a:ahLst/>
            <a:cxnLst/>
            <a:rect r="r" b="b" t="t" l="l"/>
            <a:pathLst>
              <a:path h="5102773" w="8246905">
                <a:moveTo>
                  <a:pt x="0" y="0"/>
                </a:moveTo>
                <a:lnTo>
                  <a:pt x="8246905" y="0"/>
                </a:lnTo>
                <a:lnTo>
                  <a:pt x="8246905" y="5102773"/>
                </a:lnTo>
                <a:lnTo>
                  <a:pt x="0" y="5102773"/>
                </a:lnTo>
                <a:lnTo>
                  <a:pt x="0" y="0"/>
                </a:lnTo>
                <a:close/>
              </a:path>
            </a:pathLst>
          </a:custGeom>
          <a:blipFill>
            <a:blip r:embed="rId2"/>
            <a:stretch>
              <a:fillRect l="0" t="0" r="0" b="0"/>
            </a:stretch>
          </a:blipFill>
        </p:spPr>
      </p:sp>
      <p:sp>
        <p:nvSpPr>
          <p:cNvPr name="TextBox 7" id="7"/>
          <p:cNvSpPr txBox="true"/>
          <p:nvPr/>
        </p:nvSpPr>
        <p:spPr>
          <a:xfrm rot="0">
            <a:off x="490516" y="725143"/>
            <a:ext cx="8038250" cy="781050"/>
          </a:xfrm>
          <a:prstGeom prst="rect">
            <a:avLst/>
          </a:prstGeom>
        </p:spPr>
        <p:txBody>
          <a:bodyPr anchor="t" rtlCol="false" tIns="0" lIns="0" bIns="0" rIns="0">
            <a:spAutoFit/>
          </a:bodyPr>
          <a:lstStyle/>
          <a:p>
            <a:pPr algn="l">
              <a:lnSpc>
                <a:spcPts val="3120"/>
              </a:lnSpc>
            </a:pPr>
            <a:r>
              <a:rPr lang="en-US" sz="2600" spc="-26" b="true">
                <a:solidFill>
                  <a:srgbClr val="38B6FF"/>
                </a:solidFill>
                <a:latin typeface="Montserrat Classic Bold"/>
                <a:ea typeface="Montserrat Classic Bold"/>
                <a:cs typeface="Montserrat Classic Bold"/>
                <a:sym typeface="Montserrat Classic Bold"/>
              </a:rPr>
              <a:t>PRECISIÓN POR CLASE - RANDOM FOREST</a:t>
            </a:r>
          </a:p>
          <a:p>
            <a:pPr algn="l">
              <a:lnSpc>
                <a:spcPts val="3120"/>
              </a:lnSpc>
            </a:pPr>
            <a:r>
              <a:rPr lang="en-US" sz="2600" spc="-26" b="true">
                <a:solidFill>
                  <a:srgbClr val="38B6FF"/>
                </a:solidFill>
                <a:latin typeface="Montserrat Classic Bold"/>
                <a:ea typeface="Montserrat Classic Bold"/>
                <a:cs typeface="Montserrat Classic Bold"/>
                <a:sym typeface="Montserrat Classic Bold"/>
              </a:rPr>
              <a:t>GÉNERO</a:t>
            </a:r>
          </a:p>
        </p:txBody>
      </p:sp>
    </p:spTree>
  </p:cSld>
  <p:clrMapOvr>
    <a:masterClrMapping/>
  </p:clrMapOvr>
</p:sld>
</file>

<file path=ppt/slides/slide81.xml><?xml version="1.0" encoding="utf-8"?>
<p:sld xmlns:p="http://schemas.openxmlformats.org/presentationml/2006/main" xmlns:a="http://schemas.openxmlformats.org/drawingml/2006/main">
  <p:cSld>
    <p:bg>
      <p:bgPr>
        <a:solidFill>
          <a:srgbClr val="38B6FF"/>
        </a:solidFill>
      </p:bgPr>
    </p:bg>
    <p:spTree>
      <p:nvGrpSpPr>
        <p:cNvPr id="1" name=""/>
        <p:cNvGrpSpPr/>
        <p:nvPr/>
      </p:nvGrpSpPr>
      <p:grpSpPr>
        <a:xfrm>
          <a:off x="0" y="0"/>
          <a:ext cx="0" cy="0"/>
          <a:chOff x="0" y="0"/>
          <a:chExt cx="0" cy="0"/>
        </a:xfrm>
      </p:grpSpPr>
      <p:sp>
        <p:nvSpPr>
          <p:cNvPr name="AutoShape 2" id="2"/>
          <p:cNvSpPr/>
          <p:nvPr/>
        </p:nvSpPr>
        <p:spPr>
          <a:xfrm rot="-2700000">
            <a:off x="7174615" y="-2589922"/>
            <a:ext cx="3554939" cy="3554243"/>
          </a:xfrm>
          <a:prstGeom prst="rect">
            <a:avLst/>
          </a:prstGeom>
          <a:solidFill>
            <a:srgbClr val="F8FBFD"/>
          </a:solidFill>
        </p:spPr>
      </p:sp>
      <p:sp>
        <p:nvSpPr>
          <p:cNvPr name="AutoShape 3" id="3"/>
          <p:cNvSpPr/>
          <p:nvPr/>
        </p:nvSpPr>
        <p:spPr>
          <a:xfrm rot="-2700000">
            <a:off x="7210580" y="-1074420"/>
            <a:ext cx="30601" cy="3238550"/>
          </a:xfrm>
          <a:prstGeom prst="rect">
            <a:avLst/>
          </a:prstGeom>
          <a:solidFill>
            <a:srgbClr val="F8FBFD"/>
          </a:solidFill>
        </p:spPr>
      </p:sp>
      <p:sp>
        <p:nvSpPr>
          <p:cNvPr name="AutoShape 4" id="4"/>
          <p:cNvSpPr/>
          <p:nvPr/>
        </p:nvSpPr>
        <p:spPr>
          <a:xfrm rot="-2700000">
            <a:off x="9693751" y="6312324"/>
            <a:ext cx="23417" cy="1909472"/>
          </a:xfrm>
          <a:prstGeom prst="rect">
            <a:avLst/>
          </a:prstGeom>
          <a:solidFill>
            <a:srgbClr val="F8FBFD"/>
          </a:solidFill>
        </p:spPr>
      </p:sp>
      <p:sp>
        <p:nvSpPr>
          <p:cNvPr name="TextBox 5" id="5"/>
          <p:cNvSpPr txBox="true"/>
          <p:nvPr/>
        </p:nvSpPr>
        <p:spPr>
          <a:xfrm rot="0">
            <a:off x="545936" y="521970"/>
            <a:ext cx="8220565" cy="1257300"/>
          </a:xfrm>
          <a:prstGeom prst="rect">
            <a:avLst/>
          </a:prstGeom>
        </p:spPr>
        <p:txBody>
          <a:bodyPr anchor="t" rtlCol="false" tIns="0" lIns="0" bIns="0" rIns="0">
            <a:spAutoFit/>
          </a:bodyPr>
          <a:lstStyle/>
          <a:p>
            <a:pPr algn="just">
              <a:lnSpc>
                <a:spcPts val="3360"/>
              </a:lnSpc>
            </a:pPr>
            <a:r>
              <a:rPr lang="en-US" b="true" sz="2800" spc="28">
                <a:solidFill>
                  <a:srgbClr val="F8FBFD"/>
                </a:solidFill>
                <a:latin typeface="Montserrat Classic Bold"/>
                <a:ea typeface="Montserrat Classic Bold"/>
                <a:cs typeface="Montserrat Classic Bold"/>
                <a:sym typeface="Montserrat Classic Bold"/>
              </a:rPr>
              <a:t>ANALISIS DE PRECISIÓN POR  </a:t>
            </a:r>
          </a:p>
          <a:p>
            <a:pPr algn="just">
              <a:lnSpc>
                <a:spcPts val="3360"/>
              </a:lnSpc>
            </a:pPr>
            <a:r>
              <a:rPr lang="en-US" b="true" sz="2800" spc="28">
                <a:solidFill>
                  <a:srgbClr val="F8FBFD"/>
                </a:solidFill>
                <a:latin typeface="Montserrat Classic Bold"/>
                <a:ea typeface="Montserrat Classic Bold"/>
                <a:cs typeface="Montserrat Classic Bold"/>
                <a:sym typeface="Montserrat Classic Bold"/>
              </a:rPr>
              <a:t>CLASE - RANDOM FOREST GÉNERO</a:t>
            </a:r>
          </a:p>
          <a:p>
            <a:pPr algn="just">
              <a:lnSpc>
                <a:spcPts val="3360"/>
              </a:lnSpc>
            </a:pPr>
          </a:p>
        </p:txBody>
      </p:sp>
      <p:sp>
        <p:nvSpPr>
          <p:cNvPr name="TextBox 6" id="6"/>
          <p:cNvSpPr txBox="true"/>
          <p:nvPr/>
        </p:nvSpPr>
        <p:spPr>
          <a:xfrm rot="0">
            <a:off x="545936" y="1712595"/>
            <a:ext cx="8476144" cy="5324475"/>
          </a:xfrm>
          <a:prstGeom prst="rect">
            <a:avLst/>
          </a:prstGeom>
        </p:spPr>
        <p:txBody>
          <a:bodyPr anchor="t" rtlCol="false" tIns="0" lIns="0" bIns="0" rIns="0">
            <a:spAutoFit/>
          </a:bodyPr>
          <a:lstStyle/>
          <a:p>
            <a:pPr algn="just">
              <a:lnSpc>
                <a:spcPts val="3000"/>
              </a:lnSpc>
            </a:pPr>
            <a:r>
              <a:rPr lang="en-US" sz="2000" spc="20">
                <a:solidFill>
                  <a:srgbClr val="F8FBFD"/>
                </a:solidFill>
                <a:latin typeface="Montserrat Light"/>
                <a:ea typeface="Montserrat Light"/>
                <a:cs typeface="Montserrat Light"/>
                <a:sym typeface="Montserrat Light"/>
              </a:rPr>
              <a:t>La precisión por clase refleja la capacidad del modelo para evitar falsos positivos. En este caso, la precisión es alta para la clase Masculino, lo que indica que la mayoría de las veces que el modelo predice Masculino, acierta. Sin embargo, para la clase Femenino, la precisión es considerablemente menor, lo que significa que hay una mayor proporción de falsos positivos.</a:t>
            </a:r>
          </a:p>
          <a:p>
            <a:pPr algn="just">
              <a:lnSpc>
                <a:spcPts val="3000"/>
              </a:lnSpc>
            </a:pPr>
            <a:r>
              <a:rPr lang="en-US" sz="2000" spc="20">
                <a:solidFill>
                  <a:srgbClr val="F8FBFD"/>
                </a:solidFill>
                <a:latin typeface="Montserrat Light"/>
                <a:ea typeface="Montserrat Light"/>
                <a:cs typeface="Montserrat Light"/>
                <a:sym typeface="Montserrat Light"/>
              </a:rPr>
              <a:t>Esta diferencia sugiere que el modelo podría estar sesgado hacia clasificar incorrectamente a hombres como mujeres, especialmente si hay una desproporción de datos de entrenamiento a favor de la clase Femenino. Para abordar esto, sería recomendable considerar técnicas de balanceo de clases, como ajustar los pesos durante el entrenamiento o reequilibrar el conjunto de datos.</a:t>
            </a:r>
          </a:p>
          <a:p>
            <a:pPr algn="just">
              <a:lnSpc>
                <a:spcPts val="3000"/>
              </a:lnSpc>
            </a:pPr>
          </a:p>
        </p:txBody>
      </p:sp>
    </p:spTree>
  </p:cSld>
  <p:clrMapOvr>
    <a:masterClrMapping/>
  </p:clrMapOvr>
</p:sld>
</file>

<file path=ppt/slides/slide82.xml><?xml version="1.0" encoding="utf-8"?>
<p:sld xmlns:p="http://schemas.openxmlformats.org/presentationml/2006/main" xmlns:a="http://schemas.openxmlformats.org/drawingml/2006/main" xmlns:r="http://schemas.openxmlformats.org/officeDocument/2006/relationships">
  <p:cSld>
    <p:bg>
      <p:bgPr>
        <a:solidFill>
          <a:srgbClr val="F8FBFD"/>
        </a:solidFill>
      </p:bgPr>
    </p:bg>
    <p:spTree>
      <p:nvGrpSpPr>
        <p:cNvPr id="1" name=""/>
        <p:cNvGrpSpPr/>
        <p:nvPr/>
      </p:nvGrpSpPr>
      <p:grpSpPr>
        <a:xfrm>
          <a:off x="0" y="0"/>
          <a:ext cx="0" cy="0"/>
          <a:chOff x="0" y="0"/>
          <a:chExt cx="0" cy="0"/>
        </a:xfrm>
      </p:grpSpPr>
      <p:sp>
        <p:nvSpPr>
          <p:cNvPr name="AutoShape 2" id="2"/>
          <p:cNvSpPr/>
          <p:nvPr/>
        </p:nvSpPr>
        <p:spPr>
          <a:xfrm rot="-2700000">
            <a:off x="7178522" y="-1076302"/>
            <a:ext cx="1816139" cy="1815784"/>
          </a:xfrm>
          <a:prstGeom prst="rect">
            <a:avLst/>
          </a:prstGeom>
          <a:solidFill>
            <a:srgbClr val="38B6FF"/>
          </a:solidFill>
        </p:spPr>
      </p:sp>
      <p:sp>
        <p:nvSpPr>
          <p:cNvPr name="AutoShape 3" id="3"/>
          <p:cNvSpPr/>
          <p:nvPr/>
        </p:nvSpPr>
        <p:spPr>
          <a:xfrm rot="-2700000">
            <a:off x="-684968" y="4076789"/>
            <a:ext cx="4215873" cy="5693313"/>
          </a:xfrm>
          <a:prstGeom prst="rect">
            <a:avLst/>
          </a:prstGeom>
          <a:solidFill>
            <a:srgbClr val="38B6FF"/>
          </a:solidFill>
        </p:spPr>
      </p:sp>
      <p:sp>
        <p:nvSpPr>
          <p:cNvPr name="AutoShape 4" id="4"/>
          <p:cNvSpPr/>
          <p:nvPr/>
        </p:nvSpPr>
        <p:spPr>
          <a:xfrm rot="-2700000">
            <a:off x="7946060" y="-235135"/>
            <a:ext cx="4043490" cy="26728"/>
          </a:xfrm>
          <a:prstGeom prst="rect">
            <a:avLst/>
          </a:prstGeom>
          <a:solidFill>
            <a:srgbClr val="38B6FF"/>
          </a:solidFill>
        </p:spPr>
      </p:sp>
      <p:sp>
        <p:nvSpPr>
          <p:cNvPr name="AutoShape 5" id="5"/>
          <p:cNvSpPr/>
          <p:nvPr/>
        </p:nvSpPr>
        <p:spPr>
          <a:xfrm rot="-2700000">
            <a:off x="3395585" y="2163914"/>
            <a:ext cx="23417" cy="6248732"/>
          </a:xfrm>
          <a:prstGeom prst="rect">
            <a:avLst/>
          </a:prstGeom>
          <a:solidFill>
            <a:srgbClr val="053D57"/>
          </a:solidFill>
        </p:spPr>
      </p:sp>
      <p:sp>
        <p:nvSpPr>
          <p:cNvPr name="Freeform 6" id="6"/>
          <p:cNvSpPr/>
          <p:nvPr/>
        </p:nvSpPr>
        <p:spPr>
          <a:xfrm flipH="false" flipV="false" rot="0">
            <a:off x="775175" y="1792892"/>
            <a:ext cx="7753591" cy="4797535"/>
          </a:xfrm>
          <a:custGeom>
            <a:avLst/>
            <a:gdLst/>
            <a:ahLst/>
            <a:cxnLst/>
            <a:rect r="r" b="b" t="t" l="l"/>
            <a:pathLst>
              <a:path h="4797535" w="7753591">
                <a:moveTo>
                  <a:pt x="0" y="0"/>
                </a:moveTo>
                <a:lnTo>
                  <a:pt x="7753591" y="0"/>
                </a:lnTo>
                <a:lnTo>
                  <a:pt x="7753591" y="4797535"/>
                </a:lnTo>
                <a:lnTo>
                  <a:pt x="0" y="4797535"/>
                </a:lnTo>
                <a:lnTo>
                  <a:pt x="0" y="0"/>
                </a:lnTo>
                <a:close/>
              </a:path>
            </a:pathLst>
          </a:custGeom>
          <a:blipFill>
            <a:blip r:embed="rId2"/>
            <a:stretch>
              <a:fillRect l="0" t="0" r="0" b="0"/>
            </a:stretch>
          </a:blipFill>
        </p:spPr>
      </p:sp>
      <p:sp>
        <p:nvSpPr>
          <p:cNvPr name="TextBox 7" id="7"/>
          <p:cNvSpPr txBox="true"/>
          <p:nvPr/>
        </p:nvSpPr>
        <p:spPr>
          <a:xfrm rot="0">
            <a:off x="490516" y="725143"/>
            <a:ext cx="8038250" cy="781050"/>
          </a:xfrm>
          <a:prstGeom prst="rect">
            <a:avLst/>
          </a:prstGeom>
        </p:spPr>
        <p:txBody>
          <a:bodyPr anchor="t" rtlCol="false" tIns="0" lIns="0" bIns="0" rIns="0">
            <a:spAutoFit/>
          </a:bodyPr>
          <a:lstStyle/>
          <a:p>
            <a:pPr algn="l">
              <a:lnSpc>
                <a:spcPts val="3120"/>
              </a:lnSpc>
            </a:pPr>
            <a:r>
              <a:rPr lang="en-US" sz="2600" spc="-26" b="true">
                <a:solidFill>
                  <a:srgbClr val="38B6FF"/>
                </a:solidFill>
                <a:latin typeface="Montserrat Classic Bold"/>
                <a:ea typeface="Montserrat Classic Bold"/>
                <a:cs typeface="Montserrat Classic Bold"/>
                <a:sym typeface="Montserrat Classic Bold"/>
              </a:rPr>
              <a:t>RECALL POR CLASE - RANDOM FOREST</a:t>
            </a:r>
          </a:p>
          <a:p>
            <a:pPr algn="l">
              <a:lnSpc>
                <a:spcPts val="3120"/>
              </a:lnSpc>
            </a:pPr>
            <a:r>
              <a:rPr lang="en-US" sz="2600" spc="-26" b="true">
                <a:solidFill>
                  <a:srgbClr val="38B6FF"/>
                </a:solidFill>
                <a:latin typeface="Montserrat Classic Bold"/>
                <a:ea typeface="Montserrat Classic Bold"/>
                <a:cs typeface="Montserrat Classic Bold"/>
                <a:sym typeface="Montserrat Classic Bold"/>
              </a:rPr>
              <a:t>GÉNERO</a:t>
            </a:r>
          </a:p>
        </p:txBody>
      </p:sp>
    </p:spTree>
  </p:cSld>
  <p:clrMapOvr>
    <a:masterClrMapping/>
  </p:clrMapOvr>
</p:sld>
</file>

<file path=ppt/slides/slide83.xml><?xml version="1.0" encoding="utf-8"?>
<p:sld xmlns:p="http://schemas.openxmlformats.org/presentationml/2006/main" xmlns:a="http://schemas.openxmlformats.org/drawingml/2006/main">
  <p:cSld>
    <p:bg>
      <p:bgPr>
        <a:solidFill>
          <a:srgbClr val="38B6FF"/>
        </a:solidFill>
      </p:bgPr>
    </p:bg>
    <p:spTree>
      <p:nvGrpSpPr>
        <p:cNvPr id="1" name=""/>
        <p:cNvGrpSpPr/>
        <p:nvPr/>
      </p:nvGrpSpPr>
      <p:grpSpPr>
        <a:xfrm>
          <a:off x="0" y="0"/>
          <a:ext cx="0" cy="0"/>
          <a:chOff x="0" y="0"/>
          <a:chExt cx="0" cy="0"/>
        </a:xfrm>
      </p:grpSpPr>
      <p:sp>
        <p:nvSpPr>
          <p:cNvPr name="AutoShape 2" id="2"/>
          <p:cNvSpPr/>
          <p:nvPr/>
        </p:nvSpPr>
        <p:spPr>
          <a:xfrm rot="-2700000">
            <a:off x="7174615" y="-2589922"/>
            <a:ext cx="3554939" cy="3554243"/>
          </a:xfrm>
          <a:prstGeom prst="rect">
            <a:avLst/>
          </a:prstGeom>
          <a:solidFill>
            <a:srgbClr val="F8FBFD"/>
          </a:solidFill>
        </p:spPr>
      </p:sp>
      <p:sp>
        <p:nvSpPr>
          <p:cNvPr name="AutoShape 3" id="3"/>
          <p:cNvSpPr/>
          <p:nvPr/>
        </p:nvSpPr>
        <p:spPr>
          <a:xfrm rot="-2700000">
            <a:off x="7210580" y="-1074420"/>
            <a:ext cx="30601" cy="3238550"/>
          </a:xfrm>
          <a:prstGeom prst="rect">
            <a:avLst/>
          </a:prstGeom>
          <a:solidFill>
            <a:srgbClr val="F8FBFD"/>
          </a:solidFill>
        </p:spPr>
      </p:sp>
      <p:sp>
        <p:nvSpPr>
          <p:cNvPr name="AutoShape 4" id="4"/>
          <p:cNvSpPr/>
          <p:nvPr/>
        </p:nvSpPr>
        <p:spPr>
          <a:xfrm rot="-2700000">
            <a:off x="9693751" y="6312324"/>
            <a:ext cx="23417" cy="1909472"/>
          </a:xfrm>
          <a:prstGeom prst="rect">
            <a:avLst/>
          </a:prstGeom>
          <a:solidFill>
            <a:srgbClr val="F8FBFD"/>
          </a:solidFill>
        </p:spPr>
      </p:sp>
      <p:sp>
        <p:nvSpPr>
          <p:cNvPr name="TextBox 5" id="5"/>
          <p:cNvSpPr txBox="true"/>
          <p:nvPr/>
        </p:nvSpPr>
        <p:spPr>
          <a:xfrm rot="0">
            <a:off x="545936" y="521970"/>
            <a:ext cx="8220565" cy="1257300"/>
          </a:xfrm>
          <a:prstGeom prst="rect">
            <a:avLst/>
          </a:prstGeom>
        </p:spPr>
        <p:txBody>
          <a:bodyPr anchor="t" rtlCol="false" tIns="0" lIns="0" bIns="0" rIns="0">
            <a:spAutoFit/>
          </a:bodyPr>
          <a:lstStyle/>
          <a:p>
            <a:pPr algn="l">
              <a:lnSpc>
                <a:spcPts val="3360"/>
              </a:lnSpc>
            </a:pPr>
            <a:r>
              <a:rPr lang="en-US" b="true" sz="2800" spc="28">
                <a:solidFill>
                  <a:srgbClr val="F8FBFD"/>
                </a:solidFill>
                <a:latin typeface="Montserrat Classic Bold"/>
                <a:ea typeface="Montserrat Classic Bold"/>
                <a:cs typeface="Montserrat Classic Bold"/>
                <a:sym typeface="Montserrat Classic Bold"/>
              </a:rPr>
              <a:t>ANALISIS DE RECALL POR   CLASE - RANDOM FOREST GÉNERO</a:t>
            </a:r>
          </a:p>
          <a:p>
            <a:pPr algn="just">
              <a:lnSpc>
                <a:spcPts val="3360"/>
              </a:lnSpc>
            </a:pPr>
          </a:p>
        </p:txBody>
      </p:sp>
      <p:sp>
        <p:nvSpPr>
          <p:cNvPr name="TextBox 6" id="6"/>
          <p:cNvSpPr txBox="true"/>
          <p:nvPr/>
        </p:nvSpPr>
        <p:spPr>
          <a:xfrm rot="0">
            <a:off x="545936" y="1712595"/>
            <a:ext cx="8476144" cy="4693920"/>
          </a:xfrm>
          <a:prstGeom prst="rect">
            <a:avLst/>
          </a:prstGeom>
        </p:spPr>
        <p:txBody>
          <a:bodyPr anchor="t" rtlCol="false" tIns="0" lIns="0" bIns="0" rIns="0">
            <a:spAutoFit/>
          </a:bodyPr>
          <a:lstStyle/>
          <a:p>
            <a:pPr algn="just">
              <a:lnSpc>
                <a:spcPts val="3449"/>
              </a:lnSpc>
            </a:pPr>
            <a:r>
              <a:rPr lang="en-US" sz="2299" spc="22">
                <a:solidFill>
                  <a:srgbClr val="F8FBFD"/>
                </a:solidFill>
                <a:latin typeface="Montserrat Light"/>
                <a:ea typeface="Montserrat Light"/>
                <a:cs typeface="Montserrat Light"/>
                <a:sym typeface="Montserrat Light"/>
              </a:rPr>
              <a:t>El recall mide cuántos individuos de cada clase son correctamente identificados sin omitir casos relevantes. El valor de recall cercano a cero para la clase Femenino indica que el modelo tiene grandes dificultades para reconocer a las mujeres, mientras que un valor cercano a 1 para la clase Masculino muestra que identifica bien a los hombres. Este problema se debe al desequilibrio de datos, con una mayor representación de hombres, lo cual afecta la capacidad del modelo para identificar correctamente a las mujeres, comprometiendo la equidad y precisión del análisis.</a:t>
            </a:r>
          </a:p>
        </p:txBody>
      </p:sp>
    </p:spTree>
  </p:cSld>
  <p:clrMapOvr>
    <a:masterClrMapping/>
  </p:clrMapOvr>
</p:sld>
</file>

<file path=ppt/slides/slide84.xml><?xml version="1.0" encoding="utf-8"?>
<p:sld xmlns:p="http://schemas.openxmlformats.org/presentationml/2006/main" xmlns:a="http://schemas.openxmlformats.org/drawingml/2006/main" xmlns:r="http://schemas.openxmlformats.org/officeDocument/2006/relationships">
  <p:cSld>
    <p:bg>
      <p:bgPr>
        <a:solidFill>
          <a:srgbClr val="F8FBFD"/>
        </a:solidFill>
      </p:bgPr>
    </p:bg>
    <p:spTree>
      <p:nvGrpSpPr>
        <p:cNvPr id="1" name=""/>
        <p:cNvGrpSpPr/>
        <p:nvPr/>
      </p:nvGrpSpPr>
      <p:grpSpPr>
        <a:xfrm>
          <a:off x="0" y="0"/>
          <a:ext cx="0" cy="0"/>
          <a:chOff x="0" y="0"/>
          <a:chExt cx="0" cy="0"/>
        </a:xfrm>
      </p:grpSpPr>
      <p:sp>
        <p:nvSpPr>
          <p:cNvPr name="AutoShape 2" id="2"/>
          <p:cNvSpPr/>
          <p:nvPr/>
        </p:nvSpPr>
        <p:spPr>
          <a:xfrm rot="-2700000">
            <a:off x="7178522" y="-1076302"/>
            <a:ext cx="1816139" cy="1815784"/>
          </a:xfrm>
          <a:prstGeom prst="rect">
            <a:avLst/>
          </a:prstGeom>
          <a:solidFill>
            <a:srgbClr val="38B6FF"/>
          </a:solidFill>
        </p:spPr>
      </p:sp>
      <p:sp>
        <p:nvSpPr>
          <p:cNvPr name="AutoShape 3" id="3"/>
          <p:cNvSpPr/>
          <p:nvPr/>
        </p:nvSpPr>
        <p:spPr>
          <a:xfrm rot="-2700000">
            <a:off x="-684968" y="4076789"/>
            <a:ext cx="4215873" cy="5693313"/>
          </a:xfrm>
          <a:prstGeom prst="rect">
            <a:avLst/>
          </a:prstGeom>
          <a:solidFill>
            <a:srgbClr val="38B6FF"/>
          </a:solidFill>
        </p:spPr>
      </p:sp>
      <p:sp>
        <p:nvSpPr>
          <p:cNvPr name="AutoShape 4" id="4"/>
          <p:cNvSpPr/>
          <p:nvPr/>
        </p:nvSpPr>
        <p:spPr>
          <a:xfrm rot="-2700000">
            <a:off x="7946060" y="-235135"/>
            <a:ext cx="4043490" cy="26728"/>
          </a:xfrm>
          <a:prstGeom prst="rect">
            <a:avLst/>
          </a:prstGeom>
          <a:solidFill>
            <a:srgbClr val="38B6FF"/>
          </a:solidFill>
        </p:spPr>
      </p:sp>
      <p:sp>
        <p:nvSpPr>
          <p:cNvPr name="AutoShape 5" id="5"/>
          <p:cNvSpPr/>
          <p:nvPr/>
        </p:nvSpPr>
        <p:spPr>
          <a:xfrm rot="-2700000">
            <a:off x="3395585" y="2163914"/>
            <a:ext cx="23417" cy="6248732"/>
          </a:xfrm>
          <a:prstGeom prst="rect">
            <a:avLst/>
          </a:prstGeom>
          <a:solidFill>
            <a:srgbClr val="053D57"/>
          </a:solidFill>
        </p:spPr>
      </p:sp>
      <p:sp>
        <p:nvSpPr>
          <p:cNvPr name="Freeform 6" id="6"/>
          <p:cNvSpPr/>
          <p:nvPr/>
        </p:nvSpPr>
        <p:spPr>
          <a:xfrm flipH="false" flipV="false" rot="0">
            <a:off x="731520" y="1792892"/>
            <a:ext cx="8290560" cy="5129784"/>
          </a:xfrm>
          <a:custGeom>
            <a:avLst/>
            <a:gdLst/>
            <a:ahLst/>
            <a:cxnLst/>
            <a:rect r="r" b="b" t="t" l="l"/>
            <a:pathLst>
              <a:path h="5129784" w="8290560">
                <a:moveTo>
                  <a:pt x="0" y="0"/>
                </a:moveTo>
                <a:lnTo>
                  <a:pt x="8290560" y="0"/>
                </a:lnTo>
                <a:lnTo>
                  <a:pt x="8290560" y="5129784"/>
                </a:lnTo>
                <a:lnTo>
                  <a:pt x="0" y="5129784"/>
                </a:lnTo>
                <a:lnTo>
                  <a:pt x="0" y="0"/>
                </a:lnTo>
                <a:close/>
              </a:path>
            </a:pathLst>
          </a:custGeom>
          <a:blipFill>
            <a:blip r:embed="rId2"/>
            <a:stretch>
              <a:fillRect l="0" t="0" r="0" b="0"/>
            </a:stretch>
          </a:blipFill>
        </p:spPr>
      </p:sp>
      <p:sp>
        <p:nvSpPr>
          <p:cNvPr name="TextBox 7" id="7"/>
          <p:cNvSpPr txBox="true"/>
          <p:nvPr/>
        </p:nvSpPr>
        <p:spPr>
          <a:xfrm rot="0">
            <a:off x="490516" y="725143"/>
            <a:ext cx="8038250" cy="781050"/>
          </a:xfrm>
          <a:prstGeom prst="rect">
            <a:avLst/>
          </a:prstGeom>
        </p:spPr>
        <p:txBody>
          <a:bodyPr anchor="t" rtlCol="false" tIns="0" lIns="0" bIns="0" rIns="0">
            <a:spAutoFit/>
          </a:bodyPr>
          <a:lstStyle/>
          <a:p>
            <a:pPr algn="l">
              <a:lnSpc>
                <a:spcPts val="3120"/>
              </a:lnSpc>
            </a:pPr>
            <a:r>
              <a:rPr lang="en-US" sz="2600" spc="-26" b="true">
                <a:solidFill>
                  <a:srgbClr val="38B6FF"/>
                </a:solidFill>
                <a:latin typeface="Montserrat Classic Bold"/>
                <a:ea typeface="Montserrat Classic Bold"/>
                <a:cs typeface="Montserrat Classic Bold"/>
                <a:sym typeface="Montserrat Classic Bold"/>
              </a:rPr>
              <a:t>F1-SCORE POR CLASE - RANDOM FOREST</a:t>
            </a:r>
          </a:p>
          <a:p>
            <a:pPr algn="l">
              <a:lnSpc>
                <a:spcPts val="3120"/>
              </a:lnSpc>
            </a:pPr>
            <a:r>
              <a:rPr lang="en-US" sz="2600" spc="-26" b="true">
                <a:solidFill>
                  <a:srgbClr val="38B6FF"/>
                </a:solidFill>
                <a:latin typeface="Montserrat Classic Bold"/>
                <a:ea typeface="Montserrat Classic Bold"/>
                <a:cs typeface="Montserrat Classic Bold"/>
                <a:sym typeface="Montserrat Classic Bold"/>
              </a:rPr>
              <a:t>GÉNERO</a:t>
            </a:r>
          </a:p>
        </p:txBody>
      </p:sp>
    </p:spTree>
  </p:cSld>
  <p:clrMapOvr>
    <a:masterClrMapping/>
  </p:clrMapOvr>
</p:sld>
</file>

<file path=ppt/slides/slide85.xml><?xml version="1.0" encoding="utf-8"?>
<p:sld xmlns:p="http://schemas.openxmlformats.org/presentationml/2006/main" xmlns:a="http://schemas.openxmlformats.org/drawingml/2006/main">
  <p:cSld>
    <p:bg>
      <p:bgPr>
        <a:solidFill>
          <a:srgbClr val="38B6FF"/>
        </a:solidFill>
      </p:bgPr>
    </p:bg>
    <p:spTree>
      <p:nvGrpSpPr>
        <p:cNvPr id="1" name=""/>
        <p:cNvGrpSpPr/>
        <p:nvPr/>
      </p:nvGrpSpPr>
      <p:grpSpPr>
        <a:xfrm>
          <a:off x="0" y="0"/>
          <a:ext cx="0" cy="0"/>
          <a:chOff x="0" y="0"/>
          <a:chExt cx="0" cy="0"/>
        </a:xfrm>
      </p:grpSpPr>
      <p:sp>
        <p:nvSpPr>
          <p:cNvPr name="AutoShape 2" id="2"/>
          <p:cNvSpPr/>
          <p:nvPr/>
        </p:nvSpPr>
        <p:spPr>
          <a:xfrm rot="-2700000">
            <a:off x="7174615" y="-2589922"/>
            <a:ext cx="3554939" cy="3554243"/>
          </a:xfrm>
          <a:prstGeom prst="rect">
            <a:avLst/>
          </a:prstGeom>
          <a:solidFill>
            <a:srgbClr val="F8FBFD"/>
          </a:solidFill>
        </p:spPr>
      </p:sp>
      <p:sp>
        <p:nvSpPr>
          <p:cNvPr name="AutoShape 3" id="3"/>
          <p:cNvSpPr/>
          <p:nvPr/>
        </p:nvSpPr>
        <p:spPr>
          <a:xfrm rot="-2700000">
            <a:off x="7210580" y="-1074420"/>
            <a:ext cx="30601" cy="3238550"/>
          </a:xfrm>
          <a:prstGeom prst="rect">
            <a:avLst/>
          </a:prstGeom>
          <a:solidFill>
            <a:srgbClr val="F8FBFD"/>
          </a:solidFill>
        </p:spPr>
      </p:sp>
      <p:sp>
        <p:nvSpPr>
          <p:cNvPr name="AutoShape 4" id="4"/>
          <p:cNvSpPr/>
          <p:nvPr/>
        </p:nvSpPr>
        <p:spPr>
          <a:xfrm rot="-2700000">
            <a:off x="9693751" y="6312324"/>
            <a:ext cx="23417" cy="1909472"/>
          </a:xfrm>
          <a:prstGeom prst="rect">
            <a:avLst/>
          </a:prstGeom>
          <a:solidFill>
            <a:srgbClr val="F8FBFD"/>
          </a:solidFill>
        </p:spPr>
      </p:sp>
      <p:sp>
        <p:nvSpPr>
          <p:cNvPr name="TextBox 5" id="5"/>
          <p:cNvSpPr txBox="true"/>
          <p:nvPr/>
        </p:nvSpPr>
        <p:spPr>
          <a:xfrm rot="0">
            <a:off x="545936" y="521970"/>
            <a:ext cx="8220565" cy="1257300"/>
          </a:xfrm>
          <a:prstGeom prst="rect">
            <a:avLst/>
          </a:prstGeom>
        </p:spPr>
        <p:txBody>
          <a:bodyPr anchor="t" rtlCol="false" tIns="0" lIns="0" bIns="0" rIns="0">
            <a:spAutoFit/>
          </a:bodyPr>
          <a:lstStyle/>
          <a:p>
            <a:pPr algn="l">
              <a:lnSpc>
                <a:spcPts val="3360"/>
              </a:lnSpc>
            </a:pPr>
            <a:r>
              <a:rPr lang="en-US" b="true" sz="2800" spc="28">
                <a:solidFill>
                  <a:srgbClr val="F8FBFD"/>
                </a:solidFill>
                <a:latin typeface="Montserrat Classic Bold"/>
                <a:ea typeface="Montserrat Classic Bold"/>
                <a:cs typeface="Montserrat Classic Bold"/>
                <a:sym typeface="Montserrat Classic Bold"/>
              </a:rPr>
              <a:t>ANALISIS DE F1 SCORE - RANDOM FOREST GÉNERO</a:t>
            </a:r>
          </a:p>
          <a:p>
            <a:pPr algn="just">
              <a:lnSpc>
                <a:spcPts val="3360"/>
              </a:lnSpc>
            </a:pPr>
          </a:p>
        </p:txBody>
      </p:sp>
      <p:sp>
        <p:nvSpPr>
          <p:cNvPr name="TextBox 6" id="6"/>
          <p:cNvSpPr txBox="true"/>
          <p:nvPr/>
        </p:nvSpPr>
        <p:spPr>
          <a:xfrm rot="0">
            <a:off x="545936" y="1712595"/>
            <a:ext cx="8476144" cy="4693920"/>
          </a:xfrm>
          <a:prstGeom prst="rect">
            <a:avLst/>
          </a:prstGeom>
        </p:spPr>
        <p:txBody>
          <a:bodyPr anchor="t" rtlCol="false" tIns="0" lIns="0" bIns="0" rIns="0">
            <a:spAutoFit/>
          </a:bodyPr>
          <a:lstStyle/>
          <a:p>
            <a:pPr algn="just">
              <a:lnSpc>
                <a:spcPts val="3449"/>
              </a:lnSpc>
            </a:pPr>
            <a:r>
              <a:rPr lang="en-US" sz="2299" spc="22">
                <a:solidFill>
                  <a:srgbClr val="F8FBFD"/>
                </a:solidFill>
                <a:latin typeface="Montserrat Light"/>
                <a:ea typeface="Montserrat Light"/>
                <a:cs typeface="Montserrat Light"/>
                <a:sym typeface="Montserrat Light"/>
              </a:rPr>
              <a:t>El F1-Score combina precisión y recall, siendo útil para evaluar el rendimiento en clases desbalanceadas. Para la clase Femenino, el F1-Score es extremadamente bajo, lo cual refleja la baja efectividad del modelo en identificar correctamente a las mujeres, tanto en precisión como en la minimización de falsos negativos. En contraste, el F1-Score para la clase Masculino es cercano a 1, indicando una alta efectividad en la clasificación de los hombres. Este comportamiento se debe al desbalance significativo en los datos, que favorece la clase Masculino y dificulta el aprendizaje del modelo para la clase Femenino.</a:t>
            </a:r>
          </a:p>
        </p:txBody>
      </p:sp>
    </p:spTree>
  </p:cSld>
  <p:clrMapOvr>
    <a:masterClrMapping/>
  </p:clrMapOvr>
</p:sld>
</file>

<file path=ppt/slides/slide86.xml><?xml version="1.0" encoding="utf-8"?>
<p:sld xmlns:p="http://schemas.openxmlformats.org/presentationml/2006/main" xmlns:a="http://schemas.openxmlformats.org/drawingml/2006/main">
  <p:cSld>
    <p:bg>
      <p:bgPr>
        <a:solidFill>
          <a:srgbClr val="38B6FF"/>
        </a:solidFill>
      </p:bgPr>
    </p:bg>
    <p:spTree>
      <p:nvGrpSpPr>
        <p:cNvPr id="1" name=""/>
        <p:cNvGrpSpPr/>
        <p:nvPr/>
      </p:nvGrpSpPr>
      <p:grpSpPr>
        <a:xfrm>
          <a:off x="0" y="0"/>
          <a:ext cx="0" cy="0"/>
          <a:chOff x="0" y="0"/>
          <a:chExt cx="0" cy="0"/>
        </a:xfrm>
      </p:grpSpPr>
      <p:sp>
        <p:nvSpPr>
          <p:cNvPr name="AutoShape 2" id="2"/>
          <p:cNvSpPr/>
          <p:nvPr/>
        </p:nvSpPr>
        <p:spPr>
          <a:xfrm rot="-2700000">
            <a:off x="7174615" y="-2589922"/>
            <a:ext cx="3554939" cy="3554243"/>
          </a:xfrm>
          <a:prstGeom prst="rect">
            <a:avLst/>
          </a:prstGeom>
          <a:solidFill>
            <a:srgbClr val="F8FBFD"/>
          </a:solidFill>
        </p:spPr>
      </p:sp>
      <p:sp>
        <p:nvSpPr>
          <p:cNvPr name="AutoShape 3" id="3"/>
          <p:cNvSpPr/>
          <p:nvPr/>
        </p:nvSpPr>
        <p:spPr>
          <a:xfrm rot="-2700000">
            <a:off x="7210580" y="-1074420"/>
            <a:ext cx="30601" cy="3238550"/>
          </a:xfrm>
          <a:prstGeom prst="rect">
            <a:avLst/>
          </a:prstGeom>
          <a:solidFill>
            <a:srgbClr val="F8FBFD"/>
          </a:solidFill>
        </p:spPr>
      </p:sp>
      <p:sp>
        <p:nvSpPr>
          <p:cNvPr name="AutoShape 4" id="4"/>
          <p:cNvSpPr/>
          <p:nvPr/>
        </p:nvSpPr>
        <p:spPr>
          <a:xfrm rot="-2700000">
            <a:off x="9693751" y="6312324"/>
            <a:ext cx="23417" cy="1909472"/>
          </a:xfrm>
          <a:prstGeom prst="rect">
            <a:avLst/>
          </a:prstGeom>
          <a:solidFill>
            <a:srgbClr val="F8FBFD"/>
          </a:solidFill>
        </p:spPr>
      </p:sp>
      <p:sp>
        <p:nvSpPr>
          <p:cNvPr name="TextBox 5" id="5"/>
          <p:cNvSpPr txBox="true"/>
          <p:nvPr/>
        </p:nvSpPr>
        <p:spPr>
          <a:xfrm rot="0">
            <a:off x="374558" y="731520"/>
            <a:ext cx="8220565" cy="723900"/>
          </a:xfrm>
          <a:prstGeom prst="rect">
            <a:avLst/>
          </a:prstGeom>
        </p:spPr>
        <p:txBody>
          <a:bodyPr anchor="t" rtlCol="false" tIns="0" lIns="0" bIns="0" rIns="0">
            <a:spAutoFit/>
          </a:bodyPr>
          <a:lstStyle/>
          <a:p>
            <a:pPr algn="l">
              <a:lnSpc>
                <a:spcPts val="2879"/>
              </a:lnSpc>
            </a:pPr>
            <a:r>
              <a:rPr lang="en-US" b="true" sz="2400" spc="24">
                <a:solidFill>
                  <a:srgbClr val="F8FBFD"/>
                </a:solidFill>
                <a:latin typeface="Montserrat Classic Bold"/>
                <a:ea typeface="Montserrat Classic Bold"/>
                <a:cs typeface="Montserrat Classic Bold"/>
                <a:sym typeface="Montserrat Classic Bold"/>
              </a:rPr>
              <a:t>HALLAZGOS GENERALES SEGÚN EL</a:t>
            </a:r>
            <a:r>
              <a:rPr lang="en-US" sz="2400" spc="24" b="true">
                <a:solidFill>
                  <a:srgbClr val="F8FBFD"/>
                </a:solidFill>
                <a:latin typeface="Montserrat Classic Bold"/>
                <a:ea typeface="Montserrat Classic Bold"/>
                <a:cs typeface="Montserrat Classic Bold"/>
                <a:sym typeface="Montserrat Classic Bold"/>
              </a:rPr>
              <a:t> </a:t>
            </a:r>
          </a:p>
          <a:p>
            <a:pPr algn="l">
              <a:lnSpc>
                <a:spcPts val="2879"/>
              </a:lnSpc>
            </a:pPr>
            <a:r>
              <a:rPr lang="en-US" b="true" sz="2400" spc="24">
                <a:solidFill>
                  <a:srgbClr val="F8FBFD"/>
                </a:solidFill>
                <a:latin typeface="Montserrat Classic Bold"/>
                <a:ea typeface="Montserrat Classic Bold"/>
                <a:cs typeface="Montserrat Classic Bold"/>
                <a:sym typeface="Montserrat Classic Bold"/>
              </a:rPr>
              <a:t>análisis de random forest para género</a:t>
            </a:r>
          </a:p>
        </p:txBody>
      </p:sp>
      <p:sp>
        <p:nvSpPr>
          <p:cNvPr name="TextBox 6" id="6"/>
          <p:cNvSpPr txBox="true"/>
          <p:nvPr/>
        </p:nvSpPr>
        <p:spPr>
          <a:xfrm rot="0">
            <a:off x="545936" y="1731645"/>
            <a:ext cx="8476144" cy="5164455"/>
          </a:xfrm>
          <a:prstGeom prst="rect">
            <a:avLst/>
          </a:prstGeom>
        </p:spPr>
        <p:txBody>
          <a:bodyPr anchor="t" rtlCol="false" tIns="0" lIns="0" bIns="0" rIns="0">
            <a:spAutoFit/>
          </a:bodyPr>
          <a:lstStyle/>
          <a:p>
            <a:pPr algn="just">
              <a:lnSpc>
                <a:spcPts val="2550"/>
              </a:lnSpc>
            </a:pPr>
            <a:r>
              <a:rPr lang="en-US" sz="1700" spc="17">
                <a:solidFill>
                  <a:srgbClr val="F8FBFD"/>
                </a:solidFill>
                <a:latin typeface="Montserrat Light"/>
                <a:ea typeface="Montserrat Light"/>
                <a:cs typeface="Montserrat Light"/>
                <a:sym typeface="Montserrat Light"/>
              </a:rPr>
              <a:t>El análisis del modelo Random Forest aplicado a la variable género revela un fuerte desequilibrio en su desempeño entre las clases Masculino y Femenino. El modelo identifica correctamente a la mayoría de los individuos de la clase Masculino, como lo indica su alto recall y precisión, mientras que tiene grandes dificultades para reconocer a los individuos de la clase Femenino. El recall y el F1-Score para la clase Femenino son muy bajos, evidenciando una alta omisión y errores en sus predicciones.</a:t>
            </a:r>
          </a:p>
          <a:p>
            <a:pPr algn="just">
              <a:lnSpc>
                <a:spcPts val="2550"/>
              </a:lnSpc>
            </a:pPr>
            <a:r>
              <a:rPr lang="en-US" sz="1700" spc="17">
                <a:solidFill>
                  <a:srgbClr val="F8FBFD"/>
                </a:solidFill>
                <a:latin typeface="Montserrat Light"/>
                <a:ea typeface="Montserrat Light"/>
                <a:cs typeface="Montserrat Light"/>
                <a:sym typeface="Montserrat Light"/>
              </a:rPr>
              <a:t>Este comportamiento se debe principalmente a un desequilibrio de clases en el conjunto de datos, donde la clase Masculino está sobrerrepresentada en comparación con la clase Femenino. Este desbalance afecta la capacidad del modelo para aprender patrones de la clase minoritaria, favoreciendo la clasificación hacia la clase mayoritaria. Para mejorar la equidad y efectividad del modelo, sería recomendable emplear técnicas de re-muestreo, ajustar los pesos durante el entrenamiento, o utilizar métodos que aborden mejor el problema de clases desbalanceadas.</a:t>
            </a:r>
          </a:p>
          <a:p>
            <a:pPr algn="just">
              <a:lnSpc>
                <a:spcPts val="2550"/>
              </a:lnSpc>
            </a:pPr>
          </a:p>
        </p:txBody>
      </p:sp>
    </p:spTree>
  </p:cSld>
  <p:clrMapOvr>
    <a:masterClrMapping/>
  </p:clrMapOvr>
</p:sld>
</file>

<file path=ppt/slides/slide87.xml><?xml version="1.0" encoding="utf-8"?>
<p:sld xmlns:p="http://schemas.openxmlformats.org/presentationml/2006/main" xmlns:a="http://schemas.openxmlformats.org/drawingml/2006/main" xmlns:r="http://schemas.openxmlformats.org/officeDocument/2006/relationships">
  <p:cSld>
    <p:bg>
      <p:bgPr>
        <a:solidFill>
          <a:srgbClr val="053D57"/>
        </a:solidFill>
      </p:bgPr>
    </p:bg>
    <p:spTree>
      <p:nvGrpSpPr>
        <p:cNvPr id="1" name=""/>
        <p:cNvGrpSpPr/>
        <p:nvPr/>
      </p:nvGrpSpPr>
      <p:grpSpPr>
        <a:xfrm>
          <a:off x="0" y="0"/>
          <a:ext cx="0" cy="0"/>
          <a:chOff x="0" y="0"/>
          <a:chExt cx="0" cy="0"/>
        </a:xfrm>
      </p:grpSpPr>
      <p:grpSp>
        <p:nvGrpSpPr>
          <p:cNvPr name="Group 2" id="2"/>
          <p:cNvGrpSpPr/>
          <p:nvPr/>
        </p:nvGrpSpPr>
        <p:grpSpPr>
          <a:xfrm rot="0">
            <a:off x="0" y="0"/>
            <a:ext cx="6976741" cy="7315200"/>
            <a:chOff x="0" y="0"/>
            <a:chExt cx="9302322" cy="9753600"/>
          </a:xfrm>
        </p:grpSpPr>
        <p:pic>
          <p:nvPicPr>
            <p:cNvPr name="Picture 3" id="3"/>
            <p:cNvPicPr>
              <a:picLocks noChangeAspect="true"/>
            </p:cNvPicPr>
            <p:nvPr/>
          </p:nvPicPr>
          <p:blipFill>
            <a:blip r:embed="rId2">
              <a:alphaModFix amt="30000"/>
            </a:blip>
            <a:srcRect l="21309" t="0" r="7246" b="0"/>
            <a:stretch>
              <a:fillRect/>
            </a:stretch>
          </p:blipFill>
          <p:spPr>
            <a:xfrm flipH="false" flipV="false">
              <a:off x="0" y="0"/>
              <a:ext cx="9302322" cy="9753600"/>
            </a:xfrm>
            <a:prstGeom prst="rect">
              <a:avLst/>
            </a:prstGeom>
          </p:spPr>
        </p:pic>
      </p:grpSp>
      <p:sp>
        <p:nvSpPr>
          <p:cNvPr name="AutoShape 4" id="4"/>
          <p:cNvSpPr/>
          <p:nvPr/>
        </p:nvSpPr>
        <p:spPr>
          <a:xfrm rot="-2295618">
            <a:off x="3688267" y="-4364928"/>
            <a:ext cx="6887586" cy="12786099"/>
          </a:xfrm>
          <a:prstGeom prst="rect">
            <a:avLst/>
          </a:prstGeom>
          <a:solidFill>
            <a:srgbClr val="38B6FF"/>
          </a:solidFill>
        </p:spPr>
      </p:sp>
      <p:sp>
        <p:nvSpPr>
          <p:cNvPr name="TextBox 5" id="5"/>
          <p:cNvSpPr txBox="true"/>
          <p:nvPr/>
        </p:nvSpPr>
        <p:spPr>
          <a:xfrm rot="0">
            <a:off x="2111350" y="3038475"/>
            <a:ext cx="7093610" cy="1228725"/>
          </a:xfrm>
          <a:prstGeom prst="rect">
            <a:avLst/>
          </a:prstGeom>
        </p:spPr>
        <p:txBody>
          <a:bodyPr anchor="t" rtlCol="false" tIns="0" lIns="0" bIns="0" rIns="0">
            <a:spAutoFit/>
          </a:bodyPr>
          <a:lstStyle/>
          <a:p>
            <a:pPr algn="l">
              <a:lnSpc>
                <a:spcPts val="4800"/>
              </a:lnSpc>
            </a:pPr>
            <a:r>
              <a:rPr lang="en-US" sz="4000" spc="-40" b="true">
                <a:solidFill>
                  <a:srgbClr val="F8FBFD"/>
                </a:solidFill>
                <a:latin typeface="Montserrat Classic Bold"/>
                <a:ea typeface="Montserrat Classic Bold"/>
                <a:cs typeface="Montserrat Classic Bold"/>
                <a:sym typeface="Montserrat Classic Bold"/>
              </a:rPr>
              <a:t>RANDOM FOREST PARA LA VARIABLE REGIÓN</a:t>
            </a:r>
          </a:p>
        </p:txBody>
      </p:sp>
      <p:sp>
        <p:nvSpPr>
          <p:cNvPr name="AutoShape 6" id="6"/>
          <p:cNvSpPr/>
          <p:nvPr/>
        </p:nvSpPr>
        <p:spPr>
          <a:xfrm rot="-2700000">
            <a:off x="8169571" y="6280451"/>
            <a:ext cx="2070778" cy="2120297"/>
          </a:xfrm>
          <a:prstGeom prst="rect">
            <a:avLst/>
          </a:prstGeom>
          <a:solidFill>
            <a:srgbClr val="F8FBFD"/>
          </a:solidFill>
        </p:spPr>
      </p:sp>
      <p:sp>
        <p:nvSpPr>
          <p:cNvPr name="AutoShape 7" id="7"/>
          <p:cNvSpPr/>
          <p:nvPr/>
        </p:nvSpPr>
        <p:spPr>
          <a:xfrm rot="-2335582">
            <a:off x="2610726" y="-459409"/>
            <a:ext cx="30601" cy="3238550"/>
          </a:xfrm>
          <a:prstGeom prst="rect">
            <a:avLst/>
          </a:prstGeom>
          <a:solidFill>
            <a:srgbClr val="F8FBFD"/>
          </a:solidFill>
        </p:spPr>
      </p:sp>
    </p:spTree>
  </p:cSld>
  <p:clrMapOvr>
    <a:masterClrMapping/>
  </p:clrMapOvr>
</p:sld>
</file>

<file path=ppt/slides/slide88.xml><?xml version="1.0" encoding="utf-8"?>
<p:sld xmlns:p="http://schemas.openxmlformats.org/presentationml/2006/main" xmlns:a="http://schemas.openxmlformats.org/drawingml/2006/main">
  <p:cSld>
    <p:bg>
      <p:bgPr>
        <a:solidFill>
          <a:srgbClr val="38B6FF"/>
        </a:solidFill>
      </p:bgPr>
    </p:bg>
    <p:spTree>
      <p:nvGrpSpPr>
        <p:cNvPr id="1" name=""/>
        <p:cNvGrpSpPr/>
        <p:nvPr/>
      </p:nvGrpSpPr>
      <p:grpSpPr>
        <a:xfrm>
          <a:off x="0" y="0"/>
          <a:ext cx="0" cy="0"/>
          <a:chOff x="0" y="0"/>
          <a:chExt cx="0" cy="0"/>
        </a:xfrm>
      </p:grpSpPr>
      <p:sp>
        <p:nvSpPr>
          <p:cNvPr name="AutoShape 2" id="2"/>
          <p:cNvSpPr/>
          <p:nvPr/>
        </p:nvSpPr>
        <p:spPr>
          <a:xfrm rot="-2700000">
            <a:off x="7174615" y="-2589922"/>
            <a:ext cx="3554939" cy="3554243"/>
          </a:xfrm>
          <a:prstGeom prst="rect">
            <a:avLst/>
          </a:prstGeom>
          <a:solidFill>
            <a:srgbClr val="F8FBFD"/>
          </a:solidFill>
        </p:spPr>
      </p:sp>
      <p:sp>
        <p:nvSpPr>
          <p:cNvPr name="AutoShape 3" id="3"/>
          <p:cNvSpPr/>
          <p:nvPr/>
        </p:nvSpPr>
        <p:spPr>
          <a:xfrm rot="-2700000">
            <a:off x="7210580" y="-1074420"/>
            <a:ext cx="30601" cy="3238550"/>
          </a:xfrm>
          <a:prstGeom prst="rect">
            <a:avLst/>
          </a:prstGeom>
          <a:solidFill>
            <a:srgbClr val="F8FBFD"/>
          </a:solidFill>
        </p:spPr>
      </p:sp>
      <p:sp>
        <p:nvSpPr>
          <p:cNvPr name="AutoShape 4" id="4"/>
          <p:cNvSpPr/>
          <p:nvPr/>
        </p:nvSpPr>
        <p:spPr>
          <a:xfrm rot="-2700000">
            <a:off x="9693751" y="6312324"/>
            <a:ext cx="23417" cy="1909472"/>
          </a:xfrm>
          <a:prstGeom prst="rect">
            <a:avLst/>
          </a:prstGeom>
          <a:solidFill>
            <a:srgbClr val="F8FBFD"/>
          </a:solidFill>
        </p:spPr>
      </p:sp>
      <p:sp>
        <p:nvSpPr>
          <p:cNvPr name="TextBox 5" id="5"/>
          <p:cNvSpPr txBox="true"/>
          <p:nvPr/>
        </p:nvSpPr>
        <p:spPr>
          <a:xfrm rot="0">
            <a:off x="304677" y="802958"/>
            <a:ext cx="8220565" cy="838200"/>
          </a:xfrm>
          <a:prstGeom prst="rect">
            <a:avLst/>
          </a:prstGeom>
        </p:spPr>
        <p:txBody>
          <a:bodyPr anchor="t" rtlCol="false" tIns="0" lIns="0" bIns="0" rIns="0">
            <a:spAutoFit/>
          </a:bodyPr>
          <a:lstStyle/>
          <a:p>
            <a:pPr algn="just">
              <a:lnSpc>
                <a:spcPts val="3360"/>
              </a:lnSpc>
            </a:pPr>
            <a:r>
              <a:rPr lang="en-US" b="true" sz="2800" spc="28">
                <a:solidFill>
                  <a:srgbClr val="F8FBFD"/>
                </a:solidFill>
                <a:latin typeface="Montserrat Classic Bold"/>
                <a:ea typeface="Montserrat Classic Bold"/>
                <a:cs typeface="Montserrat Classic Bold"/>
                <a:sym typeface="Montserrat Classic Bold"/>
              </a:rPr>
              <a:t>ANALISIS DE RANDOM FOREST PARA </a:t>
            </a:r>
          </a:p>
          <a:p>
            <a:pPr algn="just">
              <a:lnSpc>
                <a:spcPts val="3360"/>
              </a:lnSpc>
            </a:pPr>
            <a:r>
              <a:rPr lang="en-US" b="true" sz="2800" spc="28">
                <a:solidFill>
                  <a:srgbClr val="F8FBFD"/>
                </a:solidFill>
                <a:latin typeface="Montserrat Classic Bold"/>
                <a:ea typeface="Montserrat Classic Bold"/>
                <a:cs typeface="Montserrat Classic Bold"/>
                <a:sym typeface="Montserrat Classic Bold"/>
              </a:rPr>
              <a:t>REGIÓN</a:t>
            </a:r>
          </a:p>
        </p:txBody>
      </p:sp>
      <p:sp>
        <p:nvSpPr>
          <p:cNvPr name="TextBox 6" id="6"/>
          <p:cNvSpPr txBox="true"/>
          <p:nvPr/>
        </p:nvSpPr>
        <p:spPr>
          <a:xfrm rot="0">
            <a:off x="638728" y="1773555"/>
            <a:ext cx="8476144" cy="5013960"/>
          </a:xfrm>
          <a:prstGeom prst="rect">
            <a:avLst/>
          </a:prstGeom>
        </p:spPr>
        <p:txBody>
          <a:bodyPr anchor="t" rtlCol="false" tIns="0" lIns="0" bIns="0" rIns="0">
            <a:spAutoFit/>
          </a:bodyPr>
          <a:lstStyle/>
          <a:p>
            <a:pPr algn="just">
              <a:lnSpc>
                <a:spcPts val="3600"/>
              </a:lnSpc>
            </a:pPr>
            <a:r>
              <a:rPr lang="en-US" sz="2400" spc="24">
                <a:solidFill>
                  <a:srgbClr val="F8FBFD"/>
                </a:solidFill>
                <a:latin typeface="Montserrat Light"/>
                <a:ea typeface="Montserrat Light"/>
                <a:cs typeface="Montserrat Light"/>
                <a:sym typeface="Montserrat Light"/>
              </a:rPr>
              <a:t>El objetivo de analizar la variable Región con Random Forest es comprender el comportamiento y patrones de los incidentes según las diferentes regiones geográficas del país. El modelo busca detectar qué tan bien puede predecir el área de residencia a partir de características específicas de los eventos, considerando posibles desigualdades entre regiones.Este análisis nos permite identificar patrones relevantes y posibles desbalances en la identificación de algunas regiones frente a otras, apoyando la toma de decisiones a nivel regional.</a:t>
            </a:r>
          </a:p>
        </p:txBody>
      </p:sp>
    </p:spTree>
  </p:cSld>
  <p:clrMapOvr>
    <a:masterClrMapping/>
  </p:clrMapOvr>
</p:sld>
</file>

<file path=ppt/slides/slide89.xml><?xml version="1.0" encoding="utf-8"?>
<p:sld xmlns:p="http://schemas.openxmlformats.org/presentationml/2006/main" xmlns:a="http://schemas.openxmlformats.org/drawingml/2006/main" xmlns:r="http://schemas.openxmlformats.org/officeDocument/2006/relationships">
  <p:cSld>
    <p:bg>
      <p:bgPr>
        <a:solidFill>
          <a:srgbClr val="F8FBFD"/>
        </a:solidFill>
      </p:bgPr>
    </p:bg>
    <p:spTree>
      <p:nvGrpSpPr>
        <p:cNvPr id="1" name=""/>
        <p:cNvGrpSpPr/>
        <p:nvPr/>
      </p:nvGrpSpPr>
      <p:grpSpPr>
        <a:xfrm>
          <a:off x="0" y="0"/>
          <a:ext cx="0" cy="0"/>
          <a:chOff x="0" y="0"/>
          <a:chExt cx="0" cy="0"/>
        </a:xfrm>
      </p:grpSpPr>
      <p:sp>
        <p:nvSpPr>
          <p:cNvPr name="AutoShape 2" id="2"/>
          <p:cNvSpPr/>
          <p:nvPr/>
        </p:nvSpPr>
        <p:spPr>
          <a:xfrm rot="-2700000">
            <a:off x="7178522" y="-1076302"/>
            <a:ext cx="1816139" cy="1815784"/>
          </a:xfrm>
          <a:prstGeom prst="rect">
            <a:avLst/>
          </a:prstGeom>
          <a:solidFill>
            <a:srgbClr val="38B6FF"/>
          </a:solidFill>
        </p:spPr>
      </p:sp>
      <p:sp>
        <p:nvSpPr>
          <p:cNvPr name="AutoShape 3" id="3"/>
          <p:cNvSpPr/>
          <p:nvPr/>
        </p:nvSpPr>
        <p:spPr>
          <a:xfrm rot="-2700000">
            <a:off x="-684968" y="4076789"/>
            <a:ext cx="4215873" cy="5693313"/>
          </a:xfrm>
          <a:prstGeom prst="rect">
            <a:avLst/>
          </a:prstGeom>
          <a:solidFill>
            <a:srgbClr val="38B6FF"/>
          </a:solidFill>
        </p:spPr>
      </p:sp>
      <p:sp>
        <p:nvSpPr>
          <p:cNvPr name="AutoShape 4" id="4"/>
          <p:cNvSpPr/>
          <p:nvPr/>
        </p:nvSpPr>
        <p:spPr>
          <a:xfrm rot="-2700000">
            <a:off x="7946060" y="-235135"/>
            <a:ext cx="4043490" cy="26728"/>
          </a:xfrm>
          <a:prstGeom prst="rect">
            <a:avLst/>
          </a:prstGeom>
          <a:solidFill>
            <a:srgbClr val="38B6FF"/>
          </a:solidFill>
        </p:spPr>
      </p:sp>
      <p:sp>
        <p:nvSpPr>
          <p:cNvPr name="AutoShape 5" id="5"/>
          <p:cNvSpPr/>
          <p:nvPr/>
        </p:nvSpPr>
        <p:spPr>
          <a:xfrm rot="-2700000">
            <a:off x="3395585" y="2163914"/>
            <a:ext cx="23417" cy="6248732"/>
          </a:xfrm>
          <a:prstGeom prst="rect">
            <a:avLst/>
          </a:prstGeom>
          <a:solidFill>
            <a:srgbClr val="053D57"/>
          </a:solidFill>
        </p:spPr>
      </p:sp>
      <p:sp>
        <p:nvSpPr>
          <p:cNvPr name="Freeform 6" id="6"/>
          <p:cNvSpPr/>
          <p:nvPr/>
        </p:nvSpPr>
        <p:spPr>
          <a:xfrm flipH="false" flipV="false" rot="0">
            <a:off x="775175" y="1657277"/>
            <a:ext cx="8124952" cy="5392937"/>
          </a:xfrm>
          <a:custGeom>
            <a:avLst/>
            <a:gdLst/>
            <a:ahLst/>
            <a:cxnLst/>
            <a:rect r="r" b="b" t="t" l="l"/>
            <a:pathLst>
              <a:path h="5392937" w="8124952">
                <a:moveTo>
                  <a:pt x="0" y="0"/>
                </a:moveTo>
                <a:lnTo>
                  <a:pt x="8124952" y="0"/>
                </a:lnTo>
                <a:lnTo>
                  <a:pt x="8124952" y="5392937"/>
                </a:lnTo>
                <a:lnTo>
                  <a:pt x="0" y="5392937"/>
                </a:lnTo>
                <a:lnTo>
                  <a:pt x="0" y="0"/>
                </a:lnTo>
                <a:close/>
              </a:path>
            </a:pathLst>
          </a:custGeom>
          <a:blipFill>
            <a:blip r:embed="rId2"/>
            <a:stretch>
              <a:fillRect l="0" t="0" r="0" b="0"/>
            </a:stretch>
          </a:blipFill>
        </p:spPr>
      </p:sp>
      <p:sp>
        <p:nvSpPr>
          <p:cNvPr name="TextBox 7" id="7"/>
          <p:cNvSpPr txBox="true"/>
          <p:nvPr/>
        </p:nvSpPr>
        <p:spPr>
          <a:xfrm rot="0">
            <a:off x="490516" y="725143"/>
            <a:ext cx="8038250" cy="781050"/>
          </a:xfrm>
          <a:prstGeom prst="rect">
            <a:avLst/>
          </a:prstGeom>
        </p:spPr>
        <p:txBody>
          <a:bodyPr anchor="t" rtlCol="false" tIns="0" lIns="0" bIns="0" rIns="0">
            <a:spAutoFit/>
          </a:bodyPr>
          <a:lstStyle/>
          <a:p>
            <a:pPr algn="l">
              <a:lnSpc>
                <a:spcPts val="3120"/>
              </a:lnSpc>
            </a:pPr>
            <a:r>
              <a:rPr lang="en-US" sz="2600" spc="-26" b="true">
                <a:solidFill>
                  <a:srgbClr val="38B6FF"/>
                </a:solidFill>
                <a:latin typeface="Montserrat Classic Bold"/>
                <a:ea typeface="Montserrat Classic Bold"/>
                <a:cs typeface="Montserrat Classic Bold"/>
                <a:sym typeface="Montserrat Classic Bold"/>
              </a:rPr>
              <a:t>MATRIZ DE CONFUSIÓN - RANDOM FOREST</a:t>
            </a:r>
          </a:p>
          <a:p>
            <a:pPr algn="l">
              <a:lnSpc>
                <a:spcPts val="3120"/>
              </a:lnSpc>
            </a:pPr>
            <a:r>
              <a:rPr lang="en-US" sz="2600" spc="-26" b="true">
                <a:solidFill>
                  <a:srgbClr val="38B6FF"/>
                </a:solidFill>
                <a:latin typeface="Montserrat Classic Bold"/>
                <a:ea typeface="Montserrat Classic Bold"/>
                <a:cs typeface="Montserrat Classic Bold"/>
                <a:sym typeface="Montserrat Classic Bold"/>
              </a:rPr>
              <a:t>REGIÓN</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8FBFD"/>
        </a:solidFill>
      </p:bgPr>
    </p:bg>
    <p:spTree>
      <p:nvGrpSpPr>
        <p:cNvPr id="1" name=""/>
        <p:cNvGrpSpPr/>
        <p:nvPr/>
      </p:nvGrpSpPr>
      <p:grpSpPr>
        <a:xfrm>
          <a:off x="0" y="0"/>
          <a:ext cx="0" cy="0"/>
          <a:chOff x="0" y="0"/>
          <a:chExt cx="0" cy="0"/>
        </a:xfrm>
      </p:grpSpPr>
      <p:sp>
        <p:nvSpPr>
          <p:cNvPr name="AutoShape 2" id="2"/>
          <p:cNvSpPr/>
          <p:nvPr/>
        </p:nvSpPr>
        <p:spPr>
          <a:xfrm rot="-2700000">
            <a:off x="7178522" y="-1076302"/>
            <a:ext cx="1816139" cy="1815784"/>
          </a:xfrm>
          <a:prstGeom prst="rect">
            <a:avLst/>
          </a:prstGeom>
          <a:solidFill>
            <a:srgbClr val="38B6FF"/>
          </a:solidFill>
        </p:spPr>
      </p:sp>
      <p:sp>
        <p:nvSpPr>
          <p:cNvPr name="AutoShape 3" id="3"/>
          <p:cNvSpPr/>
          <p:nvPr/>
        </p:nvSpPr>
        <p:spPr>
          <a:xfrm rot="-2700000">
            <a:off x="-684968" y="4076789"/>
            <a:ext cx="4215873" cy="5693313"/>
          </a:xfrm>
          <a:prstGeom prst="rect">
            <a:avLst/>
          </a:prstGeom>
          <a:solidFill>
            <a:srgbClr val="38B6FF"/>
          </a:solidFill>
        </p:spPr>
      </p:sp>
      <p:sp>
        <p:nvSpPr>
          <p:cNvPr name="AutoShape 4" id="4"/>
          <p:cNvSpPr/>
          <p:nvPr/>
        </p:nvSpPr>
        <p:spPr>
          <a:xfrm rot="-2700000">
            <a:off x="7946060" y="-235135"/>
            <a:ext cx="4043490" cy="26728"/>
          </a:xfrm>
          <a:prstGeom prst="rect">
            <a:avLst/>
          </a:prstGeom>
          <a:solidFill>
            <a:srgbClr val="38B6FF"/>
          </a:solidFill>
        </p:spPr>
      </p:sp>
      <p:sp>
        <p:nvSpPr>
          <p:cNvPr name="AutoShape 5" id="5"/>
          <p:cNvSpPr/>
          <p:nvPr/>
        </p:nvSpPr>
        <p:spPr>
          <a:xfrm rot="-2700000">
            <a:off x="3395585" y="2163914"/>
            <a:ext cx="23417" cy="6248732"/>
          </a:xfrm>
          <a:prstGeom prst="rect">
            <a:avLst/>
          </a:prstGeom>
          <a:solidFill>
            <a:srgbClr val="053D57"/>
          </a:solidFill>
        </p:spPr>
      </p:sp>
      <p:sp>
        <p:nvSpPr>
          <p:cNvPr name="Freeform 6" id="6"/>
          <p:cNvSpPr/>
          <p:nvPr/>
        </p:nvSpPr>
        <p:spPr>
          <a:xfrm flipH="false" flipV="false" rot="0">
            <a:off x="731520" y="1726102"/>
            <a:ext cx="8408439" cy="4857578"/>
          </a:xfrm>
          <a:custGeom>
            <a:avLst/>
            <a:gdLst/>
            <a:ahLst/>
            <a:cxnLst/>
            <a:rect r="r" b="b" t="t" l="l"/>
            <a:pathLst>
              <a:path h="4857578" w="8408439">
                <a:moveTo>
                  <a:pt x="0" y="0"/>
                </a:moveTo>
                <a:lnTo>
                  <a:pt x="8408439" y="0"/>
                </a:lnTo>
                <a:lnTo>
                  <a:pt x="8408439" y="4857578"/>
                </a:lnTo>
                <a:lnTo>
                  <a:pt x="0" y="4857578"/>
                </a:lnTo>
                <a:lnTo>
                  <a:pt x="0" y="0"/>
                </a:lnTo>
                <a:close/>
              </a:path>
            </a:pathLst>
          </a:custGeom>
          <a:blipFill>
            <a:blip r:embed="rId2"/>
            <a:stretch>
              <a:fillRect l="0" t="0" r="0" b="0"/>
            </a:stretch>
          </a:blipFill>
        </p:spPr>
      </p:sp>
      <p:sp>
        <p:nvSpPr>
          <p:cNvPr name="TextBox 7" id="7"/>
          <p:cNvSpPr txBox="true"/>
          <p:nvPr/>
        </p:nvSpPr>
        <p:spPr>
          <a:xfrm rot="0">
            <a:off x="-834533" y="696568"/>
            <a:ext cx="8483651" cy="419100"/>
          </a:xfrm>
          <a:prstGeom prst="rect">
            <a:avLst/>
          </a:prstGeom>
        </p:spPr>
        <p:txBody>
          <a:bodyPr anchor="t" rtlCol="false" tIns="0" lIns="0" bIns="0" rIns="0">
            <a:spAutoFit/>
          </a:bodyPr>
          <a:lstStyle/>
          <a:p>
            <a:pPr algn="r">
              <a:lnSpc>
                <a:spcPts val="3360"/>
              </a:lnSpc>
            </a:pPr>
            <a:r>
              <a:rPr lang="en-US" b="true" sz="2800" spc="-28">
                <a:solidFill>
                  <a:srgbClr val="38B6FF"/>
                </a:solidFill>
                <a:latin typeface="Montserrat Classic Bold"/>
                <a:ea typeface="Montserrat Classic Bold"/>
                <a:cs typeface="Montserrat Classic Bold"/>
                <a:sym typeface="Montserrat Classic Bold"/>
              </a:rPr>
              <a:t>EVOLUCIÓN DE LOS HECHOS DE SUICIDIO</a:t>
            </a:r>
          </a:p>
        </p:txBody>
      </p:sp>
    </p:spTree>
  </p:cSld>
  <p:clrMapOvr>
    <a:masterClrMapping/>
  </p:clrMapOvr>
</p:sld>
</file>

<file path=ppt/slides/slide90.xml><?xml version="1.0" encoding="utf-8"?>
<p:sld xmlns:p="http://schemas.openxmlformats.org/presentationml/2006/main" xmlns:a="http://schemas.openxmlformats.org/drawingml/2006/main">
  <p:cSld>
    <p:bg>
      <p:bgPr>
        <a:solidFill>
          <a:srgbClr val="38B6FF"/>
        </a:solidFill>
      </p:bgPr>
    </p:bg>
    <p:spTree>
      <p:nvGrpSpPr>
        <p:cNvPr id="1" name=""/>
        <p:cNvGrpSpPr/>
        <p:nvPr/>
      </p:nvGrpSpPr>
      <p:grpSpPr>
        <a:xfrm>
          <a:off x="0" y="0"/>
          <a:ext cx="0" cy="0"/>
          <a:chOff x="0" y="0"/>
          <a:chExt cx="0" cy="0"/>
        </a:xfrm>
      </p:grpSpPr>
      <p:sp>
        <p:nvSpPr>
          <p:cNvPr name="AutoShape 2" id="2"/>
          <p:cNvSpPr/>
          <p:nvPr/>
        </p:nvSpPr>
        <p:spPr>
          <a:xfrm rot="-2700000">
            <a:off x="7174615" y="-2589922"/>
            <a:ext cx="3554939" cy="3554243"/>
          </a:xfrm>
          <a:prstGeom prst="rect">
            <a:avLst/>
          </a:prstGeom>
          <a:solidFill>
            <a:srgbClr val="F8FBFD"/>
          </a:solidFill>
        </p:spPr>
      </p:sp>
      <p:sp>
        <p:nvSpPr>
          <p:cNvPr name="AutoShape 3" id="3"/>
          <p:cNvSpPr/>
          <p:nvPr/>
        </p:nvSpPr>
        <p:spPr>
          <a:xfrm rot="-2700000">
            <a:off x="7210580" y="-1074420"/>
            <a:ext cx="30601" cy="3238550"/>
          </a:xfrm>
          <a:prstGeom prst="rect">
            <a:avLst/>
          </a:prstGeom>
          <a:solidFill>
            <a:srgbClr val="F8FBFD"/>
          </a:solidFill>
        </p:spPr>
      </p:sp>
      <p:sp>
        <p:nvSpPr>
          <p:cNvPr name="AutoShape 4" id="4"/>
          <p:cNvSpPr/>
          <p:nvPr/>
        </p:nvSpPr>
        <p:spPr>
          <a:xfrm rot="-2700000">
            <a:off x="9693751" y="6312324"/>
            <a:ext cx="23417" cy="1909472"/>
          </a:xfrm>
          <a:prstGeom prst="rect">
            <a:avLst/>
          </a:prstGeom>
          <a:solidFill>
            <a:srgbClr val="F8FBFD"/>
          </a:solidFill>
        </p:spPr>
      </p:sp>
      <p:sp>
        <p:nvSpPr>
          <p:cNvPr name="TextBox 5" id="5"/>
          <p:cNvSpPr txBox="true"/>
          <p:nvPr/>
        </p:nvSpPr>
        <p:spPr>
          <a:xfrm rot="0">
            <a:off x="545936" y="731520"/>
            <a:ext cx="8220565" cy="838200"/>
          </a:xfrm>
          <a:prstGeom prst="rect">
            <a:avLst/>
          </a:prstGeom>
        </p:spPr>
        <p:txBody>
          <a:bodyPr anchor="t" rtlCol="false" tIns="0" lIns="0" bIns="0" rIns="0">
            <a:spAutoFit/>
          </a:bodyPr>
          <a:lstStyle/>
          <a:p>
            <a:pPr algn="just">
              <a:lnSpc>
                <a:spcPts val="3360"/>
              </a:lnSpc>
            </a:pPr>
            <a:r>
              <a:rPr lang="en-US" b="true" sz="2800" spc="28">
                <a:solidFill>
                  <a:srgbClr val="F8FBFD"/>
                </a:solidFill>
                <a:latin typeface="Montserrat Classic Bold"/>
                <a:ea typeface="Montserrat Classic Bold"/>
                <a:cs typeface="Montserrat Classic Bold"/>
                <a:sym typeface="Montserrat Classic Bold"/>
              </a:rPr>
              <a:t>ANALISIS DE MATRIZ DE CONFUSIÓN</a:t>
            </a:r>
          </a:p>
          <a:p>
            <a:pPr algn="just">
              <a:lnSpc>
                <a:spcPts val="3360"/>
              </a:lnSpc>
            </a:pPr>
            <a:r>
              <a:rPr lang="en-US" b="true" sz="2800" spc="28">
                <a:solidFill>
                  <a:srgbClr val="F8FBFD"/>
                </a:solidFill>
                <a:latin typeface="Montserrat Classic Bold"/>
                <a:ea typeface="Montserrat Classic Bold"/>
                <a:cs typeface="Montserrat Classic Bold"/>
                <a:sym typeface="Montserrat Classic Bold"/>
              </a:rPr>
              <a:t>RANDOM FOREST PARA REGIÓN</a:t>
            </a:r>
          </a:p>
        </p:txBody>
      </p:sp>
      <p:sp>
        <p:nvSpPr>
          <p:cNvPr name="TextBox 6" id="6"/>
          <p:cNvSpPr txBox="true"/>
          <p:nvPr/>
        </p:nvSpPr>
        <p:spPr>
          <a:xfrm rot="0">
            <a:off x="545936" y="1853745"/>
            <a:ext cx="8476144" cy="4684395"/>
          </a:xfrm>
          <a:prstGeom prst="rect">
            <a:avLst/>
          </a:prstGeom>
        </p:spPr>
        <p:txBody>
          <a:bodyPr anchor="t" rtlCol="false" tIns="0" lIns="0" bIns="0" rIns="0">
            <a:spAutoFit/>
          </a:bodyPr>
          <a:lstStyle/>
          <a:p>
            <a:pPr algn="just">
              <a:lnSpc>
                <a:spcPts val="4199"/>
              </a:lnSpc>
            </a:pPr>
            <a:r>
              <a:rPr lang="en-US" sz="2799" spc="27">
                <a:solidFill>
                  <a:srgbClr val="F8FBFD"/>
                </a:solidFill>
                <a:latin typeface="Montserrat Light"/>
                <a:ea typeface="Montserrat Light"/>
                <a:cs typeface="Montserrat Light"/>
                <a:sym typeface="Montserrat Light"/>
              </a:rPr>
              <a:t>La matriz de confusión muestra que el modelo tiene dificultades significativas para clasificar correctamente ciertas regiones. Por ejemplo, la región NEA presenta muchos casos mal clasificados en otras regiones, como Patagonia y NOA. Esto sugiere una falta de diferenciación clara entre ciertas regiones, posiblemente debido a similitudes en los datos o al desbalance de la muestra.</a:t>
            </a:r>
          </a:p>
        </p:txBody>
      </p:sp>
    </p:spTree>
  </p:cSld>
  <p:clrMapOvr>
    <a:masterClrMapping/>
  </p:clrMapOvr>
</p:sld>
</file>

<file path=ppt/slides/slide91.xml><?xml version="1.0" encoding="utf-8"?>
<p:sld xmlns:p="http://schemas.openxmlformats.org/presentationml/2006/main" xmlns:a="http://schemas.openxmlformats.org/drawingml/2006/main" xmlns:r="http://schemas.openxmlformats.org/officeDocument/2006/relationships">
  <p:cSld>
    <p:bg>
      <p:bgPr>
        <a:solidFill>
          <a:srgbClr val="F8FBFD"/>
        </a:solidFill>
      </p:bgPr>
    </p:bg>
    <p:spTree>
      <p:nvGrpSpPr>
        <p:cNvPr id="1" name=""/>
        <p:cNvGrpSpPr/>
        <p:nvPr/>
      </p:nvGrpSpPr>
      <p:grpSpPr>
        <a:xfrm>
          <a:off x="0" y="0"/>
          <a:ext cx="0" cy="0"/>
          <a:chOff x="0" y="0"/>
          <a:chExt cx="0" cy="0"/>
        </a:xfrm>
      </p:grpSpPr>
      <p:sp>
        <p:nvSpPr>
          <p:cNvPr name="AutoShape 2" id="2"/>
          <p:cNvSpPr/>
          <p:nvPr/>
        </p:nvSpPr>
        <p:spPr>
          <a:xfrm rot="-2700000">
            <a:off x="7178522" y="-1076302"/>
            <a:ext cx="1816139" cy="1815784"/>
          </a:xfrm>
          <a:prstGeom prst="rect">
            <a:avLst/>
          </a:prstGeom>
          <a:solidFill>
            <a:srgbClr val="38B6FF"/>
          </a:solidFill>
        </p:spPr>
      </p:sp>
      <p:sp>
        <p:nvSpPr>
          <p:cNvPr name="AutoShape 3" id="3"/>
          <p:cNvSpPr/>
          <p:nvPr/>
        </p:nvSpPr>
        <p:spPr>
          <a:xfrm rot="-2700000">
            <a:off x="-684968" y="4076789"/>
            <a:ext cx="4215873" cy="5693313"/>
          </a:xfrm>
          <a:prstGeom prst="rect">
            <a:avLst/>
          </a:prstGeom>
          <a:solidFill>
            <a:srgbClr val="38B6FF"/>
          </a:solidFill>
        </p:spPr>
      </p:sp>
      <p:sp>
        <p:nvSpPr>
          <p:cNvPr name="AutoShape 4" id="4"/>
          <p:cNvSpPr/>
          <p:nvPr/>
        </p:nvSpPr>
        <p:spPr>
          <a:xfrm rot="-2700000">
            <a:off x="7946060" y="-235135"/>
            <a:ext cx="4043490" cy="26728"/>
          </a:xfrm>
          <a:prstGeom prst="rect">
            <a:avLst/>
          </a:prstGeom>
          <a:solidFill>
            <a:srgbClr val="38B6FF"/>
          </a:solidFill>
        </p:spPr>
      </p:sp>
      <p:sp>
        <p:nvSpPr>
          <p:cNvPr name="AutoShape 5" id="5"/>
          <p:cNvSpPr/>
          <p:nvPr/>
        </p:nvSpPr>
        <p:spPr>
          <a:xfrm rot="-2700000">
            <a:off x="3395585" y="2163914"/>
            <a:ext cx="23417" cy="6248732"/>
          </a:xfrm>
          <a:prstGeom prst="rect">
            <a:avLst/>
          </a:prstGeom>
          <a:solidFill>
            <a:srgbClr val="053D57"/>
          </a:solidFill>
        </p:spPr>
      </p:sp>
      <p:sp>
        <p:nvSpPr>
          <p:cNvPr name="Freeform 6" id="6"/>
          <p:cNvSpPr/>
          <p:nvPr/>
        </p:nvSpPr>
        <p:spPr>
          <a:xfrm flipH="false" flipV="false" rot="0">
            <a:off x="944605" y="1679964"/>
            <a:ext cx="7626882" cy="5243481"/>
          </a:xfrm>
          <a:custGeom>
            <a:avLst/>
            <a:gdLst/>
            <a:ahLst/>
            <a:cxnLst/>
            <a:rect r="r" b="b" t="t" l="l"/>
            <a:pathLst>
              <a:path h="5243481" w="7626882">
                <a:moveTo>
                  <a:pt x="0" y="0"/>
                </a:moveTo>
                <a:lnTo>
                  <a:pt x="7626882" y="0"/>
                </a:lnTo>
                <a:lnTo>
                  <a:pt x="7626882" y="5243481"/>
                </a:lnTo>
                <a:lnTo>
                  <a:pt x="0" y="5243481"/>
                </a:lnTo>
                <a:lnTo>
                  <a:pt x="0" y="0"/>
                </a:lnTo>
                <a:close/>
              </a:path>
            </a:pathLst>
          </a:custGeom>
          <a:blipFill>
            <a:blip r:embed="rId2"/>
            <a:stretch>
              <a:fillRect l="0" t="0" r="0" b="0"/>
            </a:stretch>
          </a:blipFill>
        </p:spPr>
      </p:sp>
      <p:sp>
        <p:nvSpPr>
          <p:cNvPr name="TextBox 7" id="7"/>
          <p:cNvSpPr txBox="true"/>
          <p:nvPr/>
        </p:nvSpPr>
        <p:spPr>
          <a:xfrm rot="0">
            <a:off x="490516" y="725143"/>
            <a:ext cx="8038250" cy="781050"/>
          </a:xfrm>
          <a:prstGeom prst="rect">
            <a:avLst/>
          </a:prstGeom>
        </p:spPr>
        <p:txBody>
          <a:bodyPr anchor="t" rtlCol="false" tIns="0" lIns="0" bIns="0" rIns="0">
            <a:spAutoFit/>
          </a:bodyPr>
          <a:lstStyle/>
          <a:p>
            <a:pPr algn="l">
              <a:lnSpc>
                <a:spcPts val="3120"/>
              </a:lnSpc>
            </a:pPr>
            <a:r>
              <a:rPr lang="en-US" sz="2600" spc="-26" b="true">
                <a:solidFill>
                  <a:srgbClr val="38B6FF"/>
                </a:solidFill>
                <a:latin typeface="Montserrat Classic Bold"/>
                <a:ea typeface="Montserrat Classic Bold"/>
                <a:cs typeface="Montserrat Classic Bold"/>
                <a:sym typeface="Montserrat Classic Bold"/>
              </a:rPr>
              <a:t>PRECISIÓN POR CLASE - RANDOM FOREST</a:t>
            </a:r>
          </a:p>
          <a:p>
            <a:pPr algn="l">
              <a:lnSpc>
                <a:spcPts val="3120"/>
              </a:lnSpc>
            </a:pPr>
            <a:r>
              <a:rPr lang="en-US" sz="2600" spc="-26" b="true">
                <a:solidFill>
                  <a:srgbClr val="38B6FF"/>
                </a:solidFill>
                <a:latin typeface="Montserrat Classic Bold"/>
                <a:ea typeface="Montserrat Classic Bold"/>
                <a:cs typeface="Montserrat Classic Bold"/>
                <a:sym typeface="Montserrat Classic Bold"/>
              </a:rPr>
              <a:t>REGIÓN</a:t>
            </a:r>
          </a:p>
        </p:txBody>
      </p:sp>
    </p:spTree>
  </p:cSld>
  <p:clrMapOvr>
    <a:masterClrMapping/>
  </p:clrMapOvr>
</p:sld>
</file>

<file path=ppt/slides/slide92.xml><?xml version="1.0" encoding="utf-8"?>
<p:sld xmlns:p="http://schemas.openxmlformats.org/presentationml/2006/main" xmlns:a="http://schemas.openxmlformats.org/drawingml/2006/main">
  <p:cSld>
    <p:bg>
      <p:bgPr>
        <a:solidFill>
          <a:srgbClr val="38B6FF"/>
        </a:solidFill>
      </p:bgPr>
    </p:bg>
    <p:spTree>
      <p:nvGrpSpPr>
        <p:cNvPr id="1" name=""/>
        <p:cNvGrpSpPr/>
        <p:nvPr/>
      </p:nvGrpSpPr>
      <p:grpSpPr>
        <a:xfrm>
          <a:off x="0" y="0"/>
          <a:ext cx="0" cy="0"/>
          <a:chOff x="0" y="0"/>
          <a:chExt cx="0" cy="0"/>
        </a:xfrm>
      </p:grpSpPr>
      <p:sp>
        <p:nvSpPr>
          <p:cNvPr name="AutoShape 2" id="2"/>
          <p:cNvSpPr/>
          <p:nvPr/>
        </p:nvSpPr>
        <p:spPr>
          <a:xfrm rot="-2700000">
            <a:off x="7174615" y="-2589922"/>
            <a:ext cx="3554939" cy="3554243"/>
          </a:xfrm>
          <a:prstGeom prst="rect">
            <a:avLst/>
          </a:prstGeom>
          <a:solidFill>
            <a:srgbClr val="F8FBFD"/>
          </a:solidFill>
        </p:spPr>
      </p:sp>
      <p:sp>
        <p:nvSpPr>
          <p:cNvPr name="AutoShape 3" id="3"/>
          <p:cNvSpPr/>
          <p:nvPr/>
        </p:nvSpPr>
        <p:spPr>
          <a:xfrm rot="-2700000">
            <a:off x="7210580" y="-1074420"/>
            <a:ext cx="30601" cy="3238550"/>
          </a:xfrm>
          <a:prstGeom prst="rect">
            <a:avLst/>
          </a:prstGeom>
          <a:solidFill>
            <a:srgbClr val="F8FBFD"/>
          </a:solidFill>
        </p:spPr>
      </p:sp>
      <p:sp>
        <p:nvSpPr>
          <p:cNvPr name="AutoShape 4" id="4"/>
          <p:cNvSpPr/>
          <p:nvPr/>
        </p:nvSpPr>
        <p:spPr>
          <a:xfrm rot="-2700000">
            <a:off x="9693751" y="6312324"/>
            <a:ext cx="23417" cy="1909472"/>
          </a:xfrm>
          <a:prstGeom prst="rect">
            <a:avLst/>
          </a:prstGeom>
          <a:solidFill>
            <a:srgbClr val="F8FBFD"/>
          </a:solidFill>
        </p:spPr>
      </p:sp>
      <p:sp>
        <p:nvSpPr>
          <p:cNvPr name="TextBox 5" id="5"/>
          <p:cNvSpPr txBox="true"/>
          <p:nvPr/>
        </p:nvSpPr>
        <p:spPr>
          <a:xfrm rot="0">
            <a:off x="545936" y="521970"/>
            <a:ext cx="8220565" cy="1257300"/>
          </a:xfrm>
          <a:prstGeom prst="rect">
            <a:avLst/>
          </a:prstGeom>
        </p:spPr>
        <p:txBody>
          <a:bodyPr anchor="t" rtlCol="false" tIns="0" lIns="0" bIns="0" rIns="0">
            <a:spAutoFit/>
          </a:bodyPr>
          <a:lstStyle/>
          <a:p>
            <a:pPr algn="just">
              <a:lnSpc>
                <a:spcPts val="3360"/>
              </a:lnSpc>
            </a:pPr>
            <a:r>
              <a:rPr lang="en-US" b="true" sz="2800" spc="28">
                <a:solidFill>
                  <a:srgbClr val="F8FBFD"/>
                </a:solidFill>
                <a:latin typeface="Montserrat Classic Bold"/>
                <a:ea typeface="Montserrat Classic Bold"/>
                <a:cs typeface="Montserrat Classic Bold"/>
                <a:sym typeface="Montserrat Classic Bold"/>
              </a:rPr>
              <a:t>ANALISIS DE PRECISIÓN POR  </a:t>
            </a:r>
          </a:p>
          <a:p>
            <a:pPr algn="just">
              <a:lnSpc>
                <a:spcPts val="3360"/>
              </a:lnSpc>
            </a:pPr>
            <a:r>
              <a:rPr lang="en-US" b="true" sz="2800" spc="28">
                <a:solidFill>
                  <a:srgbClr val="F8FBFD"/>
                </a:solidFill>
                <a:latin typeface="Montserrat Classic Bold"/>
                <a:ea typeface="Montserrat Classic Bold"/>
                <a:cs typeface="Montserrat Classic Bold"/>
                <a:sym typeface="Montserrat Classic Bold"/>
              </a:rPr>
              <a:t>CLASE - RANDOM FOREST REGIÓN</a:t>
            </a:r>
          </a:p>
          <a:p>
            <a:pPr algn="just">
              <a:lnSpc>
                <a:spcPts val="3360"/>
              </a:lnSpc>
            </a:pPr>
          </a:p>
        </p:txBody>
      </p:sp>
      <p:sp>
        <p:nvSpPr>
          <p:cNvPr name="TextBox 6" id="6"/>
          <p:cNvSpPr txBox="true"/>
          <p:nvPr/>
        </p:nvSpPr>
        <p:spPr>
          <a:xfrm rot="0">
            <a:off x="545936" y="1864995"/>
            <a:ext cx="8476144" cy="4556760"/>
          </a:xfrm>
          <a:prstGeom prst="rect">
            <a:avLst/>
          </a:prstGeom>
        </p:spPr>
        <p:txBody>
          <a:bodyPr anchor="t" rtlCol="false" tIns="0" lIns="0" bIns="0" rIns="0">
            <a:spAutoFit/>
          </a:bodyPr>
          <a:lstStyle/>
          <a:p>
            <a:pPr algn="just">
              <a:lnSpc>
                <a:spcPts val="3600"/>
              </a:lnSpc>
            </a:pPr>
            <a:r>
              <a:rPr lang="en-US" sz="2400" spc="24">
                <a:solidFill>
                  <a:srgbClr val="F8FBFD"/>
                </a:solidFill>
                <a:latin typeface="Montserrat Light"/>
                <a:ea typeface="Montserrat Light"/>
                <a:cs typeface="Montserrat Light"/>
                <a:sym typeface="Montserrat Light"/>
              </a:rPr>
              <a:t>La precisión para las distintas regiones varía considerablemente. La región Cuyo presenta la mayor precisión, lo cual indica que las predicciones sobre esta región son relativamente más acertadas. En cambio, otras regiones como NEA y Patagonia muestran una precisión extremadamente baja, lo cual refleja la dificultad del modelo para distinguirlas correctamente. Esto puede deberse a una representación insuficiente de estas regiones en el conjunto de datos o a la falta de características distintivas.</a:t>
            </a:r>
          </a:p>
        </p:txBody>
      </p:sp>
    </p:spTree>
  </p:cSld>
  <p:clrMapOvr>
    <a:masterClrMapping/>
  </p:clrMapOvr>
</p:sld>
</file>

<file path=ppt/slides/slide93.xml><?xml version="1.0" encoding="utf-8"?>
<p:sld xmlns:p="http://schemas.openxmlformats.org/presentationml/2006/main" xmlns:a="http://schemas.openxmlformats.org/drawingml/2006/main" xmlns:r="http://schemas.openxmlformats.org/officeDocument/2006/relationships">
  <p:cSld>
    <p:bg>
      <p:bgPr>
        <a:solidFill>
          <a:srgbClr val="F8FBFD"/>
        </a:solidFill>
      </p:bgPr>
    </p:bg>
    <p:spTree>
      <p:nvGrpSpPr>
        <p:cNvPr id="1" name=""/>
        <p:cNvGrpSpPr/>
        <p:nvPr/>
      </p:nvGrpSpPr>
      <p:grpSpPr>
        <a:xfrm>
          <a:off x="0" y="0"/>
          <a:ext cx="0" cy="0"/>
          <a:chOff x="0" y="0"/>
          <a:chExt cx="0" cy="0"/>
        </a:xfrm>
      </p:grpSpPr>
      <p:sp>
        <p:nvSpPr>
          <p:cNvPr name="AutoShape 2" id="2"/>
          <p:cNvSpPr/>
          <p:nvPr/>
        </p:nvSpPr>
        <p:spPr>
          <a:xfrm rot="-2700000">
            <a:off x="7178522" y="-1076302"/>
            <a:ext cx="1816139" cy="1815784"/>
          </a:xfrm>
          <a:prstGeom prst="rect">
            <a:avLst/>
          </a:prstGeom>
          <a:solidFill>
            <a:srgbClr val="38B6FF"/>
          </a:solidFill>
        </p:spPr>
      </p:sp>
      <p:sp>
        <p:nvSpPr>
          <p:cNvPr name="AutoShape 3" id="3"/>
          <p:cNvSpPr/>
          <p:nvPr/>
        </p:nvSpPr>
        <p:spPr>
          <a:xfrm rot="-2700000">
            <a:off x="-684968" y="4076789"/>
            <a:ext cx="4215873" cy="5693313"/>
          </a:xfrm>
          <a:prstGeom prst="rect">
            <a:avLst/>
          </a:prstGeom>
          <a:solidFill>
            <a:srgbClr val="38B6FF"/>
          </a:solidFill>
        </p:spPr>
      </p:sp>
      <p:sp>
        <p:nvSpPr>
          <p:cNvPr name="AutoShape 4" id="4"/>
          <p:cNvSpPr/>
          <p:nvPr/>
        </p:nvSpPr>
        <p:spPr>
          <a:xfrm rot="-2700000">
            <a:off x="7946060" y="-235135"/>
            <a:ext cx="4043490" cy="26728"/>
          </a:xfrm>
          <a:prstGeom prst="rect">
            <a:avLst/>
          </a:prstGeom>
          <a:solidFill>
            <a:srgbClr val="38B6FF"/>
          </a:solidFill>
        </p:spPr>
      </p:sp>
      <p:sp>
        <p:nvSpPr>
          <p:cNvPr name="AutoShape 5" id="5"/>
          <p:cNvSpPr/>
          <p:nvPr/>
        </p:nvSpPr>
        <p:spPr>
          <a:xfrm rot="-2700000">
            <a:off x="3395585" y="2163914"/>
            <a:ext cx="23417" cy="6248732"/>
          </a:xfrm>
          <a:prstGeom prst="rect">
            <a:avLst/>
          </a:prstGeom>
          <a:solidFill>
            <a:srgbClr val="053D57"/>
          </a:solidFill>
        </p:spPr>
      </p:sp>
      <p:sp>
        <p:nvSpPr>
          <p:cNvPr name="Freeform 6" id="6"/>
          <p:cNvSpPr/>
          <p:nvPr/>
        </p:nvSpPr>
        <p:spPr>
          <a:xfrm flipH="false" flipV="false" rot="0">
            <a:off x="1066143" y="1792892"/>
            <a:ext cx="7462623" cy="5130553"/>
          </a:xfrm>
          <a:custGeom>
            <a:avLst/>
            <a:gdLst/>
            <a:ahLst/>
            <a:cxnLst/>
            <a:rect r="r" b="b" t="t" l="l"/>
            <a:pathLst>
              <a:path h="5130553" w="7462623">
                <a:moveTo>
                  <a:pt x="0" y="0"/>
                </a:moveTo>
                <a:lnTo>
                  <a:pt x="7462623" y="0"/>
                </a:lnTo>
                <a:lnTo>
                  <a:pt x="7462623" y="5130553"/>
                </a:lnTo>
                <a:lnTo>
                  <a:pt x="0" y="5130553"/>
                </a:lnTo>
                <a:lnTo>
                  <a:pt x="0" y="0"/>
                </a:lnTo>
                <a:close/>
              </a:path>
            </a:pathLst>
          </a:custGeom>
          <a:blipFill>
            <a:blip r:embed="rId2"/>
            <a:stretch>
              <a:fillRect l="0" t="0" r="0" b="0"/>
            </a:stretch>
          </a:blipFill>
        </p:spPr>
      </p:sp>
      <p:sp>
        <p:nvSpPr>
          <p:cNvPr name="TextBox 7" id="7"/>
          <p:cNvSpPr txBox="true"/>
          <p:nvPr/>
        </p:nvSpPr>
        <p:spPr>
          <a:xfrm rot="0">
            <a:off x="490516" y="725143"/>
            <a:ext cx="8038250" cy="781050"/>
          </a:xfrm>
          <a:prstGeom prst="rect">
            <a:avLst/>
          </a:prstGeom>
        </p:spPr>
        <p:txBody>
          <a:bodyPr anchor="t" rtlCol="false" tIns="0" lIns="0" bIns="0" rIns="0">
            <a:spAutoFit/>
          </a:bodyPr>
          <a:lstStyle/>
          <a:p>
            <a:pPr algn="l">
              <a:lnSpc>
                <a:spcPts val="3120"/>
              </a:lnSpc>
            </a:pPr>
            <a:r>
              <a:rPr lang="en-US" sz="2600" spc="-26" b="true">
                <a:solidFill>
                  <a:srgbClr val="38B6FF"/>
                </a:solidFill>
                <a:latin typeface="Montserrat Classic Bold"/>
                <a:ea typeface="Montserrat Classic Bold"/>
                <a:cs typeface="Montserrat Classic Bold"/>
                <a:sym typeface="Montserrat Classic Bold"/>
              </a:rPr>
              <a:t>RECALL POR CLASE - RANDOM FOREST</a:t>
            </a:r>
          </a:p>
          <a:p>
            <a:pPr algn="l">
              <a:lnSpc>
                <a:spcPts val="3120"/>
              </a:lnSpc>
            </a:pPr>
            <a:r>
              <a:rPr lang="en-US" sz="2600" spc="-26" b="true">
                <a:solidFill>
                  <a:srgbClr val="38B6FF"/>
                </a:solidFill>
                <a:latin typeface="Montserrat Classic Bold"/>
                <a:ea typeface="Montserrat Classic Bold"/>
                <a:cs typeface="Montserrat Classic Bold"/>
                <a:sym typeface="Montserrat Classic Bold"/>
              </a:rPr>
              <a:t>REGIÓN</a:t>
            </a:r>
          </a:p>
        </p:txBody>
      </p:sp>
    </p:spTree>
  </p:cSld>
  <p:clrMapOvr>
    <a:masterClrMapping/>
  </p:clrMapOvr>
</p:sld>
</file>

<file path=ppt/slides/slide94.xml><?xml version="1.0" encoding="utf-8"?>
<p:sld xmlns:p="http://schemas.openxmlformats.org/presentationml/2006/main" xmlns:a="http://schemas.openxmlformats.org/drawingml/2006/main">
  <p:cSld>
    <p:bg>
      <p:bgPr>
        <a:solidFill>
          <a:srgbClr val="38B6FF"/>
        </a:solidFill>
      </p:bgPr>
    </p:bg>
    <p:spTree>
      <p:nvGrpSpPr>
        <p:cNvPr id="1" name=""/>
        <p:cNvGrpSpPr/>
        <p:nvPr/>
      </p:nvGrpSpPr>
      <p:grpSpPr>
        <a:xfrm>
          <a:off x="0" y="0"/>
          <a:ext cx="0" cy="0"/>
          <a:chOff x="0" y="0"/>
          <a:chExt cx="0" cy="0"/>
        </a:xfrm>
      </p:grpSpPr>
      <p:sp>
        <p:nvSpPr>
          <p:cNvPr name="AutoShape 2" id="2"/>
          <p:cNvSpPr/>
          <p:nvPr/>
        </p:nvSpPr>
        <p:spPr>
          <a:xfrm rot="-2700000">
            <a:off x="7174615" y="-2589922"/>
            <a:ext cx="3554939" cy="3554243"/>
          </a:xfrm>
          <a:prstGeom prst="rect">
            <a:avLst/>
          </a:prstGeom>
          <a:solidFill>
            <a:srgbClr val="F8FBFD"/>
          </a:solidFill>
        </p:spPr>
      </p:sp>
      <p:sp>
        <p:nvSpPr>
          <p:cNvPr name="AutoShape 3" id="3"/>
          <p:cNvSpPr/>
          <p:nvPr/>
        </p:nvSpPr>
        <p:spPr>
          <a:xfrm rot="-2700000">
            <a:off x="7210580" y="-1074420"/>
            <a:ext cx="30601" cy="3238550"/>
          </a:xfrm>
          <a:prstGeom prst="rect">
            <a:avLst/>
          </a:prstGeom>
          <a:solidFill>
            <a:srgbClr val="F8FBFD"/>
          </a:solidFill>
        </p:spPr>
      </p:sp>
      <p:sp>
        <p:nvSpPr>
          <p:cNvPr name="AutoShape 4" id="4"/>
          <p:cNvSpPr/>
          <p:nvPr/>
        </p:nvSpPr>
        <p:spPr>
          <a:xfrm rot="-2700000">
            <a:off x="9693751" y="6312324"/>
            <a:ext cx="23417" cy="1909472"/>
          </a:xfrm>
          <a:prstGeom prst="rect">
            <a:avLst/>
          </a:prstGeom>
          <a:solidFill>
            <a:srgbClr val="F8FBFD"/>
          </a:solidFill>
        </p:spPr>
      </p:sp>
      <p:sp>
        <p:nvSpPr>
          <p:cNvPr name="TextBox 5" id="5"/>
          <p:cNvSpPr txBox="true"/>
          <p:nvPr/>
        </p:nvSpPr>
        <p:spPr>
          <a:xfrm rot="0">
            <a:off x="545936" y="521970"/>
            <a:ext cx="8220565" cy="1257300"/>
          </a:xfrm>
          <a:prstGeom prst="rect">
            <a:avLst/>
          </a:prstGeom>
        </p:spPr>
        <p:txBody>
          <a:bodyPr anchor="t" rtlCol="false" tIns="0" lIns="0" bIns="0" rIns="0">
            <a:spAutoFit/>
          </a:bodyPr>
          <a:lstStyle/>
          <a:p>
            <a:pPr algn="l">
              <a:lnSpc>
                <a:spcPts val="3360"/>
              </a:lnSpc>
            </a:pPr>
            <a:r>
              <a:rPr lang="en-US" b="true" sz="2800" spc="28">
                <a:solidFill>
                  <a:srgbClr val="F8FBFD"/>
                </a:solidFill>
                <a:latin typeface="Montserrat Classic Bold"/>
                <a:ea typeface="Montserrat Classic Bold"/>
                <a:cs typeface="Montserrat Classic Bold"/>
                <a:sym typeface="Montserrat Classic Bold"/>
              </a:rPr>
              <a:t>ANALISIS DE RECALL POR   CLASE - RANDOM FOREST REGIÓN</a:t>
            </a:r>
          </a:p>
          <a:p>
            <a:pPr algn="just">
              <a:lnSpc>
                <a:spcPts val="3360"/>
              </a:lnSpc>
            </a:pPr>
          </a:p>
        </p:txBody>
      </p:sp>
      <p:sp>
        <p:nvSpPr>
          <p:cNvPr name="TextBox 6" id="6"/>
          <p:cNvSpPr txBox="true"/>
          <p:nvPr/>
        </p:nvSpPr>
        <p:spPr>
          <a:xfrm rot="0">
            <a:off x="545936" y="1819275"/>
            <a:ext cx="8476144" cy="4648201"/>
          </a:xfrm>
          <a:prstGeom prst="rect">
            <a:avLst/>
          </a:prstGeom>
        </p:spPr>
        <p:txBody>
          <a:bodyPr anchor="t" rtlCol="false" tIns="0" lIns="0" bIns="0" rIns="0">
            <a:spAutoFit/>
          </a:bodyPr>
          <a:lstStyle/>
          <a:p>
            <a:pPr algn="just">
              <a:lnSpc>
                <a:spcPts val="3749"/>
              </a:lnSpc>
            </a:pPr>
            <a:r>
              <a:rPr lang="en-US" sz="2499" spc="24">
                <a:solidFill>
                  <a:srgbClr val="F8FBFD"/>
                </a:solidFill>
                <a:latin typeface="Montserrat Light"/>
                <a:ea typeface="Montserrat Light"/>
                <a:cs typeface="Montserrat Light"/>
                <a:sym typeface="Montserrat Light"/>
              </a:rPr>
              <a:t>El recall para Buenos Aires y CABA es el más alto, indicando que el modelo identifica correctamente la mayoría de los casos de esta región. Por otro lado, el recall para Cuyo y Patagonia es muy bajo, lo cual sugiere que el modelo tiende a omitir muchos casos pertenecientes a estas regiones. Este comportamiento refleja el desequilibrio en la distribución de datos entre las regiones, lo cual afecta la capacidad del modelo para generalizar correctamente.</a:t>
            </a:r>
          </a:p>
        </p:txBody>
      </p:sp>
    </p:spTree>
  </p:cSld>
  <p:clrMapOvr>
    <a:masterClrMapping/>
  </p:clrMapOvr>
</p:sld>
</file>

<file path=ppt/slides/slide95.xml><?xml version="1.0" encoding="utf-8"?>
<p:sld xmlns:p="http://schemas.openxmlformats.org/presentationml/2006/main" xmlns:a="http://schemas.openxmlformats.org/drawingml/2006/main" xmlns:r="http://schemas.openxmlformats.org/officeDocument/2006/relationships">
  <p:cSld>
    <p:bg>
      <p:bgPr>
        <a:solidFill>
          <a:srgbClr val="F8FBFD"/>
        </a:solidFill>
      </p:bgPr>
    </p:bg>
    <p:spTree>
      <p:nvGrpSpPr>
        <p:cNvPr id="1" name=""/>
        <p:cNvGrpSpPr/>
        <p:nvPr/>
      </p:nvGrpSpPr>
      <p:grpSpPr>
        <a:xfrm>
          <a:off x="0" y="0"/>
          <a:ext cx="0" cy="0"/>
          <a:chOff x="0" y="0"/>
          <a:chExt cx="0" cy="0"/>
        </a:xfrm>
      </p:grpSpPr>
      <p:sp>
        <p:nvSpPr>
          <p:cNvPr name="AutoShape 2" id="2"/>
          <p:cNvSpPr/>
          <p:nvPr/>
        </p:nvSpPr>
        <p:spPr>
          <a:xfrm rot="-2700000">
            <a:off x="7178522" y="-1076302"/>
            <a:ext cx="1816139" cy="1815784"/>
          </a:xfrm>
          <a:prstGeom prst="rect">
            <a:avLst/>
          </a:prstGeom>
          <a:solidFill>
            <a:srgbClr val="38B6FF"/>
          </a:solidFill>
        </p:spPr>
      </p:sp>
      <p:sp>
        <p:nvSpPr>
          <p:cNvPr name="AutoShape 3" id="3"/>
          <p:cNvSpPr/>
          <p:nvPr/>
        </p:nvSpPr>
        <p:spPr>
          <a:xfrm rot="-2700000">
            <a:off x="-684968" y="4076789"/>
            <a:ext cx="4215873" cy="5693313"/>
          </a:xfrm>
          <a:prstGeom prst="rect">
            <a:avLst/>
          </a:prstGeom>
          <a:solidFill>
            <a:srgbClr val="38B6FF"/>
          </a:solidFill>
        </p:spPr>
      </p:sp>
      <p:sp>
        <p:nvSpPr>
          <p:cNvPr name="AutoShape 4" id="4"/>
          <p:cNvSpPr/>
          <p:nvPr/>
        </p:nvSpPr>
        <p:spPr>
          <a:xfrm rot="-2700000">
            <a:off x="7946060" y="-235135"/>
            <a:ext cx="4043490" cy="26728"/>
          </a:xfrm>
          <a:prstGeom prst="rect">
            <a:avLst/>
          </a:prstGeom>
          <a:solidFill>
            <a:srgbClr val="38B6FF"/>
          </a:solidFill>
        </p:spPr>
      </p:sp>
      <p:sp>
        <p:nvSpPr>
          <p:cNvPr name="AutoShape 5" id="5"/>
          <p:cNvSpPr/>
          <p:nvPr/>
        </p:nvSpPr>
        <p:spPr>
          <a:xfrm rot="-2700000">
            <a:off x="3395585" y="2163914"/>
            <a:ext cx="23417" cy="6248732"/>
          </a:xfrm>
          <a:prstGeom prst="rect">
            <a:avLst/>
          </a:prstGeom>
          <a:solidFill>
            <a:srgbClr val="053D57"/>
          </a:solidFill>
        </p:spPr>
      </p:sp>
      <p:sp>
        <p:nvSpPr>
          <p:cNvPr name="Freeform 6" id="6"/>
          <p:cNvSpPr/>
          <p:nvPr/>
        </p:nvSpPr>
        <p:spPr>
          <a:xfrm flipH="false" flipV="false" rot="0">
            <a:off x="731520" y="1641340"/>
            <a:ext cx="7797246" cy="5360607"/>
          </a:xfrm>
          <a:custGeom>
            <a:avLst/>
            <a:gdLst/>
            <a:ahLst/>
            <a:cxnLst/>
            <a:rect r="r" b="b" t="t" l="l"/>
            <a:pathLst>
              <a:path h="5360607" w="7797246">
                <a:moveTo>
                  <a:pt x="0" y="0"/>
                </a:moveTo>
                <a:lnTo>
                  <a:pt x="7797246" y="0"/>
                </a:lnTo>
                <a:lnTo>
                  <a:pt x="7797246" y="5360606"/>
                </a:lnTo>
                <a:lnTo>
                  <a:pt x="0" y="5360606"/>
                </a:lnTo>
                <a:lnTo>
                  <a:pt x="0" y="0"/>
                </a:lnTo>
                <a:close/>
              </a:path>
            </a:pathLst>
          </a:custGeom>
          <a:blipFill>
            <a:blip r:embed="rId2"/>
            <a:stretch>
              <a:fillRect l="0" t="0" r="0" b="0"/>
            </a:stretch>
          </a:blipFill>
        </p:spPr>
      </p:sp>
      <p:sp>
        <p:nvSpPr>
          <p:cNvPr name="TextBox 7" id="7"/>
          <p:cNvSpPr txBox="true"/>
          <p:nvPr/>
        </p:nvSpPr>
        <p:spPr>
          <a:xfrm rot="0">
            <a:off x="490516" y="725143"/>
            <a:ext cx="8038250" cy="781050"/>
          </a:xfrm>
          <a:prstGeom prst="rect">
            <a:avLst/>
          </a:prstGeom>
        </p:spPr>
        <p:txBody>
          <a:bodyPr anchor="t" rtlCol="false" tIns="0" lIns="0" bIns="0" rIns="0">
            <a:spAutoFit/>
          </a:bodyPr>
          <a:lstStyle/>
          <a:p>
            <a:pPr algn="l">
              <a:lnSpc>
                <a:spcPts val="3120"/>
              </a:lnSpc>
            </a:pPr>
            <a:r>
              <a:rPr lang="en-US" sz="2600" spc="-26" b="true">
                <a:solidFill>
                  <a:srgbClr val="38B6FF"/>
                </a:solidFill>
                <a:latin typeface="Montserrat Classic Bold"/>
                <a:ea typeface="Montserrat Classic Bold"/>
                <a:cs typeface="Montserrat Classic Bold"/>
                <a:sym typeface="Montserrat Classic Bold"/>
              </a:rPr>
              <a:t>F1-SCORE POR CLASE - RANDOM FOREST</a:t>
            </a:r>
          </a:p>
          <a:p>
            <a:pPr algn="l">
              <a:lnSpc>
                <a:spcPts val="3120"/>
              </a:lnSpc>
            </a:pPr>
            <a:r>
              <a:rPr lang="en-US" sz="2600" spc="-26" b="true">
                <a:solidFill>
                  <a:srgbClr val="38B6FF"/>
                </a:solidFill>
                <a:latin typeface="Montserrat Classic Bold"/>
                <a:ea typeface="Montserrat Classic Bold"/>
                <a:cs typeface="Montserrat Classic Bold"/>
                <a:sym typeface="Montserrat Classic Bold"/>
              </a:rPr>
              <a:t>GÉNERO</a:t>
            </a:r>
          </a:p>
        </p:txBody>
      </p:sp>
    </p:spTree>
  </p:cSld>
  <p:clrMapOvr>
    <a:masterClrMapping/>
  </p:clrMapOvr>
</p:sld>
</file>

<file path=ppt/slides/slide96.xml><?xml version="1.0" encoding="utf-8"?>
<p:sld xmlns:p="http://schemas.openxmlformats.org/presentationml/2006/main" xmlns:a="http://schemas.openxmlformats.org/drawingml/2006/main">
  <p:cSld>
    <p:bg>
      <p:bgPr>
        <a:solidFill>
          <a:srgbClr val="38B6FF"/>
        </a:solidFill>
      </p:bgPr>
    </p:bg>
    <p:spTree>
      <p:nvGrpSpPr>
        <p:cNvPr id="1" name=""/>
        <p:cNvGrpSpPr/>
        <p:nvPr/>
      </p:nvGrpSpPr>
      <p:grpSpPr>
        <a:xfrm>
          <a:off x="0" y="0"/>
          <a:ext cx="0" cy="0"/>
          <a:chOff x="0" y="0"/>
          <a:chExt cx="0" cy="0"/>
        </a:xfrm>
      </p:grpSpPr>
      <p:sp>
        <p:nvSpPr>
          <p:cNvPr name="AutoShape 2" id="2"/>
          <p:cNvSpPr/>
          <p:nvPr/>
        </p:nvSpPr>
        <p:spPr>
          <a:xfrm rot="-2700000">
            <a:off x="7174615" y="-2589922"/>
            <a:ext cx="3554939" cy="3554243"/>
          </a:xfrm>
          <a:prstGeom prst="rect">
            <a:avLst/>
          </a:prstGeom>
          <a:solidFill>
            <a:srgbClr val="F8FBFD"/>
          </a:solidFill>
        </p:spPr>
      </p:sp>
      <p:sp>
        <p:nvSpPr>
          <p:cNvPr name="AutoShape 3" id="3"/>
          <p:cNvSpPr/>
          <p:nvPr/>
        </p:nvSpPr>
        <p:spPr>
          <a:xfrm rot="-2700000">
            <a:off x="7210580" y="-1074420"/>
            <a:ext cx="30601" cy="3238550"/>
          </a:xfrm>
          <a:prstGeom prst="rect">
            <a:avLst/>
          </a:prstGeom>
          <a:solidFill>
            <a:srgbClr val="F8FBFD"/>
          </a:solidFill>
        </p:spPr>
      </p:sp>
      <p:sp>
        <p:nvSpPr>
          <p:cNvPr name="AutoShape 4" id="4"/>
          <p:cNvSpPr/>
          <p:nvPr/>
        </p:nvSpPr>
        <p:spPr>
          <a:xfrm rot="-2700000">
            <a:off x="9693751" y="6312324"/>
            <a:ext cx="23417" cy="1909472"/>
          </a:xfrm>
          <a:prstGeom prst="rect">
            <a:avLst/>
          </a:prstGeom>
          <a:solidFill>
            <a:srgbClr val="F8FBFD"/>
          </a:solidFill>
        </p:spPr>
      </p:sp>
      <p:sp>
        <p:nvSpPr>
          <p:cNvPr name="TextBox 5" id="5"/>
          <p:cNvSpPr txBox="true"/>
          <p:nvPr/>
        </p:nvSpPr>
        <p:spPr>
          <a:xfrm rot="0">
            <a:off x="545936" y="521970"/>
            <a:ext cx="8220565" cy="1257300"/>
          </a:xfrm>
          <a:prstGeom prst="rect">
            <a:avLst/>
          </a:prstGeom>
        </p:spPr>
        <p:txBody>
          <a:bodyPr anchor="t" rtlCol="false" tIns="0" lIns="0" bIns="0" rIns="0">
            <a:spAutoFit/>
          </a:bodyPr>
          <a:lstStyle/>
          <a:p>
            <a:pPr algn="l">
              <a:lnSpc>
                <a:spcPts val="3360"/>
              </a:lnSpc>
            </a:pPr>
            <a:r>
              <a:rPr lang="en-US" b="true" sz="2800" spc="28">
                <a:solidFill>
                  <a:srgbClr val="F8FBFD"/>
                </a:solidFill>
                <a:latin typeface="Montserrat Classic Bold"/>
                <a:ea typeface="Montserrat Classic Bold"/>
                <a:cs typeface="Montserrat Classic Bold"/>
                <a:sym typeface="Montserrat Classic Bold"/>
              </a:rPr>
              <a:t>ANALISIS DE F1 SCORE - RANDOM FOREST REGIÓN</a:t>
            </a:r>
          </a:p>
          <a:p>
            <a:pPr algn="just">
              <a:lnSpc>
                <a:spcPts val="3360"/>
              </a:lnSpc>
            </a:pPr>
          </a:p>
        </p:txBody>
      </p:sp>
      <p:sp>
        <p:nvSpPr>
          <p:cNvPr name="TextBox 6" id="6"/>
          <p:cNvSpPr txBox="true"/>
          <p:nvPr/>
        </p:nvSpPr>
        <p:spPr>
          <a:xfrm rot="0">
            <a:off x="545936" y="1819275"/>
            <a:ext cx="8476144" cy="4648201"/>
          </a:xfrm>
          <a:prstGeom prst="rect">
            <a:avLst/>
          </a:prstGeom>
        </p:spPr>
        <p:txBody>
          <a:bodyPr anchor="t" rtlCol="false" tIns="0" lIns="0" bIns="0" rIns="0">
            <a:spAutoFit/>
          </a:bodyPr>
          <a:lstStyle/>
          <a:p>
            <a:pPr algn="just">
              <a:lnSpc>
                <a:spcPts val="3749"/>
              </a:lnSpc>
            </a:pPr>
            <a:r>
              <a:rPr lang="en-US" sz="2499" spc="24">
                <a:solidFill>
                  <a:srgbClr val="F8FBFD"/>
                </a:solidFill>
                <a:latin typeface="Montserrat Light"/>
                <a:ea typeface="Montserrat Light"/>
                <a:cs typeface="Montserrat Light"/>
                <a:sym typeface="Montserrat Light"/>
              </a:rPr>
              <a:t>El F1-Score para Buenos Aires y CABA es relativamente alto en comparación con otras regiones, lo cual indica un buen balance entre precisión y recall para esta clase. Regiones como Cuyo y NEA muestran valores extremadamente bajos, indicando que el modelo tiene dificultades tanto para identificar correctamente a estos casos como para minimizar los falsos negativos. Esto apunta a un rendimiento desequilibrado del modelo, influenciado por la distribución de datos.</a:t>
            </a:r>
          </a:p>
        </p:txBody>
      </p:sp>
    </p:spTree>
  </p:cSld>
  <p:clrMapOvr>
    <a:masterClrMapping/>
  </p:clrMapOvr>
</p:sld>
</file>

<file path=ppt/slides/slide97.xml><?xml version="1.0" encoding="utf-8"?>
<p:sld xmlns:p="http://schemas.openxmlformats.org/presentationml/2006/main" xmlns:a="http://schemas.openxmlformats.org/drawingml/2006/main">
  <p:cSld>
    <p:bg>
      <p:bgPr>
        <a:solidFill>
          <a:srgbClr val="38B6FF"/>
        </a:solidFill>
      </p:bgPr>
    </p:bg>
    <p:spTree>
      <p:nvGrpSpPr>
        <p:cNvPr id="1" name=""/>
        <p:cNvGrpSpPr/>
        <p:nvPr/>
      </p:nvGrpSpPr>
      <p:grpSpPr>
        <a:xfrm>
          <a:off x="0" y="0"/>
          <a:ext cx="0" cy="0"/>
          <a:chOff x="0" y="0"/>
          <a:chExt cx="0" cy="0"/>
        </a:xfrm>
      </p:grpSpPr>
      <p:sp>
        <p:nvSpPr>
          <p:cNvPr name="AutoShape 2" id="2"/>
          <p:cNvSpPr/>
          <p:nvPr/>
        </p:nvSpPr>
        <p:spPr>
          <a:xfrm rot="-2700000">
            <a:off x="7174615" y="-2589922"/>
            <a:ext cx="3554939" cy="3554243"/>
          </a:xfrm>
          <a:prstGeom prst="rect">
            <a:avLst/>
          </a:prstGeom>
          <a:solidFill>
            <a:srgbClr val="F8FBFD"/>
          </a:solidFill>
        </p:spPr>
      </p:sp>
      <p:sp>
        <p:nvSpPr>
          <p:cNvPr name="AutoShape 3" id="3"/>
          <p:cNvSpPr/>
          <p:nvPr/>
        </p:nvSpPr>
        <p:spPr>
          <a:xfrm rot="-2700000">
            <a:off x="7210580" y="-1074420"/>
            <a:ext cx="30601" cy="3238550"/>
          </a:xfrm>
          <a:prstGeom prst="rect">
            <a:avLst/>
          </a:prstGeom>
          <a:solidFill>
            <a:srgbClr val="F8FBFD"/>
          </a:solidFill>
        </p:spPr>
      </p:sp>
      <p:sp>
        <p:nvSpPr>
          <p:cNvPr name="AutoShape 4" id="4"/>
          <p:cNvSpPr/>
          <p:nvPr/>
        </p:nvSpPr>
        <p:spPr>
          <a:xfrm rot="-2700000">
            <a:off x="9693751" y="6312324"/>
            <a:ext cx="23417" cy="1909472"/>
          </a:xfrm>
          <a:prstGeom prst="rect">
            <a:avLst/>
          </a:prstGeom>
          <a:solidFill>
            <a:srgbClr val="F8FBFD"/>
          </a:solidFill>
        </p:spPr>
      </p:sp>
      <p:sp>
        <p:nvSpPr>
          <p:cNvPr name="TextBox 5" id="5"/>
          <p:cNvSpPr txBox="true"/>
          <p:nvPr/>
        </p:nvSpPr>
        <p:spPr>
          <a:xfrm rot="0">
            <a:off x="374558" y="731520"/>
            <a:ext cx="8220565" cy="723900"/>
          </a:xfrm>
          <a:prstGeom prst="rect">
            <a:avLst/>
          </a:prstGeom>
        </p:spPr>
        <p:txBody>
          <a:bodyPr anchor="t" rtlCol="false" tIns="0" lIns="0" bIns="0" rIns="0">
            <a:spAutoFit/>
          </a:bodyPr>
          <a:lstStyle/>
          <a:p>
            <a:pPr algn="l">
              <a:lnSpc>
                <a:spcPts val="2879"/>
              </a:lnSpc>
            </a:pPr>
            <a:r>
              <a:rPr lang="en-US" b="true" sz="2400" spc="24">
                <a:solidFill>
                  <a:srgbClr val="F8FBFD"/>
                </a:solidFill>
                <a:latin typeface="Montserrat Classic Bold"/>
                <a:ea typeface="Montserrat Classic Bold"/>
                <a:cs typeface="Montserrat Classic Bold"/>
                <a:sym typeface="Montserrat Classic Bold"/>
              </a:rPr>
              <a:t>HALLAZGOS GENERALES SEGÚN EL</a:t>
            </a:r>
            <a:r>
              <a:rPr lang="en-US" sz="2400" spc="24" b="true">
                <a:solidFill>
                  <a:srgbClr val="F8FBFD"/>
                </a:solidFill>
                <a:latin typeface="Montserrat Classic Bold"/>
                <a:ea typeface="Montserrat Classic Bold"/>
                <a:cs typeface="Montserrat Classic Bold"/>
                <a:sym typeface="Montserrat Classic Bold"/>
              </a:rPr>
              <a:t> </a:t>
            </a:r>
          </a:p>
          <a:p>
            <a:pPr algn="l">
              <a:lnSpc>
                <a:spcPts val="2879"/>
              </a:lnSpc>
            </a:pPr>
            <a:r>
              <a:rPr lang="en-US" b="true" sz="2400" spc="24">
                <a:solidFill>
                  <a:srgbClr val="F8FBFD"/>
                </a:solidFill>
                <a:latin typeface="Montserrat Classic Bold"/>
                <a:ea typeface="Montserrat Classic Bold"/>
                <a:cs typeface="Montserrat Classic Bold"/>
                <a:sym typeface="Montserrat Classic Bold"/>
              </a:rPr>
              <a:t>análisis de random forest para género</a:t>
            </a:r>
          </a:p>
        </p:txBody>
      </p:sp>
      <p:sp>
        <p:nvSpPr>
          <p:cNvPr name="TextBox 6" id="6"/>
          <p:cNvSpPr txBox="true"/>
          <p:nvPr/>
        </p:nvSpPr>
        <p:spPr>
          <a:xfrm rot="0">
            <a:off x="545936" y="1722120"/>
            <a:ext cx="8476144" cy="4888230"/>
          </a:xfrm>
          <a:prstGeom prst="rect">
            <a:avLst/>
          </a:prstGeom>
        </p:spPr>
        <p:txBody>
          <a:bodyPr anchor="t" rtlCol="false" tIns="0" lIns="0" bIns="0" rIns="0">
            <a:spAutoFit/>
          </a:bodyPr>
          <a:lstStyle/>
          <a:p>
            <a:pPr algn="just">
              <a:lnSpc>
                <a:spcPts val="3299"/>
              </a:lnSpc>
            </a:pPr>
            <a:r>
              <a:rPr lang="en-US" sz="2199" spc="21">
                <a:solidFill>
                  <a:srgbClr val="F8FBFD"/>
                </a:solidFill>
                <a:latin typeface="Montserrat Light"/>
                <a:ea typeface="Montserrat Light"/>
                <a:cs typeface="Montserrat Light"/>
                <a:sym typeface="Montserrat Light"/>
              </a:rPr>
              <a:t>El análisis de Random Forest para la variable Región mostró una notable diferencia en el rendimiento del modelo entre las diferentes regiones. Regiones como Buenos Aires y CABA tienen un mejor rendimiento, mientras que otras, como NEA y Patagonia, presentan mayores dificultades para ser correctamente identificadas. Esto evidencia un posible desbalance en los datos o la falta de características específicas que diferencien claramente a algunas regiones, afectando la capacidad del modelo de forma equitativa. Es necesario considerar técnicas de balance de datos o agregar características más diferenciadoras para mejorar el rendimiento del modelo en futuras iteraciones.</a:t>
            </a:r>
          </a:p>
        </p:txBody>
      </p:sp>
    </p:spTree>
  </p:cSld>
  <p:clrMapOvr>
    <a:masterClrMapping/>
  </p:clrMapOvr>
</p:sld>
</file>

<file path=ppt/slides/slide98.xml><?xml version="1.0" encoding="utf-8"?>
<p:sld xmlns:p="http://schemas.openxmlformats.org/presentationml/2006/main" xmlns:a="http://schemas.openxmlformats.org/drawingml/2006/main" xmlns:r="http://schemas.openxmlformats.org/officeDocument/2006/relationships">
  <p:cSld>
    <p:bg>
      <p:bgPr>
        <a:solidFill>
          <a:srgbClr val="053D57"/>
        </a:solidFill>
      </p:bgPr>
    </p:bg>
    <p:spTree>
      <p:nvGrpSpPr>
        <p:cNvPr id="1" name=""/>
        <p:cNvGrpSpPr/>
        <p:nvPr/>
      </p:nvGrpSpPr>
      <p:grpSpPr>
        <a:xfrm>
          <a:off x="0" y="0"/>
          <a:ext cx="0" cy="0"/>
          <a:chOff x="0" y="0"/>
          <a:chExt cx="0" cy="0"/>
        </a:xfrm>
      </p:grpSpPr>
      <p:grpSp>
        <p:nvGrpSpPr>
          <p:cNvPr name="Group 2" id="2"/>
          <p:cNvGrpSpPr/>
          <p:nvPr/>
        </p:nvGrpSpPr>
        <p:grpSpPr>
          <a:xfrm rot="0">
            <a:off x="0" y="0"/>
            <a:ext cx="6976741" cy="7315200"/>
            <a:chOff x="0" y="0"/>
            <a:chExt cx="9302322" cy="9753600"/>
          </a:xfrm>
        </p:grpSpPr>
        <p:pic>
          <p:nvPicPr>
            <p:cNvPr name="Picture 3" id="3"/>
            <p:cNvPicPr>
              <a:picLocks noChangeAspect="true"/>
            </p:cNvPicPr>
            <p:nvPr/>
          </p:nvPicPr>
          <p:blipFill>
            <a:blip r:embed="rId2">
              <a:alphaModFix amt="30000"/>
            </a:blip>
            <a:srcRect l="21309" t="0" r="7246" b="0"/>
            <a:stretch>
              <a:fillRect/>
            </a:stretch>
          </p:blipFill>
          <p:spPr>
            <a:xfrm flipH="false" flipV="false">
              <a:off x="0" y="0"/>
              <a:ext cx="9302322" cy="9753600"/>
            </a:xfrm>
            <a:prstGeom prst="rect">
              <a:avLst/>
            </a:prstGeom>
          </p:spPr>
        </p:pic>
      </p:grpSp>
      <p:sp>
        <p:nvSpPr>
          <p:cNvPr name="AutoShape 4" id="4"/>
          <p:cNvSpPr/>
          <p:nvPr/>
        </p:nvSpPr>
        <p:spPr>
          <a:xfrm rot="-2295618">
            <a:off x="3688267" y="-4364928"/>
            <a:ext cx="6887586" cy="12786099"/>
          </a:xfrm>
          <a:prstGeom prst="rect">
            <a:avLst/>
          </a:prstGeom>
          <a:solidFill>
            <a:srgbClr val="38B6FF"/>
          </a:solidFill>
        </p:spPr>
      </p:sp>
      <p:sp>
        <p:nvSpPr>
          <p:cNvPr name="TextBox 5" id="5"/>
          <p:cNvSpPr txBox="true"/>
          <p:nvPr/>
        </p:nvSpPr>
        <p:spPr>
          <a:xfrm rot="0">
            <a:off x="1928470" y="2018597"/>
            <a:ext cx="7093610" cy="2447925"/>
          </a:xfrm>
          <a:prstGeom prst="rect">
            <a:avLst/>
          </a:prstGeom>
        </p:spPr>
        <p:txBody>
          <a:bodyPr anchor="t" rtlCol="false" tIns="0" lIns="0" bIns="0" rIns="0">
            <a:spAutoFit/>
          </a:bodyPr>
          <a:lstStyle/>
          <a:p>
            <a:pPr algn="l">
              <a:lnSpc>
                <a:spcPts val="4800"/>
              </a:lnSpc>
            </a:pPr>
            <a:r>
              <a:rPr lang="en-US" sz="4000" spc="-40" b="true">
                <a:solidFill>
                  <a:srgbClr val="F8FBFD"/>
                </a:solidFill>
                <a:latin typeface="Montserrat Classic Bold"/>
                <a:ea typeface="Montserrat Classic Bold"/>
                <a:cs typeface="Montserrat Classic Bold"/>
                <a:sym typeface="Montserrat Classic Bold"/>
              </a:rPr>
              <a:t>APLICACIÓN DEL MODELO DE GRADIENT BOOSTING PARA EDAD, GÉNERO Y REGIÓN</a:t>
            </a:r>
          </a:p>
        </p:txBody>
      </p:sp>
      <p:sp>
        <p:nvSpPr>
          <p:cNvPr name="AutoShape 6" id="6"/>
          <p:cNvSpPr/>
          <p:nvPr/>
        </p:nvSpPr>
        <p:spPr>
          <a:xfrm rot="-2700000">
            <a:off x="8169571" y="6280451"/>
            <a:ext cx="2070778" cy="2120297"/>
          </a:xfrm>
          <a:prstGeom prst="rect">
            <a:avLst/>
          </a:prstGeom>
          <a:solidFill>
            <a:srgbClr val="F8FBFD"/>
          </a:solidFill>
        </p:spPr>
      </p:sp>
      <p:sp>
        <p:nvSpPr>
          <p:cNvPr name="AutoShape 7" id="7"/>
          <p:cNvSpPr/>
          <p:nvPr/>
        </p:nvSpPr>
        <p:spPr>
          <a:xfrm rot="-2335582">
            <a:off x="2610726" y="-459409"/>
            <a:ext cx="30601" cy="3238550"/>
          </a:xfrm>
          <a:prstGeom prst="rect">
            <a:avLst/>
          </a:prstGeom>
          <a:solidFill>
            <a:srgbClr val="F8FBFD"/>
          </a:solidFill>
        </p:spPr>
      </p:sp>
    </p:spTree>
  </p:cSld>
  <p:clrMapOvr>
    <a:masterClrMapping/>
  </p:clrMapOvr>
</p:sld>
</file>

<file path=ppt/slides/slide99.xml><?xml version="1.0" encoding="utf-8"?>
<p:sld xmlns:p="http://schemas.openxmlformats.org/presentationml/2006/main" xmlns:a="http://schemas.openxmlformats.org/drawingml/2006/main">
  <p:cSld>
    <p:bg>
      <p:bgPr>
        <a:solidFill>
          <a:srgbClr val="38B6FF"/>
        </a:solidFill>
      </p:bgPr>
    </p:bg>
    <p:spTree>
      <p:nvGrpSpPr>
        <p:cNvPr id="1" name=""/>
        <p:cNvGrpSpPr/>
        <p:nvPr/>
      </p:nvGrpSpPr>
      <p:grpSpPr>
        <a:xfrm>
          <a:off x="0" y="0"/>
          <a:ext cx="0" cy="0"/>
          <a:chOff x="0" y="0"/>
          <a:chExt cx="0" cy="0"/>
        </a:xfrm>
      </p:grpSpPr>
      <p:sp>
        <p:nvSpPr>
          <p:cNvPr name="AutoShape 2" id="2"/>
          <p:cNvSpPr/>
          <p:nvPr/>
        </p:nvSpPr>
        <p:spPr>
          <a:xfrm rot="-2700000">
            <a:off x="7174615" y="-2589922"/>
            <a:ext cx="3554939" cy="3554243"/>
          </a:xfrm>
          <a:prstGeom prst="rect">
            <a:avLst/>
          </a:prstGeom>
          <a:solidFill>
            <a:srgbClr val="F8FBFD"/>
          </a:solidFill>
        </p:spPr>
      </p:sp>
      <p:sp>
        <p:nvSpPr>
          <p:cNvPr name="AutoShape 3" id="3"/>
          <p:cNvSpPr/>
          <p:nvPr/>
        </p:nvSpPr>
        <p:spPr>
          <a:xfrm rot="-2700000">
            <a:off x="7210580" y="-1074420"/>
            <a:ext cx="30601" cy="3238550"/>
          </a:xfrm>
          <a:prstGeom prst="rect">
            <a:avLst/>
          </a:prstGeom>
          <a:solidFill>
            <a:srgbClr val="F8FBFD"/>
          </a:solidFill>
        </p:spPr>
      </p:sp>
      <p:sp>
        <p:nvSpPr>
          <p:cNvPr name="AutoShape 4" id="4"/>
          <p:cNvSpPr/>
          <p:nvPr/>
        </p:nvSpPr>
        <p:spPr>
          <a:xfrm rot="-2700000">
            <a:off x="9693751" y="6312324"/>
            <a:ext cx="23417" cy="1909472"/>
          </a:xfrm>
          <a:prstGeom prst="rect">
            <a:avLst/>
          </a:prstGeom>
          <a:solidFill>
            <a:srgbClr val="F8FBFD"/>
          </a:solidFill>
        </p:spPr>
      </p:sp>
      <p:sp>
        <p:nvSpPr>
          <p:cNvPr name="TextBox 5" id="5"/>
          <p:cNvSpPr txBox="true"/>
          <p:nvPr/>
        </p:nvSpPr>
        <p:spPr>
          <a:xfrm rot="0">
            <a:off x="374558" y="750570"/>
            <a:ext cx="8220565" cy="685800"/>
          </a:xfrm>
          <a:prstGeom prst="rect">
            <a:avLst/>
          </a:prstGeom>
        </p:spPr>
        <p:txBody>
          <a:bodyPr anchor="t" rtlCol="false" tIns="0" lIns="0" bIns="0" rIns="0">
            <a:spAutoFit/>
          </a:bodyPr>
          <a:lstStyle/>
          <a:p>
            <a:pPr algn="l">
              <a:lnSpc>
                <a:spcPts val="2760"/>
              </a:lnSpc>
            </a:pPr>
            <a:r>
              <a:rPr lang="en-US" b="true" sz="2300" spc="23">
                <a:solidFill>
                  <a:srgbClr val="F8FBFD"/>
                </a:solidFill>
                <a:latin typeface="Montserrat Classic Bold"/>
                <a:ea typeface="Montserrat Classic Bold"/>
                <a:cs typeface="Montserrat Classic Bold"/>
                <a:sym typeface="Montserrat Classic Bold"/>
              </a:rPr>
              <a:t>INTRODUCCIÓN AL ANÁLISIS CON</a:t>
            </a:r>
            <a:r>
              <a:rPr lang="en-US" sz="2300" spc="23" b="true">
                <a:solidFill>
                  <a:srgbClr val="F8FBFD"/>
                </a:solidFill>
                <a:latin typeface="Montserrat Classic Bold"/>
                <a:ea typeface="Montserrat Classic Bold"/>
                <a:cs typeface="Montserrat Classic Bold"/>
                <a:sym typeface="Montserrat Classic Bold"/>
              </a:rPr>
              <a:t> </a:t>
            </a:r>
            <a:r>
              <a:rPr lang="en-US" b="true" sz="2300" spc="23">
                <a:solidFill>
                  <a:srgbClr val="F8FBFD"/>
                </a:solidFill>
                <a:latin typeface="Montserrat Classic Bold"/>
                <a:ea typeface="Montserrat Classic Bold"/>
                <a:cs typeface="Montserrat Classic Bold"/>
                <a:sym typeface="Montserrat Classic Bold"/>
              </a:rPr>
              <a:t>GRADIENT </a:t>
            </a:r>
          </a:p>
          <a:p>
            <a:pPr algn="l">
              <a:lnSpc>
                <a:spcPts val="2760"/>
              </a:lnSpc>
            </a:pPr>
            <a:r>
              <a:rPr lang="en-US" b="true" sz="2300" spc="23">
                <a:solidFill>
                  <a:srgbClr val="F8FBFD"/>
                </a:solidFill>
                <a:latin typeface="Montserrat Classic Bold"/>
                <a:ea typeface="Montserrat Classic Bold"/>
                <a:cs typeface="Montserrat Classic Bold"/>
                <a:sym typeface="Montserrat Classic Bold"/>
              </a:rPr>
              <a:t>BOOSTING</a:t>
            </a:r>
            <a:r>
              <a:rPr lang="en-US" b="true" sz="2300" spc="23">
                <a:solidFill>
                  <a:srgbClr val="F8FBFD"/>
                </a:solidFill>
                <a:latin typeface="Montserrat Classic Bold"/>
                <a:ea typeface="Montserrat Classic Bold"/>
                <a:cs typeface="Montserrat Classic Bold"/>
                <a:sym typeface="Montserrat Classic Bold"/>
              </a:rPr>
              <a:t> PARA EDAD, GÉNERO Y REGIÓN</a:t>
            </a:r>
          </a:p>
        </p:txBody>
      </p:sp>
      <p:sp>
        <p:nvSpPr>
          <p:cNvPr name="TextBox 6" id="6"/>
          <p:cNvSpPr txBox="true"/>
          <p:nvPr/>
        </p:nvSpPr>
        <p:spPr>
          <a:xfrm rot="0">
            <a:off x="638728" y="1643525"/>
            <a:ext cx="8476144" cy="5271135"/>
          </a:xfrm>
          <a:prstGeom prst="rect">
            <a:avLst/>
          </a:prstGeom>
        </p:spPr>
        <p:txBody>
          <a:bodyPr anchor="t" rtlCol="false" tIns="0" lIns="0" bIns="0" rIns="0">
            <a:spAutoFit/>
          </a:bodyPr>
          <a:lstStyle/>
          <a:p>
            <a:pPr algn="just">
              <a:lnSpc>
                <a:spcPts val="2849"/>
              </a:lnSpc>
            </a:pPr>
            <a:r>
              <a:rPr lang="en-US" sz="1899" spc="18">
                <a:solidFill>
                  <a:srgbClr val="F8FBFD"/>
                </a:solidFill>
                <a:latin typeface="Montserrat Light"/>
                <a:ea typeface="Montserrat Light"/>
                <a:cs typeface="Montserrat Light"/>
                <a:sym typeface="Montserrat Light"/>
              </a:rPr>
              <a:t>En esta sección, realizamos un análisis de las variables edad, género y región utilizando el modelo Gradient Boosting. La selección de Gradient Boosting se debe a su capacidad para mejorar la precisión y reducir errores mediante el aprendizaje secuencial. A diferencia de Random Forest, que combina múltiples árboles de forma independiente, Gradient Boosting optimiza los errores de los árboles previos, permitiendo un ajuste más fino. Gradient Boosting es especialmente útil para manejar relaciones complejas y mejorar la predicción de clases minoritarias, un aspecto crítico dada la naturaleza desbalanceada observada en los datos durante el Análisis Exploratorio (EDA). El análisis con Gradient Boosting permitirá una comparación directa con el desempeño de Random Forest, evaluando cuál modelo logra capturar mejor los patrones en las variables edad, género y región, especialmente en métricas como precisión, recall y F1-Score.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DAGPuPkJ5G4</dc:identifier>
  <dcterms:modified xsi:type="dcterms:W3CDTF">2011-08-01T06:04:30Z</dcterms:modified>
  <cp:revision>1</cp:revision>
  <dc:title>Annual Company Report Professional Presentation in Blue White Dark Blue Professional Style</dc:title>
</cp:coreProperties>
</file>