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7"/>
  </p:notesMasterIdLst>
  <p:handoutMasterIdLst>
    <p:handoutMasterId r:id="rId28"/>
  </p:handoutMasterIdLst>
  <p:sldIdLst>
    <p:sldId id="256" r:id="rId5"/>
    <p:sldId id="262" r:id="rId6"/>
    <p:sldId id="261" r:id="rId7"/>
    <p:sldId id="279" r:id="rId8"/>
    <p:sldId id="263" r:id="rId9"/>
    <p:sldId id="264" r:id="rId10"/>
    <p:sldId id="278" r:id="rId11"/>
    <p:sldId id="265" r:id="rId12"/>
    <p:sldId id="266" r:id="rId13"/>
    <p:sldId id="267" r:id="rId14"/>
    <p:sldId id="268" r:id="rId15"/>
    <p:sldId id="280" r:id="rId16"/>
    <p:sldId id="269" r:id="rId17"/>
    <p:sldId id="270" r:id="rId18"/>
    <p:sldId id="274" r:id="rId19"/>
    <p:sldId id="271" r:id="rId20"/>
    <p:sldId id="275" r:id="rId21"/>
    <p:sldId id="272" r:id="rId22"/>
    <p:sldId id="276" r:id="rId23"/>
    <p:sldId id="273" r:id="rId24"/>
    <p:sldId id="277"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CEE0"/>
    <a:srgbClr val="A0CFD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FE57C-BD67-4134-B8A9-1CD0BE9E36C9}" v="2120" dt="2019-06-19T19:17:14.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96" d="100"/>
          <a:sy n="96" d="100"/>
        </p:scale>
        <p:origin x="612" y="5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r>
            <a:rPr lang="he-IL" dirty="0">
              <a:latin typeface="Segoe UI" panose="020B0502040204020203" pitchFamily="34" charset="0"/>
              <a:cs typeface="Segoe UI" panose="020B0502040204020203" pitchFamily="34" charset="0"/>
            </a:rPr>
            <a:t>שרת</a:t>
          </a:r>
          <a:endParaRPr lang="en-US" dirty="0">
            <a:latin typeface="Segoe UI" panose="020B0502040204020203" pitchFamily="34" charset="0"/>
            <a:cs typeface="Segoe UI" panose="020B0502040204020203" pitchFamily="34" charset="0"/>
          </a:endParaRP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he-IL" dirty="0">
              <a:latin typeface="Segoe UI" panose="020B0502040204020203" pitchFamily="34" charset="0"/>
              <a:cs typeface="Segoe UI" panose="020B0502040204020203" pitchFamily="34" charset="0"/>
            </a:rPr>
            <a:t>לקוח</a:t>
          </a:r>
          <a:endParaRPr lang="en-US" dirty="0">
            <a:latin typeface="Segoe UI" panose="020B0502040204020203" pitchFamily="34" charset="0"/>
            <a:cs typeface="Segoe UI" panose="020B0502040204020203" pitchFamily="34" charset="0"/>
          </a:endParaRP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he-IL" dirty="0">
              <a:latin typeface="Segoe UI" panose="020B0502040204020203" pitchFamily="34" charset="0"/>
              <a:cs typeface="Segoe UI" panose="020B0502040204020203" pitchFamily="34" charset="0"/>
            </a:rPr>
            <a:t>בדיקות</a:t>
          </a:r>
          <a:endParaRPr lang="en-US" dirty="0">
            <a:latin typeface="Segoe UI" panose="020B0502040204020203" pitchFamily="34" charset="0"/>
            <a:cs typeface="Segoe UI" panose="020B0502040204020203" pitchFamily="34" charset="0"/>
          </a:endParaRP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custLinFactX="174126" custLinFactNeighborX="200000" custLinFactNeighborY="1331"/>
      <dgm:spPr/>
    </dgm:pt>
    <dgm:pt modelId="{55BDA980-9151-47FF-AF00-AFF61BF7329A}" type="pres">
      <dgm:prSet presAssocID="{701D68F5-42F8-47BC-8FED-84C50F595DF0}" presName="iconRect" presStyleLbl="node1" presStyleIdx="0" presStyleCnt="3" custLinFactX="300000" custLinFactNeighborX="353401" custLinFactNeighborY="290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custLinFactX="100000" custLinFactNeighborX="127193" custLinFactNeighborY="6752">
        <dgm:presLayoutVars>
          <dgm:chMax val="1"/>
          <dgm:chPref val="1"/>
        </dgm:presLayoutVars>
      </dgm:prSet>
      <dgm:spPr/>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custLinFactNeighborX="-4995" custLinFactNeighborY="333"/>
      <dgm:spPr/>
    </dgm:pt>
    <dgm:pt modelId="{25E3B37B-74D0-4A88-B4DE-941AD611607D}" type="pres">
      <dgm:prSet presAssocID="{91A66877-AC1C-46D9-BF2C-6024B638DEA9}" presName="iconRect" presStyleLbl="node1" presStyleIdx="1" presStyleCnt="3" custLinFactNeighborX="-8704" custLinFactNeighborY="-2320"/>
      <dgm:spPr>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custLinFactNeighborX="-3045" custLinFactNeighborY="13950">
        <dgm:presLayoutVars>
          <dgm:chMax val="1"/>
          <dgm:chPref val="1"/>
        </dgm:presLayoutVars>
      </dgm:prSet>
      <dgm:spPr/>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custLinFactX="-178787" custLinFactNeighborX="-200000" custLinFactNeighborY="666"/>
      <dgm:spPr/>
    </dgm:pt>
    <dgm:pt modelId="{FC76B9EB-DCB2-48BE-8038-BB271187C51D}" type="pres">
      <dgm:prSet presAssocID="{76CC3289-2662-43F0-A3C6-BA04A135F08C}" presName="iconRect" presStyleLbl="node1" presStyleIdx="2" presStyleCnt="3" custLinFactX="-300000" custLinFactNeighborX="-360358" custLinFactNeighborY="3"/>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custLinFactX="-100000" custLinFactNeighborX="-132881" custLinFactNeighborY="13950">
        <dgm:presLayoutVars>
          <dgm:chMax val="1"/>
          <dgm:chPref val="1"/>
        </dgm:presLayoutVars>
      </dgm:prSet>
      <dgm:spPr/>
    </dgm:pt>
  </dgm:ptLst>
  <dgm:cxnL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1DCAC474-202E-48E4-8885-832453650F99}" type="presOf" srcId="{7D9C16A6-8C48-4165-8DAF-8C957C12A8FA}" destId="{25C14C25-2A98-4731-B0BF-677AD8191C30}" srcOrd="0" destOrd="0" presId="urn:microsoft.com/office/officeart/2018/5/layout/IconCircleLabelList"/>
    <dgm:cxn modelId="{77F3068B-47FB-4C44-B12F-5B52EA8C8D6F}" type="presOf" srcId="{91A66877-AC1C-46D9-BF2C-6024B638DEA9}" destId="{B87C32D5-7B07-49E2-84BD-BC5A516ABFE6}" srcOrd="0" destOrd="0" presId="urn:microsoft.com/office/officeart/2018/5/layout/IconCircleLabelList"/>
    <dgm:cxn modelId="{1E51D096-D749-4658-8D93-02A059315D09}" type="presOf" srcId="{76CC3289-2662-43F0-A3C6-BA04A135F08C}" destId="{E92865A0-8142-4764-BBFC-1FA0DCA8D9E0}" srcOrd="0" destOrd="0" presId="urn:microsoft.com/office/officeart/2018/5/layout/IconCircleLabelList"/>
    <dgm:cxn modelId="{F44D1E9F-9059-456A-ACD4-C954F5166A16}" type="presOf" srcId="{701D68F5-42F8-47BC-8FED-84C50F595DF0}" destId="{29C7C433-EF2A-4A44-BC53-B7211D27668D}"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endParaRPr lang="en-US" dirty="0">
            <a:latin typeface="Segoe UI" panose="020B0502040204020203" pitchFamily="34" charset="0"/>
            <a:cs typeface="Segoe UI" panose="020B0502040204020203" pitchFamily="34" charset="0"/>
          </a:endParaRP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1" custScaleX="248052" custScaleY="241501" custLinFactNeighborX="0" custLinFactNeighborY="-729"/>
      <dgm:spPr/>
    </dgm:pt>
    <dgm:pt modelId="{55BDA980-9151-47FF-AF00-AFF61BF7329A}" type="pres">
      <dgm:prSet presAssocID="{701D68F5-42F8-47BC-8FED-84C50F595DF0}" presName="iconRect" presStyleLbl="node1" presStyleIdx="0" presStyleCnt="1" custScaleX="243586" custScaleY="243586" custLinFactNeighborX="0" custLinFactNeighborY="420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1" custLinFactX="100000" custLinFactNeighborX="127193" custLinFactNeighborY="6752">
        <dgm:presLayoutVars>
          <dgm:chMax val="1"/>
          <dgm:chPref val="1"/>
        </dgm:presLayoutVars>
      </dgm:prSet>
      <dgm:spPr/>
    </dgm:pt>
  </dgm:ptLst>
  <dgm:cxnLst>
    <dgm:cxn modelId="{C4BA385D-31ED-40EF-A5D6-98DFBA64E71A}" srcId="{7D9C16A6-8C48-4165-8DAF-8C957C12A8FA}" destId="{701D68F5-42F8-47BC-8FED-84C50F595DF0}" srcOrd="0" destOrd="0" parTransId="{9617668C-C38C-4017-8DDF-37855B15D110}" sibTransId="{0C95B389-AC0C-4055-9AA3-38815EFC8B0A}"/>
    <dgm:cxn modelId="{1DCAC474-202E-48E4-8885-832453650F99}" type="presOf" srcId="{7D9C16A6-8C48-4165-8DAF-8C957C12A8FA}" destId="{25C14C25-2A98-4731-B0BF-677AD8191C30}" srcOrd="0" destOrd="0" presId="urn:microsoft.com/office/officeart/2018/5/layout/IconCircleLabelList"/>
    <dgm:cxn modelId="{F44D1E9F-9059-456A-ACD4-C954F5166A16}" type="presOf" srcId="{701D68F5-42F8-47BC-8FED-84C50F595DF0}" destId="{29C7C433-EF2A-4A44-BC53-B7211D27668D}"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91A66877-AC1C-46D9-BF2C-6024B638DEA9}">
      <dgm:prSet phldrT="[Text]"/>
      <dgm:spPr/>
      <dgm:t>
        <a:bodyPr/>
        <a:lstStyle/>
        <a:p>
          <a:pPr>
            <a:lnSpc>
              <a:spcPct val="100000"/>
            </a:lnSpc>
            <a:defRPr cap="all"/>
          </a:pPr>
          <a:endParaRPr lang="en-US" dirty="0">
            <a:latin typeface="Segoe UI" panose="020B0502040204020203" pitchFamily="34" charset="0"/>
            <a:cs typeface="Segoe UI" panose="020B0502040204020203" pitchFamily="34" charset="0"/>
          </a:endParaRP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0" presStyleCnt="1" custScaleX="241559" custScaleY="241501" custLinFactNeighborX="101" custLinFactNeighborY="364"/>
      <dgm:spPr/>
    </dgm:pt>
    <dgm:pt modelId="{25E3B37B-74D0-4A88-B4DE-941AD611607D}" type="pres">
      <dgm:prSet presAssocID="{91A66877-AC1C-46D9-BF2C-6024B638DEA9}" presName="iconRect" presStyleLbl="node1" presStyleIdx="0" presStyleCnt="1" custScaleX="207095" custScaleY="207095" custLinFactNeighborX="-2354" custLinFactNeighborY="149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0" presStyleCnt="1" custLinFactNeighborX="-3045" custLinFactNeighborY="13950">
        <dgm:presLayoutVars>
          <dgm:chMax val="1"/>
          <dgm:chPref val="1"/>
        </dgm:presLayoutVars>
      </dgm:prSet>
      <dgm:spPr/>
    </dgm:pt>
  </dgm:ptLst>
  <dgm:cxnLst>
    <dgm:cxn modelId="{7F0DAB6F-9257-4F2D-B31A-3418F73F6952}" srcId="{7D9C16A6-8C48-4165-8DAF-8C957C12A8FA}" destId="{91A66877-AC1C-46D9-BF2C-6024B638DEA9}" srcOrd="0" destOrd="0" parTransId="{913FED05-DF41-48A7-B1F8-81937A468EF9}" sibTransId="{BFCE4A28-C381-46FF-935A-B11534EF7D87}"/>
    <dgm:cxn modelId="{1DCAC474-202E-48E4-8885-832453650F99}" type="presOf" srcId="{7D9C16A6-8C48-4165-8DAF-8C957C12A8FA}" destId="{25C14C25-2A98-4731-B0BF-677AD8191C30}" srcOrd="0" destOrd="0" presId="urn:microsoft.com/office/officeart/2018/5/layout/IconCircleLabelList"/>
    <dgm:cxn modelId="{77F3068B-47FB-4C44-B12F-5B52EA8C8D6F}" type="presOf" srcId="{91A66877-AC1C-46D9-BF2C-6024B638DEA9}" destId="{B87C32D5-7B07-49E2-84BD-BC5A516ABFE6}" srcOrd="0" destOrd="0" presId="urn:microsoft.com/office/officeart/2018/5/layout/IconCircleLabelList"/>
    <dgm:cxn modelId="{43151CC7-C0C3-4F15-997C-17B72C908907}" type="presParOf" srcId="{25C14C25-2A98-4731-B0BF-677AD8191C30}" destId="{BE6E5E78-2FF3-4F40-80FF-8626E060970A}" srcOrd="0"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6CC3289-2662-43F0-A3C6-BA04A135F08C}">
      <dgm:prSet phldrT="[Text]"/>
      <dgm:spPr/>
      <dgm:t>
        <a:bodyPr/>
        <a:lstStyle/>
        <a:p>
          <a:pPr>
            <a:lnSpc>
              <a:spcPct val="100000"/>
            </a:lnSpc>
            <a:defRPr cap="all"/>
          </a:pPr>
          <a:endParaRPr lang="en-US" dirty="0">
            <a:latin typeface="Segoe UI" panose="020B0502040204020203" pitchFamily="34" charset="0"/>
            <a:cs typeface="Segoe UI" panose="020B0502040204020203" pitchFamily="34" charset="0"/>
          </a:endParaRP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0" presStyleCnt="1" custScaleX="244600" custScaleY="241501" custLinFactNeighborX="0" custLinFactNeighborY="2186"/>
      <dgm:spPr/>
    </dgm:pt>
    <dgm:pt modelId="{FC76B9EB-DCB2-48BE-8038-BB271187C51D}" type="pres">
      <dgm:prSet presAssocID="{76CC3289-2662-43F0-A3C6-BA04A135F08C}" presName="iconRect" presStyleLbl="node1" presStyleIdx="0" presStyleCnt="1" custScaleX="205266" custScaleY="205265" custLinFactNeighborX="0" custLinFactNeighborY="812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0" presStyleCnt="1" custLinFactX="-100000" custLinFactNeighborX="-132881" custLinFactNeighborY="13950">
        <dgm:presLayoutVars>
          <dgm:chMax val="1"/>
          <dgm:chPref val="1"/>
        </dgm:presLayoutVars>
      </dgm:prSet>
      <dgm:spPr/>
    </dgm:pt>
  </dgm:ptLst>
  <dgm:cxnLst>
    <dgm:cxn modelId="{0400886E-8A1A-44C2-95A7-DB0EF4911494}" srcId="{7D9C16A6-8C48-4165-8DAF-8C957C12A8FA}" destId="{76CC3289-2662-43F0-A3C6-BA04A135F08C}" srcOrd="0" destOrd="0" parTransId="{D46DB4DA-1442-4ECE-89FE-BBB1E3489E3D}" sibTransId="{FA28C9D6-476E-43CD-BA23-D6D990FD78D0}"/>
    <dgm:cxn modelId="{1DCAC474-202E-48E4-8885-832453650F99}" type="presOf" srcId="{7D9C16A6-8C48-4165-8DAF-8C957C12A8FA}" destId="{25C14C25-2A98-4731-B0BF-677AD8191C30}" srcOrd="0" destOrd="0" presId="urn:microsoft.com/office/officeart/2018/5/layout/IconCircleLabelList"/>
    <dgm:cxn modelId="{1E51D096-D749-4658-8D93-02A059315D09}" type="presOf" srcId="{76CC3289-2662-43F0-A3C6-BA04A135F08C}" destId="{E92865A0-8142-4764-BBFC-1FA0DCA8D9E0}" srcOrd="0" destOrd="0" presId="urn:microsoft.com/office/officeart/2018/5/layout/IconCircleLabelList"/>
    <dgm:cxn modelId="{FE865E36-A6AA-4CC5-B6F1-E7C4076F9DA4}" type="presParOf" srcId="{25C14C25-2A98-4731-B0BF-677AD8191C30}" destId="{8E9FCEE9-BA58-4686-AD8D-3C43F61E54DA}" srcOrd="0"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8132050" y="55741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8571622" y="988165"/>
          <a:ext cx="1141875" cy="1141875"/>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7462459" y="31895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he-IL" sz="4000" kern="1200" dirty="0">
              <a:latin typeface="Segoe UI" panose="020B0502040204020203" pitchFamily="34" charset="0"/>
              <a:cs typeface="Segoe UI" panose="020B0502040204020203" pitchFamily="34" charset="0"/>
            </a:rPr>
            <a:t>שרת</a:t>
          </a:r>
          <a:endParaRPr lang="en-US" sz="4000" kern="1200" dirty="0">
            <a:latin typeface="Segoe UI" panose="020B0502040204020203" pitchFamily="34" charset="0"/>
            <a:cs typeface="Segoe UI" panose="020B0502040204020203" pitchFamily="34" charset="0"/>
          </a:endParaRPr>
        </a:p>
      </dsp:txBody>
      <dsp:txXfrm>
        <a:off x="7462459" y="3189540"/>
        <a:ext cx="3262500" cy="720000"/>
      </dsp:txXfrm>
    </dsp:sp>
    <dsp:sp modelId="{AE6D994C-35CC-4E2D-93F7-0749D531DB38}">
      <dsp:nvSpPr>
        <dsp:cNvPr id="0" name=""/>
        <dsp:cNvSpPr/>
      </dsp:nvSpPr>
      <dsp:spPr>
        <a:xfrm>
          <a:off x="4420505" y="537553"/>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844648" y="928559"/>
          <a:ext cx="1141875" cy="1141875"/>
        </a:xfrm>
        <a:prstGeom prst="rect">
          <a:avLst/>
        </a:prstGeom>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784381" y="3241366"/>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he-IL" sz="4000" kern="1200" dirty="0">
              <a:latin typeface="Segoe UI" panose="020B0502040204020203" pitchFamily="34" charset="0"/>
              <a:cs typeface="Segoe UI" panose="020B0502040204020203" pitchFamily="34" charset="0"/>
            </a:rPr>
            <a:t>לקוח</a:t>
          </a:r>
          <a:endParaRPr lang="en-US" sz="4000" kern="1200" dirty="0">
            <a:latin typeface="Segoe UI" panose="020B0502040204020203" pitchFamily="34" charset="0"/>
            <a:cs typeface="Segoe UI" panose="020B0502040204020203" pitchFamily="34" charset="0"/>
          </a:endParaRPr>
        </a:p>
      </dsp:txBody>
      <dsp:txXfrm>
        <a:off x="3784381" y="3241366"/>
        <a:ext cx="3262500" cy="720000"/>
      </dsp:txXfrm>
    </dsp:sp>
    <dsp:sp modelId="{8B8DA957-4F6D-47EE-BF0F-6ACDA82AAC07}">
      <dsp:nvSpPr>
        <dsp:cNvPr id="0" name=""/>
        <dsp:cNvSpPr/>
      </dsp:nvSpPr>
      <dsp:spPr>
        <a:xfrm>
          <a:off x="815015" y="54418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1237012" y="955085"/>
          <a:ext cx="1141875" cy="1141875"/>
        </a:xfrm>
        <a:prstGeom prst="rect">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119419" y="3241366"/>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he-IL" sz="4000" kern="1200" dirty="0">
              <a:latin typeface="Segoe UI" panose="020B0502040204020203" pitchFamily="34" charset="0"/>
              <a:cs typeface="Segoe UI" panose="020B0502040204020203" pitchFamily="34" charset="0"/>
            </a:rPr>
            <a:t>בדיקות</a:t>
          </a:r>
          <a:endParaRPr lang="en-US" sz="4000" kern="1200" dirty="0">
            <a:latin typeface="Segoe UI" panose="020B0502040204020203" pitchFamily="34" charset="0"/>
            <a:cs typeface="Segoe UI" panose="020B0502040204020203" pitchFamily="34" charset="0"/>
          </a:endParaRPr>
        </a:p>
      </dsp:txBody>
      <dsp:txXfrm>
        <a:off x="119419" y="3241366"/>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3259484" y="0"/>
          <a:ext cx="4510980" cy="43918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4244141" y="968917"/>
          <a:ext cx="2541667" cy="2541667"/>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8048700" y="367185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defRPr cap="all"/>
          </a:pPr>
          <a:endParaRPr lang="en-US" sz="4200" kern="1200" dirty="0">
            <a:latin typeface="Segoe UI" panose="020B0502040204020203" pitchFamily="34" charset="0"/>
            <a:cs typeface="Segoe UI" panose="020B0502040204020203" pitchFamily="34" charset="0"/>
          </a:endParaRPr>
        </a:p>
      </dsp:txBody>
      <dsp:txXfrm>
        <a:off x="8048700" y="3671853"/>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D994C-35CC-4E2D-93F7-0749D531DB38}">
      <dsp:nvSpPr>
        <dsp:cNvPr id="0" name=""/>
        <dsp:cNvSpPr/>
      </dsp:nvSpPr>
      <dsp:spPr>
        <a:xfrm>
          <a:off x="3320361" y="6"/>
          <a:ext cx="4392901" cy="43918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409959" y="1131020"/>
          <a:ext cx="2160906" cy="2160906"/>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933570" y="367185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defRPr cap="all"/>
          </a:pPr>
          <a:endParaRPr lang="en-US" sz="4200" kern="1200" dirty="0">
            <a:latin typeface="Segoe UI" panose="020B0502040204020203" pitchFamily="34" charset="0"/>
            <a:cs typeface="Segoe UI" panose="020B0502040204020203" pitchFamily="34" charset="0"/>
          </a:endParaRPr>
        </a:p>
      </dsp:txBody>
      <dsp:txXfrm>
        <a:off x="3933570" y="3671853"/>
        <a:ext cx="298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DA957-4F6D-47EE-BF0F-6ACDA82AAC07}">
      <dsp:nvSpPr>
        <dsp:cNvPr id="0" name=""/>
        <dsp:cNvSpPr/>
      </dsp:nvSpPr>
      <dsp:spPr>
        <a:xfrm>
          <a:off x="3290873" y="6"/>
          <a:ext cx="4448203" cy="43918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4444063" y="1209747"/>
          <a:ext cx="2141822" cy="2141811"/>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0" y="367185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defRPr cap="all"/>
          </a:pPr>
          <a:endParaRPr lang="en-US" sz="4200" kern="1200" dirty="0">
            <a:latin typeface="Segoe UI" panose="020B0502040204020203" pitchFamily="34" charset="0"/>
            <a:cs typeface="Segoe UI" panose="020B0502040204020203" pitchFamily="34" charset="0"/>
          </a:endParaRPr>
        </a:p>
      </dsp:txBody>
      <dsp:txXfrm>
        <a:off x="0" y="3671853"/>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6/19/2019</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6/19/2019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185327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340016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136030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22</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mailto:mshiram@gmail.com" TargetMode="External"/><Relationship Id="rId4" Type="http://schemas.openxmlformats.org/officeDocument/2006/relationships/hyperlink" Target="mailto:efi411@gmail.com"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r"/>
            <a:r>
              <a:rPr lang="he-IL" sz="5600" dirty="0">
                <a:solidFill>
                  <a:schemeClr val="bg1"/>
                </a:solidFill>
                <a:latin typeface="Segoe UI" panose="020B0502040204020203" pitchFamily="34" charset="0"/>
                <a:cs typeface="Segoe UI" panose="020B0502040204020203" pitchFamily="34" charset="0"/>
              </a:rPr>
              <a:t>אלגוריתם יציב ואמין לבחירת מנהיג</a:t>
            </a:r>
            <a:endParaRPr lang="en-US" sz="5600" dirty="0">
              <a:solidFill>
                <a:schemeClr val="bg1"/>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714893"/>
          </a:xfrm>
        </p:spPr>
        <p:txBody>
          <a:bodyPr>
            <a:normAutofit/>
          </a:bodyPr>
          <a:lstStyle/>
          <a:p>
            <a:pPr algn="ctr"/>
            <a:r>
              <a:rPr lang="he-IL" dirty="0">
                <a:solidFill>
                  <a:srgbClr val="A0CFDC"/>
                </a:solidFill>
                <a:latin typeface="Segoe UI" panose="020B0502040204020203" pitchFamily="34" charset="0"/>
                <a:cs typeface="Segoe UI" panose="020B0502040204020203" pitchFamily="34" charset="0"/>
              </a:rPr>
              <a:t>מגישות: שירה מנדלבום ואפרת צדוק</a:t>
            </a:r>
          </a:p>
          <a:p>
            <a:pPr algn="ctr"/>
            <a:r>
              <a:rPr lang="he-IL" dirty="0">
                <a:solidFill>
                  <a:srgbClr val="A0CFDC"/>
                </a:solidFill>
                <a:latin typeface="Segoe UI" panose="020B0502040204020203" pitchFamily="34" charset="0"/>
                <a:cs typeface="Segoe UI" panose="020B0502040204020203" pitchFamily="34" charset="0"/>
              </a:rPr>
              <a:t>מנחה: חנן רוזמרין</a:t>
            </a:r>
            <a:endParaRPr lang="en-US" dirty="0">
              <a:solidFill>
                <a:srgbClr val="A0CFD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אינטגרציה בין השרת ללקוח</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5"/>
            <a:ext cx="11029615" cy="4279939"/>
          </a:xfrm>
        </p:spPr>
        <p:txBody>
          <a:bodyPr anchor="t">
            <a:normAutofit/>
          </a:bodyPr>
          <a:lstStyle/>
          <a:p>
            <a:r>
              <a:rPr lang="he-IL" u="sng" dirty="0">
                <a:latin typeface="Segoe UI Light" panose="020B0502040204020203" pitchFamily="34" charset="0"/>
                <a:cs typeface="Segoe UI Light" panose="020B0502040204020203" pitchFamily="34" charset="0"/>
              </a:rPr>
              <a:t>שימוש </a:t>
            </a:r>
            <a:r>
              <a:rPr lang="en-US" u="sng" dirty="0">
                <a:latin typeface="Segoe UI Light" panose="020B0502040204020203" pitchFamily="34" charset="0"/>
                <a:cs typeface="Segoe UI Light" panose="020B0502040204020203" pitchFamily="34" charset="0"/>
              </a:rPr>
              <a:t>open source</a:t>
            </a:r>
            <a:r>
              <a:rPr lang="he-IL"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"github.com/gin-</a:t>
            </a:r>
            <a:r>
              <a:rPr lang="en-US" dirty="0" err="1">
                <a:latin typeface="Segoe UI Light" panose="020B0502040204020203" pitchFamily="34" charset="0"/>
                <a:cs typeface="Segoe UI Light" panose="020B0502040204020203" pitchFamily="34" charset="0"/>
              </a:rPr>
              <a:t>gonic</a:t>
            </a:r>
            <a:r>
              <a:rPr lang="en-US" dirty="0">
                <a:latin typeface="Segoe UI Light" panose="020B0502040204020203" pitchFamily="34" charset="0"/>
                <a:cs typeface="Segoe UI Light" panose="020B0502040204020203" pitchFamily="34" charset="0"/>
              </a:rPr>
              <a:t>/gin"</a:t>
            </a:r>
            <a:r>
              <a:rPr lang="he-IL" dirty="0">
                <a:latin typeface="Segoe UI Light" panose="020B0502040204020203" pitchFamily="34" charset="0"/>
                <a:cs typeface="Segoe UI Light" panose="020B0502040204020203" pitchFamily="34" charset="0"/>
              </a:rPr>
              <a:t> - יצירת שרת.</a:t>
            </a:r>
            <a:br>
              <a:rPr lang="en-US" dirty="0">
                <a:latin typeface="Segoe UI Light" panose="020B0502040204020203" pitchFamily="34" charset="0"/>
                <a:cs typeface="Segoe UI Light" panose="020B0502040204020203" pitchFamily="34" charset="0"/>
              </a:rPr>
            </a:br>
            <a:r>
              <a:rPr lang="he-IL"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"github.com/gin-</a:t>
            </a:r>
            <a:r>
              <a:rPr lang="en-US" dirty="0" err="1">
                <a:latin typeface="Segoe UI Light" panose="020B0502040204020203" pitchFamily="34" charset="0"/>
                <a:cs typeface="Segoe UI Light" panose="020B0502040204020203" pitchFamily="34" charset="0"/>
              </a:rPr>
              <a:t>contrib</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cors</a:t>
            </a:r>
            <a:r>
              <a:rPr lang="en-US" dirty="0">
                <a:latin typeface="Segoe UI Light" panose="020B0502040204020203" pitchFamily="34" charset="0"/>
                <a:cs typeface="Segoe UI Light" panose="020B0502040204020203" pitchFamily="34" charset="0"/>
              </a:rPr>
              <a:t>"</a:t>
            </a:r>
            <a:r>
              <a:rPr lang="he-IL" dirty="0">
                <a:latin typeface="Segoe UI Light" panose="020B0502040204020203" pitchFamily="34" charset="0"/>
                <a:cs typeface="Segoe UI Light" panose="020B0502040204020203" pitchFamily="34" charset="0"/>
              </a:rPr>
              <a:t> - הימנעות מחסימות אבטחה.</a:t>
            </a:r>
          </a:p>
          <a:p>
            <a:r>
              <a:rPr lang="he-IL" dirty="0">
                <a:latin typeface="Segoe UI Light" panose="020B0502040204020203" pitchFamily="34" charset="0"/>
                <a:cs typeface="Segoe UI Light" panose="020B0502040204020203" pitchFamily="34" charset="0"/>
              </a:rPr>
              <a:t>בלחיצה על הכפתור, הלקוח שולח בקשה לשרת עם פרטי האלגוריתם הנדרשים שהוכנסו ע"י המשתמש:</a:t>
            </a:r>
            <a:br>
              <a:rPr lang="en-US" dirty="0">
                <a:latin typeface="Segoe UI Light" panose="020B0502040204020203" pitchFamily="34" charset="0"/>
                <a:cs typeface="Segoe UI Light" panose="020B0502040204020203" pitchFamily="34" charset="0"/>
              </a:rPr>
            </a:br>
            <a:r>
              <a:rPr lang="he-IL" dirty="0">
                <a:latin typeface="Segoe UI Light" panose="020B0502040204020203" pitchFamily="34" charset="0"/>
                <a:cs typeface="Segoe UI Light" panose="020B0502040204020203" pitchFamily="34" charset="0"/>
              </a:rPr>
              <a:t>מס' שחקנים והאם תהיה קריסה במערכת.</a:t>
            </a:r>
          </a:p>
          <a:p>
            <a:r>
              <a:rPr lang="he-IL" dirty="0">
                <a:latin typeface="Segoe UI Light" panose="020B0502040204020203" pitchFamily="34" charset="0"/>
                <a:cs typeface="Segoe UI Light" panose="020B0502040204020203" pitchFamily="34" charset="0"/>
              </a:rPr>
              <a:t>השרת מקבל את הבקשה, מפרסר אותה ושולף מהאובייקט – </a:t>
            </a:r>
            <a:r>
              <a:rPr lang="en-US" dirty="0" err="1">
                <a:latin typeface="Segoe UI Light" panose="020B0502040204020203" pitchFamily="34" charset="0"/>
                <a:cs typeface="Segoe UI Light" panose="020B0502040204020203" pitchFamily="34" charset="0"/>
              </a:rPr>
              <a:t>preRunResults</a:t>
            </a:r>
            <a:r>
              <a:rPr lang="he-IL" dirty="0">
                <a:latin typeface="Segoe UI Light" panose="020B0502040204020203" pitchFamily="34" charset="0"/>
                <a:cs typeface="Segoe UI Light" panose="020B0502040204020203" pitchFamily="34" charset="0"/>
              </a:rPr>
              <a:t> את התוצאות.</a:t>
            </a:r>
          </a:p>
          <a:p>
            <a:r>
              <a:rPr lang="he-IL" dirty="0">
                <a:latin typeface="Segoe UI Light" panose="020B0502040204020203" pitchFamily="34" charset="0"/>
                <a:cs typeface="Segoe UI Light" panose="020B0502040204020203" pitchFamily="34" charset="0"/>
              </a:rPr>
              <a:t>התוצאות נשלחות אל הלקוח בצורת </a:t>
            </a:r>
            <a:r>
              <a:rPr lang="en-US" dirty="0">
                <a:latin typeface="Segoe UI Light" panose="020B0502040204020203" pitchFamily="34" charset="0"/>
                <a:cs typeface="Segoe UI Light" panose="020B0502040204020203" pitchFamily="34" charset="0"/>
              </a:rPr>
              <a:t>string</a:t>
            </a:r>
            <a:r>
              <a:rPr lang="he-IL" dirty="0">
                <a:latin typeface="Segoe UI Light" panose="020B0502040204020203" pitchFamily="34" charset="0"/>
                <a:cs typeface="Segoe UI Light" panose="020B0502040204020203" pitchFamily="34" charset="0"/>
              </a:rPr>
              <a:t> המכיל את המנהיג ואת כל ההודעות שנשלחו במהלך האלגוריתם.</a:t>
            </a:r>
          </a:p>
          <a:p>
            <a:r>
              <a:rPr lang="he-IL" dirty="0">
                <a:latin typeface="Segoe UI Light" panose="020B0502040204020203" pitchFamily="34" charset="0"/>
                <a:cs typeface="Segoe UI Light" panose="020B0502040204020203" pitchFamily="34" charset="0"/>
              </a:rPr>
              <a:t>הלקוח מקבל את התוצאות, שומר אותן ב</a:t>
            </a:r>
            <a:r>
              <a:rPr lang="en-US" dirty="0">
                <a:latin typeface="Segoe UI Light" panose="020B0502040204020203" pitchFamily="34" charset="0"/>
                <a:cs typeface="Segoe UI Light" panose="020B0502040204020203" pitchFamily="34" charset="0"/>
              </a:rPr>
              <a:t>local storage</a:t>
            </a:r>
            <a:r>
              <a:rPr lang="he-IL" dirty="0">
                <a:latin typeface="Segoe UI Light" panose="020B0502040204020203" pitchFamily="34" charset="0"/>
                <a:cs typeface="Segoe UI Light" panose="020B0502040204020203" pitchFamily="34" charset="0"/>
              </a:rPr>
              <a:t> ומעביר את המשתמש למסך הבא.</a:t>
            </a:r>
          </a:p>
          <a:p>
            <a:r>
              <a:rPr lang="he-IL" dirty="0">
                <a:latin typeface="Segoe UI Light" panose="020B0502040204020203" pitchFamily="34" charset="0"/>
                <a:cs typeface="Segoe UI Light" panose="020B0502040204020203" pitchFamily="34" charset="0"/>
              </a:rPr>
              <a:t>במסך השני, הלקוח מפרסר את התוצאות ומציג את ההודעות שנשלחו במהלך האלגוריתם על המסך.</a:t>
            </a:r>
            <a:endParaRPr lang="en-US"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כאשר המשתמש לוחץ על הכפתור בתחתית, הלקוח שומר ב</a:t>
            </a:r>
            <a:r>
              <a:rPr lang="en-US" dirty="0">
                <a:latin typeface="Segoe UI Light" panose="020B0502040204020203" pitchFamily="34" charset="0"/>
                <a:cs typeface="Segoe UI Light" panose="020B0502040204020203" pitchFamily="34" charset="0"/>
              </a:rPr>
              <a:t>local storage</a:t>
            </a:r>
            <a:r>
              <a:rPr lang="he-IL" dirty="0">
                <a:latin typeface="Segoe UI Light" panose="020B0502040204020203" pitchFamily="34" charset="0"/>
                <a:cs typeface="Segoe UI Light" panose="020B0502040204020203" pitchFamily="34" charset="0"/>
              </a:rPr>
              <a:t> את התוצאה של ה</a:t>
            </a:r>
            <a:r>
              <a:rPr lang="en-US" dirty="0">
                <a:latin typeface="Segoe UI Light" panose="020B0502040204020203" pitchFamily="34" charset="0"/>
                <a:cs typeface="Segoe UI Light" panose="020B0502040204020203" pitchFamily="34" charset="0"/>
              </a:rPr>
              <a:t>leader</a:t>
            </a:r>
            <a:r>
              <a:rPr lang="he-IL" dirty="0">
                <a:latin typeface="Segoe UI Light" panose="020B0502040204020203" pitchFamily="34" charset="0"/>
                <a:cs typeface="Segoe UI Light" panose="020B0502040204020203" pitchFamily="34" charset="0"/>
              </a:rPr>
              <a:t> ומעביר את המשתמש למסך האחרון.</a:t>
            </a:r>
          </a:p>
          <a:p>
            <a:r>
              <a:rPr lang="he-IL" dirty="0">
                <a:latin typeface="Segoe UI Light" panose="020B0502040204020203" pitchFamily="34" charset="0"/>
                <a:cs typeface="Segoe UI Light" panose="020B0502040204020203" pitchFamily="34" charset="0"/>
              </a:rPr>
              <a:t>במסך השלישי מוצג המנהיג וכפתור חזרה למסך הראשי.</a:t>
            </a:r>
            <a:endParaRPr lang="he-IL"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765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4FC3-53D0-49D4-9F64-823EE53F0286}"/>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a:t>
            </a:r>
            <a:r>
              <a:rPr lang="en-US" sz="3400" dirty="0">
                <a:latin typeface="Segoe UI" panose="020B0502040204020203" pitchFamily="34" charset="0"/>
                <a:cs typeface="Segoe UI" panose="020B0502040204020203" pitchFamily="34" charset="0"/>
              </a:rPr>
              <a:t>Flow</a:t>
            </a:r>
            <a:r>
              <a:rPr lang="he-IL" sz="3400" dirty="0">
                <a:latin typeface="Segoe UI" panose="020B0502040204020203" pitchFamily="34" charset="0"/>
                <a:cs typeface="Segoe UI" panose="020B0502040204020203" pitchFamily="34" charset="0"/>
              </a:rPr>
              <a:t> - דיאגרמת </a:t>
            </a:r>
            <a:r>
              <a:rPr lang="en-US" sz="3400" dirty="0">
                <a:latin typeface="Segoe UI" panose="020B0502040204020203" pitchFamily="34" charset="0"/>
                <a:cs typeface="Segoe UI" panose="020B0502040204020203" pitchFamily="34" charset="0"/>
              </a:rPr>
              <a:t>Sequence</a:t>
            </a:r>
            <a:endParaRPr lang="he-IL" sz="34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D50892C-F278-4DC7-B975-98DBA4BAFD7E}"/>
              </a:ext>
            </a:extLst>
          </p:cNvPr>
          <p:cNvPicPr>
            <a:picLocks noChangeAspect="1"/>
          </p:cNvPicPr>
          <p:nvPr/>
        </p:nvPicPr>
        <p:blipFill>
          <a:blip r:embed="rId2"/>
          <a:stretch>
            <a:fillRect/>
          </a:stretch>
        </p:blipFill>
        <p:spPr>
          <a:xfrm>
            <a:off x="2893433" y="1906077"/>
            <a:ext cx="6405133" cy="4872280"/>
          </a:xfrm>
          <a:prstGeom prst="rect">
            <a:avLst/>
          </a:prstGeom>
        </p:spPr>
      </p:pic>
    </p:spTree>
    <p:extLst>
      <p:ext uri="{BB962C8B-B14F-4D97-AF65-F5344CB8AC3E}">
        <p14:creationId xmlns:p14="http://schemas.microsoft.com/office/powerpoint/2010/main" val="34571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15408"/>
            <a:ext cx="11029616" cy="1013800"/>
          </a:xfrm>
        </p:spPr>
        <p:txBody>
          <a:bodyPr anchor="ctr">
            <a:normAutofit/>
          </a:bodyPr>
          <a:lstStyle/>
          <a:p>
            <a:pPr algn="r"/>
            <a:r>
              <a:rPr lang="he-IL" sz="3400" dirty="0">
                <a:solidFill>
                  <a:srgbClr val="FFFEFF"/>
                </a:solidFill>
                <a:latin typeface="Segoe UI" panose="020B0502040204020203" pitchFamily="34" charset="0"/>
                <a:cs typeface="Segoe UI" panose="020B0502040204020203" pitchFamily="34" charset="0"/>
              </a:rPr>
              <a:t>מבנה המערכת - בדיקות</a:t>
            </a:r>
            <a:endParaRPr lang="en-US" sz="3400" dirty="0">
              <a:solidFill>
                <a:srgbClr val="FFFEFF"/>
              </a:solidFill>
              <a:latin typeface="Segoe UI" panose="020B0502040204020203" pitchFamily="34" charset="0"/>
              <a:cs typeface="Segoe UI" panose="020B0502040204020203" pitchFamily="34" charset="0"/>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291026968"/>
              </p:ext>
            </p:extLst>
          </p:nvPr>
        </p:nvGraphicFramePr>
        <p:xfrm>
          <a:off x="581025" y="2181224"/>
          <a:ext cx="11029950" cy="4391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81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בדיקות</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5"/>
            <a:ext cx="11029615" cy="536201"/>
          </a:xfrm>
        </p:spPr>
        <p:txBody>
          <a:bodyPr anchor="t">
            <a:normAutofit/>
          </a:bodyPr>
          <a:lstStyle/>
          <a:p>
            <a:r>
              <a:rPr lang="he-IL" u="sng" dirty="0">
                <a:solidFill>
                  <a:schemeClr val="tx1"/>
                </a:solidFill>
                <a:latin typeface="Segoe UI Light" panose="020B0502040204020203" pitchFamily="34" charset="0"/>
                <a:cs typeface="Segoe UI Light" panose="020B0502040204020203" pitchFamily="34" charset="0"/>
              </a:rPr>
              <a:t>סוגי בדיקות:</a:t>
            </a:r>
            <a:r>
              <a:rPr lang="he-IL" dirty="0">
                <a:solidFill>
                  <a:schemeClr val="tx1"/>
                </a:solidFill>
                <a:latin typeface="Segoe UI Light" panose="020B0502040204020203" pitchFamily="34" charset="0"/>
                <a:cs typeface="Segoe UI Light" panose="020B0502040204020203" pitchFamily="34" charset="0"/>
              </a:rPr>
              <a:t> זמן ריצה ומס' הודעות הנשלחות בין השחקנים ביחס למס' השחקנים.</a:t>
            </a:r>
          </a:p>
        </p:txBody>
      </p:sp>
      <p:pic>
        <p:nvPicPr>
          <p:cNvPr id="5" name="Picture 4">
            <a:extLst>
              <a:ext uri="{FF2B5EF4-FFF2-40B4-BE49-F238E27FC236}">
                <a16:creationId xmlns:a16="http://schemas.microsoft.com/office/drawing/2014/main" id="{A07AA984-319A-47A6-A2A4-3EE46DFC01C8}"/>
              </a:ext>
            </a:extLst>
          </p:cNvPr>
          <p:cNvPicPr>
            <a:picLocks noChangeAspect="1"/>
          </p:cNvPicPr>
          <p:nvPr/>
        </p:nvPicPr>
        <p:blipFill>
          <a:blip r:embed="rId2"/>
          <a:stretch>
            <a:fillRect/>
          </a:stretch>
        </p:blipFill>
        <p:spPr>
          <a:xfrm rot="20862854">
            <a:off x="1784037" y="2959920"/>
            <a:ext cx="3274021" cy="3274021"/>
          </a:xfrm>
          <a:prstGeom prst="rect">
            <a:avLst/>
          </a:prstGeom>
        </p:spPr>
      </p:pic>
      <p:pic>
        <p:nvPicPr>
          <p:cNvPr id="7" name="Picture 6">
            <a:extLst>
              <a:ext uri="{FF2B5EF4-FFF2-40B4-BE49-F238E27FC236}">
                <a16:creationId xmlns:a16="http://schemas.microsoft.com/office/drawing/2014/main" id="{87E97DED-5CE3-48AA-BC1F-17FEA43EE1BC}"/>
              </a:ext>
            </a:extLst>
          </p:cNvPr>
          <p:cNvPicPr>
            <a:picLocks noChangeAspect="1"/>
          </p:cNvPicPr>
          <p:nvPr/>
        </p:nvPicPr>
        <p:blipFill>
          <a:blip r:embed="rId3"/>
          <a:stretch>
            <a:fillRect/>
          </a:stretch>
        </p:blipFill>
        <p:spPr>
          <a:xfrm rot="295169">
            <a:off x="6628648" y="2799521"/>
            <a:ext cx="3158779" cy="3158779"/>
          </a:xfrm>
          <a:prstGeom prst="rect">
            <a:avLst/>
          </a:prstGeom>
        </p:spPr>
      </p:pic>
    </p:spTree>
    <p:extLst>
      <p:ext uri="{BB962C8B-B14F-4D97-AF65-F5344CB8AC3E}">
        <p14:creationId xmlns:p14="http://schemas.microsoft.com/office/powerpoint/2010/main" val="175408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p>
        </p:txBody>
      </p:sp>
      <p:sp>
        <p:nvSpPr>
          <p:cNvPr id="8" name="Content Placeholder 7">
            <a:extLst>
              <a:ext uri="{FF2B5EF4-FFF2-40B4-BE49-F238E27FC236}">
                <a16:creationId xmlns:a16="http://schemas.microsoft.com/office/drawing/2014/main" id="{20DCD041-78A3-4060-9A2D-6D4411056226}"/>
              </a:ext>
            </a:extLst>
          </p:cNvPr>
          <p:cNvSpPr>
            <a:spLocks noGrp="1"/>
          </p:cNvSpPr>
          <p:nvPr>
            <p:ph idx="1"/>
          </p:nvPr>
        </p:nvSpPr>
        <p:spPr>
          <a:xfrm>
            <a:off x="6692348" y="2180496"/>
            <a:ext cx="4918459" cy="483191"/>
          </a:xfrm>
        </p:spPr>
        <p:txBody>
          <a:bodyPr anchor="t">
            <a:normAutofit fontScale="92500"/>
          </a:bodyPr>
          <a:lstStyle/>
          <a:p>
            <a:r>
              <a:rPr lang="he-IL" dirty="0">
                <a:latin typeface="Segoe UI Light" panose="020B0502040204020203" pitchFamily="34" charset="0"/>
                <a:cs typeface="Segoe UI Light" panose="020B0502040204020203" pitchFamily="34" charset="0"/>
              </a:rPr>
              <a:t>זמני ריצה ביחס לכמות השחקנים – ללא קריסה</a:t>
            </a:r>
          </a:p>
        </p:txBody>
      </p:sp>
      <p:graphicFrame>
        <p:nvGraphicFramePr>
          <p:cNvPr id="15" name="Table 14">
            <a:extLst>
              <a:ext uri="{FF2B5EF4-FFF2-40B4-BE49-F238E27FC236}">
                <a16:creationId xmlns:a16="http://schemas.microsoft.com/office/drawing/2014/main" id="{7E969296-7021-4A35-AA23-409951BF293A}"/>
              </a:ext>
            </a:extLst>
          </p:cNvPr>
          <p:cNvGraphicFramePr>
            <a:graphicFrameLocks noGrp="1"/>
          </p:cNvGraphicFramePr>
          <p:nvPr>
            <p:extLst>
              <p:ext uri="{D42A27DB-BD31-4B8C-83A1-F6EECF244321}">
                <p14:modId xmlns:p14="http://schemas.microsoft.com/office/powerpoint/2010/main" val="3119015993"/>
              </p:ext>
            </p:extLst>
          </p:nvPr>
        </p:nvGraphicFramePr>
        <p:xfrm>
          <a:off x="451681" y="2820596"/>
          <a:ext cx="6641583" cy="3913404"/>
        </p:xfrm>
        <a:graphic>
          <a:graphicData uri="http://schemas.openxmlformats.org/drawingml/2006/table">
            <a:tbl>
              <a:tblPr>
                <a:tableStyleId>{5C22544A-7EE6-4342-B048-85BDC9FD1C3A}</a:tableStyleId>
              </a:tblPr>
              <a:tblGrid>
                <a:gridCol w="1664872">
                  <a:extLst>
                    <a:ext uri="{9D8B030D-6E8A-4147-A177-3AD203B41FA5}">
                      <a16:colId xmlns:a16="http://schemas.microsoft.com/office/drawing/2014/main" val="2816686748"/>
                    </a:ext>
                  </a:extLst>
                </a:gridCol>
                <a:gridCol w="836197">
                  <a:extLst>
                    <a:ext uri="{9D8B030D-6E8A-4147-A177-3AD203B41FA5}">
                      <a16:colId xmlns:a16="http://schemas.microsoft.com/office/drawing/2014/main" val="2859707926"/>
                    </a:ext>
                  </a:extLst>
                </a:gridCol>
                <a:gridCol w="799685">
                  <a:extLst>
                    <a:ext uri="{9D8B030D-6E8A-4147-A177-3AD203B41FA5}">
                      <a16:colId xmlns:a16="http://schemas.microsoft.com/office/drawing/2014/main" val="3470567516"/>
                    </a:ext>
                  </a:extLst>
                </a:gridCol>
                <a:gridCol w="836197">
                  <a:extLst>
                    <a:ext uri="{9D8B030D-6E8A-4147-A177-3AD203B41FA5}">
                      <a16:colId xmlns:a16="http://schemas.microsoft.com/office/drawing/2014/main" val="4278790505"/>
                    </a:ext>
                  </a:extLst>
                </a:gridCol>
                <a:gridCol w="836197">
                  <a:extLst>
                    <a:ext uri="{9D8B030D-6E8A-4147-A177-3AD203B41FA5}">
                      <a16:colId xmlns:a16="http://schemas.microsoft.com/office/drawing/2014/main" val="2678776239"/>
                    </a:ext>
                  </a:extLst>
                </a:gridCol>
                <a:gridCol w="829847">
                  <a:extLst>
                    <a:ext uri="{9D8B030D-6E8A-4147-A177-3AD203B41FA5}">
                      <a16:colId xmlns:a16="http://schemas.microsoft.com/office/drawing/2014/main" val="1534955480"/>
                    </a:ext>
                  </a:extLst>
                </a:gridCol>
                <a:gridCol w="838588">
                  <a:extLst>
                    <a:ext uri="{9D8B030D-6E8A-4147-A177-3AD203B41FA5}">
                      <a16:colId xmlns:a16="http://schemas.microsoft.com/office/drawing/2014/main" val="1199426121"/>
                    </a:ext>
                  </a:extLst>
                </a:gridCol>
              </a:tblGrid>
              <a:tr h="326117">
                <a:tc>
                  <a:txBody>
                    <a:bodyPr/>
                    <a:lstStyle/>
                    <a:p>
                      <a:pPr algn="l" fontAlgn="b"/>
                      <a:r>
                        <a:rPr lang="en-US" sz="1800" b="1" u="none" strike="noStrike" dirty="0">
                          <a:effectLst/>
                          <a:latin typeface="Segoe UI Light" panose="020B0502040204020203" pitchFamily="34" charset="0"/>
                          <a:cs typeface="Segoe UI Light" panose="020B0502040204020203" pitchFamily="34" charset="0"/>
                        </a:rPr>
                        <a:t># run\ exec time</a:t>
                      </a:r>
                      <a:endParaRPr lang="en-US"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5</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a:effectLst/>
                          <a:latin typeface="Segoe UI Light" panose="020B0502040204020203" pitchFamily="34" charset="0"/>
                          <a:cs typeface="Segoe UI Light" panose="020B0502040204020203" pitchFamily="34" charset="0"/>
                        </a:rPr>
                        <a:t>25</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a:effectLst/>
                          <a:latin typeface="Segoe UI Light" panose="020B0502040204020203" pitchFamily="34" charset="0"/>
                          <a:cs typeface="Segoe UI Light" panose="020B0502040204020203" pitchFamily="34" charset="0"/>
                        </a:rPr>
                        <a:t>50</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a:effectLst/>
                          <a:latin typeface="Segoe UI Light" panose="020B0502040204020203" pitchFamily="34" charset="0"/>
                          <a:cs typeface="Segoe UI Light" panose="020B0502040204020203" pitchFamily="34" charset="0"/>
                        </a:rPr>
                        <a:t>75</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a:effectLst/>
                          <a:latin typeface="Segoe UI Light" panose="020B0502040204020203" pitchFamily="34" charset="0"/>
                          <a:cs typeface="Segoe UI Light" panose="020B0502040204020203" pitchFamily="34" charset="0"/>
                        </a:rPr>
                        <a:t>100</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120</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634796200"/>
                  </a:ext>
                </a:extLst>
              </a:tr>
              <a:tr h="326117">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1</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6.0072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6.0209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6.0342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6.0107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6.8079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8.0492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572211034"/>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2</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6.0088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6.0257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6.0956</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6.0113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6.1087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8.5107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2428149376"/>
                  </a:ext>
                </a:extLst>
              </a:tr>
              <a:tr h="326117">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3</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6.0052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6.0187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6.0192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6.1468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6.0459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7.6134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223245873"/>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4</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6.0061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6.0133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6.0983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6.0237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7.2704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6.1458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2436202679"/>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5</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6.0024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6.0077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6.1451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6.267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6.4047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6.0435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131808397"/>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6</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6.0158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6.0151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6.3868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6.0163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6.0187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2352438337"/>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7</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6.0057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6.0234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6.0922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6.1688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7.9793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9.6043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4053249"/>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8</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dirty="0">
                          <a:effectLst/>
                          <a:latin typeface="Segoe UI Light" panose="020B0502040204020203" pitchFamily="34" charset="0"/>
                          <a:cs typeface="Segoe UI Light" panose="020B0502040204020203" pitchFamily="34" charset="0"/>
                        </a:rPr>
                        <a:t>6.0056</a:t>
                      </a:r>
                      <a:endParaRPr lang="he-IL" sz="1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6.0228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6.1342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6.4808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7.8096</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7.905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084539888"/>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9</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6.0041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6.0217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6.1142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6.3589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6.0141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7.094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4185424411"/>
                  </a:ext>
                </a:extLst>
              </a:tr>
              <a:tr h="326117">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10</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6.0034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6.0169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6.0904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6.4355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7.272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9.6724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2510594042"/>
                  </a:ext>
                </a:extLst>
              </a:tr>
              <a:tr h="326117">
                <a:tc>
                  <a:txBody>
                    <a:bodyPr/>
                    <a:lstStyle/>
                    <a:p>
                      <a:pPr algn="l" fontAlgn="b"/>
                      <a:r>
                        <a:rPr lang="en-US" sz="1800" b="1" u="none" strike="noStrike" dirty="0">
                          <a:effectLst/>
                          <a:latin typeface="Segoe UI Light" panose="020B0502040204020203" pitchFamily="34" charset="0"/>
                          <a:cs typeface="Segoe UI Light" panose="020B0502040204020203" pitchFamily="34" charset="0"/>
                        </a:rPr>
                        <a:t>Average:</a:t>
                      </a:r>
                      <a:endParaRPr lang="en-US"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6.00555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6.01869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6.08385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6.22903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6.77289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dirty="0">
                          <a:effectLst/>
                          <a:latin typeface="Segoe UI Light" panose="020B0502040204020203" pitchFamily="34" charset="0"/>
                          <a:cs typeface="Segoe UI Light" panose="020B0502040204020203" pitchFamily="34" charset="0"/>
                        </a:rPr>
                        <a:t>7.6657</a:t>
                      </a:r>
                      <a:endParaRPr lang="he-IL" sz="1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201719265"/>
                  </a:ext>
                </a:extLst>
              </a:tr>
            </a:tbl>
          </a:graphicData>
        </a:graphic>
      </p:graphicFrame>
    </p:spTree>
    <p:extLst>
      <p:ext uri="{BB962C8B-B14F-4D97-AF65-F5344CB8AC3E}">
        <p14:creationId xmlns:p14="http://schemas.microsoft.com/office/powerpoint/2010/main" val="154988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CE81-430A-4E3D-BE72-6F4E8D72001E}"/>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endParaRPr lang="he-IL" sz="3400" dirty="0"/>
          </a:p>
        </p:txBody>
      </p:sp>
      <p:pic>
        <p:nvPicPr>
          <p:cNvPr id="5" name="Content Placeholder 4">
            <a:extLst>
              <a:ext uri="{FF2B5EF4-FFF2-40B4-BE49-F238E27FC236}">
                <a16:creationId xmlns:a16="http://schemas.microsoft.com/office/drawing/2014/main" id="{EBB0D79F-3607-40A1-9192-BD0E4D900A3C}"/>
              </a:ext>
            </a:extLst>
          </p:cNvPr>
          <p:cNvPicPr>
            <a:picLocks noGrp="1" noChangeAspect="1"/>
          </p:cNvPicPr>
          <p:nvPr>
            <p:ph idx="1"/>
          </p:nvPr>
        </p:nvPicPr>
        <p:blipFill>
          <a:blip r:embed="rId2"/>
          <a:stretch>
            <a:fillRect/>
          </a:stretch>
        </p:blipFill>
        <p:spPr>
          <a:xfrm>
            <a:off x="3158558" y="2484232"/>
            <a:ext cx="5874883" cy="3678238"/>
          </a:xfrm>
        </p:spPr>
      </p:pic>
    </p:spTree>
    <p:extLst>
      <p:ext uri="{BB962C8B-B14F-4D97-AF65-F5344CB8AC3E}">
        <p14:creationId xmlns:p14="http://schemas.microsoft.com/office/powerpoint/2010/main" val="51402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p>
        </p:txBody>
      </p:sp>
      <p:sp>
        <p:nvSpPr>
          <p:cNvPr id="8" name="Content Placeholder 7">
            <a:extLst>
              <a:ext uri="{FF2B5EF4-FFF2-40B4-BE49-F238E27FC236}">
                <a16:creationId xmlns:a16="http://schemas.microsoft.com/office/drawing/2014/main" id="{20DCD041-78A3-4060-9A2D-6D4411056226}"/>
              </a:ext>
            </a:extLst>
          </p:cNvPr>
          <p:cNvSpPr>
            <a:spLocks noGrp="1"/>
          </p:cNvSpPr>
          <p:nvPr>
            <p:ph idx="1"/>
          </p:nvPr>
        </p:nvSpPr>
        <p:spPr>
          <a:xfrm>
            <a:off x="6096000" y="2180496"/>
            <a:ext cx="5514807" cy="483191"/>
          </a:xfrm>
        </p:spPr>
        <p:txBody>
          <a:bodyPr anchor="t">
            <a:noAutofit/>
          </a:bodyPr>
          <a:lstStyle/>
          <a:p>
            <a:r>
              <a:rPr lang="he-IL" dirty="0">
                <a:latin typeface="Segoe UI Light" panose="020B0502040204020203" pitchFamily="34" charset="0"/>
                <a:cs typeface="Segoe UI Light" panose="020B0502040204020203" pitchFamily="34" charset="0"/>
              </a:rPr>
              <a:t>זמני ריצה ביחס לכמות השחקנים –עם קריסה</a:t>
            </a:r>
          </a:p>
        </p:txBody>
      </p:sp>
      <p:graphicFrame>
        <p:nvGraphicFramePr>
          <p:cNvPr id="15" name="Table 14">
            <a:extLst>
              <a:ext uri="{FF2B5EF4-FFF2-40B4-BE49-F238E27FC236}">
                <a16:creationId xmlns:a16="http://schemas.microsoft.com/office/drawing/2014/main" id="{7E969296-7021-4A35-AA23-409951BF293A}"/>
              </a:ext>
            </a:extLst>
          </p:cNvPr>
          <p:cNvGraphicFramePr>
            <a:graphicFrameLocks noGrp="1"/>
          </p:cNvGraphicFramePr>
          <p:nvPr>
            <p:extLst>
              <p:ext uri="{D42A27DB-BD31-4B8C-83A1-F6EECF244321}">
                <p14:modId xmlns:p14="http://schemas.microsoft.com/office/powerpoint/2010/main" val="260220920"/>
              </p:ext>
            </p:extLst>
          </p:nvPr>
        </p:nvGraphicFramePr>
        <p:xfrm>
          <a:off x="451681" y="2820596"/>
          <a:ext cx="6645280" cy="3913404"/>
        </p:xfrm>
        <a:graphic>
          <a:graphicData uri="http://schemas.openxmlformats.org/drawingml/2006/table">
            <a:tbl>
              <a:tblPr>
                <a:tableStyleId>{5C22544A-7EE6-4342-B048-85BDC9FD1C3A}</a:tableStyleId>
              </a:tblPr>
              <a:tblGrid>
                <a:gridCol w="1658938">
                  <a:extLst>
                    <a:ext uri="{9D8B030D-6E8A-4147-A177-3AD203B41FA5}">
                      <a16:colId xmlns:a16="http://schemas.microsoft.com/office/drawing/2014/main" val="2816686748"/>
                    </a:ext>
                  </a:extLst>
                </a:gridCol>
                <a:gridCol w="830263">
                  <a:extLst>
                    <a:ext uri="{9D8B030D-6E8A-4147-A177-3AD203B41FA5}">
                      <a16:colId xmlns:a16="http://schemas.microsoft.com/office/drawing/2014/main" val="2859707926"/>
                    </a:ext>
                  </a:extLst>
                </a:gridCol>
                <a:gridCol w="793751">
                  <a:extLst>
                    <a:ext uri="{9D8B030D-6E8A-4147-A177-3AD203B41FA5}">
                      <a16:colId xmlns:a16="http://schemas.microsoft.com/office/drawing/2014/main" val="3470567516"/>
                    </a:ext>
                  </a:extLst>
                </a:gridCol>
                <a:gridCol w="830263">
                  <a:extLst>
                    <a:ext uri="{9D8B030D-6E8A-4147-A177-3AD203B41FA5}">
                      <a16:colId xmlns:a16="http://schemas.microsoft.com/office/drawing/2014/main" val="4278790505"/>
                    </a:ext>
                  </a:extLst>
                </a:gridCol>
                <a:gridCol w="793751">
                  <a:extLst>
                    <a:ext uri="{9D8B030D-6E8A-4147-A177-3AD203B41FA5}">
                      <a16:colId xmlns:a16="http://schemas.microsoft.com/office/drawing/2014/main" val="2678776239"/>
                    </a:ext>
                  </a:extLst>
                </a:gridCol>
                <a:gridCol w="790576">
                  <a:extLst>
                    <a:ext uri="{9D8B030D-6E8A-4147-A177-3AD203B41FA5}">
                      <a16:colId xmlns:a16="http://schemas.microsoft.com/office/drawing/2014/main" val="1534955480"/>
                    </a:ext>
                  </a:extLst>
                </a:gridCol>
                <a:gridCol w="947738">
                  <a:extLst>
                    <a:ext uri="{9D8B030D-6E8A-4147-A177-3AD203B41FA5}">
                      <a16:colId xmlns:a16="http://schemas.microsoft.com/office/drawing/2014/main" val="1199426121"/>
                    </a:ext>
                  </a:extLst>
                </a:gridCol>
              </a:tblGrid>
              <a:tr h="326117">
                <a:tc>
                  <a:txBody>
                    <a:bodyPr/>
                    <a:lstStyle/>
                    <a:p>
                      <a:pPr algn="l" fontAlgn="b"/>
                      <a:r>
                        <a:rPr lang="en-US" sz="1800" b="1" i="0" u="none" strike="noStrike" dirty="0">
                          <a:solidFill>
                            <a:srgbClr val="000000"/>
                          </a:solidFill>
                          <a:effectLst/>
                          <a:latin typeface="Segoe UI Light" panose="020B0502040204020203" pitchFamily="34" charset="0"/>
                          <a:cs typeface="Segoe UI Light" panose="020B0502040204020203" pitchFamily="34" charset="0"/>
                        </a:rPr>
                        <a:t># run\ exec time</a:t>
                      </a:r>
                    </a:p>
                  </a:txBody>
                  <a:tcPr marL="6350" marR="6350" marT="6350" marB="0" anchor="b"/>
                </a:tc>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120</a:t>
                      </a:r>
                    </a:p>
                  </a:txBody>
                  <a:tcPr marL="6350" marR="6350" marT="6350" marB="0" anchor="b"/>
                </a:tc>
                <a:extLst>
                  <a:ext uri="{0D108BD9-81ED-4DB2-BD59-A6C34878D82A}">
                    <a16:rowId xmlns:a16="http://schemas.microsoft.com/office/drawing/2014/main" val="3634796200"/>
                  </a:ext>
                </a:extLst>
              </a:tr>
              <a:tr h="326117">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6.0041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6.0163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6.0057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6.4342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10.0375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9.465</a:t>
                      </a:r>
                    </a:p>
                  </a:txBody>
                  <a:tcPr marL="6350" marR="6350" marT="6350" marB="0" anchor="b"/>
                </a:tc>
                <a:extLst>
                  <a:ext uri="{0D108BD9-81ED-4DB2-BD59-A6C34878D82A}">
                    <a16:rowId xmlns:a16="http://schemas.microsoft.com/office/drawing/2014/main" val="3572211034"/>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6.0044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6.0198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6.0328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9.1041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18.2385</a:t>
                      </a:r>
                    </a:p>
                  </a:txBody>
                  <a:tcPr marL="6350" marR="6350" marT="6350" marB="0" anchor="b"/>
                </a:tc>
                <a:extLst>
                  <a:ext uri="{0D108BD9-81ED-4DB2-BD59-A6C34878D82A}">
                    <a16:rowId xmlns:a16="http://schemas.microsoft.com/office/drawing/2014/main" val="2428149376"/>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6.0063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6.1494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6.0214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6.4861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6.7508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6.02085</a:t>
                      </a:r>
                    </a:p>
                  </a:txBody>
                  <a:tcPr marL="6350" marR="6350" marT="6350" marB="0" anchor="b"/>
                </a:tc>
                <a:extLst>
                  <a:ext uri="{0D108BD9-81ED-4DB2-BD59-A6C34878D82A}">
                    <a16:rowId xmlns:a16="http://schemas.microsoft.com/office/drawing/2014/main" val="3223245873"/>
                  </a:ext>
                </a:extLst>
              </a:tr>
              <a:tr h="326117">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6.0073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6.0377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6.0179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6.7442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6.0509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6.06303</a:t>
                      </a:r>
                    </a:p>
                  </a:txBody>
                  <a:tcPr marL="6350" marR="6350" marT="6350" marB="0" anchor="b"/>
                </a:tc>
                <a:extLst>
                  <a:ext uri="{0D108BD9-81ED-4DB2-BD59-A6C34878D82A}">
                    <a16:rowId xmlns:a16="http://schemas.microsoft.com/office/drawing/2014/main" val="2436202679"/>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6.0047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6.0122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6.147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6.0368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7.2215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6.02721</a:t>
                      </a:r>
                    </a:p>
                  </a:txBody>
                  <a:tcPr marL="6350" marR="6350" marT="6350" marB="0" anchor="b"/>
                </a:tc>
                <a:extLst>
                  <a:ext uri="{0D108BD9-81ED-4DB2-BD59-A6C34878D82A}">
                    <a16:rowId xmlns:a16="http://schemas.microsoft.com/office/drawing/2014/main" val="313180839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6.0049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6.0039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6.0146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6.668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9.1964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11.7239</a:t>
                      </a:r>
                    </a:p>
                  </a:txBody>
                  <a:tcPr marL="6350" marR="6350" marT="6350" marB="0" anchor="b"/>
                </a:tc>
                <a:extLst>
                  <a:ext uri="{0D108BD9-81ED-4DB2-BD59-A6C34878D82A}">
                    <a16:rowId xmlns:a16="http://schemas.microsoft.com/office/drawing/2014/main" val="235243833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6.0095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6.0189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7.6415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11.6076</a:t>
                      </a:r>
                    </a:p>
                  </a:txBody>
                  <a:tcPr marL="6350" marR="6350" marT="6350" marB="0" anchor="b"/>
                </a:tc>
                <a:extLst>
                  <a:ext uri="{0D108BD9-81ED-4DB2-BD59-A6C34878D82A}">
                    <a16:rowId xmlns:a16="http://schemas.microsoft.com/office/drawing/2014/main" val="34053249"/>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6.0039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6.0202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6.1699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8.6655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8.793</a:t>
                      </a:r>
                    </a:p>
                  </a:txBody>
                  <a:tcPr marL="6350" marR="6350" marT="6350" marB="0" anchor="b"/>
                </a:tc>
                <a:extLst>
                  <a:ext uri="{0D108BD9-81ED-4DB2-BD59-A6C34878D82A}">
                    <a16:rowId xmlns:a16="http://schemas.microsoft.com/office/drawing/2014/main" val="3084539888"/>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6.0021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6.283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6.0105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8.252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6.01798</a:t>
                      </a:r>
                    </a:p>
                  </a:txBody>
                  <a:tcPr marL="6350" marR="6350" marT="6350" marB="0" anchor="b"/>
                </a:tc>
                <a:extLst>
                  <a:ext uri="{0D108BD9-81ED-4DB2-BD59-A6C34878D82A}">
                    <a16:rowId xmlns:a16="http://schemas.microsoft.com/office/drawing/2014/main" val="4185424411"/>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6.0031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6.086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6.0155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6.0954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6.5404</a:t>
                      </a:r>
                    </a:p>
                  </a:txBody>
                  <a:tcPr marL="6350" marR="6350" marT="6350" marB="0" anchor="b"/>
                </a:tc>
                <a:extLst>
                  <a:ext uri="{0D108BD9-81ED-4DB2-BD59-A6C34878D82A}">
                    <a16:rowId xmlns:a16="http://schemas.microsoft.com/office/drawing/2014/main" val="2510594042"/>
                  </a:ext>
                </a:extLst>
              </a:tr>
              <a:tr h="326117">
                <a:tc>
                  <a:txBody>
                    <a:bodyPr/>
                    <a:lstStyle/>
                    <a:p>
                      <a:pPr algn="l" fontAlgn="b"/>
                      <a:r>
                        <a:rPr lang="en-US" sz="1800" b="1" i="0" u="none" strike="noStrike" dirty="0">
                          <a:solidFill>
                            <a:srgbClr val="000000"/>
                          </a:solidFill>
                          <a:effectLst/>
                          <a:latin typeface="Segoe UI Light" panose="020B0502040204020203" pitchFamily="34" charset="0"/>
                          <a:cs typeface="Segoe UI Light" panose="020B0502040204020203" pitchFamily="34" charset="0"/>
                        </a:rPr>
                        <a:t>Average:</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6.00503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6.03015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6.06238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6.26169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7.90156</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9.049747</a:t>
                      </a:r>
                    </a:p>
                  </a:txBody>
                  <a:tcPr marL="6350" marR="6350" marT="6350" marB="0" anchor="b"/>
                </a:tc>
                <a:extLst>
                  <a:ext uri="{0D108BD9-81ED-4DB2-BD59-A6C34878D82A}">
                    <a16:rowId xmlns:a16="http://schemas.microsoft.com/office/drawing/2014/main" val="3201719265"/>
                  </a:ext>
                </a:extLst>
              </a:tr>
            </a:tbl>
          </a:graphicData>
        </a:graphic>
      </p:graphicFrame>
    </p:spTree>
    <p:extLst>
      <p:ext uri="{BB962C8B-B14F-4D97-AF65-F5344CB8AC3E}">
        <p14:creationId xmlns:p14="http://schemas.microsoft.com/office/powerpoint/2010/main" val="281574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F9C9-FAAD-46BD-ADB7-1F6946C0D0C4}"/>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endParaRPr lang="he-IL" sz="3400" dirty="0"/>
          </a:p>
        </p:txBody>
      </p:sp>
      <p:pic>
        <p:nvPicPr>
          <p:cNvPr id="5" name="Content Placeholder 4">
            <a:extLst>
              <a:ext uri="{FF2B5EF4-FFF2-40B4-BE49-F238E27FC236}">
                <a16:creationId xmlns:a16="http://schemas.microsoft.com/office/drawing/2014/main" id="{C17C1FEC-DD32-470E-9BA9-7E4ABAA82964}"/>
              </a:ext>
            </a:extLst>
          </p:cNvPr>
          <p:cNvPicPr>
            <a:picLocks noGrp="1" noChangeAspect="1"/>
          </p:cNvPicPr>
          <p:nvPr>
            <p:ph idx="1"/>
          </p:nvPr>
        </p:nvPicPr>
        <p:blipFill>
          <a:blip r:embed="rId2"/>
          <a:stretch>
            <a:fillRect/>
          </a:stretch>
        </p:blipFill>
        <p:spPr>
          <a:xfrm>
            <a:off x="3239143" y="2464354"/>
            <a:ext cx="5713713" cy="3678238"/>
          </a:xfrm>
        </p:spPr>
      </p:pic>
    </p:spTree>
    <p:extLst>
      <p:ext uri="{BB962C8B-B14F-4D97-AF65-F5344CB8AC3E}">
        <p14:creationId xmlns:p14="http://schemas.microsoft.com/office/powerpoint/2010/main" val="10601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p>
        </p:txBody>
      </p:sp>
      <p:sp>
        <p:nvSpPr>
          <p:cNvPr id="8" name="Content Placeholder 7">
            <a:extLst>
              <a:ext uri="{FF2B5EF4-FFF2-40B4-BE49-F238E27FC236}">
                <a16:creationId xmlns:a16="http://schemas.microsoft.com/office/drawing/2014/main" id="{20DCD041-78A3-4060-9A2D-6D4411056226}"/>
              </a:ext>
            </a:extLst>
          </p:cNvPr>
          <p:cNvSpPr>
            <a:spLocks noGrp="1"/>
          </p:cNvSpPr>
          <p:nvPr>
            <p:ph idx="1"/>
          </p:nvPr>
        </p:nvSpPr>
        <p:spPr>
          <a:xfrm>
            <a:off x="5121965" y="2180496"/>
            <a:ext cx="6488843" cy="483191"/>
          </a:xfrm>
        </p:spPr>
        <p:txBody>
          <a:bodyPr anchor="t">
            <a:normAutofit/>
          </a:bodyPr>
          <a:lstStyle/>
          <a:p>
            <a:r>
              <a:rPr lang="he-IL" dirty="0">
                <a:latin typeface="Segoe UI Light" panose="020B0502040204020203" pitchFamily="34" charset="0"/>
                <a:cs typeface="Segoe UI Light" panose="020B0502040204020203" pitchFamily="34" charset="0"/>
              </a:rPr>
              <a:t>כמות הודעות שנשלחו ביחס לכמות השחקנים – ללא קריסה</a:t>
            </a:r>
          </a:p>
        </p:txBody>
      </p:sp>
      <p:graphicFrame>
        <p:nvGraphicFramePr>
          <p:cNvPr id="15" name="Table 14">
            <a:extLst>
              <a:ext uri="{FF2B5EF4-FFF2-40B4-BE49-F238E27FC236}">
                <a16:creationId xmlns:a16="http://schemas.microsoft.com/office/drawing/2014/main" id="{7E969296-7021-4A35-AA23-409951BF293A}"/>
              </a:ext>
            </a:extLst>
          </p:cNvPr>
          <p:cNvGraphicFramePr>
            <a:graphicFrameLocks noGrp="1"/>
          </p:cNvGraphicFramePr>
          <p:nvPr>
            <p:extLst>
              <p:ext uri="{D42A27DB-BD31-4B8C-83A1-F6EECF244321}">
                <p14:modId xmlns:p14="http://schemas.microsoft.com/office/powerpoint/2010/main" val="1599714835"/>
              </p:ext>
            </p:extLst>
          </p:nvPr>
        </p:nvGraphicFramePr>
        <p:xfrm>
          <a:off x="451681" y="2820596"/>
          <a:ext cx="5763263" cy="3913404"/>
        </p:xfrm>
        <a:graphic>
          <a:graphicData uri="http://schemas.openxmlformats.org/drawingml/2006/table">
            <a:tbl>
              <a:tblPr>
                <a:tableStyleId>{5C22544A-7EE6-4342-B048-85BDC9FD1C3A}</a:tableStyleId>
              </a:tblPr>
              <a:tblGrid>
                <a:gridCol w="1623060">
                  <a:extLst>
                    <a:ext uri="{9D8B030D-6E8A-4147-A177-3AD203B41FA5}">
                      <a16:colId xmlns:a16="http://schemas.microsoft.com/office/drawing/2014/main" val="2816686748"/>
                    </a:ext>
                  </a:extLst>
                </a:gridCol>
                <a:gridCol w="477838">
                  <a:extLst>
                    <a:ext uri="{9D8B030D-6E8A-4147-A177-3AD203B41FA5}">
                      <a16:colId xmlns:a16="http://schemas.microsoft.com/office/drawing/2014/main" val="2859707926"/>
                    </a:ext>
                  </a:extLst>
                </a:gridCol>
                <a:gridCol w="642938">
                  <a:extLst>
                    <a:ext uri="{9D8B030D-6E8A-4147-A177-3AD203B41FA5}">
                      <a16:colId xmlns:a16="http://schemas.microsoft.com/office/drawing/2014/main" val="3470567516"/>
                    </a:ext>
                  </a:extLst>
                </a:gridCol>
                <a:gridCol w="760413">
                  <a:extLst>
                    <a:ext uri="{9D8B030D-6E8A-4147-A177-3AD203B41FA5}">
                      <a16:colId xmlns:a16="http://schemas.microsoft.com/office/drawing/2014/main" val="4278790505"/>
                    </a:ext>
                  </a:extLst>
                </a:gridCol>
                <a:gridCol w="763588">
                  <a:extLst>
                    <a:ext uri="{9D8B030D-6E8A-4147-A177-3AD203B41FA5}">
                      <a16:colId xmlns:a16="http://schemas.microsoft.com/office/drawing/2014/main" val="2678776239"/>
                    </a:ext>
                  </a:extLst>
                </a:gridCol>
                <a:gridCol w="830263">
                  <a:extLst>
                    <a:ext uri="{9D8B030D-6E8A-4147-A177-3AD203B41FA5}">
                      <a16:colId xmlns:a16="http://schemas.microsoft.com/office/drawing/2014/main" val="1534955480"/>
                    </a:ext>
                  </a:extLst>
                </a:gridCol>
                <a:gridCol w="665163">
                  <a:extLst>
                    <a:ext uri="{9D8B030D-6E8A-4147-A177-3AD203B41FA5}">
                      <a16:colId xmlns:a16="http://schemas.microsoft.com/office/drawing/2014/main" val="1199426121"/>
                    </a:ext>
                  </a:extLst>
                </a:gridCol>
              </a:tblGrid>
              <a:tr h="326117">
                <a:tc>
                  <a:txBody>
                    <a:bodyPr/>
                    <a:lstStyle/>
                    <a:p>
                      <a:pPr algn="l" fontAlgn="b"/>
                      <a:r>
                        <a:rPr lang="en-US" sz="1800" b="1" i="0" u="none" strike="noStrike">
                          <a:solidFill>
                            <a:srgbClr val="000000"/>
                          </a:solidFill>
                          <a:effectLst/>
                          <a:latin typeface="Segoe UI Light" panose="020B0502040204020203" pitchFamily="34" charset="0"/>
                          <a:cs typeface="Segoe UI Light" panose="020B0502040204020203" pitchFamily="34" charset="0"/>
                        </a:rPr>
                        <a:t># run\ # players</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100</a:t>
                      </a:r>
                    </a:p>
                  </a:txBody>
                  <a:tcPr marL="6350" marR="6350" marT="6350" marB="0" anchor="b"/>
                </a:tc>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120</a:t>
                      </a:r>
                    </a:p>
                  </a:txBody>
                  <a:tcPr marL="6350" marR="6350" marT="6350" marB="0" anchor="b"/>
                </a:tc>
                <a:extLst>
                  <a:ext uri="{0D108BD9-81ED-4DB2-BD59-A6C34878D82A}">
                    <a16:rowId xmlns:a16="http://schemas.microsoft.com/office/drawing/2014/main" val="3634796200"/>
                  </a:ext>
                </a:extLst>
              </a:tr>
              <a:tr h="326117">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7769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18553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54345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27082</a:t>
                      </a:r>
                    </a:p>
                  </a:txBody>
                  <a:tcPr marL="6350" marR="6350" marT="6350" marB="0" anchor="b"/>
                </a:tc>
                <a:extLst>
                  <a:ext uri="{0D108BD9-81ED-4DB2-BD59-A6C34878D82A}">
                    <a16:rowId xmlns:a16="http://schemas.microsoft.com/office/drawing/2014/main" val="3572211034"/>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622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10751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19948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3126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67499</a:t>
                      </a:r>
                    </a:p>
                  </a:txBody>
                  <a:tcPr marL="6350" marR="6350" marT="6350" marB="0" anchor="b"/>
                </a:tc>
                <a:extLst>
                  <a:ext uri="{0D108BD9-81ED-4DB2-BD59-A6C34878D82A}">
                    <a16:rowId xmlns:a16="http://schemas.microsoft.com/office/drawing/2014/main" val="2428149376"/>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2193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13181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27815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22742</a:t>
                      </a:r>
                    </a:p>
                  </a:txBody>
                  <a:tcPr marL="6350" marR="6350" marT="6350" marB="0" anchor="b"/>
                </a:tc>
                <a:extLst>
                  <a:ext uri="{0D108BD9-81ED-4DB2-BD59-A6C34878D82A}">
                    <a16:rowId xmlns:a16="http://schemas.microsoft.com/office/drawing/2014/main" val="3223245873"/>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4</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84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2832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13773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30808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13511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3514</a:t>
                      </a:r>
                    </a:p>
                  </a:txBody>
                  <a:tcPr marL="6350" marR="6350" marT="6350" marB="0" anchor="b"/>
                </a:tc>
                <a:extLst>
                  <a:ext uri="{0D108BD9-81ED-4DB2-BD59-A6C34878D82A}">
                    <a16:rowId xmlns:a16="http://schemas.microsoft.com/office/drawing/2014/main" val="2436202679"/>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421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12724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25399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49120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68433</a:t>
                      </a:r>
                    </a:p>
                  </a:txBody>
                  <a:tcPr marL="6350" marR="6350" marT="6350" marB="0" anchor="b"/>
                </a:tc>
                <a:extLst>
                  <a:ext uri="{0D108BD9-81ED-4DB2-BD59-A6C34878D82A}">
                    <a16:rowId xmlns:a16="http://schemas.microsoft.com/office/drawing/2014/main" val="313180839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1554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9453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45439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952</a:t>
                      </a:r>
                    </a:p>
                  </a:txBody>
                  <a:tcPr marL="6350" marR="6350" marT="6350" marB="0" anchor="b"/>
                </a:tc>
                <a:extLst>
                  <a:ext uri="{0D108BD9-81ED-4DB2-BD59-A6C34878D82A}">
                    <a16:rowId xmlns:a16="http://schemas.microsoft.com/office/drawing/2014/main" val="235243833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1453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13340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13994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42948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33133</a:t>
                      </a:r>
                    </a:p>
                  </a:txBody>
                  <a:tcPr marL="6350" marR="6350" marT="6350" marB="0" anchor="b"/>
                </a:tc>
                <a:extLst>
                  <a:ext uri="{0D108BD9-81ED-4DB2-BD59-A6C34878D82A}">
                    <a16:rowId xmlns:a16="http://schemas.microsoft.com/office/drawing/2014/main" val="34053249"/>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31746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45264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60483</a:t>
                      </a:r>
                    </a:p>
                  </a:txBody>
                  <a:tcPr marL="6350" marR="6350" marT="6350" marB="0" anchor="b"/>
                </a:tc>
                <a:extLst>
                  <a:ext uri="{0D108BD9-81ED-4DB2-BD59-A6C34878D82A}">
                    <a16:rowId xmlns:a16="http://schemas.microsoft.com/office/drawing/2014/main" val="3084539888"/>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2317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6989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30776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3100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65338</a:t>
                      </a:r>
                    </a:p>
                  </a:txBody>
                  <a:tcPr marL="6350" marR="6350" marT="6350" marB="0" anchor="b"/>
                </a:tc>
                <a:extLst>
                  <a:ext uri="{0D108BD9-81ED-4DB2-BD59-A6C34878D82A}">
                    <a16:rowId xmlns:a16="http://schemas.microsoft.com/office/drawing/2014/main" val="4185424411"/>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2440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13177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19513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40918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65764</a:t>
                      </a:r>
                    </a:p>
                  </a:txBody>
                  <a:tcPr marL="6350" marR="6350" marT="6350" marB="0" anchor="b"/>
                </a:tc>
                <a:extLst>
                  <a:ext uri="{0D108BD9-81ED-4DB2-BD59-A6C34878D82A}">
                    <a16:rowId xmlns:a16="http://schemas.microsoft.com/office/drawing/2014/main" val="2510594042"/>
                  </a:ext>
                </a:extLst>
              </a:tr>
              <a:tr h="326117">
                <a:tc>
                  <a:txBody>
                    <a:bodyPr/>
                    <a:lstStyle/>
                    <a:p>
                      <a:pPr algn="l" fontAlgn="b"/>
                      <a:r>
                        <a:rPr lang="en-US" sz="1800" b="1" i="0" u="none" strike="noStrike" dirty="0">
                          <a:solidFill>
                            <a:srgbClr val="000000"/>
                          </a:solidFill>
                          <a:effectLst/>
                          <a:latin typeface="Segoe UI Light" panose="020B0502040204020203" pitchFamily="34" charset="0"/>
                          <a:cs typeface="Segoe UI Light" panose="020B0502040204020203" pitchFamily="34" charset="0"/>
                        </a:rPr>
                        <a:t>Average:</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1421.6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10154.9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21914.4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29856.3</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41494</a:t>
                      </a:r>
                    </a:p>
                  </a:txBody>
                  <a:tcPr marL="6350" marR="6350" marT="6350" marB="0" anchor="b"/>
                </a:tc>
                <a:extLst>
                  <a:ext uri="{0D108BD9-81ED-4DB2-BD59-A6C34878D82A}">
                    <a16:rowId xmlns:a16="http://schemas.microsoft.com/office/drawing/2014/main" val="3201719265"/>
                  </a:ext>
                </a:extLst>
              </a:tr>
            </a:tbl>
          </a:graphicData>
        </a:graphic>
      </p:graphicFrame>
    </p:spTree>
    <p:extLst>
      <p:ext uri="{BB962C8B-B14F-4D97-AF65-F5344CB8AC3E}">
        <p14:creationId xmlns:p14="http://schemas.microsoft.com/office/powerpoint/2010/main" val="368398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E851F39-CB08-4775-BBB2-7E89CD2211AF}"/>
              </a:ext>
            </a:extLst>
          </p:cNvPr>
          <p:cNvPicPr>
            <a:picLocks noGrp="1" noChangeAspect="1"/>
          </p:cNvPicPr>
          <p:nvPr>
            <p:ph idx="1"/>
          </p:nvPr>
        </p:nvPicPr>
        <p:blipFill>
          <a:blip r:embed="rId2"/>
          <a:stretch>
            <a:fillRect/>
          </a:stretch>
        </p:blipFill>
        <p:spPr>
          <a:xfrm>
            <a:off x="3221525" y="2532404"/>
            <a:ext cx="5748949" cy="3678238"/>
          </a:xfrm>
        </p:spPr>
      </p:pic>
      <p:sp>
        <p:nvSpPr>
          <p:cNvPr id="4" name="Title 1">
            <a:extLst>
              <a:ext uri="{FF2B5EF4-FFF2-40B4-BE49-F238E27FC236}">
                <a16:creationId xmlns:a16="http://schemas.microsoft.com/office/drawing/2014/main" id="{8C1A1B52-D0B7-46B7-A47E-A242D451887E}"/>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endParaRPr lang="he-IL" sz="3400" dirty="0"/>
          </a:p>
        </p:txBody>
      </p:sp>
    </p:spTree>
    <p:extLst>
      <p:ext uri="{BB962C8B-B14F-4D97-AF65-F5344CB8AC3E}">
        <p14:creationId xmlns:p14="http://schemas.microsoft.com/office/powerpoint/2010/main" val="169353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אלגוריתם יציב ואמין לבחירת מנהיג</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5"/>
            <a:ext cx="11029615" cy="4412461"/>
          </a:xfrm>
        </p:spPr>
        <p:txBody>
          <a:bodyPr anchor="t">
            <a:normAutofit/>
          </a:bodyPr>
          <a:lstStyle/>
          <a:p>
            <a:r>
              <a:rPr lang="he-IL" dirty="0">
                <a:latin typeface="Segoe UI Light" panose="020B0502040204020203" pitchFamily="34" charset="0"/>
                <a:cs typeface="Segoe UI Light" panose="020B0502040204020203" pitchFamily="34" charset="0"/>
              </a:rPr>
              <a:t>המאמר אותו בחרנו לממש נכתב ע"י: </a:t>
            </a:r>
            <a:r>
              <a:rPr lang="en-US" dirty="0">
                <a:latin typeface="Segoe UI Light" panose="020B0502040204020203" pitchFamily="34" charset="0"/>
                <a:cs typeface="Segoe UI Light" panose="020B0502040204020203" pitchFamily="34" charset="0"/>
              </a:rPr>
              <a:t>Carole </a:t>
            </a:r>
            <a:r>
              <a:rPr lang="en-US" dirty="0" err="1">
                <a:latin typeface="Segoe UI Light" panose="020B0502040204020203" pitchFamily="34" charset="0"/>
                <a:cs typeface="Segoe UI Light" panose="020B0502040204020203" pitchFamily="34" charset="0"/>
              </a:rPr>
              <a:t>Delporte-Gallet</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St´ephane</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Devismes</a:t>
            </a:r>
            <a:r>
              <a:rPr lang="en-US" dirty="0">
                <a:latin typeface="Segoe UI Light" panose="020B0502040204020203" pitchFamily="34" charset="0"/>
                <a:cs typeface="Segoe UI Light" panose="020B0502040204020203" pitchFamily="34" charset="0"/>
              </a:rPr>
              <a:t>, and Hugues </a:t>
            </a:r>
            <a:r>
              <a:rPr lang="en-US" dirty="0" err="1">
                <a:latin typeface="Segoe UI Light" panose="020B0502040204020203" pitchFamily="34" charset="0"/>
                <a:cs typeface="Segoe UI Light" panose="020B0502040204020203" pitchFamily="34" charset="0"/>
              </a:rPr>
              <a:t>Fauconnier</a:t>
            </a:r>
            <a:r>
              <a:rPr lang="he-IL" dirty="0">
                <a:latin typeface="Segoe UI Light" panose="020B0502040204020203" pitchFamily="34" charset="0"/>
                <a:cs typeface="Segoe UI Light" panose="020B0502040204020203" pitchFamily="34" charset="0"/>
              </a:rPr>
              <a:t>.</a:t>
            </a:r>
          </a:p>
          <a:p>
            <a:r>
              <a:rPr lang="he-IL" dirty="0">
                <a:latin typeface="Segoe UI Light" panose="020B0502040204020203" pitchFamily="34" charset="0"/>
                <a:cs typeface="Segoe UI Light" panose="020B0502040204020203" pitchFamily="34" charset="0"/>
              </a:rPr>
              <a:t>מערכות מבוזרות הן מערכות שבהן יש הרבה תהליכים שמתקשרים זה עם זה דרך חיבורים.</a:t>
            </a:r>
          </a:p>
          <a:p>
            <a:r>
              <a:rPr lang="he-IL" dirty="0">
                <a:latin typeface="Segoe UI Light" panose="020B0502040204020203" pitchFamily="34" charset="0"/>
                <a:cs typeface="Segoe UI Light" panose="020B0502040204020203" pitchFamily="34" charset="0"/>
              </a:rPr>
              <a:t>כל תהליך במערכת זו רץ בסבבים, כאשר בכל סבב הוא יכול לשלוח/לקבל הודעה ולשנות את הסבב שבו הוא נמצא. </a:t>
            </a:r>
            <a:endParaRPr lang="en-US"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במערכות אלו, יש שגיאות שנובעות ממוות של תהליך (</a:t>
            </a:r>
            <a:r>
              <a:rPr lang="en-US" dirty="0">
                <a:latin typeface="Segoe UI Light" panose="020B0502040204020203" pitchFamily="34" charset="0"/>
                <a:cs typeface="Segoe UI Light" panose="020B0502040204020203" pitchFamily="34" charset="0"/>
              </a:rPr>
              <a:t>crash failure</a:t>
            </a:r>
            <a:r>
              <a:rPr lang="he-IL" dirty="0">
                <a:latin typeface="Segoe UI Light" panose="020B0502040204020203" pitchFamily="34" charset="0"/>
                <a:cs typeface="Segoe UI Light" panose="020B0502040204020203" pitchFamily="34" charset="0"/>
              </a:rPr>
              <a:t> או שגיאת קריסה) ויש כאלו שנובעות מהפרעה זמנית (</a:t>
            </a:r>
            <a:r>
              <a:rPr lang="en-US" dirty="0">
                <a:latin typeface="Segoe UI Light" panose="020B0502040204020203" pitchFamily="34" charset="0"/>
                <a:cs typeface="Segoe UI Light" panose="020B0502040204020203" pitchFamily="34" charset="0"/>
              </a:rPr>
              <a:t>transient failure</a:t>
            </a:r>
            <a:r>
              <a:rPr lang="he-IL" dirty="0">
                <a:latin typeface="Segoe UI Light" panose="020B0502040204020203" pitchFamily="34" charset="0"/>
                <a:cs typeface="Segoe UI Light" panose="020B0502040204020203" pitchFamily="34" charset="0"/>
              </a:rPr>
              <a:t> או שגיאות חולפות).</a:t>
            </a:r>
            <a:endParaRPr lang="en-US"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במאמר מחפשים אלגוריתמים לבחירת מנהיג (</a:t>
            </a:r>
            <a:r>
              <a:rPr lang="en-US" dirty="0">
                <a:latin typeface="Segoe UI Light" panose="020B0502040204020203" pitchFamily="34" charset="0"/>
                <a:cs typeface="Segoe UI Light" panose="020B0502040204020203" pitchFamily="34" charset="0"/>
              </a:rPr>
              <a:t>leader election</a:t>
            </a:r>
            <a:r>
              <a:rPr lang="he-IL" dirty="0">
                <a:latin typeface="Segoe UI Light" panose="020B0502040204020203" pitchFamily="34" charset="0"/>
                <a:cs typeface="Segoe UI Light" panose="020B0502040204020203" pitchFamily="34" charset="0"/>
              </a:rPr>
              <a:t>) באותן מערכות.</a:t>
            </a:r>
          </a:p>
          <a:p>
            <a:r>
              <a:rPr lang="he-IL" dirty="0">
                <a:latin typeface="Segoe UI Light" panose="020B0502040204020203" pitchFamily="34" charset="0"/>
                <a:cs typeface="Segoe UI Light" panose="020B0502040204020203" pitchFamily="34" charset="0"/>
              </a:rPr>
              <a:t>המאמר משלב בין שתי גישות- יציבות וחוזק.</a:t>
            </a:r>
          </a:p>
          <a:p>
            <a:r>
              <a:rPr lang="he-IL" dirty="0">
                <a:latin typeface="Segoe UI Light" panose="020B0502040204020203" pitchFamily="34" charset="0"/>
                <a:cs typeface="Segoe UI Light" panose="020B0502040204020203" pitchFamily="34" charset="0"/>
              </a:rPr>
              <a:t>האלגוריתמים המתוארים במאמר הם כאלה שהם גם יציבים (מתכנסים למצב בו מעבר במצבים "לא-טובים" אינו משפיע על הפעילות של המערכת) ולכן טובים בשגיאות חולפות וגם חזקים (</a:t>
            </a:r>
            <a:r>
              <a:rPr lang="en-US" dirty="0">
                <a:latin typeface="Segoe UI Light" panose="020B0502040204020203" pitchFamily="34" charset="0"/>
                <a:cs typeface="Segoe UI Light" panose="020B0502040204020203" pitchFamily="34" charset="0"/>
              </a:rPr>
              <a:t>robust</a:t>
            </a:r>
            <a:r>
              <a:rPr lang="he-IL" dirty="0">
                <a:latin typeface="Segoe UI Light" panose="020B0502040204020203" pitchFamily="34" charset="0"/>
                <a:cs typeface="Segoe UI Light" panose="020B0502040204020203" pitchFamily="34" charset="0"/>
              </a:rPr>
              <a:t>), ולכן טובים בשגיאות קריסה.</a:t>
            </a:r>
            <a:endParaRPr lang="he-IL"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97713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p>
        </p:txBody>
      </p:sp>
      <p:sp>
        <p:nvSpPr>
          <p:cNvPr id="8" name="Content Placeholder 7">
            <a:extLst>
              <a:ext uri="{FF2B5EF4-FFF2-40B4-BE49-F238E27FC236}">
                <a16:creationId xmlns:a16="http://schemas.microsoft.com/office/drawing/2014/main" id="{20DCD041-78A3-4060-9A2D-6D4411056226}"/>
              </a:ext>
            </a:extLst>
          </p:cNvPr>
          <p:cNvSpPr>
            <a:spLocks noGrp="1"/>
          </p:cNvSpPr>
          <p:nvPr>
            <p:ph idx="1"/>
          </p:nvPr>
        </p:nvSpPr>
        <p:spPr>
          <a:xfrm>
            <a:off x="5121965" y="2180496"/>
            <a:ext cx="6488843" cy="483191"/>
          </a:xfrm>
        </p:spPr>
        <p:txBody>
          <a:bodyPr anchor="t">
            <a:normAutofit/>
          </a:bodyPr>
          <a:lstStyle/>
          <a:p>
            <a:r>
              <a:rPr lang="he-IL" dirty="0">
                <a:latin typeface="Segoe UI Light" panose="020B0502040204020203" pitchFamily="34" charset="0"/>
                <a:cs typeface="Segoe UI Light" panose="020B0502040204020203" pitchFamily="34" charset="0"/>
              </a:rPr>
              <a:t>כמות הודעות שנשלחו ביחס לכמות השחקנים – עם קריסה</a:t>
            </a:r>
          </a:p>
        </p:txBody>
      </p:sp>
      <p:graphicFrame>
        <p:nvGraphicFramePr>
          <p:cNvPr id="15" name="Table 14">
            <a:extLst>
              <a:ext uri="{FF2B5EF4-FFF2-40B4-BE49-F238E27FC236}">
                <a16:creationId xmlns:a16="http://schemas.microsoft.com/office/drawing/2014/main" id="{7E969296-7021-4A35-AA23-409951BF293A}"/>
              </a:ext>
            </a:extLst>
          </p:cNvPr>
          <p:cNvGraphicFramePr>
            <a:graphicFrameLocks noGrp="1"/>
          </p:cNvGraphicFramePr>
          <p:nvPr>
            <p:extLst>
              <p:ext uri="{D42A27DB-BD31-4B8C-83A1-F6EECF244321}">
                <p14:modId xmlns:p14="http://schemas.microsoft.com/office/powerpoint/2010/main" val="623592384"/>
              </p:ext>
            </p:extLst>
          </p:nvPr>
        </p:nvGraphicFramePr>
        <p:xfrm>
          <a:off x="451681" y="2820596"/>
          <a:ext cx="5871214" cy="3913404"/>
        </p:xfrm>
        <a:graphic>
          <a:graphicData uri="http://schemas.openxmlformats.org/drawingml/2006/table">
            <a:tbl>
              <a:tblPr>
                <a:tableStyleId>{5C22544A-7EE6-4342-B048-85BDC9FD1C3A}</a:tableStyleId>
              </a:tblPr>
              <a:tblGrid>
                <a:gridCol w="1623060">
                  <a:extLst>
                    <a:ext uri="{9D8B030D-6E8A-4147-A177-3AD203B41FA5}">
                      <a16:colId xmlns:a16="http://schemas.microsoft.com/office/drawing/2014/main" val="2816686748"/>
                    </a:ext>
                  </a:extLst>
                </a:gridCol>
                <a:gridCol w="441326">
                  <a:extLst>
                    <a:ext uri="{9D8B030D-6E8A-4147-A177-3AD203B41FA5}">
                      <a16:colId xmlns:a16="http://schemas.microsoft.com/office/drawing/2014/main" val="2859707926"/>
                    </a:ext>
                  </a:extLst>
                </a:gridCol>
                <a:gridCol w="639763">
                  <a:extLst>
                    <a:ext uri="{9D8B030D-6E8A-4147-A177-3AD203B41FA5}">
                      <a16:colId xmlns:a16="http://schemas.microsoft.com/office/drawing/2014/main" val="3470567516"/>
                    </a:ext>
                  </a:extLst>
                </a:gridCol>
                <a:gridCol w="706438">
                  <a:extLst>
                    <a:ext uri="{9D8B030D-6E8A-4147-A177-3AD203B41FA5}">
                      <a16:colId xmlns:a16="http://schemas.microsoft.com/office/drawing/2014/main" val="4278790505"/>
                    </a:ext>
                  </a:extLst>
                </a:gridCol>
                <a:gridCol w="793751">
                  <a:extLst>
                    <a:ext uri="{9D8B030D-6E8A-4147-A177-3AD203B41FA5}">
                      <a16:colId xmlns:a16="http://schemas.microsoft.com/office/drawing/2014/main" val="2678776239"/>
                    </a:ext>
                  </a:extLst>
                </a:gridCol>
                <a:gridCol w="833438">
                  <a:extLst>
                    <a:ext uri="{9D8B030D-6E8A-4147-A177-3AD203B41FA5}">
                      <a16:colId xmlns:a16="http://schemas.microsoft.com/office/drawing/2014/main" val="1534955480"/>
                    </a:ext>
                  </a:extLst>
                </a:gridCol>
                <a:gridCol w="833438">
                  <a:extLst>
                    <a:ext uri="{9D8B030D-6E8A-4147-A177-3AD203B41FA5}">
                      <a16:colId xmlns:a16="http://schemas.microsoft.com/office/drawing/2014/main" val="1199426121"/>
                    </a:ext>
                  </a:extLst>
                </a:gridCol>
              </a:tblGrid>
              <a:tr h="326117">
                <a:tc>
                  <a:txBody>
                    <a:bodyPr/>
                    <a:lstStyle/>
                    <a:p>
                      <a:pPr algn="l" fontAlgn="b"/>
                      <a:r>
                        <a:rPr lang="en-US" sz="1800" b="1" i="0" u="none" strike="noStrike">
                          <a:solidFill>
                            <a:srgbClr val="000000"/>
                          </a:solidFill>
                          <a:effectLst/>
                          <a:latin typeface="Segoe UI Light" panose="020B0502040204020203" pitchFamily="34" charset="0"/>
                          <a:cs typeface="Segoe UI Light" panose="020B0502040204020203" pitchFamily="34" charset="0"/>
                        </a:rPr>
                        <a:t># run\ # players</a:t>
                      </a:r>
                    </a:p>
                  </a:txBody>
                  <a:tcPr marL="6350" marR="6350" marT="6350" marB="0" anchor="b"/>
                </a:tc>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25</a:t>
                      </a:r>
                    </a:p>
                  </a:txBody>
                  <a:tcPr marL="6350" marR="6350" marT="6350" marB="0" anchor="b"/>
                </a:tc>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50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120</a:t>
                      </a:r>
                    </a:p>
                  </a:txBody>
                  <a:tcPr marL="6350" marR="6350" marT="6350" marB="0" anchor="b"/>
                </a:tc>
                <a:extLst>
                  <a:ext uri="{0D108BD9-81ED-4DB2-BD59-A6C34878D82A}">
                    <a16:rowId xmlns:a16="http://schemas.microsoft.com/office/drawing/2014/main" val="3634796200"/>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3032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11409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738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2069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49202</a:t>
                      </a:r>
                    </a:p>
                  </a:txBody>
                  <a:tcPr marL="6350" marR="6350" marT="6350" marB="0" anchor="b"/>
                </a:tc>
                <a:extLst>
                  <a:ext uri="{0D108BD9-81ED-4DB2-BD59-A6C34878D82A}">
                    <a16:rowId xmlns:a16="http://schemas.microsoft.com/office/drawing/2014/main" val="3572211034"/>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1919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12742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30012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10045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64220</a:t>
                      </a:r>
                    </a:p>
                  </a:txBody>
                  <a:tcPr marL="6350" marR="6350" marT="6350" marB="0" anchor="b"/>
                </a:tc>
                <a:extLst>
                  <a:ext uri="{0D108BD9-81ED-4DB2-BD59-A6C34878D82A}">
                    <a16:rowId xmlns:a16="http://schemas.microsoft.com/office/drawing/2014/main" val="2428149376"/>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1645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1899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730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988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73769</a:t>
                      </a:r>
                    </a:p>
                  </a:txBody>
                  <a:tcPr marL="6350" marR="6350" marT="6350" marB="0" anchor="b"/>
                </a:tc>
                <a:extLst>
                  <a:ext uri="{0D108BD9-81ED-4DB2-BD59-A6C34878D82A}">
                    <a16:rowId xmlns:a16="http://schemas.microsoft.com/office/drawing/2014/main" val="3223245873"/>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490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1051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17045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16811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1152</a:t>
                      </a:r>
                    </a:p>
                  </a:txBody>
                  <a:tcPr marL="6350" marR="6350" marT="6350" marB="0" anchor="b"/>
                </a:tc>
                <a:extLst>
                  <a:ext uri="{0D108BD9-81ED-4DB2-BD59-A6C34878D82A}">
                    <a16:rowId xmlns:a16="http://schemas.microsoft.com/office/drawing/2014/main" val="2436202679"/>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1944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5571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28237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56193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1184</a:t>
                      </a:r>
                    </a:p>
                  </a:txBody>
                  <a:tcPr marL="6350" marR="6350" marT="6350" marB="0" anchor="b"/>
                </a:tc>
                <a:extLst>
                  <a:ext uri="{0D108BD9-81ED-4DB2-BD59-A6C34878D82A}">
                    <a16:rowId xmlns:a16="http://schemas.microsoft.com/office/drawing/2014/main" val="3131808397"/>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2543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12897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23135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17697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1189</a:t>
                      </a:r>
                    </a:p>
                  </a:txBody>
                  <a:tcPr marL="6350" marR="6350" marT="6350" marB="0" anchor="b"/>
                </a:tc>
                <a:extLst>
                  <a:ext uri="{0D108BD9-81ED-4DB2-BD59-A6C34878D82A}">
                    <a16:rowId xmlns:a16="http://schemas.microsoft.com/office/drawing/2014/main" val="2352438337"/>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2494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14039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11505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47485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68959</a:t>
                      </a:r>
                    </a:p>
                  </a:txBody>
                  <a:tcPr marL="6350" marR="6350" marT="6350" marB="0" anchor="b"/>
                </a:tc>
                <a:extLst>
                  <a:ext uri="{0D108BD9-81ED-4DB2-BD59-A6C34878D82A}">
                    <a16:rowId xmlns:a16="http://schemas.microsoft.com/office/drawing/2014/main" val="34053249"/>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2924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12533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31977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52755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68519</a:t>
                      </a:r>
                    </a:p>
                  </a:txBody>
                  <a:tcPr marL="6350" marR="6350" marT="6350" marB="0" anchor="b"/>
                </a:tc>
                <a:extLst>
                  <a:ext uri="{0D108BD9-81ED-4DB2-BD59-A6C34878D82A}">
                    <a16:rowId xmlns:a16="http://schemas.microsoft.com/office/drawing/2014/main" val="3084539888"/>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3099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13828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30233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43031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60919</a:t>
                      </a:r>
                    </a:p>
                  </a:txBody>
                  <a:tcPr marL="6350" marR="6350" marT="6350" marB="0" anchor="b"/>
                </a:tc>
                <a:extLst>
                  <a:ext uri="{0D108BD9-81ED-4DB2-BD59-A6C34878D82A}">
                    <a16:rowId xmlns:a16="http://schemas.microsoft.com/office/drawing/2014/main" val="4185424411"/>
                  </a:ext>
                </a:extLst>
              </a:tr>
              <a:tr h="326117">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2921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1008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26989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958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61410</a:t>
                      </a:r>
                    </a:p>
                  </a:txBody>
                  <a:tcPr marL="6350" marR="6350" marT="6350" marB="0" anchor="b"/>
                </a:tc>
                <a:extLst>
                  <a:ext uri="{0D108BD9-81ED-4DB2-BD59-A6C34878D82A}">
                    <a16:rowId xmlns:a16="http://schemas.microsoft.com/office/drawing/2014/main" val="2510594042"/>
                  </a:ext>
                </a:extLst>
              </a:tr>
              <a:tr h="326117">
                <a:tc>
                  <a:txBody>
                    <a:bodyPr/>
                    <a:lstStyle/>
                    <a:p>
                      <a:pPr algn="l" fontAlgn="b"/>
                      <a:r>
                        <a:rPr lang="en-US" sz="1800" b="0" i="0" u="none" strike="noStrike">
                          <a:solidFill>
                            <a:srgbClr val="000000"/>
                          </a:solidFill>
                          <a:effectLst/>
                          <a:latin typeface="Segoe UI Light" panose="020B0502040204020203" pitchFamily="34" charset="0"/>
                          <a:cs typeface="Segoe UI Light" panose="020B0502040204020203" pitchFamily="34" charset="0"/>
                        </a:rPr>
                        <a:t>Average:</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81.6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2301.1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8697.7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20060.1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24803.2</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45052.3</a:t>
                      </a:r>
                    </a:p>
                  </a:txBody>
                  <a:tcPr marL="6350" marR="6350" marT="6350" marB="0" anchor="b"/>
                </a:tc>
                <a:extLst>
                  <a:ext uri="{0D108BD9-81ED-4DB2-BD59-A6C34878D82A}">
                    <a16:rowId xmlns:a16="http://schemas.microsoft.com/office/drawing/2014/main" val="3201719265"/>
                  </a:ext>
                </a:extLst>
              </a:tr>
            </a:tbl>
          </a:graphicData>
        </a:graphic>
      </p:graphicFrame>
    </p:spTree>
    <p:extLst>
      <p:ext uri="{BB962C8B-B14F-4D97-AF65-F5344CB8AC3E}">
        <p14:creationId xmlns:p14="http://schemas.microsoft.com/office/powerpoint/2010/main" val="2833915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51FEB7-E4C9-44A4-996A-9FDC695748FB}"/>
              </a:ext>
            </a:extLst>
          </p:cNvPr>
          <p:cNvPicPr>
            <a:picLocks noGrp="1" noChangeAspect="1"/>
          </p:cNvPicPr>
          <p:nvPr>
            <p:ph idx="1"/>
          </p:nvPr>
        </p:nvPicPr>
        <p:blipFill>
          <a:blip r:embed="rId2"/>
          <a:stretch>
            <a:fillRect/>
          </a:stretch>
        </p:blipFill>
        <p:spPr>
          <a:xfrm>
            <a:off x="3196910" y="2466143"/>
            <a:ext cx="5798180" cy="3678238"/>
          </a:xfrm>
        </p:spPr>
      </p:pic>
      <p:sp>
        <p:nvSpPr>
          <p:cNvPr id="4" name="Title 1">
            <a:extLst>
              <a:ext uri="{FF2B5EF4-FFF2-40B4-BE49-F238E27FC236}">
                <a16:creationId xmlns:a16="http://schemas.microsoft.com/office/drawing/2014/main" id="{1F463F08-05FC-466A-AEE6-7C954D0ED385}"/>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endParaRPr lang="he-IL" sz="3400" dirty="0"/>
          </a:p>
        </p:txBody>
      </p:sp>
    </p:spTree>
    <p:extLst>
      <p:ext uri="{BB962C8B-B14F-4D97-AF65-F5344CB8AC3E}">
        <p14:creationId xmlns:p14="http://schemas.microsoft.com/office/powerpoint/2010/main" val="374935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chor="ctr">
            <a:normAutofit/>
          </a:bodyPr>
          <a:lstStyle/>
          <a:p>
            <a:pPr algn="ctr"/>
            <a:r>
              <a:rPr lang="he-IL" b="1" dirty="0">
                <a:solidFill>
                  <a:schemeClr val="accent2">
                    <a:lumMod val="20000"/>
                    <a:lumOff val="80000"/>
                  </a:schemeClr>
                </a:solidFill>
                <a:latin typeface="Segoe UI" panose="020B0502040204020203" pitchFamily="34" charset="0"/>
                <a:cs typeface="Segoe UI" panose="020B0502040204020203" pitchFamily="34" charset="0"/>
              </a:rPr>
              <a:t>תודה רבה</a:t>
            </a:r>
            <a:endParaRPr lang="en-US" b="1" dirty="0">
              <a:solidFill>
                <a:schemeClr val="accent2">
                  <a:lumMod val="20000"/>
                  <a:lumOff val="80000"/>
                </a:schemeClr>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pPr algn="ctr"/>
            <a:r>
              <a:rPr lang="he-IL" dirty="0">
                <a:solidFill>
                  <a:srgbClr val="AECEE0"/>
                </a:solidFill>
                <a:latin typeface="Segoe UI" panose="020B0502040204020203" pitchFamily="34" charset="0"/>
                <a:cs typeface="Segoe UI" panose="020B0502040204020203" pitchFamily="34" charset="0"/>
              </a:rPr>
              <a:t>אפרת צדוק</a:t>
            </a:r>
            <a:endParaRPr lang="en-US" dirty="0">
              <a:solidFill>
                <a:srgbClr val="AECEE0"/>
              </a:solidFill>
              <a:latin typeface="Segoe UI" panose="020B0502040204020203" pitchFamily="34" charset="0"/>
              <a:cs typeface="Segoe UI" panose="020B0502040204020203" pitchFamily="34" charset="0"/>
            </a:endParaRPr>
          </a:p>
          <a:p>
            <a:pPr algn="ctr"/>
            <a:r>
              <a:rPr lang="en-US" dirty="0">
                <a:solidFill>
                  <a:srgbClr val="AECE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efi411@gmail.com</a:t>
            </a:r>
            <a:endParaRPr lang="he-IL" dirty="0">
              <a:solidFill>
                <a:srgbClr val="AECEE0"/>
              </a:solidFill>
              <a:latin typeface="Segoe UI" panose="020B0502040204020203" pitchFamily="34" charset="0"/>
              <a:cs typeface="Segoe UI" panose="020B0502040204020203" pitchFamily="34" charset="0"/>
            </a:endParaRPr>
          </a:p>
          <a:p>
            <a:pPr algn="ctr"/>
            <a:r>
              <a:rPr lang="he-IL" dirty="0">
                <a:solidFill>
                  <a:srgbClr val="AECEE0"/>
                </a:solidFill>
                <a:latin typeface="Segoe UI" panose="020B0502040204020203" pitchFamily="34" charset="0"/>
                <a:cs typeface="Segoe UI" panose="020B0502040204020203" pitchFamily="34" charset="0"/>
              </a:rPr>
              <a:t>שירה מנדלבום</a:t>
            </a:r>
            <a:endParaRPr lang="en-US" dirty="0">
              <a:solidFill>
                <a:srgbClr val="AECEE0"/>
              </a:solidFill>
              <a:latin typeface="Segoe UI" panose="020B0502040204020203" pitchFamily="34" charset="0"/>
              <a:cs typeface="Segoe UI" panose="020B0502040204020203" pitchFamily="34" charset="0"/>
            </a:endParaRPr>
          </a:p>
          <a:p>
            <a:pPr algn="ctr"/>
            <a:r>
              <a:rPr lang="en-US" dirty="0">
                <a:solidFill>
                  <a:srgbClr val="AECEE0"/>
                </a:solidFill>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mshiram@gmail.com</a:t>
            </a:r>
            <a:endParaRPr lang="en-US" dirty="0">
              <a:solidFill>
                <a:srgbClr val="AECEE0"/>
              </a:solidFill>
              <a:latin typeface="Segoe UI" panose="020B0502040204020203" pitchFamily="34" charset="0"/>
              <a:cs typeface="Segoe UI" panose="020B0502040204020203" pitchFamily="34" charset="0"/>
            </a:endParaRPr>
          </a:p>
          <a:p>
            <a:pPr algn="ctr"/>
            <a:endParaRPr lang="en-US" dirty="0">
              <a:solidFill>
                <a:srgbClr val="AECEE0"/>
              </a:solidFill>
            </a:endParaRPr>
          </a:p>
          <a:p>
            <a:pPr algn="ctr"/>
            <a:endParaRPr lang="en-US" dirty="0">
              <a:solidFill>
                <a:srgbClr val="AECEE0"/>
              </a:solidFill>
            </a:endParaRPr>
          </a:p>
          <a:p>
            <a:pPr algn="ctr"/>
            <a:endParaRPr lang="en-US" dirty="0">
              <a:solidFill>
                <a:srgbClr val="AECEE0"/>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15408"/>
            <a:ext cx="11029616" cy="1013800"/>
          </a:xfrm>
        </p:spPr>
        <p:txBody>
          <a:bodyPr anchor="ctr">
            <a:normAutofit/>
          </a:bodyPr>
          <a:lstStyle/>
          <a:p>
            <a:pPr algn="r"/>
            <a:r>
              <a:rPr lang="he-IL" sz="3400" dirty="0">
                <a:solidFill>
                  <a:srgbClr val="FFFEFF"/>
                </a:solidFill>
                <a:latin typeface="Segoe UI" panose="020B0502040204020203" pitchFamily="34" charset="0"/>
                <a:cs typeface="Segoe UI" panose="020B0502040204020203" pitchFamily="34" charset="0"/>
              </a:rPr>
              <a:t>מבנה המערכת</a:t>
            </a:r>
            <a:endParaRPr lang="en-US" sz="3400" dirty="0">
              <a:solidFill>
                <a:srgbClr val="FFFEFF"/>
              </a:solidFill>
              <a:latin typeface="Segoe UI" panose="020B0502040204020203" pitchFamily="34" charset="0"/>
              <a:cs typeface="Segoe UI" panose="020B0502040204020203" pitchFamily="34" charset="0"/>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191877555"/>
              </p:ext>
            </p:extLst>
          </p:nvPr>
        </p:nvGraphicFramePr>
        <p:xfrm>
          <a:off x="581025" y="2181224"/>
          <a:ext cx="11029950" cy="4391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15408"/>
            <a:ext cx="11029616" cy="1013800"/>
          </a:xfrm>
        </p:spPr>
        <p:txBody>
          <a:bodyPr anchor="ctr">
            <a:normAutofit/>
          </a:bodyPr>
          <a:lstStyle/>
          <a:p>
            <a:pPr algn="r"/>
            <a:r>
              <a:rPr lang="he-IL" sz="3400" dirty="0">
                <a:solidFill>
                  <a:srgbClr val="FFFEFF"/>
                </a:solidFill>
                <a:latin typeface="Segoe UI" panose="020B0502040204020203" pitchFamily="34" charset="0"/>
                <a:cs typeface="Segoe UI" panose="020B0502040204020203" pitchFamily="34" charset="0"/>
              </a:rPr>
              <a:t>מבנה המערכת - צד שרת</a:t>
            </a:r>
            <a:endParaRPr lang="en-US" sz="3400" dirty="0">
              <a:solidFill>
                <a:srgbClr val="FFFEFF"/>
              </a:solidFill>
              <a:latin typeface="Segoe UI" panose="020B0502040204020203" pitchFamily="34" charset="0"/>
              <a:cs typeface="Segoe UI" panose="020B0502040204020203" pitchFamily="34" charset="0"/>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145219847"/>
              </p:ext>
            </p:extLst>
          </p:nvPr>
        </p:nvGraphicFramePr>
        <p:xfrm>
          <a:off x="581025" y="2181224"/>
          <a:ext cx="11029950" cy="4391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710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צד שרת</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6"/>
            <a:ext cx="11029615" cy="4359452"/>
          </a:xfrm>
        </p:spPr>
        <p:txBody>
          <a:bodyPr anchor="t"/>
          <a:lstStyle/>
          <a:p>
            <a:r>
              <a:rPr lang="he-IL" dirty="0">
                <a:latin typeface="Segoe UI Light" panose="020B0502040204020203" pitchFamily="34" charset="0"/>
                <a:cs typeface="Segoe UI Light" panose="020B0502040204020203" pitchFamily="34" charset="0"/>
              </a:rPr>
              <a:t>דימינו עבודה של מערכת מבוזרת, בה רצים מספר תהליכים באופן מקבילי ועליהם לבחור מנהיג משותף.</a:t>
            </a:r>
          </a:p>
          <a:p>
            <a:pPr marL="0" indent="0">
              <a:buNone/>
            </a:pPr>
            <a:endParaRPr lang="he-IL"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לצורך בחינת היציבות של האלגוריתם, יצרנו כל שחקן בסבב אחר (ומתוך כך, לכל שחקן בתחילת האלגוריתם היה גם מנהיג אחר).</a:t>
            </a:r>
          </a:p>
          <a:p>
            <a:pPr marL="0" indent="0">
              <a:buNone/>
            </a:pPr>
            <a:endParaRPr lang="en-US"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לצורך בחינת החוזק של האלגוריתם, הגדרנו ריצות בהן "הרגנו" את השחקן המנהיג ונתנו לאלגוריתם להמשיך לרוץ.</a:t>
            </a:r>
          </a:p>
          <a:p>
            <a:pPr marL="0" indent="0">
              <a:buNone/>
            </a:pPr>
            <a:endParaRPr lang="he-IL"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כל שחקן, מחזיק בתוך האלגוריתם משתנה המייצג את המנהיג שלו ע"י ה</a:t>
            </a:r>
            <a:r>
              <a:rPr lang="en-US" dirty="0">
                <a:latin typeface="Segoe UI Light" panose="020B0502040204020203" pitchFamily="34" charset="0"/>
                <a:cs typeface="Segoe UI Light" panose="020B0502040204020203" pitchFamily="34" charset="0"/>
              </a:rPr>
              <a:t>ID</a:t>
            </a:r>
            <a:r>
              <a:rPr lang="he-IL" dirty="0">
                <a:latin typeface="Segoe UI Light" panose="020B0502040204020203" pitchFamily="34" charset="0"/>
                <a:cs typeface="Segoe UI Light" panose="020B0502040204020203" pitchFamily="34" charset="0"/>
              </a:rPr>
              <a:t> של אותו המנהיג.</a:t>
            </a:r>
            <a:br>
              <a:rPr lang="en-US" dirty="0">
                <a:latin typeface="Segoe UI Light" panose="020B0502040204020203" pitchFamily="34" charset="0"/>
                <a:cs typeface="Segoe UI Light" panose="020B0502040204020203" pitchFamily="34" charset="0"/>
              </a:rPr>
            </a:br>
            <a:r>
              <a:rPr lang="he-IL" dirty="0">
                <a:latin typeface="Segoe UI Light" panose="020B0502040204020203" pitchFamily="34" charset="0"/>
                <a:cs typeface="Segoe UI Light" panose="020B0502040204020203" pitchFamily="34" charset="0"/>
              </a:rPr>
              <a:t>בסוף האלגוריתם, מחזיר כל שחקן לאובייקט ה"מנהל" את מספר המשתנה של המנהיג שלו, כך, שבסופו של דבר, כלל השחקנים יחזירו את אותו מנהיג, הן במקרה הרגיל (הבוחן יציבות בלבד) והן במקרה הקריסה (הבוחן יציבות וחוזק יחד).</a:t>
            </a:r>
          </a:p>
          <a:p>
            <a:pPr marL="0" indent="0">
              <a:buNone/>
            </a:pPr>
            <a:endParaRPr lang="he-IL"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9306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צד שרת - דיאגרמת </a:t>
            </a:r>
            <a:r>
              <a:rPr lang="en-US" sz="3400" dirty="0">
                <a:latin typeface="Segoe UI" panose="020B0502040204020203" pitchFamily="34" charset="0"/>
                <a:cs typeface="Segoe UI" panose="020B0502040204020203" pitchFamily="34" charset="0"/>
              </a:rPr>
              <a:t>UML</a:t>
            </a:r>
            <a:endParaRPr lang="he-IL" sz="34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20F55803-EDE5-4314-B1CF-D0DF2A218E69}"/>
              </a:ext>
            </a:extLst>
          </p:cNvPr>
          <p:cNvPicPr>
            <a:picLocks noChangeAspect="1"/>
          </p:cNvPicPr>
          <p:nvPr/>
        </p:nvPicPr>
        <p:blipFill>
          <a:blip r:embed="rId2"/>
          <a:stretch>
            <a:fillRect/>
          </a:stretch>
        </p:blipFill>
        <p:spPr>
          <a:xfrm>
            <a:off x="1653946" y="2044448"/>
            <a:ext cx="8884107" cy="4438878"/>
          </a:xfrm>
          <a:prstGeom prst="rect">
            <a:avLst/>
          </a:prstGeom>
        </p:spPr>
      </p:pic>
    </p:spTree>
    <p:extLst>
      <p:ext uri="{BB962C8B-B14F-4D97-AF65-F5344CB8AC3E}">
        <p14:creationId xmlns:p14="http://schemas.microsoft.com/office/powerpoint/2010/main" val="317443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15408"/>
            <a:ext cx="11029616" cy="1013800"/>
          </a:xfrm>
        </p:spPr>
        <p:txBody>
          <a:bodyPr anchor="ctr">
            <a:normAutofit/>
          </a:bodyPr>
          <a:lstStyle/>
          <a:p>
            <a:pPr algn="r"/>
            <a:r>
              <a:rPr lang="he-IL" sz="3400" dirty="0">
                <a:solidFill>
                  <a:srgbClr val="FFFEFF"/>
                </a:solidFill>
                <a:latin typeface="Segoe UI" panose="020B0502040204020203" pitchFamily="34" charset="0"/>
                <a:cs typeface="Segoe UI" panose="020B0502040204020203" pitchFamily="34" charset="0"/>
              </a:rPr>
              <a:t>מבנה המערכת - צד לקוח</a:t>
            </a:r>
            <a:endParaRPr lang="en-US" sz="3400" dirty="0">
              <a:solidFill>
                <a:srgbClr val="FFFEFF"/>
              </a:solidFill>
              <a:latin typeface="Segoe UI" panose="020B0502040204020203" pitchFamily="34" charset="0"/>
              <a:cs typeface="Segoe UI" panose="020B0502040204020203" pitchFamily="34" charset="0"/>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24171798"/>
              </p:ext>
            </p:extLst>
          </p:nvPr>
        </p:nvGraphicFramePr>
        <p:xfrm>
          <a:off x="581025" y="2181224"/>
          <a:ext cx="11029950" cy="4391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083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צד לקוח</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5"/>
            <a:ext cx="11029615" cy="4425713"/>
          </a:xfrm>
        </p:spPr>
        <p:txBody>
          <a:bodyPr anchor="t"/>
          <a:lstStyle/>
          <a:p>
            <a:r>
              <a:rPr lang="he-IL" dirty="0">
                <a:latin typeface="Segoe UI Light" panose="020B0502040204020203" pitchFamily="34" charset="0"/>
                <a:cs typeface="Segoe UI Light" panose="020B0502040204020203" pitchFamily="34" charset="0"/>
              </a:rPr>
              <a:t>במסך הראשון, המשתמש מכניס את הפרטים הבאים: מס' שחקנים והאם תהיה קריסה.</a:t>
            </a:r>
          </a:p>
          <a:p>
            <a:pPr marL="0" indent="0">
              <a:buNone/>
            </a:pPr>
            <a:endParaRPr lang="he-IL"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במסך השני, המשתמש רואה את כל ההודעות הנשלחות בזמן האלגוריתם.</a:t>
            </a:r>
            <a:br>
              <a:rPr lang="en-US" dirty="0">
                <a:latin typeface="Segoe UI Light" panose="020B0502040204020203" pitchFamily="34" charset="0"/>
                <a:cs typeface="Segoe UI Light" panose="020B0502040204020203" pitchFamily="34" charset="0"/>
              </a:rPr>
            </a:br>
            <a:r>
              <a:rPr lang="he-IL" dirty="0">
                <a:latin typeface="Segoe UI Light" panose="020B0502040204020203" pitchFamily="34" charset="0"/>
                <a:cs typeface="Segoe UI Light" panose="020B0502040204020203" pitchFamily="34" charset="0"/>
              </a:rPr>
              <a:t>פרטי ההודעות הם: מי השולח, למי ההודעה נשלחה ומהי ההודעה שנשלחה (</a:t>
            </a:r>
            <a:r>
              <a:rPr lang="en-US" dirty="0">
                <a:latin typeface="Segoe UI Light" panose="020B0502040204020203" pitchFamily="34" charset="0"/>
                <a:cs typeface="Segoe UI Light" panose="020B0502040204020203" pitchFamily="34" charset="0"/>
              </a:rPr>
              <a:t>START/ALIVE</a:t>
            </a:r>
            <a:r>
              <a:rPr lang="he-IL" dirty="0">
                <a:latin typeface="Segoe UI Light" panose="020B0502040204020203" pitchFamily="34" charset="0"/>
                <a:cs typeface="Segoe UI Light" panose="020B0502040204020203" pitchFamily="34" charset="0"/>
              </a:rPr>
              <a:t>).</a:t>
            </a:r>
          </a:p>
          <a:p>
            <a:pPr marL="0" indent="0">
              <a:buNone/>
            </a:pPr>
            <a:endParaRPr lang="he-IL"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במסך השלישי, המשתמש רואה בגדול את תוצאת האלגוריתם: המנהיג שנבחר.</a:t>
            </a:r>
            <a:endParaRPr lang="he-IL"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933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צד לקוח - דיאגרמת תיק מסכים</a:t>
            </a:r>
          </a:p>
        </p:txBody>
      </p:sp>
      <p:pic>
        <p:nvPicPr>
          <p:cNvPr id="7" name="Picture 6">
            <a:extLst>
              <a:ext uri="{FF2B5EF4-FFF2-40B4-BE49-F238E27FC236}">
                <a16:creationId xmlns:a16="http://schemas.microsoft.com/office/drawing/2014/main" id="{AD05C49C-0974-4D4F-A442-0AD657BD0845}"/>
              </a:ext>
            </a:extLst>
          </p:cNvPr>
          <p:cNvPicPr>
            <a:picLocks noChangeAspect="1"/>
          </p:cNvPicPr>
          <p:nvPr/>
        </p:nvPicPr>
        <p:blipFill>
          <a:blip r:embed="rId2"/>
          <a:stretch>
            <a:fillRect/>
          </a:stretch>
        </p:blipFill>
        <p:spPr>
          <a:xfrm>
            <a:off x="2918067" y="1888435"/>
            <a:ext cx="6355865" cy="4890052"/>
          </a:xfrm>
          <a:prstGeom prst="rect">
            <a:avLst/>
          </a:prstGeom>
        </p:spPr>
      </p:pic>
    </p:spTree>
    <p:extLst>
      <p:ext uri="{BB962C8B-B14F-4D97-AF65-F5344CB8AC3E}">
        <p14:creationId xmlns:p14="http://schemas.microsoft.com/office/powerpoint/2010/main" val="3022797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33568355_Tech Dividend design_SL_V1.potx" id="{467224E0-F025-4A0A-AD92-512F9DFA538F}" vid="{0926D7DA-7D63-4ED6-A5D6-C169624678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FF5C8BF1-B0E4-49A1-808F-40F2AD30E743}">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E2C2F66B-486F-47B1-BC58-6A0FC1A72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798</Words>
  <Application>Microsoft Office PowerPoint</Application>
  <PresentationFormat>Widescreen</PresentationFormat>
  <Paragraphs>406</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Gill Sans MT</vt:lpstr>
      <vt:lpstr>Segoe UI</vt:lpstr>
      <vt:lpstr>Segoe UI Light</vt:lpstr>
      <vt:lpstr>Wingdings 2</vt:lpstr>
      <vt:lpstr>Dividend</vt:lpstr>
      <vt:lpstr>אלגוריתם יציב ואמין לבחירת מנהיג</vt:lpstr>
      <vt:lpstr>אלגוריתם יציב ואמין לבחירת מנהיג</vt:lpstr>
      <vt:lpstr>מבנה המערכת</vt:lpstr>
      <vt:lpstr>מבנה המערכת - צד שרת</vt:lpstr>
      <vt:lpstr>מבנה המערכת - צד שרת</vt:lpstr>
      <vt:lpstr>מבנה המערכת - צד שרת - דיאגרמת UML</vt:lpstr>
      <vt:lpstr>מבנה המערכת - צד לקוח</vt:lpstr>
      <vt:lpstr>מבנה המערכת - צד לקוח</vt:lpstr>
      <vt:lpstr>מבנה המערכת - צד לקוח - דיאגרמת תיק מסכים</vt:lpstr>
      <vt:lpstr>מבנה המערכת - אינטגרציה בין השרת ללקוח</vt:lpstr>
      <vt:lpstr>מבנה המערכת - Flow - דיאגרמת Sequence</vt:lpstr>
      <vt:lpstr>מבנה המערכת - בדיקות</vt:lpstr>
      <vt:lpstr>מבנה המערכת - בדיקות</vt:lpstr>
      <vt:lpstr>מבנה המערכת - תוצאות</vt:lpstr>
      <vt:lpstr>מבנה המערכת - תוצאות</vt:lpstr>
      <vt:lpstr>מבנה המערכת - תוצאות</vt:lpstr>
      <vt:lpstr>מבנה המערכת - תוצאות</vt:lpstr>
      <vt:lpstr>מבנה המערכת - תוצאות</vt:lpstr>
      <vt:lpstr>מבנה המערכת - תוצאות</vt:lpstr>
      <vt:lpstr>מבנה המערכת - תוצאות</vt:lpstr>
      <vt:lpstr>מבנה המערכת - תוצאות</vt:lpstr>
      <vt:lpstr>תודה רבה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2019-06-19T16:59:39Z</dcterms:created>
  <dcterms:modified xsi:type="dcterms:W3CDTF">2019-06-19T19:17:14Z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