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3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1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0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6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9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6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2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AFE54DC-5661-417D-B7C7-C81BD479187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7422A0E-5A67-4A49-8A90-693857267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2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7EDBE-F558-4982-86DB-4178F2BAF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5999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E53DE-8192-4A99-88E9-0A547BF88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"/>
            <a:ext cx="6095999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2A1E0-30D2-4EDE-8C74-38117FC97871}"/>
              </a:ext>
            </a:extLst>
          </p:cNvPr>
          <p:cNvSpPr txBox="1"/>
          <p:nvPr/>
        </p:nvSpPr>
        <p:spPr>
          <a:xfrm>
            <a:off x="0" y="3059666"/>
            <a:ext cx="121919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What’s in a Name?</a:t>
            </a:r>
          </a:p>
          <a:p>
            <a:pPr algn="ctr"/>
            <a:r>
              <a:rPr lang="en-US" sz="1600" dirty="0"/>
              <a:t>Gabriel Alves</a:t>
            </a:r>
          </a:p>
          <a:p>
            <a:pPr algn="ctr"/>
            <a:r>
              <a:rPr lang="en-US" sz="1600" dirty="0"/>
              <a:t>Scott Boxberger</a:t>
            </a:r>
          </a:p>
          <a:p>
            <a:pPr algn="ctr"/>
            <a:r>
              <a:rPr lang="en-US" sz="1600" dirty="0"/>
              <a:t>Erik </a:t>
            </a:r>
            <a:r>
              <a:rPr lang="en-US" sz="1600" dirty="0" err="1"/>
              <a:t>Figge</a:t>
            </a:r>
            <a:endParaRPr lang="en-US" sz="1600" dirty="0"/>
          </a:p>
          <a:p>
            <a:pPr algn="ctr"/>
            <a:r>
              <a:rPr lang="en-US" sz="1600" dirty="0"/>
              <a:t>Rajeev </a:t>
            </a:r>
            <a:r>
              <a:rPr lang="en-US" sz="1600" dirty="0" err="1"/>
              <a:t>Kulshrestha</a:t>
            </a:r>
            <a:endParaRPr lang="en-US" sz="16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6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5486-A76F-4ED0-9047-60A0ED0C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1" y="537405"/>
            <a:ext cx="6013174" cy="1105866"/>
          </a:xfrm>
        </p:spPr>
        <p:txBody>
          <a:bodyPr/>
          <a:lstStyle/>
          <a:p>
            <a:r>
              <a:rPr lang="en-US" dirty="0"/>
              <a:t>Charlotte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1A24E-B1C4-4BAD-B7D7-4AF97176F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200" y="2518561"/>
            <a:ext cx="7226613" cy="3449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D30F7-0397-4AD2-B5F5-25F0B157B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" t="-1" b="-1064"/>
          <a:stretch/>
        </p:blipFill>
        <p:spPr>
          <a:xfrm>
            <a:off x="8600659" y="537405"/>
            <a:ext cx="2872410" cy="193777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A198B9-2BBE-4983-A973-0F4CC9157726}"/>
              </a:ext>
            </a:extLst>
          </p:cNvPr>
          <p:cNvSpPr txBox="1"/>
          <p:nvPr/>
        </p:nvSpPr>
        <p:spPr>
          <a:xfrm>
            <a:off x="8995739" y="3505656"/>
            <a:ext cx="235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birth of princess Charlotte of Cambridge has a massive influence.</a:t>
            </a:r>
          </a:p>
        </p:txBody>
      </p:sp>
    </p:spTree>
    <p:extLst>
      <p:ext uri="{BB962C8B-B14F-4D97-AF65-F5344CB8AC3E}">
        <p14:creationId xmlns:p14="http://schemas.microsoft.com/office/powerpoint/2010/main" val="78690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1A72-9BE5-46CA-8DDA-BAA69DE2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4761109" cy="1609344"/>
          </a:xfrm>
        </p:spPr>
        <p:txBody>
          <a:bodyPr/>
          <a:lstStyle/>
          <a:p>
            <a:r>
              <a:rPr lang="en-US" dirty="0"/>
              <a:t>Phoebe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3F791-5D07-4CFA-B483-DF141AD22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644793"/>
            <a:ext cx="7215244" cy="3480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F93C0C-4A04-4847-9DFA-BB298E13F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091" y="1248603"/>
            <a:ext cx="2853923" cy="21803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1BAA7-B734-4896-B7E7-B923A61A4248}"/>
              </a:ext>
            </a:extLst>
          </p:cNvPr>
          <p:cNvSpPr txBox="1"/>
          <p:nvPr/>
        </p:nvSpPr>
        <p:spPr>
          <a:xfrm>
            <a:off x="8939011" y="4385089"/>
            <a:ext cx="2679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TV Show’s influence</a:t>
            </a:r>
          </a:p>
          <a:p>
            <a:r>
              <a:rPr lang="en-US" dirty="0"/>
              <a:t>on babies’ names;</a:t>
            </a:r>
          </a:p>
          <a:p>
            <a:r>
              <a:rPr lang="en-US" dirty="0"/>
              <a:t>Friends started in 1994.</a:t>
            </a:r>
          </a:p>
        </p:txBody>
      </p:sp>
    </p:spTree>
    <p:extLst>
      <p:ext uri="{BB962C8B-B14F-4D97-AF65-F5344CB8AC3E}">
        <p14:creationId xmlns:p14="http://schemas.microsoft.com/office/powerpoint/2010/main" val="166238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FB07-9470-4F77-BBD7-6EFF04DB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71379"/>
            <a:ext cx="3626676" cy="1762539"/>
          </a:xfrm>
        </p:spPr>
        <p:txBody>
          <a:bodyPr/>
          <a:lstStyle/>
          <a:p>
            <a:r>
              <a:rPr lang="en-US" dirty="0"/>
              <a:t>Ronaldo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DD0C8-CF84-4BDD-ADBF-62251C085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667942"/>
            <a:ext cx="7253352" cy="3480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BDFCB8-BEFF-4182-BD42-D56BEE955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01" y="325605"/>
            <a:ext cx="2924899" cy="19083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9095F5-8081-4C69-85CC-CA0169850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8" y="2690190"/>
            <a:ext cx="2544416" cy="1749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AF25E4-F308-44C6-9284-5CBA0D9E7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4144"/>
            <a:ext cx="2544416" cy="14312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737450-9B83-40B4-9429-56E24ACC33FF}"/>
              </a:ext>
            </a:extLst>
          </p:cNvPr>
          <p:cNvSpPr txBox="1"/>
          <p:nvPr/>
        </p:nvSpPr>
        <p:spPr>
          <a:xfrm>
            <a:off x="8667288" y="4699786"/>
            <a:ext cx="3060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Mainly after the World Cup</a:t>
            </a:r>
          </a:p>
          <a:p>
            <a:r>
              <a:rPr lang="en-US" dirty="0"/>
              <a:t>in 1994 in the United States, Ronaldo’s names started </a:t>
            </a:r>
          </a:p>
          <a:p>
            <a:r>
              <a:rPr lang="en-US" dirty="0"/>
              <a:t>to appear.</a:t>
            </a:r>
          </a:p>
        </p:txBody>
      </p:sp>
    </p:spTree>
    <p:extLst>
      <p:ext uri="{BB962C8B-B14F-4D97-AF65-F5344CB8AC3E}">
        <p14:creationId xmlns:p14="http://schemas.microsoft.com/office/powerpoint/2010/main" val="147311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937D-A083-458B-85F8-D4346A42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did we address?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EACD-4327-4227-93BE-46CC9285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have baby names changed in popularity over the years?</a:t>
            </a:r>
          </a:p>
          <a:p>
            <a:pPr lvl="1"/>
            <a:r>
              <a:rPr lang="en-US" dirty="0"/>
              <a:t>Is there a difference in Male vs Female trends?</a:t>
            </a:r>
          </a:p>
          <a:p>
            <a:pPr lvl="1"/>
            <a:endParaRPr lang="en-US" dirty="0"/>
          </a:p>
          <a:p>
            <a:r>
              <a:rPr lang="en-US" dirty="0"/>
              <a:t>Are there state/regional differences in name popularity?</a:t>
            </a:r>
          </a:p>
          <a:p>
            <a:endParaRPr lang="en-US" dirty="0"/>
          </a:p>
          <a:p>
            <a:r>
              <a:rPr lang="en-US" dirty="0"/>
              <a:t>Have names shifted in gender popularity?</a:t>
            </a:r>
          </a:p>
          <a:p>
            <a:endParaRPr lang="en-US" dirty="0"/>
          </a:p>
          <a:p>
            <a:r>
              <a:rPr lang="en-US" dirty="0"/>
              <a:t>Does Pop Culture, Sports, etc. influence name selection?</a:t>
            </a:r>
          </a:p>
        </p:txBody>
      </p:sp>
      <p:pic>
        <p:nvPicPr>
          <p:cNvPr id="4" name="tomclip-1947 HITS ARCHIVE_ Linda - Buddy Clark &amp; Ray Noble (#1 hit)-NRZeA8n0LXM AETrim1518207172602">
            <a:hlinkClick r:id="" action="ppaction://media"/>
            <a:extLst>
              <a:ext uri="{FF2B5EF4-FFF2-40B4-BE49-F238E27FC236}">
                <a16:creationId xmlns:a16="http://schemas.microsoft.com/office/drawing/2014/main" id="{A28476BB-3AA8-4CB0-94ED-863769FCE8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425" y="98425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4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58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2858-BF9F-4722-80B8-18070790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24753"/>
          </a:xfrm>
        </p:spPr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F17C-089A-46BF-9FEA-B27FB02C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54" y="1674919"/>
            <a:ext cx="10058400" cy="711948"/>
          </a:xfrm>
        </p:spPr>
        <p:txBody>
          <a:bodyPr/>
          <a:lstStyle/>
          <a:p>
            <a:r>
              <a:rPr lang="en-US" dirty="0"/>
              <a:t>Source:  Kaggle.com dataset (extracted from data.gov, via US Social Security Administration)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0C87A6-B119-41C2-B791-56F26D3A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772" y="3011899"/>
            <a:ext cx="4889292" cy="2969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3DDD65-1279-4D23-A2A3-520C5A378B4A}"/>
              </a:ext>
            </a:extLst>
          </p:cNvPr>
          <p:cNvSpPr txBox="1"/>
          <p:nvPr/>
        </p:nvSpPr>
        <p:spPr>
          <a:xfrm>
            <a:off x="4935358" y="2404220"/>
            <a:ext cx="220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National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BB7049-8735-40F8-A1D3-53639F60BA0B}"/>
              </a:ext>
            </a:extLst>
          </p:cNvPr>
          <p:cNvCxnSpPr>
            <a:cxnSpLocks/>
          </p:cNvCxnSpPr>
          <p:nvPr/>
        </p:nvCxnSpPr>
        <p:spPr>
          <a:xfrm flipH="1">
            <a:off x="3119718" y="3308809"/>
            <a:ext cx="2841813" cy="5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0FF61B-81B3-4A4A-B71E-A405098F77A0}"/>
              </a:ext>
            </a:extLst>
          </p:cNvPr>
          <p:cNvCxnSpPr>
            <a:cxnSpLocks/>
          </p:cNvCxnSpPr>
          <p:nvPr/>
        </p:nvCxnSpPr>
        <p:spPr>
          <a:xfrm>
            <a:off x="5961529" y="3308809"/>
            <a:ext cx="2613212" cy="56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8AA24AA-96CF-4AFA-B176-A9C70090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07" y="3996638"/>
            <a:ext cx="5773622" cy="2681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89D2692-E0F4-45BB-A064-6F155034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17" y="4005051"/>
            <a:ext cx="5773622" cy="2681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20603C-7F95-44F1-9856-86CC60474CC1}"/>
              </a:ext>
            </a:extLst>
          </p:cNvPr>
          <p:cNvSpPr txBox="1"/>
          <p:nvPr/>
        </p:nvSpPr>
        <p:spPr>
          <a:xfrm rot="20932438">
            <a:off x="4321087" y="3473221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CC669-251F-4AA7-9389-71B027587AE9}"/>
              </a:ext>
            </a:extLst>
          </p:cNvPr>
          <p:cNvSpPr txBox="1"/>
          <p:nvPr/>
        </p:nvSpPr>
        <p:spPr>
          <a:xfrm rot="794368">
            <a:off x="6455778" y="3444652"/>
            <a:ext cx="9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DEA64E8-7C15-4609-8DEF-F3DEE2E6B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389" y="5125473"/>
            <a:ext cx="4589930" cy="3347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410F868-9857-45AB-B476-EF9CF9D76412}"/>
              </a:ext>
            </a:extLst>
          </p:cNvPr>
          <p:cNvSpPr txBox="1"/>
          <p:nvPr/>
        </p:nvSpPr>
        <p:spPr>
          <a:xfrm>
            <a:off x="5405486" y="4722402"/>
            <a:ext cx="138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 File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9427248-5F24-4356-8BE3-B16259C2B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07" y="6241961"/>
            <a:ext cx="4747451" cy="2996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660EC8F-1BD8-42B9-8A87-489106962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6955" y="6236580"/>
            <a:ext cx="4749196" cy="29873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1A8817-1BFB-4E10-B61F-C0FDA7D16940}"/>
              </a:ext>
            </a:extLst>
          </p:cNvPr>
          <p:cNvCxnSpPr>
            <a:cxnSpLocks/>
          </p:cNvCxnSpPr>
          <p:nvPr/>
        </p:nvCxnSpPr>
        <p:spPr>
          <a:xfrm>
            <a:off x="6056417" y="5452567"/>
            <a:ext cx="3257912" cy="75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EF0FC2-A067-4758-9DF8-22BDF77F8BAF}"/>
              </a:ext>
            </a:extLst>
          </p:cNvPr>
          <p:cNvCxnSpPr>
            <a:cxnSpLocks/>
          </p:cNvCxnSpPr>
          <p:nvPr/>
        </p:nvCxnSpPr>
        <p:spPr>
          <a:xfrm flipH="1">
            <a:off x="3003936" y="5460269"/>
            <a:ext cx="3015634" cy="76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7DC6FB-147D-422E-8FDB-A2EC9AED13D7}"/>
              </a:ext>
            </a:extLst>
          </p:cNvPr>
          <p:cNvSpPr txBox="1"/>
          <p:nvPr/>
        </p:nvSpPr>
        <p:spPr>
          <a:xfrm rot="20932438">
            <a:off x="4492005" y="5711180"/>
            <a:ext cx="82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AA88AE-F720-48C8-9DC5-8B064447AFCF}"/>
              </a:ext>
            </a:extLst>
          </p:cNvPr>
          <p:cNvSpPr txBox="1"/>
          <p:nvPr/>
        </p:nvSpPr>
        <p:spPr>
          <a:xfrm rot="794368">
            <a:off x="6698837" y="5657772"/>
            <a:ext cx="95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</p:txBody>
      </p:sp>
    </p:spTree>
    <p:extLst>
      <p:ext uri="{BB962C8B-B14F-4D97-AF65-F5344CB8AC3E}">
        <p14:creationId xmlns:p14="http://schemas.microsoft.com/office/powerpoint/2010/main" val="2383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C48-3A1D-4F36-9703-55B4B861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07" y="-167489"/>
            <a:ext cx="10515600" cy="1204438"/>
          </a:xfrm>
        </p:spPr>
        <p:txBody>
          <a:bodyPr/>
          <a:lstStyle/>
          <a:p>
            <a:r>
              <a:rPr lang="en-US" dirty="0"/>
              <a:t>Baby Name Popularity over Time (Male)</a:t>
            </a:r>
          </a:p>
        </p:txBody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0924B5B1-26B3-419F-8806-281932009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829"/>
            <a:ext cx="4105373" cy="3172334"/>
          </a:xfrm>
        </p:spPr>
      </p:pic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7A725F75-CA96-4FCD-8929-18D1CD683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539765"/>
            <a:ext cx="4105373" cy="3172334"/>
          </a:xfrm>
          <a:prstGeom prst="rect">
            <a:avLst/>
          </a:prstGeom>
        </p:spPr>
      </p:pic>
      <p:pic>
        <p:nvPicPr>
          <p:cNvPr id="9" name="Picture 8" descr="A close up of a map&#10;&#10;Description generated with high confidence">
            <a:extLst>
              <a:ext uri="{FF2B5EF4-FFF2-40B4-BE49-F238E27FC236}">
                <a16:creationId xmlns:a16="http://schemas.microsoft.com/office/drawing/2014/main" id="{2496CECF-24E9-4F70-A1CC-B175E38EA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994" y="632829"/>
            <a:ext cx="4105373" cy="31723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E22E50-CADD-485E-BA9F-E0BA5E718DE5}"/>
              </a:ext>
            </a:extLst>
          </p:cNvPr>
          <p:cNvSpPr txBox="1"/>
          <p:nvPr/>
        </p:nvSpPr>
        <p:spPr>
          <a:xfrm>
            <a:off x="4293922" y="2705023"/>
            <a:ext cx="3403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 in any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 Male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popularity duration in early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volatile in later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F392535-8D43-46F3-AFA5-868BBA00E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079" y="3582186"/>
            <a:ext cx="4239288" cy="327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1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C48-3A1D-4F36-9703-55B4B861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07" y="-167489"/>
            <a:ext cx="10515600" cy="1204438"/>
          </a:xfrm>
        </p:spPr>
        <p:txBody>
          <a:bodyPr>
            <a:normAutofit fontScale="90000"/>
          </a:bodyPr>
          <a:lstStyle/>
          <a:p>
            <a:r>
              <a:rPr lang="en-US" dirty="0"/>
              <a:t>Baby Name Popularity over Time (Female)</a:t>
            </a:r>
          </a:p>
        </p:txBody>
      </p:sp>
      <p:pic>
        <p:nvPicPr>
          <p:cNvPr id="8" name="Content Placeholder 7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7B437F0E-F898-410C-8E2A-5AD85D8E1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8535"/>
            <a:ext cx="3997147" cy="3088704"/>
          </a:xfrm>
        </p:spPr>
      </p:pic>
      <p:pic>
        <p:nvPicPr>
          <p:cNvPr id="11" name="Picture 10" descr="A close up of a map&#10;&#10;Description generated with high confidence">
            <a:extLst>
              <a:ext uri="{FF2B5EF4-FFF2-40B4-BE49-F238E27FC236}">
                <a16:creationId xmlns:a16="http://schemas.microsoft.com/office/drawing/2014/main" id="{859E5D4A-DA4F-4B76-A2F4-CA62D63AC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09" y="3702101"/>
            <a:ext cx="3936152" cy="3041572"/>
          </a:xfrm>
          <a:prstGeom prst="rect">
            <a:avLst/>
          </a:prstGeom>
        </p:spPr>
      </p:pic>
      <p:pic>
        <p:nvPicPr>
          <p:cNvPr id="13" name="Picture 12" descr="A close up of a map&#10;&#10;Description generated with high confidence">
            <a:extLst>
              <a:ext uri="{FF2B5EF4-FFF2-40B4-BE49-F238E27FC236}">
                <a16:creationId xmlns:a16="http://schemas.microsoft.com/office/drawing/2014/main" id="{A500A281-D003-4676-A469-D05FAB0FC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5926"/>
            <a:ext cx="3997147" cy="3088704"/>
          </a:xfrm>
          <a:prstGeom prst="rect">
            <a:avLst/>
          </a:prstGeom>
        </p:spPr>
      </p:pic>
      <p:pic>
        <p:nvPicPr>
          <p:cNvPr id="15" name="Picture 1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BA750E6C-EEFA-413F-9C11-E7FA85BFD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14" y="638283"/>
            <a:ext cx="3997147" cy="30887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BEE31E-E182-4294-A083-6FB54604A71B}"/>
              </a:ext>
            </a:extLst>
          </p:cNvPr>
          <p:cNvSpPr txBox="1"/>
          <p:nvPr/>
        </p:nvSpPr>
        <p:spPr>
          <a:xfrm>
            <a:off x="4432169" y="2547939"/>
            <a:ext cx="3403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3 in any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37 Female Names (over twice as many as male)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popularity duration in early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volatile in later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Let’s Talk About Linda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3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C48-3A1D-4F36-9703-55B4B861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07" y="-167489"/>
            <a:ext cx="10515600" cy="1204438"/>
          </a:xfrm>
        </p:spPr>
        <p:txBody>
          <a:bodyPr/>
          <a:lstStyle/>
          <a:p>
            <a:r>
              <a:rPr lang="en-US" dirty="0"/>
              <a:t>Team/Instructor Name Popularity</a:t>
            </a:r>
          </a:p>
        </p:txBody>
      </p:sp>
      <p:pic>
        <p:nvPicPr>
          <p:cNvPr id="6" name="Content Placeholder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AC3D40B-5D29-4D64-BEB2-822A5B800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41" y="1304423"/>
            <a:ext cx="6178957" cy="4774649"/>
          </a:xfrm>
        </p:spPr>
      </p:pic>
      <p:pic>
        <p:nvPicPr>
          <p:cNvPr id="9" name="Picture 8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996E77F-E1F7-4746-97FD-918B5EFFF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" y="1304423"/>
            <a:ext cx="6178958" cy="47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3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3C48-3A1D-4F36-9703-55B4B861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07" y="-167489"/>
            <a:ext cx="10515600" cy="1204438"/>
          </a:xfrm>
        </p:spPr>
        <p:txBody>
          <a:bodyPr/>
          <a:lstStyle/>
          <a:p>
            <a:r>
              <a:rPr lang="en-US"/>
              <a:t>Class Name Popularity</a:t>
            </a:r>
            <a:endParaRPr lang="en-US" dirty="0"/>
          </a:p>
        </p:txBody>
      </p:sp>
      <p:pic>
        <p:nvPicPr>
          <p:cNvPr id="7" name="Content Placeholder 6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0DDBD47-98B7-401A-8BC7-22AE3F576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94667"/>
            <a:ext cx="5999116" cy="4635681"/>
          </a:xfrm>
        </p:spPr>
      </p:pic>
      <p:pic>
        <p:nvPicPr>
          <p:cNvPr id="10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CD7CCFEB-998F-4D7A-A6D1-FDF6568B0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84" y="1294668"/>
            <a:ext cx="5999116" cy="46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3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B60E-BFFE-4202-A373-5EA3C243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201993"/>
            <a:ext cx="10058400" cy="1073878"/>
          </a:xfrm>
        </p:spPr>
        <p:txBody>
          <a:bodyPr/>
          <a:lstStyle/>
          <a:p>
            <a:r>
              <a:rPr lang="en-US" dirty="0"/>
              <a:t>Mary vs. john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DFFD15-87EE-4C4F-92F8-A6F72436F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09" y="4018825"/>
            <a:ext cx="6602740" cy="2637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F534C4-555C-4FC8-B323-7329880DA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1275871"/>
            <a:ext cx="6887552" cy="2589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467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E13D-0809-4DC5-83E5-9DB479DB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7247256" cy="1609344"/>
          </a:xfrm>
        </p:spPr>
        <p:txBody>
          <a:bodyPr/>
          <a:lstStyle/>
          <a:p>
            <a:r>
              <a:rPr lang="en-US" dirty="0"/>
              <a:t>Gail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41E4D-27AC-4584-8CBD-C9A744A59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684549"/>
            <a:ext cx="7253352" cy="3480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6E092-4805-4F0B-9083-A84714592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184" y="867652"/>
            <a:ext cx="2537377" cy="20271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ADF685-FE05-4916-B1B5-ECE935F8BB37}"/>
              </a:ext>
            </a:extLst>
          </p:cNvPr>
          <p:cNvSpPr txBox="1"/>
          <p:nvPr/>
        </p:nvSpPr>
        <p:spPr>
          <a:xfrm>
            <a:off x="9134209" y="3963180"/>
            <a:ext cx="2537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Gail Russell, an American film and television actress.</a:t>
            </a:r>
          </a:p>
        </p:txBody>
      </p:sp>
    </p:spTree>
    <p:extLst>
      <p:ext uri="{BB962C8B-B14F-4D97-AF65-F5344CB8AC3E}">
        <p14:creationId xmlns:p14="http://schemas.microsoft.com/office/powerpoint/2010/main" val="2377837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1267</TotalTime>
  <Words>233</Words>
  <Application>Microsoft Office PowerPoint</Application>
  <PresentationFormat>Widescreen</PresentationFormat>
  <Paragraphs>50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Rockwell</vt:lpstr>
      <vt:lpstr>Rockwell Condensed</vt:lpstr>
      <vt:lpstr>Wingdings</vt:lpstr>
      <vt:lpstr>Wood Type</vt:lpstr>
      <vt:lpstr>PowerPoint Presentation</vt:lpstr>
      <vt:lpstr>What questions did we address?</vt:lpstr>
      <vt:lpstr>Data Cleanup</vt:lpstr>
      <vt:lpstr>Baby Name Popularity over Time (Male)</vt:lpstr>
      <vt:lpstr>Baby Name Popularity over Time (Female)</vt:lpstr>
      <vt:lpstr>Team/Instructor Name Popularity</vt:lpstr>
      <vt:lpstr>Class Name Popularity</vt:lpstr>
      <vt:lpstr>Mary vs. john</vt:lpstr>
      <vt:lpstr>Gail</vt:lpstr>
      <vt:lpstr>Charlotte</vt:lpstr>
      <vt:lpstr>Phoebe</vt:lpstr>
      <vt:lpstr>Ronaldo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in a Name?</dc:title>
  <dc:creator>Jenna M. Boxberger</dc:creator>
  <cp:lastModifiedBy>gpalves19@outlook.com</cp:lastModifiedBy>
  <cp:revision>33</cp:revision>
  <dcterms:created xsi:type="dcterms:W3CDTF">2018-02-07T01:50:57Z</dcterms:created>
  <dcterms:modified xsi:type="dcterms:W3CDTF">2018-02-09T22:52:11Z</dcterms:modified>
</cp:coreProperties>
</file>