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5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3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0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7EDBE-F558-4982-86DB-4178F2BAF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5999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E53DE-8192-4A99-88E9-0A547BF88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6095999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2A1E0-30D2-4EDE-8C74-38117FC97871}"/>
              </a:ext>
            </a:extLst>
          </p:cNvPr>
          <p:cNvSpPr txBox="1"/>
          <p:nvPr/>
        </p:nvSpPr>
        <p:spPr>
          <a:xfrm>
            <a:off x="0" y="3059666"/>
            <a:ext cx="121919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What’s in a Name?</a:t>
            </a:r>
          </a:p>
          <a:p>
            <a:pPr algn="ctr"/>
            <a:r>
              <a:rPr lang="en-US" sz="1600" dirty="0"/>
              <a:t>Gabriel Alves</a:t>
            </a:r>
          </a:p>
          <a:p>
            <a:pPr algn="ctr"/>
            <a:r>
              <a:rPr lang="en-US" sz="1600" dirty="0"/>
              <a:t>Scott Boxberger</a:t>
            </a:r>
          </a:p>
          <a:p>
            <a:pPr algn="ctr"/>
            <a:r>
              <a:rPr lang="en-US" sz="1600" dirty="0"/>
              <a:t>Erik </a:t>
            </a:r>
            <a:r>
              <a:rPr lang="en-US" sz="1600" dirty="0" err="1"/>
              <a:t>Figge</a:t>
            </a:r>
            <a:endParaRPr lang="en-US" sz="1600" dirty="0"/>
          </a:p>
          <a:p>
            <a:pPr algn="ctr"/>
            <a:r>
              <a:rPr lang="en-US" sz="1600" dirty="0"/>
              <a:t>Rajeev </a:t>
            </a:r>
            <a:r>
              <a:rPr lang="en-US" sz="1600" dirty="0" err="1"/>
              <a:t>Kulshrestha</a:t>
            </a:r>
            <a:endParaRPr lang="en-US" sz="16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6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5486-A76F-4ED0-9047-60A0ED0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537405"/>
            <a:ext cx="6013174" cy="1105866"/>
          </a:xfrm>
        </p:spPr>
        <p:txBody>
          <a:bodyPr/>
          <a:lstStyle/>
          <a:p>
            <a:r>
              <a:rPr lang="en-US" dirty="0"/>
              <a:t>Charlotte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1A24E-B1C4-4BAD-B7D7-4AF97176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518561"/>
            <a:ext cx="7226613" cy="344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D30F7-0397-4AD2-B5F5-25F0B157B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t="-1" b="-1064"/>
          <a:stretch/>
        </p:blipFill>
        <p:spPr>
          <a:xfrm>
            <a:off x="8600659" y="537405"/>
            <a:ext cx="2872410" cy="193777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198B9-2BBE-4983-A973-0F4CC9157726}"/>
              </a:ext>
            </a:extLst>
          </p:cNvPr>
          <p:cNvSpPr txBox="1"/>
          <p:nvPr/>
        </p:nvSpPr>
        <p:spPr>
          <a:xfrm>
            <a:off x="8995739" y="3505656"/>
            <a:ext cx="235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birth of princess Charlotte of Cambridge has a massive influence.</a:t>
            </a:r>
          </a:p>
        </p:txBody>
      </p:sp>
    </p:spTree>
    <p:extLst>
      <p:ext uri="{BB962C8B-B14F-4D97-AF65-F5344CB8AC3E}">
        <p14:creationId xmlns:p14="http://schemas.microsoft.com/office/powerpoint/2010/main" val="78690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1A72-9BE5-46CA-8DDA-BAA69DE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761109" cy="1609344"/>
          </a:xfrm>
        </p:spPr>
        <p:txBody>
          <a:bodyPr/>
          <a:lstStyle/>
          <a:p>
            <a:r>
              <a:rPr lang="en-US" dirty="0"/>
              <a:t>Phoebe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3F791-5D07-4CFA-B483-DF141AD2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44793"/>
            <a:ext cx="7215244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93C0C-4A04-4847-9DFA-BB298E13F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091" y="1248603"/>
            <a:ext cx="2853923" cy="2180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AA7-B734-4896-B7E7-B923A61A4248}"/>
              </a:ext>
            </a:extLst>
          </p:cNvPr>
          <p:cNvSpPr txBox="1"/>
          <p:nvPr/>
        </p:nvSpPr>
        <p:spPr>
          <a:xfrm>
            <a:off x="8939011" y="4385089"/>
            <a:ext cx="267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TV Show’s influence</a:t>
            </a:r>
          </a:p>
          <a:p>
            <a:r>
              <a:rPr lang="en-US" dirty="0"/>
              <a:t>on babies’ names;</a:t>
            </a:r>
          </a:p>
          <a:p>
            <a:r>
              <a:rPr lang="en-US" dirty="0"/>
              <a:t>Friends started in 1994.</a:t>
            </a:r>
          </a:p>
        </p:txBody>
      </p:sp>
    </p:spTree>
    <p:extLst>
      <p:ext uri="{BB962C8B-B14F-4D97-AF65-F5344CB8AC3E}">
        <p14:creationId xmlns:p14="http://schemas.microsoft.com/office/powerpoint/2010/main" val="166238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FB07-9470-4F77-BBD7-6EFF04DB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1379"/>
            <a:ext cx="3626676" cy="1762539"/>
          </a:xfrm>
        </p:spPr>
        <p:txBody>
          <a:bodyPr/>
          <a:lstStyle/>
          <a:p>
            <a:r>
              <a:rPr lang="en-US" dirty="0"/>
              <a:t>Ronaldo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DD0C8-CF84-4BDD-ADBF-62251C08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67942"/>
            <a:ext cx="7253352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DFCB8-BEFF-4182-BD42-D56BEE95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01" y="325605"/>
            <a:ext cx="2924899" cy="19083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095F5-8081-4C69-85CC-CA0169850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8" y="2690190"/>
            <a:ext cx="2544416" cy="1749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F25E4-F308-44C6-9284-5CBA0D9E7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4144"/>
            <a:ext cx="2544416" cy="1431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737450-9B83-40B4-9429-56E24ACC33FF}"/>
              </a:ext>
            </a:extLst>
          </p:cNvPr>
          <p:cNvSpPr txBox="1"/>
          <p:nvPr/>
        </p:nvSpPr>
        <p:spPr>
          <a:xfrm>
            <a:off x="8667288" y="4699786"/>
            <a:ext cx="306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Mainly after the World Cup</a:t>
            </a:r>
          </a:p>
          <a:p>
            <a:r>
              <a:rPr lang="en-US" dirty="0"/>
              <a:t>in 1994 in the United States, Ronaldo’s names started </a:t>
            </a:r>
          </a:p>
          <a:p>
            <a:r>
              <a:rPr lang="en-US" dirty="0"/>
              <a:t>to appear.</a:t>
            </a:r>
          </a:p>
        </p:txBody>
      </p:sp>
    </p:spTree>
    <p:extLst>
      <p:ext uri="{BB962C8B-B14F-4D97-AF65-F5344CB8AC3E}">
        <p14:creationId xmlns:p14="http://schemas.microsoft.com/office/powerpoint/2010/main" val="147311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7D75-3A63-42E8-A627-90B8E4F2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191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7BE8-2A38-4C85-BD30-4FFFC7AF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A47B-5DB2-440B-99DE-C3B47160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937D-A083-458B-85F8-D4346A42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did we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EACD-4327-4227-93BE-46CC9285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have baby names changed in popularity over the years?</a:t>
            </a:r>
          </a:p>
          <a:p>
            <a:pPr lvl="1"/>
            <a:r>
              <a:rPr lang="en-US" dirty="0"/>
              <a:t>Is there a difference in Male vs Female trends?</a:t>
            </a:r>
          </a:p>
          <a:p>
            <a:pPr lvl="1"/>
            <a:endParaRPr lang="en-US" dirty="0"/>
          </a:p>
          <a:p>
            <a:r>
              <a:rPr lang="en-US" dirty="0"/>
              <a:t>Are there state/regional differences in name popularity?</a:t>
            </a:r>
          </a:p>
          <a:p>
            <a:endParaRPr lang="en-US" dirty="0"/>
          </a:p>
          <a:p>
            <a:r>
              <a:rPr lang="en-US" dirty="0"/>
              <a:t>Have names shifted in gender popularity?</a:t>
            </a:r>
          </a:p>
          <a:p>
            <a:endParaRPr lang="en-US" dirty="0"/>
          </a:p>
          <a:p>
            <a:r>
              <a:rPr lang="en-US" dirty="0"/>
              <a:t>Does Pop Culture, Sports, etc. influence name selection?</a:t>
            </a:r>
          </a:p>
        </p:txBody>
      </p:sp>
      <p:pic>
        <p:nvPicPr>
          <p:cNvPr id="4" name="tomclip-1947 HITS ARCHIVE_ Linda - Buddy Clark &amp; Ray Noble (#1 hit)-NRZeA8n0LXM AETrim1518207172602">
            <a:hlinkClick r:id="" action="ppaction://media"/>
            <a:extLst>
              <a:ext uri="{FF2B5EF4-FFF2-40B4-BE49-F238E27FC236}">
                <a16:creationId xmlns:a16="http://schemas.microsoft.com/office/drawing/2014/main" id="{A28476BB-3AA8-4CB0-94ED-863769FCE8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425" y="984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8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2858-BF9F-4722-80B8-18070790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4753"/>
          </a:xfrm>
        </p:spPr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F17C-089A-46BF-9FEA-B27FB02C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54" y="1674919"/>
            <a:ext cx="10058400" cy="711948"/>
          </a:xfrm>
        </p:spPr>
        <p:txBody>
          <a:bodyPr/>
          <a:lstStyle/>
          <a:p>
            <a:r>
              <a:rPr lang="en-US" dirty="0"/>
              <a:t>Source:  Kaggle.com dataset (extracted from data.gov, via US Social Security Administration)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C87A6-B119-41C2-B791-56F26D3A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72" y="3011899"/>
            <a:ext cx="4889292" cy="296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3DDD65-1279-4D23-A2A3-520C5A378B4A}"/>
              </a:ext>
            </a:extLst>
          </p:cNvPr>
          <p:cNvSpPr txBox="1"/>
          <p:nvPr/>
        </p:nvSpPr>
        <p:spPr>
          <a:xfrm>
            <a:off x="4935358" y="2404220"/>
            <a:ext cx="22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National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BB7049-8735-40F8-A1D3-53639F60BA0B}"/>
              </a:ext>
            </a:extLst>
          </p:cNvPr>
          <p:cNvCxnSpPr>
            <a:cxnSpLocks/>
          </p:cNvCxnSpPr>
          <p:nvPr/>
        </p:nvCxnSpPr>
        <p:spPr>
          <a:xfrm flipH="1">
            <a:off x="3119718" y="3308809"/>
            <a:ext cx="284181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FF61B-81B3-4A4A-B71E-A405098F77A0}"/>
              </a:ext>
            </a:extLst>
          </p:cNvPr>
          <p:cNvCxnSpPr>
            <a:cxnSpLocks/>
          </p:cNvCxnSpPr>
          <p:nvPr/>
        </p:nvCxnSpPr>
        <p:spPr>
          <a:xfrm>
            <a:off x="5961529" y="3308809"/>
            <a:ext cx="2613212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24AA-96CF-4AFA-B176-A9C70090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7" y="3996638"/>
            <a:ext cx="5773622" cy="268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D2692-E0F4-45BB-A064-6F155034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17" y="4005051"/>
            <a:ext cx="5773622" cy="2681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20603C-7F95-44F1-9856-86CC60474CC1}"/>
              </a:ext>
            </a:extLst>
          </p:cNvPr>
          <p:cNvSpPr txBox="1"/>
          <p:nvPr/>
        </p:nvSpPr>
        <p:spPr>
          <a:xfrm rot="20932438">
            <a:off x="4321087" y="347322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CC669-251F-4AA7-9389-71B027587AE9}"/>
              </a:ext>
            </a:extLst>
          </p:cNvPr>
          <p:cNvSpPr txBox="1"/>
          <p:nvPr/>
        </p:nvSpPr>
        <p:spPr>
          <a:xfrm rot="794368">
            <a:off x="6455778" y="3444652"/>
            <a:ext cx="9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EA64E8-7C15-4609-8DEF-F3DEE2E6B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389" y="5125473"/>
            <a:ext cx="4589930" cy="3347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410F868-9857-45AB-B476-EF9CF9D76412}"/>
              </a:ext>
            </a:extLst>
          </p:cNvPr>
          <p:cNvSpPr txBox="1"/>
          <p:nvPr/>
        </p:nvSpPr>
        <p:spPr>
          <a:xfrm>
            <a:off x="5405486" y="4722402"/>
            <a:ext cx="138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27248-5F24-4356-8BE3-B16259C2B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07" y="6241961"/>
            <a:ext cx="4747451" cy="2996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60EC8F-1BD8-42B9-8A87-489106962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955" y="6236580"/>
            <a:ext cx="4749196" cy="29873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1A8817-1BFB-4E10-B61F-C0FDA7D16940}"/>
              </a:ext>
            </a:extLst>
          </p:cNvPr>
          <p:cNvCxnSpPr>
            <a:cxnSpLocks/>
          </p:cNvCxnSpPr>
          <p:nvPr/>
        </p:nvCxnSpPr>
        <p:spPr>
          <a:xfrm>
            <a:off x="6056417" y="5452567"/>
            <a:ext cx="3257912" cy="75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EF0FC2-A067-4758-9DF8-22BDF77F8BAF}"/>
              </a:ext>
            </a:extLst>
          </p:cNvPr>
          <p:cNvCxnSpPr>
            <a:cxnSpLocks/>
          </p:cNvCxnSpPr>
          <p:nvPr/>
        </p:nvCxnSpPr>
        <p:spPr>
          <a:xfrm flipH="1">
            <a:off x="3003936" y="5460269"/>
            <a:ext cx="3015634" cy="76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7DC6FB-147D-422E-8FDB-A2EC9AED13D7}"/>
              </a:ext>
            </a:extLst>
          </p:cNvPr>
          <p:cNvSpPr txBox="1"/>
          <p:nvPr/>
        </p:nvSpPr>
        <p:spPr>
          <a:xfrm rot="20932438">
            <a:off x="4492005" y="5711180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A88AE-F720-48C8-9DC5-8B064447AFCF}"/>
              </a:ext>
            </a:extLst>
          </p:cNvPr>
          <p:cNvSpPr txBox="1"/>
          <p:nvPr/>
        </p:nvSpPr>
        <p:spPr>
          <a:xfrm rot="794368">
            <a:off x="6698837" y="5657772"/>
            <a:ext cx="9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383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 dirty="0"/>
              <a:t>Baby Name Popularity over Time (Male)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924B5B1-26B3-419F-8806-28193200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829"/>
            <a:ext cx="4105373" cy="3172334"/>
          </a:xfr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A725F75-CA96-4FCD-8929-18D1CD68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39765"/>
            <a:ext cx="4105373" cy="3172334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2496CECF-24E9-4F70-A1CC-B175E38EA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94" y="632829"/>
            <a:ext cx="4105373" cy="3172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22E50-CADD-485E-BA9F-E0BA5E718DE5}"/>
              </a:ext>
            </a:extLst>
          </p:cNvPr>
          <p:cNvSpPr txBox="1"/>
          <p:nvPr/>
        </p:nvSpPr>
        <p:spPr>
          <a:xfrm>
            <a:off x="4293922" y="2705023"/>
            <a:ext cx="3403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 any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Male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popularity duration in early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volatile in later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F392535-8D43-46F3-AFA5-868BBA00E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79" y="3582186"/>
            <a:ext cx="4239288" cy="3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>
            <a:normAutofit fontScale="90000"/>
          </a:bodyPr>
          <a:lstStyle/>
          <a:p>
            <a:r>
              <a:rPr lang="en-US" dirty="0"/>
              <a:t>Baby Name Popularity over Time (Female)</a:t>
            </a:r>
          </a:p>
        </p:txBody>
      </p:sp>
      <p:pic>
        <p:nvPicPr>
          <p:cNvPr id="8" name="Content Placeholder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B437F0E-F898-410C-8E2A-5AD85D8E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535"/>
            <a:ext cx="3997147" cy="3088704"/>
          </a:xfrm>
        </p:spPr>
      </p:pic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859E5D4A-DA4F-4B76-A2F4-CA62D63A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09" y="3702101"/>
            <a:ext cx="3936152" cy="3041572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A500A281-D003-4676-A469-D05FAB0FC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926"/>
            <a:ext cx="3997147" cy="3088704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A750E6C-EEFA-413F-9C11-E7FA85BFD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14" y="638283"/>
            <a:ext cx="3997147" cy="30887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BEE31E-E182-4294-A083-6FB54604A71B}"/>
              </a:ext>
            </a:extLst>
          </p:cNvPr>
          <p:cNvSpPr txBox="1"/>
          <p:nvPr/>
        </p:nvSpPr>
        <p:spPr>
          <a:xfrm>
            <a:off x="4432169" y="2547939"/>
            <a:ext cx="3403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 any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Female Names (over twice as many as 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popularity duration in early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volatile in later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Talk About Linda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3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 dirty="0"/>
              <a:t>Team/Instructor Name Popularity</a:t>
            </a:r>
          </a:p>
        </p:txBody>
      </p:sp>
      <p:pic>
        <p:nvPicPr>
          <p:cNvPr id="6" name="Content Placeholder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AC3D40B-5D29-4D64-BEB2-822A5B800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41" y="1304423"/>
            <a:ext cx="6178957" cy="4774649"/>
          </a:xfrm>
        </p:spPr>
      </p:pic>
      <p:pic>
        <p:nvPicPr>
          <p:cNvPr id="9" name="Picture 8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996E77F-E1F7-4746-97FD-918B5EF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" y="1304423"/>
            <a:ext cx="6178958" cy="4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/>
              <a:t>Class Name Popularity</a:t>
            </a:r>
            <a:endParaRPr lang="en-US" dirty="0"/>
          </a:p>
        </p:txBody>
      </p:sp>
      <p:pic>
        <p:nvPicPr>
          <p:cNvPr id="7" name="Content Placeholder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0DDBD47-98B7-401A-8BC7-22AE3F57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096"/>
            <a:ext cx="5999116" cy="4635681"/>
          </a:xfr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CD7CCFEB-998F-4D7A-A6D1-FDF6568B0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07" y="795096"/>
            <a:ext cx="5999116" cy="4635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F9FCE-7847-41B7-96DC-D77196D8024E}"/>
              </a:ext>
            </a:extLst>
          </p:cNvPr>
          <p:cNvSpPr txBox="1"/>
          <p:nvPr/>
        </p:nvSpPr>
        <p:spPr>
          <a:xfrm>
            <a:off x="633045" y="5688496"/>
            <a:ext cx="599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Twitter:  @</a:t>
            </a:r>
            <a:r>
              <a:rPr lang="en-US" dirty="0" err="1"/>
              <a:t>RocChalkChicken</a:t>
            </a:r>
            <a:endParaRPr lang="en-US" dirty="0"/>
          </a:p>
          <a:p>
            <a:r>
              <a:rPr lang="en-US" dirty="0"/>
              <a:t>#Name_Male_XX_19XX  or   #Name_Female_XX_19XX</a:t>
            </a:r>
          </a:p>
          <a:p>
            <a:r>
              <a:rPr lang="en-US" dirty="0"/>
              <a:t>#Scott_Male_KS_1969</a:t>
            </a:r>
          </a:p>
        </p:txBody>
      </p:sp>
    </p:spTree>
    <p:extLst>
      <p:ext uri="{BB962C8B-B14F-4D97-AF65-F5344CB8AC3E}">
        <p14:creationId xmlns:p14="http://schemas.microsoft.com/office/powerpoint/2010/main" val="326473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B60E-BFFE-4202-A373-5EA3C243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01993"/>
            <a:ext cx="10058400" cy="1073878"/>
          </a:xfrm>
        </p:spPr>
        <p:txBody>
          <a:bodyPr/>
          <a:lstStyle/>
          <a:p>
            <a:r>
              <a:rPr lang="en-US" dirty="0"/>
              <a:t>Mary vs. john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DFFD15-87EE-4C4F-92F8-A6F72436F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09" y="4018825"/>
            <a:ext cx="6602740" cy="2637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534C4-555C-4FC8-B323-7329880DA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275871"/>
            <a:ext cx="6887552" cy="2589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67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E13D-0809-4DC5-83E5-9DB479DB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247256" cy="1609344"/>
          </a:xfrm>
        </p:spPr>
        <p:txBody>
          <a:bodyPr/>
          <a:lstStyle/>
          <a:p>
            <a:r>
              <a:rPr lang="en-US" dirty="0"/>
              <a:t>Gail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41E4D-27AC-4584-8CBD-C9A744A59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684549"/>
            <a:ext cx="7253352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6E092-4805-4F0B-9083-A8471459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84" y="867652"/>
            <a:ext cx="2537377" cy="20271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ADF685-FE05-4916-B1B5-ECE935F8BB37}"/>
              </a:ext>
            </a:extLst>
          </p:cNvPr>
          <p:cNvSpPr txBox="1"/>
          <p:nvPr/>
        </p:nvSpPr>
        <p:spPr>
          <a:xfrm>
            <a:off x="9134209" y="3963180"/>
            <a:ext cx="2537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Gail Russell, an American film and television actress.</a:t>
            </a:r>
          </a:p>
        </p:txBody>
      </p:sp>
    </p:spTree>
    <p:extLst>
      <p:ext uri="{BB962C8B-B14F-4D97-AF65-F5344CB8AC3E}">
        <p14:creationId xmlns:p14="http://schemas.microsoft.com/office/powerpoint/2010/main" val="237783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1275</TotalTime>
  <Words>265</Words>
  <Application>Microsoft Office PowerPoint</Application>
  <PresentationFormat>Widescreen</PresentationFormat>
  <Paragraphs>55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Wood Type</vt:lpstr>
      <vt:lpstr>PowerPoint Presentation</vt:lpstr>
      <vt:lpstr>What questions did we address?</vt:lpstr>
      <vt:lpstr>Data Cleanup</vt:lpstr>
      <vt:lpstr>Baby Name Popularity over Time (Male)</vt:lpstr>
      <vt:lpstr>Baby Name Popularity over Time (Female)</vt:lpstr>
      <vt:lpstr>Team/Instructor Name Popularity</vt:lpstr>
      <vt:lpstr>Class Name Popularity</vt:lpstr>
      <vt:lpstr>Mary vs. john</vt:lpstr>
      <vt:lpstr>Gail</vt:lpstr>
      <vt:lpstr>Charlotte</vt:lpstr>
      <vt:lpstr>Phoebe</vt:lpstr>
      <vt:lpstr>Ronaldo</vt:lpstr>
      <vt:lpstr>Appendix</vt:lpstr>
      <vt:lpstr>iPython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Name?</dc:title>
  <dc:creator>Jenna M. Boxberger</dc:creator>
  <cp:lastModifiedBy>Jenna Boxberger</cp:lastModifiedBy>
  <cp:revision>35</cp:revision>
  <dcterms:created xsi:type="dcterms:W3CDTF">2018-02-07T01:50:57Z</dcterms:created>
  <dcterms:modified xsi:type="dcterms:W3CDTF">2018-02-10T01:44:54Z</dcterms:modified>
</cp:coreProperties>
</file>