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1" r:id="rId10"/>
    <p:sldId id="282" r:id="rId11"/>
    <p:sldId id="292" r:id="rId12"/>
    <p:sldId id="293" r:id="rId13"/>
    <p:sldId id="294" r:id="rId14"/>
    <p:sldId id="272" r:id="rId15"/>
    <p:sldId id="271" r:id="rId16"/>
    <p:sldId id="288" r:id="rId17"/>
    <p:sldId id="268" r:id="rId18"/>
    <p:sldId id="269" r:id="rId19"/>
    <p:sldId id="270" r:id="rId20"/>
    <p:sldId id="286" r:id="rId21"/>
    <p:sldId id="287" r:id="rId22"/>
    <p:sldId id="285" r:id="rId23"/>
    <p:sldId id="283" r:id="rId24"/>
    <p:sldId id="284" r:id="rId25"/>
    <p:sldId id="264" r:id="rId26"/>
    <p:sldId id="265" r:id="rId27"/>
    <p:sldId id="289" r:id="rId28"/>
    <p:sldId id="290" r:id="rId29"/>
    <p:sldId id="291" r:id="rId30"/>
    <p:sldId id="295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ECBD-F85F-4DEB-BB62-717FD379E05B}" type="datetimeFigureOut">
              <a:rPr lang="ru-RU" smtClean="0"/>
              <a:t>17.12.2014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032E-6D85-4599-A2E0-4FDDDEF46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9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ECBD-F85F-4DEB-BB62-717FD379E05B}" type="datetimeFigureOut">
              <a:rPr lang="ru-RU" smtClean="0"/>
              <a:t>17.12.2014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032E-6D85-4599-A2E0-4FDDDEF46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95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ECBD-F85F-4DEB-BB62-717FD379E05B}" type="datetimeFigureOut">
              <a:rPr lang="ru-RU" smtClean="0"/>
              <a:t>17.12.2014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032E-6D85-4599-A2E0-4FDDDEF46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88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ECBD-F85F-4DEB-BB62-717FD379E05B}" type="datetimeFigureOut">
              <a:rPr lang="ru-RU" smtClean="0"/>
              <a:t>17.12.2014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032E-6D85-4599-A2E0-4FDDDEF46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2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ECBD-F85F-4DEB-BB62-717FD379E05B}" type="datetimeFigureOut">
              <a:rPr lang="ru-RU" smtClean="0"/>
              <a:t>17.12.2014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032E-6D85-4599-A2E0-4FDDDEF46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86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ECBD-F85F-4DEB-BB62-717FD379E05B}" type="datetimeFigureOut">
              <a:rPr lang="ru-RU" smtClean="0"/>
              <a:t>17.12.2014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032E-6D85-4599-A2E0-4FDDDEF46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05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ECBD-F85F-4DEB-BB62-717FD379E05B}" type="datetimeFigureOut">
              <a:rPr lang="ru-RU" smtClean="0"/>
              <a:t>17.12.2014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032E-6D85-4599-A2E0-4FDDDEF46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80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ECBD-F85F-4DEB-BB62-717FD379E05B}" type="datetimeFigureOut">
              <a:rPr lang="ru-RU" smtClean="0"/>
              <a:t>17.12.2014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032E-6D85-4599-A2E0-4FDDDEF46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ECBD-F85F-4DEB-BB62-717FD379E05B}" type="datetimeFigureOut">
              <a:rPr lang="ru-RU" smtClean="0"/>
              <a:t>17.12.2014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032E-6D85-4599-A2E0-4FDDDEF46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53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ECBD-F85F-4DEB-BB62-717FD379E05B}" type="datetimeFigureOut">
              <a:rPr lang="ru-RU" smtClean="0"/>
              <a:t>17.12.2014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032E-6D85-4599-A2E0-4FDDDEF46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07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ECBD-F85F-4DEB-BB62-717FD379E05B}" type="datetimeFigureOut">
              <a:rPr lang="ru-RU" smtClean="0"/>
              <a:t>17.12.2014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032E-6D85-4599-A2E0-4FDDDEF46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37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7ECBD-F85F-4DEB-BB62-717FD379E05B}" type="datetimeFigureOut">
              <a:rPr lang="ru-RU" smtClean="0"/>
              <a:t>17.12.2014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D032E-6D85-4599-A2E0-4FDDDEF46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1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ladzimirfiadotaiu.tpondemand.com/" TargetMode="External"/><Relationship Id="rId2" Type="http://schemas.openxmlformats.org/officeDocument/2006/relationships/hyperlink" Target="https://github.com/efimikvitaliy/SpecCourseProject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Терминал банковского работника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8478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Меню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Courier New" pitchFamily="49" charset="0"/>
              <a:buChar char="o"/>
            </a:pPr>
            <a:r>
              <a:rPr lang="ru-RU" dirty="0" smtClean="0"/>
              <a:t>Создать карту (затребовать номер счета, которому привязывается карта, номер карты, срок окончания действия карты, </a:t>
            </a:r>
            <a:r>
              <a:rPr lang="ru-RU" dirty="0" err="1" smtClean="0"/>
              <a:t>пин</a:t>
            </a:r>
            <a:r>
              <a:rPr lang="ru-RU" dirty="0" smtClean="0"/>
              <a:t>-код карты, </a:t>
            </a:r>
            <a:r>
              <a:rPr lang="ru-RU" dirty="0" err="1" smtClean="0"/>
              <a:t>csv</a:t>
            </a:r>
            <a:r>
              <a:rPr lang="ru-RU" dirty="0" smtClean="0"/>
              <a:t>-код (трехзначный код на обратной стороне карты))</a:t>
            </a:r>
          </a:p>
          <a:p>
            <a:pPr>
              <a:buFont typeface="Courier New" pitchFamily="49" charset="0"/>
              <a:buChar char="o"/>
            </a:pPr>
            <a:r>
              <a:rPr lang="ru-RU" dirty="0" smtClean="0"/>
              <a:t>Удалить карту (затребовать номер карты)</a:t>
            </a:r>
          </a:p>
          <a:p>
            <a:pPr>
              <a:buFont typeface="Courier New" pitchFamily="49" charset="0"/>
              <a:buChar char="o"/>
            </a:pPr>
            <a:r>
              <a:rPr lang="ru-RU" dirty="0" smtClean="0"/>
              <a:t>Показать список карт (затребовать номер счета либо если пусто показать все карты по всем счетам)</a:t>
            </a:r>
          </a:p>
          <a:p>
            <a:pPr>
              <a:buFont typeface="Courier New" pitchFamily="49" charset="0"/>
              <a:buChar char="o"/>
            </a:pPr>
            <a:r>
              <a:rPr lang="ru-RU" dirty="0" smtClean="0"/>
              <a:t>Поиск клиентов</a:t>
            </a:r>
          </a:p>
          <a:p>
            <a:pPr>
              <a:buFont typeface="Wingdings" pitchFamily="2" charset="2"/>
              <a:buChar char="Ø"/>
            </a:pPr>
            <a:r>
              <a:rPr lang="ru-RU" dirty="0" err="1" smtClean="0"/>
              <a:t>Операционист</a:t>
            </a:r>
            <a:r>
              <a:rPr lang="ru-RU" dirty="0" smtClean="0"/>
              <a:t>:</a:t>
            </a:r>
          </a:p>
          <a:p>
            <a:pPr>
              <a:buFont typeface="Courier New" pitchFamily="49" charset="0"/>
              <a:buChar char="o"/>
            </a:pPr>
            <a:r>
              <a:rPr lang="ru-RU" dirty="0" smtClean="0"/>
              <a:t>Пополнить баланс (затребовать тип (счет или карта), затребовать номер счета (карты), увеличить количество транзакций по счету, добавить транзакцию)</a:t>
            </a:r>
          </a:p>
          <a:p>
            <a:pPr>
              <a:buFont typeface="Courier New" pitchFamily="49" charset="0"/>
              <a:buChar char="o"/>
            </a:pPr>
            <a:r>
              <a:rPr lang="ru-RU" dirty="0" smtClean="0"/>
              <a:t>Снять деньги со счета (затребовать тип (счет или карта), затребовать номер счета (карты), увеличить количество транзакций по счету, добавить транзакцию)</a:t>
            </a:r>
          </a:p>
          <a:p>
            <a:pPr>
              <a:buFont typeface="Courier New" pitchFamily="49" charset="0"/>
              <a:buChar char="o"/>
            </a:pPr>
            <a:r>
              <a:rPr lang="ru-RU" dirty="0" smtClean="0"/>
              <a:t>Показать список счетов клиента (затребовать код клиента)</a:t>
            </a:r>
          </a:p>
          <a:p>
            <a:pPr>
              <a:buFont typeface="Courier New" pitchFamily="49" charset="0"/>
              <a:buChar char="o"/>
            </a:pPr>
            <a:r>
              <a:rPr lang="ru-RU" dirty="0" smtClean="0"/>
              <a:t>Просмотр баланса (затребовать тип (счет или карта), затребовать номер счета (карты), списать деньги за просмотр баланса, размер комиссии из таблицы конфигурации)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084168" y="623731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Чугунов Вадим</a:t>
            </a:r>
          </a:p>
        </p:txBody>
      </p:sp>
    </p:spTree>
    <p:extLst>
      <p:ext uri="{BB962C8B-B14F-4D97-AF65-F5344CB8AC3E}">
        <p14:creationId xmlns:p14="http://schemas.microsoft.com/office/powerpoint/2010/main" val="241581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48736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Автоматическая сборка через командную строку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Используется </a:t>
            </a:r>
            <a:r>
              <a:rPr lang="en-US" sz="1600" dirty="0" err="1" smtClean="0"/>
              <a:t>NAnt</a:t>
            </a:r>
            <a:r>
              <a:rPr lang="en-US" sz="1600" dirty="0" smtClean="0"/>
              <a:t> </a:t>
            </a:r>
            <a:r>
              <a:rPr lang="ru-RU" sz="1600" dirty="0" smtClean="0"/>
              <a:t>и </a:t>
            </a:r>
            <a:r>
              <a:rPr lang="en-US" sz="1600" dirty="0" err="1" smtClean="0"/>
              <a:t>MSBuild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 </a:t>
            </a:r>
            <a:r>
              <a:rPr lang="en-US" sz="1600" dirty="0" err="1" smtClean="0"/>
              <a:t>GroupProject.build</a:t>
            </a:r>
            <a:r>
              <a:rPr lang="ru-RU" sz="1600" dirty="0" smtClean="0"/>
              <a:t>:</a:t>
            </a:r>
            <a:endParaRPr lang="ru-RU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95237"/>
            <a:ext cx="8305800" cy="517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952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8604"/>
            <a:ext cx="8229600" cy="487362"/>
          </a:xfrm>
        </p:spPr>
        <p:txBody>
          <a:bodyPr>
            <a:normAutofit/>
          </a:bodyPr>
          <a:lstStyle/>
          <a:p>
            <a:r>
              <a:rPr lang="ru-RU" sz="2400" dirty="0"/>
              <a:t>Автоматическая сборка через командную строку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Build.bat: 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ru-RU" sz="1600" dirty="0" smtClean="0"/>
          </a:p>
          <a:p>
            <a:r>
              <a:rPr lang="ru-RU" sz="1600" dirty="0" smtClean="0"/>
              <a:t>Результаты запуска </a:t>
            </a:r>
            <a:r>
              <a:rPr lang="en-US" sz="1600" dirty="0" smtClean="0"/>
              <a:t>.bat </a:t>
            </a:r>
            <a:r>
              <a:rPr lang="ru-RU" sz="1600" dirty="0" smtClean="0"/>
              <a:t>файла:</a:t>
            </a:r>
            <a:endParaRPr lang="en-US" sz="1600" dirty="0" smtClean="0"/>
          </a:p>
          <a:p>
            <a:endParaRPr lang="en-US" sz="1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35966"/>
            <a:ext cx="11430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14600"/>
            <a:ext cx="4191000" cy="3420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514600"/>
            <a:ext cx="4530466" cy="3040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111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Continuous Integration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Для настройки непрерывной интеграции использовался </a:t>
            </a:r>
            <a:r>
              <a:rPr lang="en-US" sz="1600" dirty="0" err="1" smtClean="0"/>
              <a:t>TeamCity</a:t>
            </a:r>
            <a:r>
              <a:rPr lang="en-US" sz="1600" dirty="0" smtClean="0"/>
              <a:t>.</a:t>
            </a:r>
            <a:br>
              <a:rPr lang="en-US" sz="1600" dirty="0" smtClean="0"/>
            </a:br>
            <a:r>
              <a:rPr lang="en-US" sz="1600" dirty="0" smtClean="0"/>
              <a:t>Build-</a:t>
            </a:r>
            <a:r>
              <a:rPr lang="ru-RU" sz="1600" dirty="0" smtClean="0"/>
              <a:t>сервер делает </a:t>
            </a:r>
            <a:r>
              <a:rPr lang="en-US" sz="1600" dirty="0" smtClean="0"/>
              <a:t>pull </a:t>
            </a:r>
            <a:r>
              <a:rPr lang="ru-RU" sz="1600" dirty="0" smtClean="0"/>
              <a:t>из </a:t>
            </a:r>
            <a:r>
              <a:rPr lang="ru-RU" sz="1600" dirty="0" err="1" smtClean="0"/>
              <a:t>репозитория</a:t>
            </a:r>
            <a:r>
              <a:rPr lang="ru-RU" sz="1600" dirty="0" smtClean="0"/>
              <a:t>, а затем собирает проект и запускает  тесты используя </a:t>
            </a:r>
            <a:r>
              <a:rPr lang="en-US" sz="1600" dirty="0" err="1" smtClean="0"/>
              <a:t>NAnt</a:t>
            </a:r>
            <a:r>
              <a:rPr lang="en-US" sz="1600" dirty="0" smtClean="0"/>
              <a:t>-</a:t>
            </a:r>
            <a:r>
              <a:rPr lang="ru-RU" sz="1600" dirty="0" smtClean="0"/>
              <a:t>скрипт из файла </a:t>
            </a:r>
            <a:r>
              <a:rPr lang="en-US" sz="1600" dirty="0" err="1" smtClean="0"/>
              <a:t>GroupProject.build</a:t>
            </a:r>
            <a:r>
              <a:rPr lang="ru-RU" sz="1600" dirty="0" smtClean="0"/>
              <a:t>, который использовался и при сборке из командной строки.</a:t>
            </a:r>
            <a:endParaRPr lang="ru-RU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7" y="1828800"/>
            <a:ext cx="8354684" cy="164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7" y="3471922"/>
            <a:ext cx="8354684" cy="164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7" y="5116057"/>
            <a:ext cx="8354685" cy="162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641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Build </a:t>
            </a:r>
            <a:r>
              <a:rPr lang="ru-RU" b="1" dirty="0" smtClean="0"/>
              <a:t>проекта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32"/>
          <a:stretch/>
        </p:blipFill>
        <p:spPr>
          <a:xfrm>
            <a:off x="179512" y="1556792"/>
            <a:ext cx="8856984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48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Прохождение тестов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0768"/>
            <a:ext cx="7887163" cy="482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17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Абрамов Владислав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Как администратор я хочу иметь возможность создавать и удалять </a:t>
            </a:r>
            <a:r>
              <a:rPr lang="ru-RU" sz="2800" dirty="0" smtClean="0"/>
              <a:t>карты.</a:t>
            </a:r>
          </a:p>
          <a:p>
            <a:r>
              <a:rPr lang="ru-RU" sz="2000" dirty="0" smtClean="0"/>
              <a:t>Команда </a:t>
            </a:r>
            <a:r>
              <a:rPr lang="en-US" sz="2000" b="1" i="1" dirty="0" err="1" smtClean="0"/>
              <a:t>addCard</a:t>
            </a:r>
            <a:endParaRPr lang="en-US" sz="2000" dirty="0" smtClean="0"/>
          </a:p>
          <a:p>
            <a:r>
              <a:rPr lang="ru-RU" sz="2000" dirty="0" smtClean="0"/>
              <a:t>С начала нужно будет ввести номер банковского счета (для привязки карты). Если номер не верный, то можно ввести его еще раз, либо прервать операцию.</a:t>
            </a:r>
          </a:p>
          <a:p>
            <a:r>
              <a:rPr lang="ru-RU" sz="2000" dirty="0" smtClean="0"/>
              <a:t>Потом вводится информация о карте: ее номер, </a:t>
            </a:r>
            <a:r>
              <a:rPr lang="en-US" sz="2000" dirty="0" err="1" smtClean="0"/>
              <a:t>csv</a:t>
            </a:r>
            <a:r>
              <a:rPr lang="en-US" sz="2000" dirty="0" smtClean="0"/>
              <a:t>,</a:t>
            </a:r>
            <a:r>
              <a:rPr lang="ru-RU" sz="2000" dirty="0" smtClean="0"/>
              <a:t> дата истечения карты и ее пароль.</a:t>
            </a:r>
          </a:p>
          <a:p>
            <a:r>
              <a:rPr lang="ru-RU" sz="2000" dirty="0" smtClean="0"/>
              <a:t>Если такая карта с введенным ранее номером уже была создана, то операция </a:t>
            </a:r>
            <a:r>
              <a:rPr lang="ru-RU" sz="2000" dirty="0" err="1" smtClean="0"/>
              <a:t>прекращяется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81685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err="1"/>
              <a:t>Ефимик</a:t>
            </a:r>
            <a:r>
              <a:rPr lang="ru-RU" b="1" dirty="0"/>
              <a:t> </a:t>
            </a:r>
            <a:r>
              <a:rPr lang="ru-RU" b="1" dirty="0" smtClean="0"/>
              <a:t>Виталий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Реализовал команды:</a:t>
            </a:r>
            <a:br>
              <a:rPr lang="ru-RU" dirty="0"/>
            </a:br>
            <a:r>
              <a:rPr lang="ru-RU" dirty="0"/>
              <a:t>6) </a:t>
            </a:r>
            <a:r>
              <a:rPr lang="en-US" dirty="0" err="1"/>
              <a:t>addAccount</a:t>
            </a:r>
            <a:r>
              <a:rPr lang="ru-RU" dirty="0"/>
              <a:t> - Создать счет (затребовать код клиента, стартовый баланс (сколько денег на счет положить))</a:t>
            </a:r>
            <a:br>
              <a:rPr lang="ru-RU" dirty="0"/>
            </a:br>
            <a:r>
              <a:rPr lang="ru-RU" dirty="0"/>
              <a:t>7) </a:t>
            </a:r>
            <a:r>
              <a:rPr lang="en-US" dirty="0" err="1"/>
              <a:t>delAccount</a:t>
            </a:r>
            <a:r>
              <a:rPr lang="ru-RU" dirty="0"/>
              <a:t> Удалить счет (затребовать номер счета, удалить все связанные карты - каскадное удаление)</a:t>
            </a:r>
            <a:br>
              <a:rPr lang="ru-RU" dirty="0"/>
            </a:br>
            <a:r>
              <a:rPr lang="ru-RU" dirty="0"/>
              <a:t>12) </a:t>
            </a:r>
            <a:r>
              <a:rPr lang="en-US" dirty="0" err="1"/>
              <a:t>lockCard</a:t>
            </a:r>
            <a:r>
              <a:rPr lang="ru-RU" dirty="0"/>
              <a:t> - Заблокировать карту</a:t>
            </a:r>
            <a:br>
              <a:rPr lang="ru-RU" dirty="0"/>
            </a:br>
            <a:r>
              <a:rPr lang="ru-RU" dirty="0"/>
              <a:t>13) </a:t>
            </a:r>
            <a:r>
              <a:rPr lang="en-US" dirty="0" err="1"/>
              <a:t>unlockCard</a:t>
            </a:r>
            <a:r>
              <a:rPr lang="ru-RU" dirty="0"/>
              <a:t> - Разблокировать карту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6124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err="1"/>
              <a:t>Ефимик</a:t>
            </a:r>
            <a:r>
              <a:rPr lang="ru-RU" b="1" dirty="0"/>
              <a:t> </a:t>
            </a:r>
            <a:r>
              <a:rPr lang="ru-RU" b="1" dirty="0" smtClean="0"/>
              <a:t>Виталий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Создал </a:t>
            </a:r>
            <a:r>
              <a:rPr lang="ru-RU" dirty="0" err="1"/>
              <a:t>репозиторий</a:t>
            </a:r>
            <a:r>
              <a:rPr lang="ru-RU" dirty="0"/>
              <a:t> на </a:t>
            </a:r>
            <a:r>
              <a:rPr lang="ru-RU" dirty="0" err="1"/>
              <a:t>гитхабе</a:t>
            </a:r>
            <a:r>
              <a:rPr lang="ru-RU" dirty="0"/>
              <a:t> и выложил туда свой костяк приложения. Множество раз модифицировал базу (в частности для реализации </a:t>
            </a:r>
            <a:r>
              <a:rPr lang="en-US" dirty="0" err="1"/>
              <a:t>delAccount</a:t>
            </a:r>
            <a:r>
              <a:rPr lang="en-US" dirty="0"/>
              <a:t> </a:t>
            </a:r>
            <a:r>
              <a:rPr lang="ru-RU" dirty="0"/>
              <a:t> создавал таблицы истории).</a:t>
            </a:r>
          </a:p>
          <a:p>
            <a:r>
              <a:rPr lang="ru-RU" dirty="0"/>
              <a:t>В тестах реализовал функцию </a:t>
            </a:r>
            <a:r>
              <a:rPr lang="en-US" dirty="0" err="1"/>
              <a:t>testDelAccount</a:t>
            </a:r>
            <a:r>
              <a:rPr lang="ru-RU" dirty="0"/>
              <a:t>().</a:t>
            </a:r>
            <a:br>
              <a:rPr lang="ru-RU" dirty="0"/>
            </a:br>
            <a:r>
              <a:rPr lang="ru-RU" dirty="0"/>
              <a:t>Проверил что </a:t>
            </a:r>
            <a:r>
              <a:rPr lang="ru-RU" dirty="0" err="1"/>
              <a:t>билд</a:t>
            </a:r>
            <a:r>
              <a:rPr lang="ru-RU" dirty="0"/>
              <a:t> выполняется успешно и проходят тесты с </a:t>
            </a:r>
            <a:r>
              <a:rPr lang="ru-RU" dirty="0" err="1"/>
              <a:t>помошью</a:t>
            </a:r>
            <a:r>
              <a:rPr lang="ru-RU" dirty="0"/>
              <a:t> </a:t>
            </a:r>
            <a:r>
              <a:rPr lang="en-US" dirty="0"/>
              <a:t>team city</a:t>
            </a:r>
            <a:r>
              <a:rPr lang="ru-RU" dirty="0"/>
              <a:t>.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Наиболее интересный код операции удаления аккаунта, пришлось переносить и клиента в историю (поле </a:t>
            </a:r>
            <a:r>
              <a:rPr lang="en-US" dirty="0" err="1"/>
              <a:t>isDeleted</a:t>
            </a:r>
            <a:r>
              <a:rPr lang="en-US" dirty="0"/>
              <a:t> </a:t>
            </a:r>
            <a:r>
              <a:rPr lang="ru-RU" dirty="0"/>
              <a:t>у клиента оставлять 0), иначе аккаунт не добавлялся в историю, т.к. существует связь аккаунта и клиента по </a:t>
            </a:r>
            <a:r>
              <a:rPr lang="en-US" dirty="0"/>
              <a:t>id </a:t>
            </a:r>
            <a:r>
              <a:rPr lang="ru-RU" dirty="0"/>
              <a:t>клиента.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540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Ефимик</a:t>
            </a:r>
            <a:r>
              <a:rPr lang="ru-RU" b="1" dirty="0"/>
              <a:t> Виталий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ru-RU" dirty="0"/>
              <a:t>Выполняемая последовательность запросов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33773"/>
              </p:ext>
            </p:extLst>
          </p:nvPr>
        </p:nvGraphicFramePr>
        <p:xfrm>
          <a:off x="179512" y="2132856"/>
          <a:ext cx="8640960" cy="4521708"/>
        </p:xfrm>
        <a:graphic>
          <a:graphicData uri="http://schemas.openxmlformats.org/drawingml/2006/table">
            <a:tbl>
              <a:tblPr firstRow="1" firstCol="1" bandRow="1"/>
              <a:tblGrid>
                <a:gridCol w="8640960"/>
              </a:tblGrid>
              <a:tr h="38884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Courier New"/>
                          <a:ea typeface="Calibri"/>
                          <a:cs typeface="Times New Roman"/>
                        </a:rPr>
                        <a:t>	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char</a:t>
                      </a:r>
                      <a:r>
                        <a:rPr lang="en-US" sz="1400" dirty="0"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ourier New"/>
                          <a:ea typeface="Calibri"/>
                          <a:cs typeface="Times New Roman"/>
                        </a:rPr>
                        <a:t>showDataAboutAccount</a:t>
                      </a:r>
                      <a:r>
                        <a:rPr lang="en-US" sz="1400" dirty="0">
                          <a:effectLst/>
                          <a:latin typeface="Courier New"/>
                          <a:ea typeface="Calibri"/>
                          <a:cs typeface="Times New Roman"/>
                        </a:rPr>
                        <a:t>[] = </a:t>
                      </a:r>
                      <a:r>
                        <a:rPr lang="en-US" sz="1400" dirty="0">
                          <a:solidFill>
                            <a:srgbClr val="A31515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"SELECT * FROM BANK_ACCOUNTS WHERE </a:t>
                      </a:r>
                      <a:r>
                        <a:rPr lang="en-US" sz="1400" dirty="0" err="1">
                          <a:solidFill>
                            <a:srgbClr val="A31515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BANK_ACCOUNTS.account_id</a:t>
                      </a:r>
                      <a:r>
                        <a:rPr lang="en-US" sz="1400" dirty="0">
                          <a:solidFill>
                            <a:srgbClr val="A31515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= '%s';"</a:t>
                      </a:r>
                      <a:r>
                        <a:rPr lang="en-US" sz="1400" dirty="0">
                          <a:effectLst/>
                          <a:latin typeface="Courier New"/>
                          <a:ea typeface="Calibri"/>
                          <a:cs typeface="Times New Roman"/>
                        </a:rPr>
                        <a:t>;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/>
                          <a:ea typeface="Calibri"/>
                          <a:cs typeface="Times New Roman"/>
                        </a:rPr>
                        <a:t>	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char</a:t>
                      </a:r>
                      <a:r>
                        <a:rPr lang="en-US" sz="1400" dirty="0"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ourier New"/>
                          <a:ea typeface="Calibri"/>
                          <a:cs typeface="Times New Roman"/>
                        </a:rPr>
                        <a:t>insertClientIntoHistory</a:t>
                      </a:r>
                      <a:r>
                        <a:rPr lang="en-US" sz="1400" dirty="0">
                          <a:effectLst/>
                          <a:latin typeface="Courier New"/>
                          <a:ea typeface="Calibri"/>
                          <a:cs typeface="Times New Roman"/>
                        </a:rPr>
                        <a:t>[] = </a:t>
                      </a:r>
                      <a:r>
                        <a:rPr lang="en-US" sz="1400" dirty="0">
                          <a:solidFill>
                            <a:srgbClr val="A31515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"INSERT INTO CLIENT_DEL SELECT * FROM CLIENT WHERE CLIENT.id IN (SELECT </a:t>
                      </a:r>
                      <a:r>
                        <a:rPr lang="en-US" sz="1400" dirty="0" err="1">
                          <a:solidFill>
                            <a:srgbClr val="A31515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client_id</a:t>
                      </a:r>
                      <a:r>
                        <a:rPr lang="en-US" sz="1400" dirty="0">
                          <a:solidFill>
                            <a:srgbClr val="A31515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FROM BANK_ACCOUNTS WHERE </a:t>
                      </a:r>
                      <a:r>
                        <a:rPr lang="en-US" sz="1400" dirty="0" err="1">
                          <a:solidFill>
                            <a:srgbClr val="A31515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BANK_ACCOUNTS.account_id</a:t>
                      </a:r>
                      <a:r>
                        <a:rPr lang="en-US" sz="1400" dirty="0">
                          <a:solidFill>
                            <a:srgbClr val="A31515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= '%s');"</a:t>
                      </a:r>
                      <a:r>
                        <a:rPr lang="en-US" sz="1400" dirty="0">
                          <a:effectLst/>
                          <a:latin typeface="Courier New"/>
                          <a:ea typeface="Calibri"/>
                          <a:cs typeface="Times New Roman"/>
                        </a:rPr>
                        <a:t>;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/>
                          <a:ea typeface="Calibri"/>
                          <a:cs typeface="Times New Roman"/>
                        </a:rPr>
                        <a:t>	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char</a:t>
                      </a:r>
                      <a:r>
                        <a:rPr lang="en-US" sz="1400" dirty="0"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ourier New"/>
                          <a:ea typeface="Calibri"/>
                          <a:cs typeface="Times New Roman"/>
                        </a:rPr>
                        <a:t>insertAccountIntoHistory</a:t>
                      </a:r>
                      <a:r>
                        <a:rPr lang="en-US" sz="1400" dirty="0">
                          <a:effectLst/>
                          <a:latin typeface="Courier New"/>
                          <a:ea typeface="Calibri"/>
                          <a:cs typeface="Times New Roman"/>
                        </a:rPr>
                        <a:t>[] = </a:t>
                      </a:r>
                      <a:r>
                        <a:rPr lang="en-US" sz="1400" dirty="0">
                          <a:solidFill>
                            <a:srgbClr val="A31515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"INSERT INTO BANK_ACCOUNTS_DEL SELECT * FROM BANK_ACCOUNTS WHERE </a:t>
                      </a:r>
                      <a:r>
                        <a:rPr lang="en-US" sz="1400" dirty="0" err="1">
                          <a:solidFill>
                            <a:srgbClr val="A31515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BANK_ACCOUNTS.account_id</a:t>
                      </a:r>
                      <a:r>
                        <a:rPr lang="en-US" sz="1400" dirty="0">
                          <a:solidFill>
                            <a:srgbClr val="A31515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= '%s';"</a:t>
                      </a:r>
                      <a:r>
                        <a:rPr lang="en-US" sz="1400" dirty="0">
                          <a:effectLst/>
                          <a:latin typeface="Courier New"/>
                          <a:ea typeface="Calibri"/>
                          <a:cs typeface="Times New Roman"/>
                        </a:rPr>
                        <a:t>;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/>
                          <a:ea typeface="Calibri"/>
                          <a:cs typeface="Times New Roman"/>
                        </a:rPr>
                        <a:t>	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char</a:t>
                      </a:r>
                      <a:r>
                        <a:rPr lang="en-US" sz="1400" dirty="0"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ourier New"/>
                          <a:ea typeface="Calibri"/>
                          <a:cs typeface="Times New Roman"/>
                        </a:rPr>
                        <a:t>insertTransactionsIntoHistory</a:t>
                      </a:r>
                      <a:r>
                        <a:rPr lang="en-US" sz="1400" dirty="0">
                          <a:effectLst/>
                          <a:latin typeface="Courier New"/>
                          <a:ea typeface="Calibri"/>
                          <a:cs typeface="Times New Roman"/>
                        </a:rPr>
                        <a:t>[] = </a:t>
                      </a:r>
                      <a:r>
                        <a:rPr lang="en-US" sz="1400" dirty="0">
                          <a:solidFill>
                            <a:srgbClr val="A31515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"INSERT INTO TRANSACTION_DEL SELECT * FROM \"TRANSACTION\" WHERE </a:t>
                      </a:r>
                      <a:r>
                        <a:rPr lang="en-US" sz="1400" dirty="0" err="1">
                          <a:solidFill>
                            <a:srgbClr val="A31515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Account_number</a:t>
                      </a:r>
                      <a:r>
                        <a:rPr lang="en-US" sz="1400" dirty="0">
                          <a:solidFill>
                            <a:srgbClr val="A31515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= '%s';"</a:t>
                      </a:r>
                      <a:r>
                        <a:rPr lang="en-US" sz="1400" dirty="0">
                          <a:effectLst/>
                          <a:latin typeface="Courier New"/>
                          <a:ea typeface="Calibri"/>
                          <a:cs typeface="Times New Roman"/>
                        </a:rPr>
                        <a:t>;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/>
                          <a:ea typeface="Calibri"/>
                          <a:cs typeface="Times New Roman"/>
                        </a:rPr>
                        <a:t>	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char</a:t>
                      </a:r>
                      <a:r>
                        <a:rPr lang="en-US" sz="1400" dirty="0"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ourier New"/>
                          <a:ea typeface="Calibri"/>
                          <a:cs typeface="Times New Roman"/>
                        </a:rPr>
                        <a:t>insertCardsIntoHistory</a:t>
                      </a:r>
                      <a:r>
                        <a:rPr lang="en-US" sz="1400" dirty="0">
                          <a:effectLst/>
                          <a:latin typeface="Courier New"/>
                          <a:ea typeface="Calibri"/>
                          <a:cs typeface="Times New Roman"/>
                        </a:rPr>
                        <a:t>[] = </a:t>
                      </a:r>
                      <a:r>
                        <a:rPr lang="en-US" sz="1400" dirty="0">
                          <a:solidFill>
                            <a:srgbClr val="A31515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"INSERT INTO CARD_DEL SELECT * FROM CARD WHERE </a:t>
                      </a:r>
                      <a:r>
                        <a:rPr lang="en-US" sz="1400" dirty="0" err="1">
                          <a:solidFill>
                            <a:srgbClr val="A31515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CARD.accNum</a:t>
                      </a:r>
                      <a:r>
                        <a:rPr lang="en-US" sz="1400" dirty="0">
                          <a:solidFill>
                            <a:srgbClr val="A31515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= '%s';"</a:t>
                      </a:r>
                      <a:r>
                        <a:rPr lang="en-US" sz="1400" dirty="0">
                          <a:effectLst/>
                          <a:latin typeface="Courier New"/>
                          <a:ea typeface="Calibri"/>
                          <a:cs typeface="Times New Roman"/>
                        </a:rPr>
                        <a:t>;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/>
                          <a:ea typeface="Calibri"/>
                          <a:cs typeface="Times New Roman"/>
                        </a:rPr>
                        <a:t>	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char</a:t>
                      </a:r>
                      <a:r>
                        <a:rPr lang="en-US" sz="1400" dirty="0"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ourier New"/>
                          <a:ea typeface="Calibri"/>
                          <a:cs typeface="Times New Roman"/>
                        </a:rPr>
                        <a:t>deleteAccount</a:t>
                      </a:r>
                      <a:r>
                        <a:rPr lang="en-US" sz="1400" dirty="0">
                          <a:effectLst/>
                          <a:latin typeface="Courier New"/>
                          <a:ea typeface="Calibri"/>
                          <a:cs typeface="Times New Roman"/>
                        </a:rPr>
                        <a:t>[] = </a:t>
                      </a:r>
                      <a:r>
                        <a:rPr lang="en-US" sz="1400" dirty="0">
                          <a:solidFill>
                            <a:srgbClr val="A31515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"DELETE FROM BANK_ACCOUNTS WHERE </a:t>
                      </a:r>
                      <a:r>
                        <a:rPr lang="en-US" sz="1400" dirty="0" err="1">
                          <a:solidFill>
                            <a:srgbClr val="A31515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BANK_ACCOUNTS.account_id</a:t>
                      </a:r>
                      <a:r>
                        <a:rPr lang="en-US" sz="1400" dirty="0">
                          <a:solidFill>
                            <a:srgbClr val="A31515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= '%s';"</a:t>
                      </a:r>
                      <a:r>
                        <a:rPr lang="en-US" sz="1400" dirty="0">
                          <a:effectLst/>
                          <a:latin typeface="Courier New"/>
                          <a:ea typeface="Calibri"/>
                          <a:cs typeface="Times New Roman"/>
                        </a:rPr>
                        <a:t>;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/>
                          <a:ea typeface="Calibri"/>
                          <a:cs typeface="Times New Roman"/>
                        </a:rPr>
                        <a:t>	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char</a:t>
                      </a:r>
                      <a:r>
                        <a:rPr lang="en-US" sz="1400" dirty="0"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ourier New"/>
                          <a:ea typeface="Calibri"/>
                          <a:cs typeface="Times New Roman"/>
                        </a:rPr>
                        <a:t>updateAccountIntoHistory</a:t>
                      </a:r>
                      <a:r>
                        <a:rPr lang="en-US" sz="1400" dirty="0">
                          <a:effectLst/>
                          <a:latin typeface="Courier New"/>
                          <a:ea typeface="Calibri"/>
                          <a:cs typeface="Times New Roman"/>
                        </a:rPr>
                        <a:t>[] = </a:t>
                      </a:r>
                      <a:r>
                        <a:rPr lang="en-US" sz="1400" dirty="0">
                          <a:solidFill>
                            <a:srgbClr val="A31515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"UPDATE BANK_ACCOUNTS_DEL SET </a:t>
                      </a:r>
                      <a:r>
                        <a:rPr lang="en-US" sz="1400" dirty="0" err="1">
                          <a:solidFill>
                            <a:srgbClr val="A31515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isDeleted</a:t>
                      </a:r>
                      <a:r>
                        <a:rPr lang="en-US" sz="1400" dirty="0">
                          <a:solidFill>
                            <a:srgbClr val="A31515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= '1' WHERE </a:t>
                      </a:r>
                      <a:r>
                        <a:rPr lang="en-US" sz="1400" dirty="0" err="1">
                          <a:solidFill>
                            <a:srgbClr val="A31515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BANK_ACCOUNTS_DEL.account_id</a:t>
                      </a:r>
                      <a:r>
                        <a:rPr lang="en-US" sz="1400" dirty="0">
                          <a:solidFill>
                            <a:srgbClr val="A31515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= '%s';"</a:t>
                      </a:r>
                      <a:r>
                        <a:rPr lang="en-US" sz="1400" dirty="0">
                          <a:effectLst/>
                          <a:latin typeface="Courier New"/>
                          <a:ea typeface="Calibri"/>
                          <a:cs typeface="Times New Roman"/>
                        </a:rPr>
                        <a:t>;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/>
                          <a:ea typeface="Calibri"/>
                          <a:cs typeface="Times New Roman"/>
                        </a:rPr>
                        <a:t>	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char</a:t>
                      </a:r>
                      <a:r>
                        <a:rPr lang="en-US" sz="1400" dirty="0"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ourier New"/>
                          <a:ea typeface="Calibri"/>
                          <a:cs typeface="Times New Roman"/>
                        </a:rPr>
                        <a:t>updateCardsIntoHistory</a:t>
                      </a:r>
                      <a:r>
                        <a:rPr lang="en-US" sz="1400" dirty="0">
                          <a:effectLst/>
                          <a:latin typeface="Courier New"/>
                          <a:ea typeface="Calibri"/>
                          <a:cs typeface="Times New Roman"/>
                        </a:rPr>
                        <a:t>[] = </a:t>
                      </a:r>
                      <a:r>
                        <a:rPr lang="en-US" sz="1400" dirty="0">
                          <a:solidFill>
                            <a:srgbClr val="A31515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"UPDATE CARD_DEL SET </a:t>
                      </a:r>
                      <a:r>
                        <a:rPr lang="en-US" sz="1400" dirty="0" err="1">
                          <a:solidFill>
                            <a:srgbClr val="A31515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isDeleted</a:t>
                      </a:r>
                      <a:r>
                        <a:rPr lang="en-US" sz="1400" dirty="0">
                          <a:solidFill>
                            <a:srgbClr val="A31515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= '1' WHERE </a:t>
                      </a:r>
                      <a:r>
                        <a:rPr lang="en-US" sz="1400" dirty="0" err="1">
                          <a:solidFill>
                            <a:srgbClr val="A31515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CARD_DEL.accNum</a:t>
                      </a:r>
                      <a:r>
                        <a:rPr lang="en-US" sz="1400" dirty="0">
                          <a:solidFill>
                            <a:srgbClr val="A31515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= '%s';"</a:t>
                      </a:r>
                      <a:r>
                        <a:rPr lang="en-US" sz="1400" dirty="0">
                          <a:effectLst/>
                          <a:latin typeface="Courier New"/>
                          <a:ea typeface="Calibri"/>
                          <a:cs typeface="Times New Roman"/>
                        </a:rPr>
                        <a:t>;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Абрамов Владислав Андреевич			</a:t>
            </a:r>
          </a:p>
          <a:p>
            <a:r>
              <a:rPr lang="ru-RU" dirty="0" err="1"/>
              <a:t>Ефимик</a:t>
            </a:r>
            <a:r>
              <a:rPr lang="ru-RU" dirty="0"/>
              <a:t> Виталий Олегович		</a:t>
            </a:r>
          </a:p>
          <a:p>
            <a:r>
              <a:rPr lang="ru-RU" dirty="0"/>
              <a:t>Жук Алексей Иванович	</a:t>
            </a:r>
          </a:p>
          <a:p>
            <a:r>
              <a:rPr lang="ru-RU" dirty="0" err="1"/>
              <a:t>Заренок</a:t>
            </a:r>
            <a:r>
              <a:rPr lang="ru-RU" dirty="0"/>
              <a:t> Василий Витальевич		</a:t>
            </a:r>
          </a:p>
          <a:p>
            <a:r>
              <a:rPr lang="ru-RU" dirty="0"/>
              <a:t>Оробей Олег Игоревич		</a:t>
            </a:r>
          </a:p>
          <a:p>
            <a:r>
              <a:rPr lang="ru-RU" dirty="0"/>
              <a:t>Федотов Владимир Евгеньевич		</a:t>
            </a:r>
          </a:p>
          <a:p>
            <a:r>
              <a:rPr lang="ru-RU" dirty="0" err="1"/>
              <a:t>Хвистик</a:t>
            </a:r>
            <a:r>
              <a:rPr lang="ru-RU" dirty="0"/>
              <a:t> Вадим Александрович		</a:t>
            </a:r>
          </a:p>
          <a:p>
            <a:r>
              <a:rPr lang="ru-RU" dirty="0"/>
              <a:t>Чугунов Вадим Константинович		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280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Жук Алексей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Реализовал команды:</a:t>
            </a:r>
            <a:br>
              <a:rPr lang="ru-RU" dirty="0" smtClean="0"/>
            </a:br>
            <a:r>
              <a:rPr lang="en-US" dirty="0" smtClean="0"/>
              <a:t>1</a:t>
            </a:r>
            <a:r>
              <a:rPr lang="ru-RU" dirty="0" smtClean="0"/>
              <a:t>) </a:t>
            </a:r>
            <a:r>
              <a:rPr lang="en-US" i="1" dirty="0" err="1" smtClean="0"/>
              <a:t>findClientsBySecondName</a:t>
            </a:r>
            <a:r>
              <a:rPr lang="en-US" i="1" dirty="0" smtClean="0"/>
              <a:t> </a:t>
            </a:r>
            <a:r>
              <a:rPr lang="ru-RU" dirty="0" smtClean="0"/>
              <a:t>– поиск клиентов по фамилии.</a:t>
            </a:r>
          </a:p>
          <a:p>
            <a:pPr>
              <a:buNone/>
            </a:pPr>
            <a:r>
              <a:rPr lang="ru-RU" dirty="0" smtClean="0"/>
              <a:t>          Система выводит информацию о клиентах по заданной фамилии</a:t>
            </a:r>
            <a:r>
              <a:rPr lang="en-US" dirty="0" smtClean="0"/>
              <a:t>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2</a:t>
            </a:r>
            <a:r>
              <a:rPr lang="ru-RU" dirty="0" smtClean="0"/>
              <a:t>) </a:t>
            </a:r>
            <a:r>
              <a:rPr lang="en-US" dirty="0" err="1" smtClean="0"/>
              <a:t>setInterestRate</a:t>
            </a:r>
            <a:r>
              <a:rPr lang="ru-RU" dirty="0" smtClean="0"/>
              <a:t> - изменить процентную ставку.</a:t>
            </a:r>
          </a:p>
          <a:p>
            <a:pPr>
              <a:buNone/>
            </a:pPr>
            <a:r>
              <a:rPr lang="ru-RU" dirty="0" smtClean="0"/>
              <a:t>           Необходимо ввести новое значение процентной ставки. Система добавляет новую запись в базу.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7857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Жук Алексей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    </a:t>
            </a:r>
            <a:r>
              <a:rPr lang="en-US" dirty="0" smtClean="0"/>
              <a:t>3</a:t>
            </a:r>
            <a:r>
              <a:rPr lang="ru-RU" dirty="0" smtClean="0"/>
              <a:t>) </a:t>
            </a:r>
            <a:r>
              <a:rPr lang="en-US" dirty="0" err="1" smtClean="0"/>
              <a:t>setPerDayFee</a:t>
            </a:r>
            <a:r>
              <a:rPr lang="ru-RU" dirty="0" smtClean="0"/>
              <a:t>- изменить штраф.</a:t>
            </a:r>
            <a:br>
              <a:rPr lang="ru-RU" dirty="0" smtClean="0"/>
            </a:br>
            <a:r>
              <a:rPr lang="en-US" dirty="0" smtClean="0"/>
              <a:t>4</a:t>
            </a:r>
            <a:r>
              <a:rPr lang="ru-RU" dirty="0" smtClean="0"/>
              <a:t>) </a:t>
            </a:r>
            <a:r>
              <a:rPr lang="en-US" dirty="0" err="1" smtClean="0"/>
              <a:t>setMonthlyQuota</a:t>
            </a:r>
            <a:r>
              <a:rPr lang="en-US" dirty="0" smtClean="0"/>
              <a:t> </a:t>
            </a:r>
            <a:r>
              <a:rPr lang="ru-RU" dirty="0" smtClean="0"/>
              <a:t>– изменить месячную квоту.</a:t>
            </a:r>
          </a:p>
          <a:p>
            <a:pPr>
              <a:buNone/>
            </a:pPr>
            <a:r>
              <a:rPr lang="ru-RU" dirty="0" smtClean="0"/>
              <a:t>    5) </a:t>
            </a:r>
            <a:r>
              <a:rPr lang="en-US" dirty="0" err="1" smtClean="0"/>
              <a:t>setPerTransactionFee</a:t>
            </a:r>
            <a:r>
              <a:rPr lang="ru-RU" dirty="0" smtClean="0"/>
              <a:t> – изменить плату за транзакцию.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3894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346050"/>
          </a:xfrm>
        </p:spPr>
        <p:txBody>
          <a:bodyPr>
            <a:noAutofit/>
          </a:bodyPr>
          <a:lstStyle/>
          <a:p>
            <a:r>
              <a:rPr lang="ru-RU" b="1" dirty="0" err="1" smtClean="0"/>
              <a:t>Заренок</a:t>
            </a:r>
            <a:r>
              <a:rPr lang="ru-RU" b="1" dirty="0" smtClean="0"/>
              <a:t> Василий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Как администратор, я хочу:</a:t>
            </a:r>
          </a:p>
          <a:p>
            <a:r>
              <a:rPr lang="ru-RU" sz="1800" dirty="0"/>
              <a:t>1) </a:t>
            </a:r>
            <a:r>
              <a:rPr lang="ru-RU" sz="1800" dirty="0" smtClean="0"/>
              <a:t>Показать всех текущих клиентов </a:t>
            </a:r>
            <a:r>
              <a:rPr lang="ru-RU" sz="1800" dirty="0"/>
              <a:t>– команда </a:t>
            </a:r>
            <a:r>
              <a:rPr lang="en-US" sz="1800" b="1" i="1" dirty="0" err="1" smtClean="0"/>
              <a:t>showClients</a:t>
            </a:r>
            <a:r>
              <a:rPr lang="ru-RU" sz="1800" dirty="0" smtClean="0"/>
              <a:t>. </a:t>
            </a: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       Система отображает всех текущих клиентов  и информацию о них</a:t>
            </a:r>
            <a:r>
              <a:rPr lang="en-US" sz="1800" dirty="0" smtClean="0"/>
              <a:t>.</a:t>
            </a:r>
            <a:endParaRPr lang="ru-RU" sz="1800" dirty="0"/>
          </a:p>
          <a:p>
            <a:r>
              <a:rPr lang="ru-RU" sz="1800" dirty="0"/>
              <a:t>2) </a:t>
            </a:r>
            <a:r>
              <a:rPr lang="ru-RU" sz="1800" dirty="0" smtClean="0"/>
              <a:t>Показать всех недействительных клиентов </a:t>
            </a:r>
            <a:r>
              <a:rPr lang="ru-RU" sz="1800" dirty="0"/>
              <a:t>- команда </a:t>
            </a:r>
            <a:r>
              <a:rPr lang="en-US" sz="1800" b="1" i="1" dirty="0" err="1" smtClean="0"/>
              <a:t>showDeletedClients</a:t>
            </a:r>
            <a:r>
              <a:rPr lang="ru-RU" sz="1800" dirty="0" smtClean="0"/>
              <a:t> </a:t>
            </a: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       Система отображает всех </a:t>
            </a:r>
            <a:r>
              <a:rPr lang="en-US" sz="1800" dirty="0" smtClean="0"/>
              <a:t> </a:t>
            </a:r>
            <a:r>
              <a:rPr lang="ru-RU" sz="1800" dirty="0" smtClean="0"/>
              <a:t>недействительных клиентов  и информацию о них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 Используется </a:t>
            </a:r>
            <a:r>
              <a:rPr lang="en-US" sz="1800" dirty="0" smtClean="0"/>
              <a:t>SELECT </a:t>
            </a:r>
            <a:r>
              <a:rPr lang="ru-RU" sz="1800" dirty="0" smtClean="0"/>
              <a:t>запрос из таблицы </a:t>
            </a:r>
            <a:r>
              <a:rPr lang="en-US" sz="1800" dirty="0" smtClean="0"/>
              <a:t>CLIENT_DEL</a:t>
            </a:r>
            <a:r>
              <a:rPr lang="ru-RU" sz="1800" dirty="0" smtClean="0"/>
              <a:t>, где поле </a:t>
            </a:r>
            <a:r>
              <a:rPr lang="en-US" sz="1800" dirty="0" err="1" smtClean="0"/>
              <a:t>isDeleted</a:t>
            </a:r>
            <a:r>
              <a:rPr lang="en-US" sz="1800" dirty="0" smtClean="0"/>
              <a:t> </a:t>
            </a:r>
            <a:r>
              <a:rPr lang="ru-RU" sz="1800" dirty="0" smtClean="0"/>
              <a:t>равно </a:t>
            </a:r>
            <a:r>
              <a:rPr lang="en-US" sz="1800" dirty="0" smtClean="0"/>
              <a:t>“</a:t>
            </a:r>
            <a:r>
              <a:rPr lang="ru-RU" sz="1800" dirty="0" smtClean="0"/>
              <a:t>1</a:t>
            </a:r>
            <a:r>
              <a:rPr lang="en-US" sz="1800" dirty="0" smtClean="0"/>
              <a:t>”</a:t>
            </a:r>
            <a:endParaRPr lang="ru-RU" sz="1800" dirty="0"/>
          </a:p>
          <a:p>
            <a:r>
              <a:rPr lang="en-US" sz="1800" dirty="0" smtClean="0"/>
              <a:t>3) </a:t>
            </a:r>
            <a:r>
              <a:rPr lang="ru-RU" sz="1800" dirty="0" smtClean="0"/>
              <a:t>Показать информацию о клиенте – команда </a:t>
            </a:r>
            <a:r>
              <a:rPr lang="en-US" sz="1800" b="1" i="1" dirty="0" err="1" smtClean="0"/>
              <a:t>showClient</a:t>
            </a:r>
            <a:r>
              <a:rPr lang="ru-RU" sz="1800" b="1" i="1" dirty="0" smtClean="0"/>
              <a:t> «адрес электронной почты/идентификатор»</a:t>
            </a:r>
            <a:r>
              <a:rPr lang="ru-RU" sz="1800" dirty="0" smtClean="0"/>
              <a:t>. </a:t>
            </a:r>
          </a:p>
          <a:p>
            <a:pPr marL="0" indent="0">
              <a:buNone/>
            </a:pPr>
            <a:r>
              <a:rPr lang="ru-RU" sz="1800" dirty="0" smtClean="0"/>
              <a:t>       Система информацию о клиенте по заданному адресу электронной почты или идентификатор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10720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346050"/>
          </a:xfrm>
        </p:spPr>
        <p:txBody>
          <a:bodyPr>
            <a:noAutofit/>
          </a:bodyPr>
          <a:lstStyle/>
          <a:p>
            <a:r>
              <a:rPr lang="ru-RU" sz="4800" b="1" dirty="0" smtClean="0"/>
              <a:t>Федотов Владимир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Как администратор, я хочу:</a:t>
            </a:r>
          </a:p>
          <a:p>
            <a:r>
              <a:rPr lang="ru-RU" sz="1800" dirty="0"/>
              <a:t>1) Создать клиента – команда </a:t>
            </a:r>
            <a:r>
              <a:rPr lang="en-US" sz="1800" b="1" i="1" dirty="0" err="1"/>
              <a:t>addClient</a:t>
            </a:r>
            <a:r>
              <a:rPr lang="ru-RU" sz="1800" dirty="0"/>
              <a:t>. </a:t>
            </a:r>
          </a:p>
          <a:p>
            <a:pPr marL="0" indent="0">
              <a:buNone/>
            </a:pPr>
            <a:r>
              <a:rPr lang="ru-RU" sz="1800" dirty="0" smtClean="0"/>
              <a:t>        Необходимо </a:t>
            </a:r>
            <a:r>
              <a:rPr lang="ru-RU" sz="1800" dirty="0"/>
              <a:t>ввести имя, фамилию клиента, почту и пароль. Система добавляет данного клиента в базу (</a:t>
            </a:r>
            <a:r>
              <a:rPr lang="ru-RU" sz="1800" dirty="0" smtClean="0"/>
              <a:t>используя </a:t>
            </a:r>
            <a:r>
              <a:rPr lang="en-US" sz="1800" dirty="0"/>
              <a:t>SQL </a:t>
            </a:r>
            <a:r>
              <a:rPr lang="ru-RU" sz="1800" dirty="0"/>
              <a:t>запрос </a:t>
            </a:r>
            <a:r>
              <a:rPr lang="en-US" sz="1800" dirty="0"/>
              <a:t>INSERT INTO</a:t>
            </a:r>
            <a:r>
              <a:rPr lang="ru-RU" sz="1800" dirty="0"/>
              <a:t>…)</a:t>
            </a:r>
          </a:p>
          <a:p>
            <a:r>
              <a:rPr lang="ru-RU" sz="1800" dirty="0"/>
              <a:t>2) Изменить клиента - команда </a:t>
            </a:r>
            <a:r>
              <a:rPr lang="en-US" sz="1800" b="1" i="1" dirty="0" err="1"/>
              <a:t>updateClient</a:t>
            </a:r>
            <a:r>
              <a:rPr lang="en-US" sz="1800" b="1" i="1" dirty="0"/>
              <a:t> </a:t>
            </a:r>
            <a:r>
              <a:rPr lang="en-US" sz="1800" b="1" i="1" dirty="0" err="1"/>
              <a:t>ClientId</a:t>
            </a:r>
            <a:r>
              <a:rPr lang="ru-RU" sz="1800" i="1" dirty="0"/>
              <a:t>.</a:t>
            </a:r>
            <a:r>
              <a:rPr lang="ru-RU" sz="1800" dirty="0"/>
              <a:t> </a:t>
            </a:r>
          </a:p>
          <a:p>
            <a:pPr marL="0" indent="0">
              <a:buNone/>
            </a:pPr>
            <a:r>
              <a:rPr lang="ru-RU" sz="1800" dirty="0" smtClean="0"/>
              <a:t>       Система </a:t>
            </a:r>
            <a:r>
              <a:rPr lang="ru-RU" sz="1800" dirty="0"/>
              <a:t>проверит наличие клиента в базе данных с текущими клиентами с введенным </a:t>
            </a:r>
            <a:r>
              <a:rPr lang="en-US" sz="1800" dirty="0"/>
              <a:t>Id</a:t>
            </a:r>
            <a:r>
              <a:rPr lang="ru-RU" sz="1800" dirty="0"/>
              <a:t>. Отобразит информацию о нем. Предложит ввести новый адрес эл. почты и новый пароль. После чего сохранит изменение в базе (используя </a:t>
            </a:r>
            <a:r>
              <a:rPr lang="en-US" sz="1800" dirty="0"/>
              <a:t>SQL </a:t>
            </a:r>
            <a:r>
              <a:rPr lang="ru-RU" sz="1800" dirty="0"/>
              <a:t>запрос </a:t>
            </a:r>
            <a:r>
              <a:rPr lang="en-US" sz="1800" dirty="0"/>
              <a:t>UPDATE</a:t>
            </a:r>
            <a:r>
              <a:rPr lang="ru-RU" sz="1800" dirty="0"/>
              <a:t>…)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17365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449776"/>
            <a:ext cx="5078850" cy="4525963"/>
          </a:xfrm>
        </p:spPr>
      </p:pic>
      <p:sp>
        <p:nvSpPr>
          <p:cNvPr id="5" name="Прямоугольник 4"/>
          <p:cNvSpPr/>
          <p:nvPr/>
        </p:nvSpPr>
        <p:spPr>
          <a:xfrm>
            <a:off x="395536" y="476672"/>
            <a:ext cx="8748464" cy="1973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 Удалить клиента - команда </a:t>
            </a:r>
            <a:r>
              <a:rPr lang="en-US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deleteClient</a:t>
            </a:r>
            <a:r>
              <a:rPr lang="en-US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ClientId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чего система проверит наличие клиента в базе данных с текущими клиентами. Перенесет клиента и все связанные с ним счета и карты в таблицы где хранятся удаленные записи.(используя несколько запросов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 и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..) И удалит клиента и все связанные с ним счета и карты из текущих таблиц (используя каскадное удаление запрос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95536" y="130622"/>
            <a:ext cx="7859216" cy="346050"/>
          </a:xfrm>
        </p:spPr>
        <p:txBody>
          <a:bodyPr>
            <a:noAutofit/>
          </a:bodyPr>
          <a:lstStyle/>
          <a:p>
            <a:r>
              <a:rPr lang="ru-RU" b="1" dirty="0" smtClean="0"/>
              <a:t>Федотов Владимир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96749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Чугунов </a:t>
            </a:r>
            <a:r>
              <a:rPr lang="ru-RU" b="1" dirty="0" smtClean="0"/>
              <a:t>Вадим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568952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ru-RU" sz="1800" b="1" dirty="0"/>
              <a:t>Пополнение счета и снятие денежных средств со </a:t>
            </a:r>
            <a:r>
              <a:rPr lang="ru-RU" sz="1800" b="1" dirty="0" smtClean="0"/>
              <a:t>счета:</a:t>
            </a:r>
            <a:endParaRPr lang="ru-RU" sz="1800" b="1" dirty="0"/>
          </a:p>
          <a:p>
            <a:r>
              <a:rPr lang="ru-RU" sz="1600" b="1" dirty="0" smtClean="0"/>
              <a:t>В меню: </a:t>
            </a:r>
            <a:r>
              <a:rPr lang="en-US" sz="1600" b="1" dirty="0" err="1" smtClean="0"/>
              <a:t>add_money</a:t>
            </a:r>
            <a:r>
              <a:rPr lang="en-US" sz="1600" b="1" dirty="0" smtClean="0"/>
              <a:t> / </a:t>
            </a:r>
            <a:r>
              <a:rPr lang="en-US" sz="1600" b="1" dirty="0" err="1" smtClean="0"/>
              <a:t>get_money</a:t>
            </a:r>
            <a:endParaRPr lang="ru-RU" sz="1600" b="1" dirty="0" smtClean="0"/>
          </a:p>
          <a:p>
            <a:pPr marL="0" indent="0">
              <a:buNone/>
            </a:pPr>
            <a:r>
              <a:rPr lang="en-US" sz="1600" dirty="0"/>
              <a:t>Choose type: 1- card, 2- </a:t>
            </a:r>
            <a:r>
              <a:rPr lang="en-US" sz="1600" dirty="0" smtClean="0"/>
              <a:t>account</a:t>
            </a:r>
            <a:endParaRPr lang="en-US" sz="1600" dirty="0"/>
          </a:p>
          <a:p>
            <a:pPr marL="0" indent="0">
              <a:buNone/>
            </a:pPr>
            <a:r>
              <a:rPr lang="ru-RU" sz="1600" dirty="0"/>
              <a:t> </a:t>
            </a:r>
            <a:r>
              <a:rPr lang="ru-RU" sz="1600" dirty="0" smtClean="0"/>
              <a:t>   </a:t>
            </a:r>
            <a:r>
              <a:rPr lang="en-US" sz="1600" dirty="0" smtClean="0"/>
              <a:t>1/2</a:t>
            </a:r>
          </a:p>
          <a:p>
            <a:pPr marL="0" indent="0">
              <a:buNone/>
            </a:pPr>
            <a:r>
              <a:rPr lang="en-US" sz="1600" dirty="0"/>
              <a:t>Card </a:t>
            </a:r>
            <a:r>
              <a:rPr lang="en-US" sz="1600" dirty="0" smtClean="0"/>
              <a:t>/ Account number:</a:t>
            </a:r>
          </a:p>
          <a:p>
            <a:pPr marL="0" indent="0">
              <a:buNone/>
            </a:pPr>
            <a:r>
              <a:rPr lang="ru-RU" sz="1600" dirty="0" smtClean="0"/>
              <a:t>    </a:t>
            </a:r>
            <a:r>
              <a:rPr lang="en-US" sz="1600" dirty="0" smtClean="0"/>
              <a:t>1/11111</a:t>
            </a:r>
          </a:p>
          <a:p>
            <a:pPr marL="0" indent="0">
              <a:buNone/>
            </a:pPr>
            <a:r>
              <a:rPr lang="en-US" sz="1600" dirty="0"/>
              <a:t>Sum</a:t>
            </a:r>
            <a:r>
              <a:rPr lang="en-US" sz="1600" dirty="0" smtClean="0"/>
              <a:t>:</a:t>
            </a:r>
          </a:p>
          <a:p>
            <a:pPr marL="0" indent="0">
              <a:buNone/>
            </a:pPr>
            <a:r>
              <a:rPr lang="ru-RU" sz="1600" dirty="0" smtClean="0"/>
              <a:t>    </a:t>
            </a:r>
            <a:r>
              <a:rPr lang="en-US" sz="1600" dirty="0" smtClean="0"/>
              <a:t>100</a:t>
            </a:r>
          </a:p>
          <a:p>
            <a:r>
              <a:rPr lang="ru-RU" sz="1600" b="1" dirty="0" smtClean="0"/>
              <a:t>Запрос</a:t>
            </a:r>
          </a:p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accNum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FROM CARD WHERE id 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//(for Card)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SELECT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balance FROM BANK_ACCOUNTS WHERE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account_id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 11111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//(for Account)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BEGIN </a:t>
            </a:r>
            <a:endParaRPr lang="en-US" sz="14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 UPDATE BANK_ACCOUNTS SET balance = 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account_id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=11111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 SELECT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TotalTransactions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FROM BANK_ACCOUNTS WHERE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account_id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11111</a:t>
            </a:r>
            <a:endParaRPr lang="ru-RU" sz="14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SELECT Max(id) FROM TRANSACTION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 UPDATE BANK_ACCOUNTS SET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totalTransactions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/*+1 */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account_id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11111</a:t>
            </a:r>
            <a:endParaRPr lang="ru-RU" sz="14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INSERT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INTO Transact VALUES 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11111, 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max+1, 11111, 03.12.2014, 100, 0)</a:t>
            </a:r>
            <a:endParaRPr lang="ru-RU" sz="14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COMMIT</a:t>
            </a:r>
            <a:endParaRPr lang="en-US" sz="16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988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Чугунов Вадим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ru-RU" sz="3600" b="1" dirty="0"/>
              <a:t>Пополнение счета и снятие денежных средств со </a:t>
            </a:r>
            <a:r>
              <a:rPr lang="ru-RU" sz="3600" b="1" dirty="0" smtClean="0"/>
              <a:t>счета (ПРОДОЛЖЕНИЕ)</a:t>
            </a:r>
            <a:endParaRPr lang="ru-RU" sz="3600" b="1" dirty="0"/>
          </a:p>
          <a:p>
            <a:r>
              <a:rPr lang="ru-RU" dirty="0" smtClean="0"/>
              <a:t>Запрос выполняется в транзакции, результат  выполнения  каждого запроса проверяется на наличие ошибки, если происходит ошибка, то транзакция откатывается назад (</a:t>
            </a:r>
            <a:r>
              <a:rPr lang="en-US" dirty="0" smtClean="0"/>
              <a:t>ROLLBACK)</a:t>
            </a:r>
            <a:endParaRPr lang="ru-RU" dirty="0" smtClean="0"/>
          </a:p>
          <a:p>
            <a:r>
              <a:rPr lang="ru-RU" dirty="0" smtClean="0"/>
              <a:t>При обработке команды </a:t>
            </a:r>
            <a:r>
              <a:rPr lang="en-US" dirty="0" err="1" smtClean="0"/>
              <a:t>get_money</a:t>
            </a:r>
            <a:r>
              <a:rPr lang="en-US" dirty="0" smtClean="0"/>
              <a:t> </a:t>
            </a:r>
            <a:r>
              <a:rPr lang="ru-RU" dirty="0" smtClean="0"/>
              <a:t>получается баланс счета и производится проверка на наличие  достаточного количества средств на счете.</a:t>
            </a:r>
            <a:endParaRPr lang="en-US" dirty="0" smtClean="0"/>
          </a:p>
          <a:p>
            <a:r>
              <a:rPr lang="ru-RU" dirty="0" smtClean="0"/>
              <a:t>Увеличивается количество транзакций по счету</a:t>
            </a:r>
          </a:p>
          <a:p>
            <a:r>
              <a:rPr lang="ru-RU" dirty="0" smtClean="0"/>
              <a:t>Добавляется новая транзакция в таблицу транзакций с текущей датой,  счет получателя совпадает со счетом отправителя (при пополнении счета), счет получателя равен -1 (при снятии денежных средств)</a:t>
            </a:r>
          </a:p>
          <a:p>
            <a:r>
              <a:rPr lang="ru-RU" dirty="0" smtClean="0"/>
              <a:t>Получение текущей даты: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time_t</a:t>
            </a: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rawtime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tm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timeinfo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rawtime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timeinfo</a:t>
            </a:r>
            <a:r>
              <a:rPr lang="en-US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localtime</a:t>
            </a:r>
            <a:r>
              <a:rPr lang="en-US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rawtime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96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534400" cy="58674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600" dirty="0" err="1"/>
              <a:t>showAccounts</a:t>
            </a:r>
            <a:r>
              <a:rPr lang="en-US" sz="1600" dirty="0"/>
              <a:t> (</a:t>
            </a:r>
            <a:r>
              <a:rPr lang="ru-RU" sz="1600" dirty="0" err="1"/>
              <a:t>операционист</a:t>
            </a:r>
            <a:r>
              <a:rPr lang="en-US" sz="1600" dirty="0"/>
              <a:t>)</a:t>
            </a:r>
            <a:endParaRPr lang="ru-RU" sz="1600" dirty="0" smtClean="0"/>
          </a:p>
          <a:p>
            <a:r>
              <a:rPr lang="ru-RU" sz="1600" dirty="0" smtClean="0"/>
              <a:t>Описание: Показать список счетов клиента (затребовать код клиента, </a:t>
            </a:r>
            <a:r>
              <a:rPr lang="ru-RU" sz="1600" dirty="0"/>
              <a:t>код клиента-идентификационный номер по паспорту</a:t>
            </a:r>
            <a:r>
              <a:rPr lang="ru-RU" sz="1600" dirty="0" smtClean="0"/>
              <a:t>).</a:t>
            </a:r>
            <a:endParaRPr lang="ru-RU" sz="1600" dirty="0"/>
          </a:p>
          <a:p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1600" dirty="0" smtClean="0"/>
              <a:t>Использование:</a:t>
            </a:r>
            <a:endParaRPr lang="ru-RU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6858000" cy="166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124200"/>
            <a:ext cx="4953000" cy="3204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457200" y="-2598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Оробей Олег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74590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67" y="404664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showBalance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ru-RU" sz="2400" dirty="0"/>
              <a:t>операционист</a:t>
            </a:r>
            <a:r>
              <a:rPr lang="en-US" sz="2400" dirty="0"/>
              <a:t>)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/>
          </a:bodyPr>
          <a:lstStyle/>
          <a:p>
            <a:r>
              <a:rPr lang="ru-RU" sz="1600" dirty="0"/>
              <a:t>Описание: Просмотр баланса (затребовать тип (счет или карта), затребовать номер счета (карты), списать деньги за просмотр баланса, размер комиссии из конфига</a:t>
            </a:r>
            <a:r>
              <a:rPr lang="ru-RU" sz="1600" dirty="0" smtClean="0"/>
              <a:t>).</a:t>
            </a:r>
            <a:endParaRPr lang="ru-RU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21" y="1371600"/>
            <a:ext cx="827173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56667" y="-3154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Оробей Олег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745984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70" y="704387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showBalance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ru-RU" sz="2400" dirty="0"/>
              <a:t>операционист</a:t>
            </a:r>
            <a:r>
              <a:rPr lang="en-US" sz="2400" dirty="0"/>
              <a:t>)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15" y="1340768"/>
            <a:ext cx="8229600" cy="5287963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Использование:</a:t>
            </a:r>
          </a:p>
          <a:p>
            <a:endParaRPr lang="ru-RU" sz="16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30" y="1844824"/>
            <a:ext cx="644842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2598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Оробей Олег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7228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https://github.com/efimikvitaliy/SpecCourseProject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https://uladzimirfiadotaiu.tpondemand.com/</a:t>
            </a:r>
            <a:endParaRPr lang="ru-RU" dirty="0" smtClean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96913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Хвистик Вадим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800" dirty="0">
                <a:solidFill>
                  <a:srgbClr val="000000"/>
                </a:solidFill>
                <a:latin typeface="Calibri"/>
              </a:rPr>
              <a:t>Администратор может просмотреть список всех карт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000" dirty="0">
                <a:solidFill>
                  <a:srgbClr val="000000"/>
                </a:solidFill>
                <a:latin typeface="Calibri"/>
              </a:rPr>
              <a:t>Команда </a:t>
            </a:r>
            <a:r>
              <a:rPr lang="ru-RU" sz="2000" b="1" i="1" dirty="0" err="1">
                <a:solidFill>
                  <a:srgbClr val="000000"/>
                </a:solidFill>
                <a:latin typeface="Calibri"/>
              </a:rPr>
              <a:t>showAccounts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000" dirty="0">
                <a:solidFill>
                  <a:srgbClr val="000000"/>
                </a:solidFill>
                <a:latin typeface="Calibri"/>
              </a:rPr>
              <a:t>Выводит информацию по всем счетам. (см </a:t>
            </a:r>
            <a:r>
              <a:rPr lang="ru-RU" sz="2000" dirty="0" err="1">
                <a:solidFill>
                  <a:srgbClr val="000000"/>
                </a:solidFill>
                <a:latin typeface="Calibri"/>
              </a:rPr>
              <a:t>showAccounts</a:t>
            </a:r>
            <a:r>
              <a:rPr lang="ru-RU" sz="2000" dirty="0">
                <a:solidFill>
                  <a:srgbClr val="000000"/>
                </a:solidFill>
                <a:latin typeface="Calibri"/>
              </a:rPr>
              <a:t> для </a:t>
            </a:r>
            <a:r>
              <a:rPr lang="ru-RU" sz="2000" dirty="0" err="1">
                <a:solidFill>
                  <a:srgbClr val="000000"/>
                </a:solidFill>
                <a:latin typeface="Calibri"/>
              </a:rPr>
              <a:t>операциониста</a:t>
            </a:r>
            <a:r>
              <a:rPr lang="ru-RU" sz="2000" dirty="0">
                <a:solidFill>
                  <a:srgbClr val="000000"/>
                </a:solidFill>
                <a:latin typeface="Calibri"/>
              </a:rPr>
              <a:t>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000" dirty="0">
                <a:solidFill>
                  <a:srgbClr val="000000"/>
                </a:solidFill>
                <a:latin typeface="Calibri"/>
              </a:rPr>
              <a:t>Была попытка запилить хороший годный </a:t>
            </a:r>
            <a:r>
              <a:rPr lang="ru-RU" sz="2000" dirty="0" err="1">
                <a:solidFill>
                  <a:srgbClr val="000000"/>
                </a:solidFill>
                <a:latin typeface="Calibri"/>
              </a:rPr>
              <a:t>гитигнор</a:t>
            </a:r>
            <a:r>
              <a:rPr lang="ru-RU" sz="2000" dirty="0">
                <a:solidFill>
                  <a:srgbClr val="000000"/>
                </a:solidFill>
                <a:latin typeface="Calibri"/>
              </a:rPr>
              <a:t>, но позже осознал всю бесполезность этого занятия и забил. Всё равно все работают с одним единственным файлом.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89336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Реализовать консольный терминал для сотрудника банка;</a:t>
            </a:r>
          </a:p>
          <a:p>
            <a:r>
              <a:rPr lang="ru-RU" dirty="0" smtClean="0"/>
              <a:t>Обеспечить авторизацию и аутентификацию;</a:t>
            </a:r>
          </a:p>
          <a:p>
            <a:r>
              <a:rPr lang="ru-RU" dirty="0" smtClean="0"/>
              <a:t>Выделить 2 роли: администратор и </a:t>
            </a:r>
            <a:r>
              <a:rPr lang="ru-RU" dirty="0" err="1" smtClean="0"/>
              <a:t>операционист</a:t>
            </a:r>
            <a:r>
              <a:rPr lang="ru-RU" dirty="0" smtClean="0"/>
              <a:t>;</a:t>
            </a:r>
          </a:p>
          <a:p>
            <a:r>
              <a:rPr lang="ru-RU" dirty="0" smtClean="0"/>
              <a:t>Выводить меню для каждой роли</a:t>
            </a:r>
          </a:p>
        </p:txBody>
      </p:sp>
    </p:spTree>
    <p:extLst>
      <p:ext uri="{BB962C8B-B14F-4D97-AF65-F5344CB8AC3E}">
        <p14:creationId xmlns:p14="http://schemas.microsoft.com/office/powerpoint/2010/main" val="19232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Требуемый функционал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ru-RU" sz="3800" dirty="0" smtClean="0"/>
              <a:t>Администратор:</a:t>
            </a:r>
          </a:p>
          <a:p>
            <a:r>
              <a:rPr lang="ru-RU" dirty="0" smtClean="0"/>
              <a:t>Создавать, удалять и редактировать информацию о клиенте;</a:t>
            </a:r>
          </a:p>
          <a:p>
            <a:r>
              <a:rPr lang="ru-RU" dirty="0" smtClean="0"/>
              <a:t>Видеть список всех текущих клиентов;</a:t>
            </a:r>
          </a:p>
          <a:p>
            <a:r>
              <a:rPr lang="ru-RU" dirty="0" smtClean="0"/>
              <a:t>Видеть список удаленных клиентов;</a:t>
            </a:r>
          </a:p>
          <a:p>
            <a:r>
              <a:rPr lang="ru-RU" dirty="0" smtClean="0"/>
              <a:t>Устанавливать суммы сборов и комиссий;</a:t>
            </a:r>
          </a:p>
          <a:p>
            <a:r>
              <a:rPr lang="ru-RU" dirty="0" smtClean="0"/>
              <a:t>Открывать и закрывать счета;</a:t>
            </a:r>
          </a:p>
          <a:p>
            <a:r>
              <a:rPr lang="ru-RU" dirty="0" smtClean="0"/>
              <a:t>Видеть список всех счетов;</a:t>
            </a:r>
          </a:p>
          <a:p>
            <a:r>
              <a:rPr lang="ru-RU" dirty="0" smtClean="0"/>
              <a:t>Создавать и удалять карты, привязывать карту к счету</a:t>
            </a:r>
          </a:p>
          <a:p>
            <a:r>
              <a:rPr lang="ru-RU" dirty="0" smtClean="0"/>
              <a:t>Видеть список всех карт и список карт отдельного счета;</a:t>
            </a:r>
          </a:p>
          <a:p>
            <a:pPr>
              <a:buFont typeface="Wingdings" pitchFamily="2" charset="2"/>
              <a:buChar char="Ø"/>
            </a:pPr>
            <a:r>
              <a:rPr lang="ru-RU" sz="3800" dirty="0" err="1" smtClean="0"/>
              <a:t>Операционист</a:t>
            </a:r>
            <a:r>
              <a:rPr lang="ru-RU" sz="3800" dirty="0" smtClean="0"/>
              <a:t>:</a:t>
            </a:r>
          </a:p>
          <a:p>
            <a:r>
              <a:rPr lang="ru-RU" dirty="0" smtClean="0"/>
              <a:t>Пополнять счет;</a:t>
            </a:r>
          </a:p>
          <a:p>
            <a:r>
              <a:rPr lang="ru-RU" dirty="0" smtClean="0"/>
              <a:t>Снимать денежные средства со счета;</a:t>
            </a:r>
          </a:p>
          <a:p>
            <a:r>
              <a:rPr lang="ru-RU" dirty="0" smtClean="0"/>
              <a:t>Просмотреть баланс счета;</a:t>
            </a:r>
          </a:p>
          <a:p>
            <a:r>
              <a:rPr lang="ru-RU" dirty="0" smtClean="0"/>
              <a:t>Просмотреть список счетов клиента.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927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 descr="D:\Университет\СК Разработка для OS X\Отчеты\Bezymyann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7" t="14142" r="39697" b="30843"/>
          <a:stretch/>
        </p:blipFill>
        <p:spPr bwMode="auto">
          <a:xfrm>
            <a:off x="395536" y="1196752"/>
            <a:ext cx="8316416" cy="535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20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1600" dirty="0" smtClean="0"/>
              <a:t>Как администратор я хочу иметь возможность создавать, удалять и редактировать учетную запись клиента (</a:t>
            </a:r>
            <a:r>
              <a:rPr lang="ru-RU" sz="1600" dirty="0" err="1" smtClean="0"/>
              <a:t>Clients</a:t>
            </a:r>
            <a:r>
              <a:rPr lang="ru-RU" sz="1600" dirty="0" smtClean="0"/>
              <a:t>),</a:t>
            </a:r>
            <a:r>
              <a:rPr lang="en-US" sz="1600" dirty="0" smtClean="0"/>
              <a:t> </a:t>
            </a:r>
            <a:r>
              <a:rPr lang="ru-RU" sz="1600" dirty="0" smtClean="0"/>
              <a:t>путем введения информации о нем (для добавления и редактирования), таким образом, я контролирую список</a:t>
            </a:r>
            <a:r>
              <a:rPr lang="en-US" sz="1600" dirty="0" smtClean="0"/>
              <a:t> </a:t>
            </a:r>
            <a:r>
              <a:rPr lang="ru-RU" sz="1600" dirty="0" smtClean="0"/>
              <a:t>клиентов(</a:t>
            </a:r>
            <a:r>
              <a:rPr lang="ru-RU" sz="1600" dirty="0" err="1" smtClean="0"/>
              <a:t>Clients</a:t>
            </a:r>
            <a:r>
              <a:rPr lang="ru-RU" sz="1600" dirty="0" smtClean="0"/>
              <a:t>). </a:t>
            </a:r>
            <a:r>
              <a:rPr lang="ru-RU" sz="1600" i="1" u="sng" dirty="0" smtClean="0"/>
              <a:t>Федотов Владимир</a:t>
            </a:r>
            <a:r>
              <a:rPr lang="en-US" sz="1600" i="1" u="sng" dirty="0" smtClean="0"/>
              <a:t>, </a:t>
            </a:r>
            <a:r>
              <a:rPr lang="ru-RU" sz="1600" i="1" dirty="0" smtClean="0"/>
              <a:t>команды 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addClient</a:t>
            </a:r>
            <a:r>
              <a:rPr lang="en-US" sz="1600" i="1" dirty="0" smtClean="0"/>
              <a:t>, </a:t>
            </a:r>
            <a:r>
              <a:rPr lang="en-US" sz="1600" i="1" dirty="0" err="1" smtClean="0"/>
              <a:t>deleteClient</a:t>
            </a:r>
            <a:r>
              <a:rPr lang="en-US" sz="1600" i="1" dirty="0" smtClean="0"/>
              <a:t>, </a:t>
            </a:r>
            <a:r>
              <a:rPr lang="en-US" sz="1600" i="1" dirty="0" err="1" smtClean="0"/>
              <a:t>updateClient</a:t>
            </a:r>
            <a:endParaRPr lang="ru-RU" sz="1600" i="1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1600" dirty="0" smtClean="0"/>
              <a:t>Как администратор я хочу иметь возможность просмотреть список всех текущих клиентов (</a:t>
            </a:r>
            <a:r>
              <a:rPr lang="ru-RU" sz="1600" dirty="0" err="1" smtClean="0"/>
              <a:t>Clients</a:t>
            </a:r>
            <a:r>
              <a:rPr lang="ru-RU" sz="1600" dirty="0" smtClean="0"/>
              <a:t>)</a:t>
            </a:r>
            <a:r>
              <a:rPr lang="en-US" sz="1600" dirty="0" smtClean="0"/>
              <a:t> </a:t>
            </a:r>
            <a:r>
              <a:rPr lang="ru-RU" sz="1600" dirty="0" smtClean="0"/>
              <a:t>клиентов с определенной фамилией, таким образом,</a:t>
            </a:r>
            <a:r>
              <a:rPr lang="en-US" sz="1600" dirty="0" smtClean="0"/>
              <a:t> </a:t>
            </a:r>
            <a:r>
              <a:rPr lang="ru-RU" sz="1600" dirty="0" smtClean="0"/>
              <a:t>я смогу выбирать клиента для редактирования и удаления.</a:t>
            </a:r>
            <a:r>
              <a:rPr lang="ru-RU" sz="1600" i="1" u="sng" dirty="0" smtClean="0"/>
              <a:t> Жук Алексей</a:t>
            </a:r>
            <a:r>
              <a:rPr lang="en-US" sz="1600" i="1" u="sng" dirty="0" smtClean="0"/>
              <a:t>, </a:t>
            </a:r>
            <a:r>
              <a:rPr lang="ru-RU" sz="1600" i="1" dirty="0" smtClean="0"/>
              <a:t>команд</a:t>
            </a:r>
            <a:r>
              <a:rPr lang="ru-RU" sz="1600" i="1" dirty="0"/>
              <a:t>а</a:t>
            </a:r>
            <a:r>
              <a:rPr lang="ru-RU" sz="1600" i="1" dirty="0" smtClean="0"/>
              <a:t> </a:t>
            </a:r>
            <a:r>
              <a:rPr lang="en-US" sz="1600" i="1" dirty="0" err="1" smtClean="0"/>
              <a:t>findClientsBySecondName</a:t>
            </a:r>
            <a:endParaRPr lang="ru-RU" sz="1600" dirty="0" smtClean="0"/>
          </a:p>
          <a:p>
            <a:pPr>
              <a:buFont typeface="+mj-lt"/>
              <a:buAutoNum type="arabicPeriod"/>
            </a:pPr>
            <a:r>
              <a:rPr lang="ru-RU" sz="1600" dirty="0" smtClean="0"/>
              <a:t>Как администратор я хочу иметь возможность просмотреть список всех текущих клиентов (</a:t>
            </a:r>
            <a:r>
              <a:rPr lang="ru-RU" sz="1600" dirty="0" err="1" smtClean="0"/>
              <a:t>Clients</a:t>
            </a:r>
            <a:r>
              <a:rPr lang="ru-RU" sz="1600" dirty="0" smtClean="0"/>
              <a:t>), удаленных клиентов</a:t>
            </a:r>
            <a:r>
              <a:rPr lang="en-US" sz="1600" dirty="0" smtClean="0"/>
              <a:t> </a:t>
            </a:r>
            <a:r>
              <a:rPr lang="ru-RU" sz="1600" dirty="0" smtClean="0"/>
              <a:t>клиентов с определенной почтой, просмотреть клиента по его номеру, таким образом,</a:t>
            </a:r>
            <a:r>
              <a:rPr lang="en-US" sz="1600" dirty="0" smtClean="0"/>
              <a:t> </a:t>
            </a:r>
            <a:r>
              <a:rPr lang="ru-RU" sz="1600" dirty="0" smtClean="0"/>
              <a:t>я смогу выбирать клиента для редактирования и удаления. </a:t>
            </a:r>
            <a:r>
              <a:rPr lang="ru-RU" sz="1600" i="1" u="sng" dirty="0" err="1" smtClean="0"/>
              <a:t>Заренок</a:t>
            </a:r>
            <a:r>
              <a:rPr lang="ru-RU" sz="1600" i="1" u="sng" dirty="0" smtClean="0"/>
              <a:t> Василий, </a:t>
            </a:r>
            <a:r>
              <a:rPr lang="ru-RU" sz="1600" i="1" dirty="0" smtClean="0"/>
              <a:t>команды </a:t>
            </a:r>
            <a:r>
              <a:rPr lang="en-US" sz="1600" i="1" dirty="0" err="1" smtClean="0"/>
              <a:t>showClients</a:t>
            </a:r>
            <a:r>
              <a:rPr lang="ru-RU" sz="1600" i="1" dirty="0" smtClean="0"/>
              <a:t>, </a:t>
            </a:r>
            <a:r>
              <a:rPr lang="en-US" sz="1600" i="1" dirty="0" err="1" smtClean="0"/>
              <a:t>showDeletedClients</a:t>
            </a:r>
            <a:r>
              <a:rPr lang="ru-RU" sz="1600" i="1" dirty="0" smtClean="0"/>
              <a:t>, </a:t>
            </a:r>
            <a:r>
              <a:rPr lang="en-US" sz="1600" i="1" dirty="0" err="1" smtClean="0"/>
              <a:t>showClient</a:t>
            </a:r>
            <a:r>
              <a:rPr lang="en-US" sz="1600" i="1" dirty="0" smtClean="0"/>
              <a:t> id</a:t>
            </a:r>
            <a:r>
              <a:rPr lang="ru-RU" sz="1600" i="1" dirty="0" smtClean="0"/>
              <a:t>, </a:t>
            </a:r>
            <a:r>
              <a:rPr lang="en-US" sz="1600" i="1" dirty="0" err="1" smtClean="0"/>
              <a:t>showClient</a:t>
            </a:r>
            <a:r>
              <a:rPr lang="en-US" sz="1600" i="1" dirty="0" smtClean="0"/>
              <a:t> email </a:t>
            </a:r>
            <a:endParaRPr lang="ru-RU" sz="1600" i="1" dirty="0" smtClean="0"/>
          </a:p>
          <a:p>
            <a:pPr>
              <a:buFont typeface="+mj-lt"/>
              <a:buAutoNum type="arabicPeriod" startAt="4"/>
            </a:pPr>
            <a:r>
              <a:rPr lang="ru-RU" sz="1600" dirty="0" smtClean="0"/>
              <a:t>   Как администратор я хочу иметь возможность изменять настройки системы (</a:t>
            </a:r>
            <a:r>
              <a:rPr lang="ru-RU" sz="1600" dirty="0" err="1" smtClean="0"/>
              <a:t>Config</a:t>
            </a:r>
            <a:r>
              <a:rPr lang="ru-RU" sz="1600" dirty="0" smtClean="0"/>
              <a:t>) (процент, ограничение транзакций, штраф и </a:t>
            </a:r>
            <a:r>
              <a:rPr lang="ru-RU" sz="1600" dirty="0" err="1" smtClean="0"/>
              <a:t>т.д</a:t>
            </a:r>
            <a:r>
              <a:rPr lang="ru-RU" sz="1600" dirty="0" smtClean="0"/>
              <a:t>), путем введения либо редактирования показателей, таким образом, я контролирую ограничения на действия со счетами (</a:t>
            </a:r>
            <a:r>
              <a:rPr lang="ru-RU" sz="1600" dirty="0" err="1" smtClean="0"/>
              <a:t>Accounts</a:t>
            </a:r>
            <a:r>
              <a:rPr lang="ru-RU" sz="1600" dirty="0" smtClean="0"/>
              <a:t>). </a:t>
            </a:r>
            <a:r>
              <a:rPr lang="ru-RU" sz="1600" i="1" u="sng" dirty="0" smtClean="0"/>
              <a:t>Жук Алексей, </a:t>
            </a:r>
            <a:r>
              <a:rPr lang="ru-RU" sz="1600" i="1" dirty="0" smtClean="0"/>
              <a:t>команды </a:t>
            </a:r>
            <a:r>
              <a:rPr lang="en-US" sz="1600" i="1" dirty="0" err="1" smtClean="0"/>
              <a:t>setInterestRate</a:t>
            </a:r>
            <a:r>
              <a:rPr lang="en-US" sz="1600" i="1" dirty="0" smtClean="0"/>
              <a:t>, </a:t>
            </a:r>
            <a:r>
              <a:rPr lang="en-US" sz="1600" i="1" dirty="0" err="1" smtClean="0"/>
              <a:t>setPerDayFee</a:t>
            </a:r>
            <a:r>
              <a:rPr lang="en-US" sz="1600" i="1" dirty="0" smtClean="0"/>
              <a:t>, </a:t>
            </a:r>
            <a:r>
              <a:rPr lang="en-US" sz="1600" i="1" dirty="0" err="1" smtClean="0"/>
              <a:t>setMonthlyQuota</a:t>
            </a:r>
            <a:r>
              <a:rPr lang="en-US" sz="1600" i="1" dirty="0" smtClean="0"/>
              <a:t>, </a:t>
            </a:r>
            <a:r>
              <a:rPr lang="en-US" sz="1600" i="1" dirty="0" err="1" smtClean="0"/>
              <a:t>setPerTransactionFee</a:t>
            </a:r>
            <a:endParaRPr lang="ru-RU" sz="1600" i="1" dirty="0" smtClean="0"/>
          </a:p>
          <a:p>
            <a:pPr>
              <a:buFont typeface="+mj-lt"/>
              <a:buAutoNum type="arabicPeriod" startAt="4"/>
            </a:pPr>
            <a:r>
              <a:rPr lang="ru-RU" sz="1600" dirty="0" smtClean="0"/>
              <a:t>Как администратор я хочу иметь возможность создавать и удалять счета (</a:t>
            </a:r>
            <a:r>
              <a:rPr lang="ru-RU" sz="1600" dirty="0" err="1" smtClean="0"/>
              <a:t>Accounts</a:t>
            </a:r>
            <a:r>
              <a:rPr lang="ru-RU" sz="1600" dirty="0" smtClean="0"/>
              <a:t>), путем введения информации о них (для создания), таким образом, я контролирую список счетов (</a:t>
            </a:r>
            <a:r>
              <a:rPr lang="ru-RU" sz="1600" dirty="0" err="1" smtClean="0"/>
              <a:t>Accounts</a:t>
            </a:r>
            <a:r>
              <a:rPr lang="ru-RU" sz="1600" dirty="0" smtClean="0"/>
              <a:t>). </a:t>
            </a:r>
            <a:r>
              <a:rPr lang="ru-RU" sz="1600" i="1" u="sng" dirty="0" err="1" smtClean="0"/>
              <a:t>Ефимик</a:t>
            </a:r>
            <a:r>
              <a:rPr lang="ru-RU" sz="1600" i="1" u="sng" dirty="0" smtClean="0"/>
              <a:t> Виталий, </a:t>
            </a:r>
            <a:r>
              <a:rPr lang="ru-RU" sz="1600" i="1" dirty="0" smtClean="0"/>
              <a:t>команды </a:t>
            </a:r>
            <a:r>
              <a:rPr lang="en-US" sz="1600" i="1" dirty="0" err="1" smtClean="0"/>
              <a:t>addAccount</a:t>
            </a:r>
            <a:r>
              <a:rPr lang="ru-RU" sz="1600" i="1" dirty="0" smtClean="0"/>
              <a:t>, </a:t>
            </a:r>
            <a:r>
              <a:rPr lang="en-US" sz="1600" i="1" dirty="0" err="1" smtClean="0"/>
              <a:t>delAccount</a:t>
            </a:r>
            <a:endParaRPr lang="ru-RU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123253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dirty="0" smtClean="0"/>
              <a:t>USER STORY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ru-RU" sz="1700" dirty="0" smtClean="0"/>
              <a:t>Как администратор я хочу иметь возможность просмотреть список всех счетов (</a:t>
            </a:r>
            <a:r>
              <a:rPr lang="ru-RU" sz="1700" dirty="0" err="1" smtClean="0"/>
              <a:t>Accounts</a:t>
            </a:r>
            <a:r>
              <a:rPr lang="ru-RU" sz="1700" dirty="0" smtClean="0"/>
              <a:t>), таким образом, я смогу выбирать счет для удаления. </a:t>
            </a:r>
            <a:r>
              <a:rPr lang="ru-RU" sz="1700" i="1" u="sng" dirty="0" err="1" smtClean="0"/>
              <a:t>Хвистик</a:t>
            </a:r>
            <a:r>
              <a:rPr lang="ru-RU" sz="1700" i="1" u="sng" dirty="0" smtClean="0"/>
              <a:t> Вадим, команда </a:t>
            </a:r>
            <a:r>
              <a:rPr lang="en-US" sz="1700" i="1" u="sng" dirty="0" err="1" smtClean="0"/>
              <a:t>showAccounts</a:t>
            </a:r>
            <a:endParaRPr lang="ru-RU" sz="1700" i="1" u="sng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ru-RU" sz="1700" dirty="0" smtClean="0"/>
              <a:t>Как администратор я хочу иметь возможность создавать и удалять карты (</a:t>
            </a:r>
            <a:r>
              <a:rPr lang="ru-RU" sz="1700" dirty="0" err="1" smtClean="0"/>
              <a:t>Cards</a:t>
            </a:r>
            <a:r>
              <a:rPr lang="ru-RU" sz="1700" dirty="0" smtClean="0"/>
              <a:t>), путем введения информации о них (для создания), таким образом, я контролирую список карт(</a:t>
            </a:r>
            <a:r>
              <a:rPr lang="ru-RU" sz="1700" dirty="0" err="1" smtClean="0"/>
              <a:t>Cards</a:t>
            </a:r>
            <a:r>
              <a:rPr lang="ru-RU" sz="1700" dirty="0" smtClean="0"/>
              <a:t>). </a:t>
            </a:r>
            <a:r>
              <a:rPr lang="ru-RU" sz="1700" i="1" u="sng" dirty="0" smtClean="0"/>
              <a:t>Абрамов Владислав, </a:t>
            </a:r>
            <a:r>
              <a:rPr lang="ru-RU" sz="1700" i="1" dirty="0" smtClean="0"/>
              <a:t>команда </a:t>
            </a:r>
            <a:r>
              <a:rPr lang="en-US" sz="1800" i="1" dirty="0" err="1" smtClean="0"/>
              <a:t>addCard</a:t>
            </a:r>
            <a:endParaRPr lang="ru-RU" sz="1700" i="1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ru-RU" sz="1700" dirty="0" smtClean="0"/>
              <a:t>Как администратор я хочу иметь возможность блокировать и разблокировать карты. </a:t>
            </a:r>
            <a:r>
              <a:rPr lang="ru-RU" sz="1700" i="1" u="sng" dirty="0" err="1" smtClean="0"/>
              <a:t>Ефимик</a:t>
            </a:r>
            <a:r>
              <a:rPr lang="ru-RU" sz="1700" i="1" u="sng" dirty="0" smtClean="0"/>
              <a:t> Виталий, </a:t>
            </a:r>
            <a:r>
              <a:rPr lang="ru-RU" sz="1700" i="1" dirty="0" smtClean="0"/>
              <a:t>команды </a:t>
            </a:r>
            <a:r>
              <a:rPr lang="en-US" sz="1600" i="1" dirty="0" err="1" smtClean="0"/>
              <a:t>lockCard</a:t>
            </a:r>
            <a:r>
              <a:rPr lang="ru-RU" sz="1600" i="1" dirty="0" smtClean="0"/>
              <a:t>, </a:t>
            </a:r>
            <a:r>
              <a:rPr lang="en-US" sz="1600" i="1" dirty="0" err="1" smtClean="0"/>
              <a:t>unlockCard</a:t>
            </a:r>
            <a:endParaRPr lang="ru-RU" sz="1700" i="1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ru-RU" sz="1700" dirty="0" smtClean="0"/>
              <a:t>Как </a:t>
            </a:r>
            <a:r>
              <a:rPr lang="ru-RU" sz="1700" dirty="0" err="1" smtClean="0"/>
              <a:t>операционист</a:t>
            </a:r>
            <a:r>
              <a:rPr lang="ru-RU" sz="1700" dirty="0" smtClean="0"/>
              <a:t> я хочу иметь возможность пополнять счет(</a:t>
            </a:r>
            <a:r>
              <a:rPr lang="ru-RU" sz="1700" dirty="0" err="1" smtClean="0"/>
              <a:t>Account</a:t>
            </a:r>
            <a:r>
              <a:rPr lang="ru-RU" sz="1700" dirty="0" smtClean="0"/>
              <a:t>), таким образом, я кладу деньги на счет клиента. </a:t>
            </a:r>
            <a:r>
              <a:rPr lang="ru-RU" sz="1700" i="1" u="sng" dirty="0" smtClean="0"/>
              <a:t>Чугунов Вадим, </a:t>
            </a:r>
            <a:r>
              <a:rPr lang="ru-RU" sz="1700" i="1" dirty="0" smtClean="0"/>
              <a:t>команда </a:t>
            </a:r>
            <a:r>
              <a:rPr lang="en-US" sz="1700" i="1" dirty="0" err="1" smtClean="0"/>
              <a:t>add_money</a:t>
            </a:r>
            <a:endParaRPr lang="ru-RU" sz="1700" i="1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ru-RU" sz="1700" dirty="0" smtClean="0"/>
              <a:t>Как </a:t>
            </a:r>
            <a:r>
              <a:rPr lang="ru-RU" sz="1700" dirty="0" err="1" smtClean="0"/>
              <a:t>операционист</a:t>
            </a:r>
            <a:r>
              <a:rPr lang="ru-RU" sz="1700" dirty="0" smtClean="0"/>
              <a:t> я хочу иметь возможность снять средства со счета(</a:t>
            </a:r>
            <a:r>
              <a:rPr lang="ru-RU" sz="1700" dirty="0" err="1" smtClean="0"/>
              <a:t>Account</a:t>
            </a:r>
            <a:r>
              <a:rPr lang="ru-RU" sz="1700" dirty="0" smtClean="0"/>
              <a:t>). </a:t>
            </a:r>
            <a:r>
              <a:rPr lang="ru-RU" sz="1700" i="1" u="sng" dirty="0" smtClean="0"/>
              <a:t>Чугунов Вадим, </a:t>
            </a:r>
            <a:r>
              <a:rPr lang="ru-RU" sz="1700" i="1" dirty="0" smtClean="0"/>
              <a:t>команда </a:t>
            </a:r>
            <a:r>
              <a:rPr lang="en-US" sz="1700" i="1" dirty="0" err="1" smtClean="0"/>
              <a:t>get_money</a:t>
            </a:r>
            <a:endParaRPr lang="ru-RU" sz="1700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ru-RU" sz="1700" dirty="0" smtClean="0"/>
              <a:t>Как </a:t>
            </a:r>
            <a:r>
              <a:rPr lang="ru-RU" sz="1700" dirty="0" err="1" smtClean="0"/>
              <a:t>операционист</a:t>
            </a:r>
            <a:r>
              <a:rPr lang="ru-RU" sz="1700" dirty="0" smtClean="0"/>
              <a:t> я хочу иметь возможность просматривать баланс счета(</a:t>
            </a:r>
            <a:r>
              <a:rPr lang="ru-RU" sz="1700" dirty="0" err="1" smtClean="0"/>
              <a:t>Account</a:t>
            </a:r>
            <a:r>
              <a:rPr lang="ru-RU" sz="1700" dirty="0" smtClean="0"/>
              <a:t>).</a:t>
            </a:r>
            <a:r>
              <a:rPr lang="ru-RU" sz="1700" i="1" u="sng" dirty="0" smtClean="0"/>
              <a:t> Оробей Олег, </a:t>
            </a:r>
            <a:r>
              <a:rPr lang="ru-RU" sz="1700" i="1" dirty="0" smtClean="0"/>
              <a:t>команда </a:t>
            </a:r>
            <a:r>
              <a:rPr lang="ru-RU" sz="1800" i="1" dirty="0" smtClean="0"/>
              <a:t> </a:t>
            </a:r>
            <a:r>
              <a:rPr lang="en-US" sz="1800" i="1" dirty="0" err="1" smtClean="0"/>
              <a:t>showBalance</a:t>
            </a:r>
            <a:endParaRPr lang="ru-RU" sz="1700" i="1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ru-RU" sz="1700" dirty="0" smtClean="0"/>
              <a:t>Как </a:t>
            </a:r>
            <a:r>
              <a:rPr lang="ru-RU" sz="1700" dirty="0" err="1" smtClean="0"/>
              <a:t>операционист</a:t>
            </a:r>
            <a:r>
              <a:rPr lang="ru-RU" sz="1700" dirty="0" smtClean="0"/>
              <a:t> я хочу иметь возможность просмотреть список всех счетов определенного клиента (</a:t>
            </a:r>
            <a:r>
              <a:rPr lang="ru-RU" sz="1700" dirty="0" err="1" smtClean="0"/>
              <a:t>Accounts</a:t>
            </a:r>
            <a:r>
              <a:rPr lang="ru-RU" sz="1700" dirty="0" smtClean="0"/>
              <a:t>), таким образом, я смогу выбирать счет для пополнения, снятия средств, просмотра баланса. </a:t>
            </a:r>
            <a:r>
              <a:rPr lang="ru-RU" sz="1700" i="1" u="sng" dirty="0" smtClean="0"/>
              <a:t>Оробей Олег, </a:t>
            </a:r>
            <a:r>
              <a:rPr lang="ru-RU" sz="1700" i="1" dirty="0" smtClean="0"/>
              <a:t>команда </a:t>
            </a:r>
            <a:r>
              <a:rPr lang="en-US" sz="1600" i="1" dirty="0" err="1" smtClean="0"/>
              <a:t>showAccounts</a:t>
            </a:r>
            <a:endParaRPr lang="ru-RU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3159735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Меню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Администратор</a:t>
            </a:r>
          </a:p>
          <a:p>
            <a:pPr>
              <a:buFont typeface="Courier New" pitchFamily="49" charset="0"/>
              <a:buChar char="o"/>
            </a:pPr>
            <a:r>
              <a:rPr lang="ru-RU" dirty="0" smtClean="0"/>
              <a:t>Создать клиента (затребовать имя, фамилию, почту, пароль)</a:t>
            </a:r>
          </a:p>
          <a:p>
            <a:pPr>
              <a:buFont typeface="Courier New" pitchFamily="49" charset="0"/>
              <a:buChar char="o"/>
            </a:pPr>
            <a:r>
              <a:rPr lang="ru-RU" dirty="0" smtClean="0"/>
              <a:t>Изменить клиента (затребовать код клиента)</a:t>
            </a:r>
          </a:p>
          <a:p>
            <a:pPr>
              <a:buFont typeface="Courier New" pitchFamily="49" charset="0"/>
              <a:buChar char="o"/>
            </a:pPr>
            <a:r>
              <a:rPr lang="ru-RU" dirty="0" smtClean="0"/>
              <a:t>Удалить клиента (затребовать код клиента, кроме клиента удаляются все счета и карты этого клиента - каскадное удаление)</a:t>
            </a:r>
          </a:p>
          <a:p>
            <a:pPr>
              <a:buFont typeface="Courier New" pitchFamily="49" charset="0"/>
              <a:buChar char="o"/>
            </a:pPr>
            <a:r>
              <a:rPr lang="ru-RU" dirty="0" smtClean="0"/>
              <a:t>Просмотреть список клиентов </a:t>
            </a:r>
          </a:p>
          <a:p>
            <a:pPr>
              <a:buFont typeface="Courier New" pitchFamily="49" charset="0"/>
              <a:buChar char="o"/>
            </a:pPr>
            <a:r>
              <a:rPr lang="ru-RU" dirty="0" smtClean="0"/>
              <a:t>Изменение конфигурации (процент, ограничение транзакций, штраф) затребовать название показателя и новое значение</a:t>
            </a:r>
          </a:p>
          <a:p>
            <a:pPr>
              <a:buFont typeface="Courier New" pitchFamily="49" charset="0"/>
              <a:buChar char="o"/>
            </a:pPr>
            <a:r>
              <a:rPr lang="ru-RU" dirty="0" smtClean="0"/>
              <a:t>Создать счет (затребовать код клиента)</a:t>
            </a:r>
          </a:p>
          <a:p>
            <a:pPr>
              <a:buFont typeface="Courier New" pitchFamily="49" charset="0"/>
              <a:buChar char="o"/>
            </a:pPr>
            <a:r>
              <a:rPr lang="ru-RU" dirty="0" smtClean="0"/>
              <a:t>Удалить счет (затребовать номер счета, удалить все связанные карты - каскадное удаление)</a:t>
            </a:r>
          </a:p>
          <a:p>
            <a:pPr>
              <a:buFont typeface="Courier New" pitchFamily="49" charset="0"/>
              <a:buChar char="o"/>
            </a:pPr>
            <a:r>
              <a:rPr lang="ru-RU" dirty="0" smtClean="0"/>
              <a:t>Показать список счетов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84168" y="623731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Чугунов Вадим</a:t>
            </a:r>
          </a:p>
        </p:txBody>
      </p:sp>
    </p:spTree>
    <p:extLst>
      <p:ext uri="{BB962C8B-B14F-4D97-AF65-F5344CB8AC3E}">
        <p14:creationId xmlns:p14="http://schemas.microsoft.com/office/powerpoint/2010/main" val="4999653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43717</TotalTime>
  <Words>1444</Words>
  <Application>Microsoft Office PowerPoint</Application>
  <PresentationFormat>Экран (4:3)</PresentationFormat>
  <Paragraphs>181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Тема Office</vt:lpstr>
      <vt:lpstr>Терминал банковского работника</vt:lpstr>
      <vt:lpstr>Участники</vt:lpstr>
      <vt:lpstr>Ссылки</vt:lpstr>
      <vt:lpstr>Постановка задачи</vt:lpstr>
      <vt:lpstr>Требуемый функционал</vt:lpstr>
      <vt:lpstr>Архитектура БД</vt:lpstr>
      <vt:lpstr>USER STORY</vt:lpstr>
      <vt:lpstr>USER STORY</vt:lpstr>
      <vt:lpstr>Меню</vt:lpstr>
      <vt:lpstr>Меню</vt:lpstr>
      <vt:lpstr>Автоматическая сборка через командную строку</vt:lpstr>
      <vt:lpstr>Автоматическая сборка через командную строку</vt:lpstr>
      <vt:lpstr>Continuous Integration</vt:lpstr>
      <vt:lpstr>Build проекта</vt:lpstr>
      <vt:lpstr>Прохождение тестов</vt:lpstr>
      <vt:lpstr>Абрамов Владислав</vt:lpstr>
      <vt:lpstr>Ефимик Виталий</vt:lpstr>
      <vt:lpstr>Ефимик Виталий</vt:lpstr>
      <vt:lpstr>Ефимик Виталий</vt:lpstr>
      <vt:lpstr>Жук Алексей</vt:lpstr>
      <vt:lpstr>Жук Алексей</vt:lpstr>
      <vt:lpstr>Заренок Василий</vt:lpstr>
      <vt:lpstr>Федотов Владимир</vt:lpstr>
      <vt:lpstr>Федотов Владимир</vt:lpstr>
      <vt:lpstr>Чугунов Вадим</vt:lpstr>
      <vt:lpstr>Чугунов Вадим</vt:lpstr>
      <vt:lpstr>Презентация PowerPoint</vt:lpstr>
      <vt:lpstr>showBalance (операционист)</vt:lpstr>
      <vt:lpstr>showBalance (операционист)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Терминал банковского работника</dc:title>
  <dc:creator>Vadim</dc:creator>
  <cp:lastModifiedBy>Vadim</cp:lastModifiedBy>
  <cp:revision>47</cp:revision>
  <dcterms:created xsi:type="dcterms:W3CDTF">2014-11-03T09:35:05Z</dcterms:created>
  <dcterms:modified xsi:type="dcterms:W3CDTF">2014-12-17T11:16:03Z</dcterms:modified>
</cp:coreProperties>
</file>