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2"/>
  </p:notesMasterIdLst>
  <p:sldIdLst>
    <p:sldId id="287" r:id="rId2"/>
    <p:sldId id="273" r:id="rId3"/>
    <p:sldId id="275" r:id="rId4"/>
    <p:sldId id="265" r:id="rId5"/>
    <p:sldId id="266" r:id="rId6"/>
    <p:sldId id="267" r:id="rId7"/>
    <p:sldId id="269" r:id="rId8"/>
    <p:sldId id="270" r:id="rId9"/>
    <p:sldId id="257" r:id="rId10"/>
    <p:sldId id="276" r:id="rId11"/>
    <p:sldId id="277" r:id="rId12"/>
    <p:sldId id="259" r:id="rId13"/>
    <p:sldId id="278" r:id="rId14"/>
    <p:sldId id="279" r:id="rId15"/>
    <p:sldId id="258" r:id="rId16"/>
    <p:sldId id="281" r:id="rId17"/>
    <p:sldId id="280" r:id="rId18"/>
    <p:sldId id="260" r:id="rId19"/>
    <p:sldId id="271" r:id="rId20"/>
    <p:sldId id="282" r:id="rId21"/>
    <p:sldId id="283" r:id="rId22"/>
    <p:sldId id="272" r:id="rId23"/>
    <p:sldId id="284" r:id="rId24"/>
    <p:sldId id="285" r:id="rId25"/>
    <p:sldId id="261" r:id="rId26"/>
    <p:sldId id="262" r:id="rId27"/>
    <p:sldId id="274" r:id="rId28"/>
    <p:sldId id="286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0" autoAdjust="0"/>
    <p:restoredTop sz="94660"/>
  </p:normalViewPr>
  <p:slideViewPr>
    <p:cSldViewPr>
      <p:cViewPr varScale="1">
        <p:scale>
          <a:sx n="116" d="100"/>
          <a:sy n="116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43E2-23FB-4637-AC77-07168A601ED4}" type="datetimeFigureOut">
              <a:rPr lang="ru-RU" smtClean="0"/>
              <a:t>18.02.2017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7E93-76EA-44F7-B3E0-9883102C1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1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8902-0ACF-4139-8141-F8E8A3EA05DA}" type="datetime1">
              <a:rPr lang="en-US" smtClean="0"/>
              <a:t>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AD0-6459-4E7F-83C4-AD79DEB22A6E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476D-8C2A-4FF5-916D-521BD821D84A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973-826D-48FE-ADFE-8AA9A93462E7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96E-0F63-441F-AC13-6C0A5B124E79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66D7-FA66-49B4-8D36-0D11F87A6400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92-EF80-481E-B366-DAB2AE253F30}" type="datetime1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B8E-DD26-43E7-BE8D-D7F1A7BAE1D2}" type="datetime1">
              <a:rPr lang="en-US" smtClean="0"/>
              <a:t>2/18/2017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013-0EC6-4F99-B60A-7FCE7D0F96B2}" type="datetime1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281C-EA84-4571-9842-214C569D682F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61F2FB5-3E32-4893-84CF-08DE5909E56F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D58A5E-041C-43E3-B4F9-A667F7E91AF3}" type="datetime1">
              <a:rPr lang="en-US" smtClean="0"/>
              <a:t>2/18/2017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imilya/AutofacPresentation" TargetMode="External"/><Relationship Id="rId2" Type="http://schemas.openxmlformats.org/officeDocument/2006/relationships/hyperlink" Target="http://docs.autofac.org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post/272497/" TargetMode="External"/><Relationship Id="rId5" Type="http://schemas.openxmlformats.org/officeDocument/2006/relationships/hyperlink" Target="https://habrahabr.ru/post/270929/" TargetMode="External"/><Relationship Id="rId4" Type="http://schemas.openxmlformats.org/officeDocument/2006/relationships/hyperlink" Target="https://habrahabr.ru/post/269479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О себе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lnSpc>
                <a:spcPct val="16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Меня зовут Илья, я занимаюсь разработкой с использованием </a:t>
            </a:r>
            <a:r>
              <a:rPr lang="en-US" sz="2400" dirty="0" err="1" smtClean="0">
                <a:latin typeface="Corbel" panose="020B0503020204020204" pitchFamily="34" charset="0"/>
              </a:rPr>
              <a:t>.Net</a:t>
            </a:r>
            <a:r>
              <a:rPr lang="ru-RU" sz="2400" dirty="0" smtClean="0">
                <a:latin typeface="Corbel" panose="020B0503020204020204" pitchFamily="34" charset="0"/>
              </a:rPr>
              <a:t> в компании </a:t>
            </a:r>
            <a:r>
              <a:rPr lang="en-US" sz="2400" dirty="0" err="1" smtClean="0">
                <a:latin typeface="Corbel" panose="020B0503020204020204" pitchFamily="34" charset="0"/>
              </a:rPr>
              <a:t>Luxoft</a:t>
            </a:r>
            <a:r>
              <a:rPr lang="ru-RU" sz="2400" dirty="0" smtClean="0">
                <a:latin typeface="Corbel" panose="020B0503020204020204" pitchFamily="34" charset="0"/>
              </a:rPr>
              <a:t>.</a:t>
            </a: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Сложность разрабатываемых систем и количество унаследованного кода заставляют использовать инструменты и подходы.</a:t>
            </a: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>
              <a:buNone/>
            </a:pP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en-US" sz="2400" dirty="0" smtClean="0">
                <a:latin typeface="Corbel" panose="020B0503020204020204" pitchFamily="34" charset="0"/>
              </a:rPr>
              <a:t>/DI</a:t>
            </a:r>
            <a:r>
              <a:rPr lang="ru-RU" sz="2400" dirty="0" smtClean="0">
                <a:latin typeface="Corbel" panose="020B0503020204020204" pitchFamily="34" charset="0"/>
              </a:rPr>
              <a:t> в этом очень помогает.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5. 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Corbel" panose="020B0503020204020204" pitchFamily="34" charset="0"/>
              </a:rPr>
              <a:t>Плюсы: 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Мы решили задачу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Зависимости (за исключение одной) мы разрешили через контейнер.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Corbel" panose="020B0503020204020204" pitchFamily="34" charset="0"/>
              </a:rPr>
              <a:t>Минусы: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Одну из зависимостей </a:t>
            </a:r>
            <a:r>
              <a:rPr lang="ru-RU" sz="2400" dirty="0" smtClean="0">
                <a:latin typeface="Corbel" panose="020B0503020204020204" pitchFamily="34" charset="0"/>
              </a:rPr>
              <a:t>создана </a:t>
            </a:r>
            <a:r>
              <a:rPr lang="ru-RU" sz="2400" dirty="0">
                <a:latin typeface="Corbel" panose="020B0503020204020204" pitchFamily="34" charset="0"/>
              </a:rPr>
              <a:t>через 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</a:rPr>
              <a:t>new</a:t>
            </a:r>
            <a:r>
              <a:rPr lang="ru-RU" sz="2400" dirty="0">
                <a:latin typeface="Corbel" panose="020B05030202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Противоречит </a:t>
            </a: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en-US" sz="2400" dirty="0" smtClean="0">
                <a:latin typeface="Corbel" panose="020B0503020204020204" pitchFamily="34" charset="0"/>
              </a:rPr>
              <a:t>/DI</a:t>
            </a:r>
            <a:r>
              <a:rPr lang="ru-RU" sz="2400" dirty="0" smtClean="0">
                <a:latin typeface="Corbel" panose="020B0503020204020204" pitchFamily="34" charset="0"/>
              </a:rPr>
              <a:t>.</a:t>
            </a:r>
            <a:endParaRPr lang="ru-RU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Н</a:t>
            </a:r>
            <a:r>
              <a:rPr lang="ru-RU" sz="2400" dirty="0" smtClean="0">
                <a:latin typeface="Corbel" panose="020B0503020204020204" pitchFamily="34" charset="0"/>
              </a:rPr>
              <a:t>е </a:t>
            </a:r>
            <a:r>
              <a:rPr lang="ru-RU" sz="2400" dirty="0">
                <a:latin typeface="Corbel" panose="020B0503020204020204" pitchFamily="34" charset="0"/>
              </a:rPr>
              <a:t>сможем использовать </a:t>
            </a:r>
            <a:r>
              <a:rPr lang="ru-RU" sz="2400" dirty="0" smtClean="0">
                <a:latin typeface="Corbel" panose="020B0503020204020204" pitchFamily="34" charset="0"/>
              </a:rPr>
              <a:t>очистку.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Если увеличится количество компонентов, увеличится сложность решения.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59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Что такое механизм вложенных </a:t>
            </a:r>
            <a:r>
              <a:rPr lang="en-US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  <a:endParaRPr lang="ru-RU" sz="28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Второе решение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Использование вложенных скоупов.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Регистрация зависимостей </a:t>
            </a:r>
            <a:r>
              <a:rPr lang="ru-RU" sz="2400" dirty="0" smtClean="0">
                <a:latin typeface="Corbel" panose="020B0503020204020204" pitchFamily="34" charset="0"/>
              </a:rPr>
              <a:t>в </a:t>
            </a:r>
            <a:r>
              <a:rPr lang="ru-RU" sz="2400" dirty="0" smtClean="0">
                <a:latin typeface="Corbel" panose="020B0503020204020204" pitchFamily="34" charset="0"/>
              </a:rPr>
              <a:t>отдельных контейнерах.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Вложенный контейнер конфигурируются </a:t>
            </a:r>
            <a:r>
              <a:rPr lang="ru-RU" sz="2400" dirty="0" smtClean="0">
                <a:latin typeface="Corbel" panose="020B0503020204020204" pitchFamily="34" charset="0"/>
              </a:rPr>
              <a:t>на момент </a:t>
            </a:r>
            <a:r>
              <a:rPr lang="ru-RU" sz="2400" dirty="0" smtClean="0">
                <a:latin typeface="Corbel" panose="020B0503020204020204" pitchFamily="34" charset="0"/>
              </a:rPr>
              <a:t>выполнения</a:t>
            </a:r>
            <a:r>
              <a:rPr lang="ru-RU" sz="2400" dirty="0">
                <a:latin typeface="Corbel" panose="020B0503020204020204" pitchFamily="34" charset="0"/>
              </a:rPr>
              <a:t>.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Corbel" panose="020B0503020204020204" pitchFamily="34" charset="0"/>
              </a:rPr>
              <a:t>Минусы: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На первый взгляд это может показаться довольно сложным и запутанным приемом (издержки подхода</a:t>
            </a:r>
            <a:r>
              <a:rPr lang="ru-RU" sz="2400" dirty="0" smtClean="0">
                <a:latin typeface="Corbel" panose="020B0503020204020204" pitchFamily="34" charset="0"/>
              </a:rPr>
              <a:t>)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Что такое механизм вложенных </a:t>
            </a:r>
            <a:r>
              <a:rPr lang="en-US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  <a:endParaRPr lang="ru-RU" sz="28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Corbel" panose="020B0503020204020204" pitchFamily="34" charset="0"/>
              </a:rPr>
              <a:t>Плюсы: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Нет ни одного оператора </a:t>
            </a:r>
            <a:r>
              <a:rPr lang="en-US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new</a:t>
            </a:r>
            <a:r>
              <a:rPr lang="ru-RU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  <a:endParaRPr lang="en-US" sz="2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Простая </a:t>
            </a:r>
            <a:r>
              <a:rPr lang="ru-RU" sz="2400" dirty="0">
                <a:latin typeface="Corbel" panose="020B0503020204020204" pitchFamily="34" charset="0"/>
              </a:rPr>
              <a:t>регистрация и разрешение зависимостей.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Что такое механизм вложенных </a:t>
            </a:r>
            <a:r>
              <a:rPr lang="en-US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  <a:endParaRPr lang="ru-RU" sz="28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5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Задача усложнилась</a:t>
            </a:r>
            <a:r>
              <a:rPr lang="ru-RU" sz="2400" dirty="0" smtClean="0">
                <a:latin typeface="Corbel" panose="020B0503020204020204" pitchFamily="34" charset="0"/>
              </a:rPr>
              <a:t>.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Добавились новые требования.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Стало больше компонентов.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Контекстно-зависимые </a:t>
            </a:r>
            <a:r>
              <a:rPr lang="ru-RU" sz="2400" dirty="0">
                <a:latin typeface="Corbel" panose="020B0503020204020204" pitchFamily="34" charset="0"/>
              </a:rPr>
              <a:t>компоненты распологаются глубоко относительно </a:t>
            </a: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ChildWindowViewModel</a:t>
            </a:r>
            <a:endParaRPr lang="ru-RU" sz="24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Поэтому </a:t>
            </a:r>
            <a:r>
              <a:rPr lang="ru-RU" sz="2400" dirty="0">
                <a:latin typeface="Corbel" panose="020B0503020204020204" pitchFamily="34" charset="0"/>
              </a:rPr>
              <a:t>создание ее экземпляра становится сложным.</a:t>
            </a:r>
          </a:p>
          <a:p>
            <a:pPr marL="457200" indent="-457200"/>
            <a:endParaRPr lang="ru-RU" dirty="0" smtClean="0"/>
          </a:p>
          <a:p>
            <a:pPr marL="457200" indent="-457200"/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Corbel" panose="020B0503020204020204" pitchFamily="34" charset="0"/>
              </a:rPr>
              <a:t>Первому решению плюсов не добавилось. </a:t>
            </a:r>
            <a:r>
              <a:rPr lang="ru-RU" smtClean="0">
                <a:latin typeface="Corbel" panose="020B0503020204020204" pitchFamily="34" charset="0"/>
              </a:rPr>
              <a:t>Минусы усугубились</a:t>
            </a:r>
            <a:r>
              <a:rPr lang="en-US" dirty="0" smtClean="0">
                <a:latin typeface="Corbel" panose="020B0503020204020204" pitchFamily="34" charset="0"/>
              </a:rPr>
              <a:t>:</a:t>
            </a:r>
            <a:endParaRPr lang="ru-RU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builder.Register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ChildWindowViewModelFactory</a:t>
            </a:r>
            <a:r>
              <a:rPr lang="en-US" dirty="0">
                <a:solidFill>
                  <a:srgbClr val="00B0F0"/>
                </a:solidFill>
              </a:rPr>
              <a:t>&gt;(</a:t>
            </a:r>
          </a:p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context =&gt;</a:t>
            </a:r>
          </a:p>
          <a:p>
            <a:pPr marL="36576" indent="0">
              <a:buNone/>
            </a:pPr>
            <a:r>
              <a:rPr lang="ru-RU" dirty="0">
                <a:solidFill>
                  <a:srgbClr val="00B0F0"/>
                </a:solidFill>
              </a:rPr>
              <a:t>                {</a:t>
            </a:r>
          </a:p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parentContext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context.Persist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return speaker =&gt; </a:t>
            </a:r>
            <a:endParaRPr lang="ru-RU" dirty="0" smtClean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ChildWindowViewModel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endParaRPr lang="ru-RU" dirty="0" smtClean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GetSpeaker</a:t>
            </a:r>
            <a:r>
              <a:rPr lang="en-US" dirty="0" smtClean="0">
                <a:solidFill>
                  <a:srgbClr val="00B0F0"/>
                </a:solidFill>
              </a:rPr>
              <a:t>(speaker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parentContext</a:t>
            </a:r>
            <a:r>
              <a:rPr lang="en-US" dirty="0">
                <a:solidFill>
                  <a:srgbClr val="00B0F0"/>
                </a:solidFill>
              </a:rPr>
              <a:t>),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ChildHeaderViewModel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endParaRPr lang="ru-RU" dirty="0" smtClean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 smtClean="0">
                <a:solidFill>
                  <a:srgbClr val="FF0000"/>
                </a:solidFill>
              </a:rPr>
              <a:t>HeaderTextFormatter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endParaRPr lang="ru-RU" dirty="0" smtClean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GetFormatHeaderStrategy</a:t>
            </a:r>
            <a:r>
              <a:rPr lang="en-US" dirty="0" smtClean="0">
                <a:solidFill>
                  <a:srgbClr val="00B0F0"/>
                </a:solidFill>
              </a:rPr>
              <a:t>(speaker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parentContext</a:t>
            </a:r>
            <a:r>
              <a:rPr lang="en-US" dirty="0">
                <a:solidFill>
                  <a:srgbClr val="00B0F0"/>
                </a:solidFill>
              </a:rPr>
              <a:t>)), </a:t>
            </a:r>
            <a:r>
              <a:rPr lang="en-US" dirty="0" err="1">
                <a:solidFill>
                  <a:srgbClr val="00B0F0"/>
                </a:solidFill>
              </a:rPr>
              <a:t>parentContext.Resolve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HeaderTextProvider</a:t>
            </a:r>
            <a:r>
              <a:rPr lang="en-US" dirty="0">
                <a:solidFill>
                  <a:srgbClr val="00B0F0"/>
                </a:solidFill>
              </a:rPr>
              <a:t>&gt;()));</a:t>
            </a:r>
          </a:p>
          <a:p>
            <a:pPr marL="36576" indent="0">
              <a:buNone/>
            </a:pPr>
            <a:r>
              <a:rPr lang="ru-RU" dirty="0">
                <a:solidFill>
                  <a:srgbClr val="00B0F0"/>
                </a:solidFill>
              </a:rPr>
              <a:t>                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Второе </a:t>
            </a:r>
            <a:r>
              <a:rPr lang="ru-RU" sz="2400" dirty="0" smtClean="0">
                <a:latin typeface="Corbel" panose="020B0503020204020204" pitchFamily="34" charset="0"/>
              </a:rPr>
              <a:t>решение не усложнилось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Добавилась всего-лишь регистрация новых компонентов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Задача для бекэнда: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Обслужить запрос пользователя.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А именно: загрузить исходные данные.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На их основе произвести вычисления.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Первое решение.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Регистрация всех компонентов в одном контейнере.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Передача зависимостей через параметры методов.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20860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467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IoC</a:t>
            </a:r>
            <a:r>
              <a:rPr lang="en-US" dirty="0" smtClean="0"/>
              <a:t>/DI </a:t>
            </a:r>
            <a:r>
              <a:rPr lang="ru-RU" dirty="0"/>
              <a:t>на примере </a:t>
            </a:r>
            <a:r>
              <a:rPr lang="en-US" dirty="0" err="1">
                <a:solidFill>
                  <a:srgbClr val="0070C0"/>
                </a:solidFill>
              </a:rPr>
              <a:t>Autofac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Плюсы: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Задача решена.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Выглядит несложно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18360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Corbel" panose="020B0503020204020204" pitchFamily="34" charset="0"/>
              </a:rPr>
              <a:t>Минусы:</a:t>
            </a:r>
          </a:p>
          <a:p>
            <a:r>
              <a:rPr lang="ru-RU" dirty="0" smtClean="0">
                <a:latin typeface="Corbel" panose="020B0503020204020204" pitchFamily="34" charset="0"/>
              </a:rPr>
              <a:t>Приходится часто передавать параметры методам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public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rgbClr val="00B0F0"/>
                </a:solidFill>
              </a:rPr>
              <a:t> Calculate(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customerId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programId</a:t>
            </a:r>
            <a:r>
              <a:rPr lang="en-US" sz="1600" dirty="0">
                <a:solidFill>
                  <a:srgbClr val="FF0000"/>
                </a:solidFill>
              </a:rPr>
              <a:t>, string </a:t>
            </a:r>
            <a:r>
              <a:rPr lang="en-US" sz="1600" dirty="0" err="1">
                <a:solidFill>
                  <a:srgbClr val="FF0000"/>
                </a:solidFill>
              </a:rPr>
              <a:t>operationName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36576" indent="0">
              <a:buNone/>
            </a:pPr>
            <a:r>
              <a:rPr lang="ru-RU" sz="1600" dirty="0" smtClean="0">
                <a:solidFill>
                  <a:srgbClr val="00B0F0"/>
                </a:solidFill>
              </a:rPr>
              <a:t>{</a:t>
            </a:r>
            <a:endParaRPr lang="ru-RU" sz="16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</a:t>
            </a:r>
            <a:r>
              <a:rPr lang="en-US" sz="1600" dirty="0" err="1">
                <a:solidFill>
                  <a:srgbClr val="00B0F0"/>
                </a:solidFill>
              </a:rPr>
              <a:t>var</a:t>
            </a:r>
            <a:r>
              <a:rPr lang="en-US" sz="1600" dirty="0">
                <a:solidFill>
                  <a:srgbClr val="00B0F0"/>
                </a:solidFill>
              </a:rPr>
              <a:t> customer = _</a:t>
            </a:r>
            <a:r>
              <a:rPr lang="en-US" sz="1600" dirty="0" err="1">
                <a:solidFill>
                  <a:srgbClr val="00B0F0"/>
                </a:solidFill>
              </a:rPr>
              <a:t>customerRepository.Get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customerId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</a:t>
            </a:r>
            <a:r>
              <a:rPr lang="en-US" sz="1600" dirty="0" err="1">
                <a:solidFill>
                  <a:srgbClr val="00B0F0"/>
                </a:solidFill>
              </a:rPr>
              <a:t>var</a:t>
            </a:r>
            <a:r>
              <a:rPr lang="en-US" sz="1600" dirty="0">
                <a:solidFill>
                  <a:srgbClr val="00B0F0"/>
                </a:solidFill>
              </a:rPr>
              <a:t> program = _</a:t>
            </a:r>
            <a:r>
              <a:rPr lang="en-US" sz="1600" dirty="0" err="1">
                <a:solidFill>
                  <a:srgbClr val="00B0F0"/>
                </a:solidFill>
              </a:rPr>
              <a:t>programRepository.Get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programId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</a:t>
            </a:r>
            <a:r>
              <a:rPr lang="en-US" sz="1600" dirty="0" err="1">
                <a:solidFill>
                  <a:srgbClr val="00B0F0"/>
                </a:solidFill>
              </a:rPr>
              <a:t>var</a:t>
            </a:r>
            <a:r>
              <a:rPr lang="en-US" sz="1600" dirty="0">
                <a:solidFill>
                  <a:srgbClr val="00B0F0"/>
                </a:solidFill>
              </a:rPr>
              <a:t> operation = _</a:t>
            </a:r>
            <a:r>
              <a:rPr lang="en-US" sz="1600" dirty="0" err="1">
                <a:solidFill>
                  <a:srgbClr val="00B0F0"/>
                </a:solidFill>
              </a:rPr>
              <a:t>operationRepository.Get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operationName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endParaRPr lang="ru-RU" sz="1600" dirty="0"/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return _</a:t>
            </a:r>
            <a:r>
              <a:rPr lang="en-US" sz="1600" dirty="0" err="1">
                <a:solidFill>
                  <a:srgbClr val="00B0F0"/>
                </a:solidFill>
              </a:rPr>
              <a:t>firstStepAggregator.Aggregate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customer, program, operation</a:t>
            </a:r>
            <a:r>
              <a:rPr lang="en-US" sz="1600" dirty="0">
                <a:solidFill>
                  <a:srgbClr val="00B0F0"/>
                </a:solidFill>
              </a:rPr>
              <a:t>) +</a:t>
            </a: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       _</a:t>
            </a:r>
            <a:r>
              <a:rPr lang="en-US" sz="1600" dirty="0" err="1">
                <a:solidFill>
                  <a:srgbClr val="00B0F0"/>
                </a:solidFill>
              </a:rPr>
              <a:t>secondStepAggregator.Aggregate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customer, program, operation</a:t>
            </a:r>
            <a:r>
              <a:rPr lang="en-US" sz="1600" dirty="0" smtClean="0">
                <a:solidFill>
                  <a:srgbClr val="00B0F0"/>
                </a:solidFill>
              </a:rPr>
              <a:t>);</a:t>
            </a:r>
            <a:endParaRPr lang="ru-RU" sz="1600" dirty="0" smtClean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ru-RU" sz="1600" dirty="0" smtClean="0">
                <a:solidFill>
                  <a:srgbClr val="00B0F0"/>
                </a:solidFill>
              </a:rPr>
              <a:t>}</a:t>
            </a:r>
            <a:r>
              <a:rPr lang="ru-RU" sz="1800" dirty="0" smtClean="0"/>
              <a:t>        </a:t>
            </a:r>
          </a:p>
          <a:p>
            <a:pPr marL="36576" indent="0">
              <a:buNone/>
            </a:pPr>
            <a:endParaRPr lang="ru-RU" sz="1800" dirty="0" smtClean="0"/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public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rgbClr val="00B0F0"/>
                </a:solidFill>
              </a:rPr>
              <a:t> Aggregate(</a:t>
            </a:r>
            <a:r>
              <a:rPr lang="en-US" sz="1600" dirty="0">
                <a:solidFill>
                  <a:srgbClr val="FF0000"/>
                </a:solidFill>
              </a:rPr>
              <a:t>Customer </a:t>
            </a:r>
            <a:r>
              <a:rPr lang="en-US" sz="1600" dirty="0" err="1">
                <a:solidFill>
                  <a:srgbClr val="FF0000"/>
                </a:solidFill>
              </a:rPr>
              <a:t>customer</a:t>
            </a:r>
            <a:r>
              <a:rPr lang="en-US" sz="1600" dirty="0">
                <a:solidFill>
                  <a:srgbClr val="FF0000"/>
                </a:solidFill>
              </a:rPr>
              <a:t>, Program </a:t>
            </a:r>
            <a:r>
              <a:rPr lang="en-US" sz="1600" dirty="0" err="1">
                <a:solidFill>
                  <a:srgbClr val="FF0000"/>
                </a:solidFill>
              </a:rPr>
              <a:t>program</a:t>
            </a:r>
            <a:r>
              <a:rPr lang="en-US" sz="1600" dirty="0">
                <a:solidFill>
                  <a:srgbClr val="FF0000"/>
                </a:solidFill>
              </a:rPr>
              <a:t>, Operation operation</a:t>
            </a:r>
            <a:r>
              <a:rPr lang="en-US" sz="1600" dirty="0"/>
              <a:t>)</a:t>
            </a:r>
          </a:p>
          <a:p>
            <a:pPr marL="36576" indent="0">
              <a:buNone/>
            </a:pPr>
            <a:r>
              <a:rPr lang="ru-RU" sz="1600" dirty="0">
                <a:solidFill>
                  <a:srgbClr val="00B0F0"/>
                </a:solidFill>
              </a:rPr>
              <a:t> </a:t>
            </a:r>
            <a:r>
              <a:rPr lang="ru-RU" sz="1600" dirty="0" smtClean="0">
                <a:solidFill>
                  <a:srgbClr val="00B0F0"/>
                </a:solidFill>
              </a:rPr>
              <a:t>{</a:t>
            </a:r>
            <a:endParaRPr lang="ru-RU" sz="16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return (_</a:t>
            </a:r>
            <a:r>
              <a:rPr lang="en-US" sz="1600" dirty="0" err="1">
                <a:solidFill>
                  <a:srgbClr val="00B0F0"/>
                </a:solidFill>
              </a:rPr>
              <a:t>customerHandler.Handle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customer</a:t>
            </a:r>
            <a:r>
              <a:rPr lang="en-US" sz="1600" dirty="0">
                <a:solidFill>
                  <a:srgbClr val="00B0F0"/>
                </a:solidFill>
              </a:rPr>
              <a:t>) +</a:t>
            </a: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       _</a:t>
            </a:r>
            <a:r>
              <a:rPr lang="en-US" sz="1600" dirty="0" err="1">
                <a:solidFill>
                  <a:srgbClr val="00B0F0"/>
                </a:solidFill>
              </a:rPr>
              <a:t>programHandler.Handle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program</a:t>
            </a:r>
            <a:r>
              <a:rPr lang="en-US" sz="1600" dirty="0">
                <a:solidFill>
                  <a:srgbClr val="00B0F0"/>
                </a:solidFill>
              </a:rPr>
              <a:t>) +</a:t>
            </a:r>
          </a:p>
          <a:p>
            <a:pPr marL="36576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               _</a:t>
            </a:r>
            <a:r>
              <a:rPr lang="en-US" sz="1600" dirty="0" err="1">
                <a:solidFill>
                  <a:srgbClr val="00B0F0"/>
                </a:solidFill>
              </a:rPr>
              <a:t>operationHandler.Handle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operation</a:t>
            </a:r>
            <a:r>
              <a:rPr lang="en-US" sz="1600" dirty="0">
                <a:solidFill>
                  <a:srgbClr val="00B0F0"/>
                </a:solidFill>
              </a:rPr>
              <a:t>)) * _</a:t>
            </a:r>
            <a:r>
              <a:rPr lang="en-US" sz="1600" dirty="0" err="1">
                <a:solidFill>
                  <a:srgbClr val="00B0F0"/>
                </a:solidFill>
              </a:rPr>
              <a:t>globalServiceData.Value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36576" indent="0">
              <a:buNone/>
            </a:pPr>
            <a:r>
              <a:rPr lang="ru-RU" sz="1600" dirty="0">
                <a:solidFill>
                  <a:srgbClr val="00B0F0"/>
                </a:solidFill>
              </a:rPr>
              <a:t> </a:t>
            </a:r>
            <a:r>
              <a:rPr lang="ru-RU" sz="1600" dirty="0" smtClean="0">
                <a:solidFill>
                  <a:srgbClr val="00B0F0"/>
                </a:solidFill>
              </a:rPr>
              <a:t>}</a:t>
            </a:r>
            <a:endParaRPr lang="ru-RU" sz="18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307929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Второе решение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Использовать вложенные контейнеры.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Контейнер занимается передачей зависимостей.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95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Регистрация чуть сложнее (издержки подхода)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10731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Corbel" panose="020B0503020204020204" pitchFamily="34" charset="0"/>
              </a:rPr>
              <a:t>Плюсы:</a:t>
            </a:r>
          </a:p>
          <a:p>
            <a:r>
              <a:rPr lang="ru-RU" dirty="0" smtClean="0">
                <a:latin typeface="Corbel" panose="020B0503020204020204" pitchFamily="34" charset="0"/>
              </a:rPr>
              <a:t>Данные, которые мы передавали в качестве параметров, теперь зарегестрированы в контейнере и получать к ним доступ очень просто.</a:t>
            </a:r>
          </a:p>
          <a:p>
            <a:r>
              <a:rPr lang="ru-RU" dirty="0" smtClean="0">
                <a:latin typeface="Corbel" panose="020B0503020204020204" pitchFamily="34" charset="0"/>
              </a:rPr>
              <a:t>Методы стали намного проще по сигнатуре.</a:t>
            </a:r>
          </a:p>
          <a:p>
            <a:pPr marL="36576" indent="0">
              <a:buNone/>
            </a:pPr>
            <a:endParaRPr lang="ru-RU" dirty="0" smtClean="0">
              <a:latin typeface="Corbel" panose="020B0503020204020204" pitchFamily="34" charset="0"/>
            </a:endParaRP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public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Calculate()</a:t>
            </a:r>
          </a:p>
          <a:p>
            <a:pPr marL="36576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 </a:t>
            </a:r>
            <a:r>
              <a:rPr lang="ru-RU" sz="2000" dirty="0" smtClean="0">
                <a:solidFill>
                  <a:srgbClr val="00B0F0"/>
                </a:solidFill>
              </a:rPr>
              <a:t>{</a:t>
            </a:r>
            <a:endParaRPr lang="ru-RU" sz="20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return _</a:t>
            </a:r>
            <a:r>
              <a:rPr lang="en-US" sz="2000" dirty="0" err="1">
                <a:solidFill>
                  <a:srgbClr val="00B0F0"/>
                </a:solidFill>
              </a:rPr>
              <a:t>firstStepAggregator.Aggregate</a:t>
            </a:r>
            <a:r>
              <a:rPr lang="en-US" sz="2000" dirty="0">
                <a:solidFill>
                  <a:srgbClr val="00B0F0"/>
                </a:solidFill>
              </a:rPr>
              <a:t>() +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       _</a:t>
            </a:r>
            <a:r>
              <a:rPr lang="en-US" sz="2000" dirty="0" err="1">
                <a:solidFill>
                  <a:srgbClr val="00B0F0"/>
                </a:solidFill>
              </a:rPr>
              <a:t>secondStepAggregator.Aggregate</a:t>
            </a:r>
            <a:r>
              <a:rPr lang="en-US" sz="2000" dirty="0">
                <a:solidFill>
                  <a:srgbClr val="00B0F0"/>
                </a:solidFill>
              </a:rPr>
              <a:t>();</a:t>
            </a:r>
          </a:p>
          <a:p>
            <a:pPr marL="36576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 </a:t>
            </a:r>
            <a:r>
              <a:rPr lang="ru-RU" sz="2000" dirty="0" smtClean="0">
                <a:solidFill>
                  <a:srgbClr val="00B0F0"/>
                </a:solidFill>
              </a:rPr>
              <a:t>}</a:t>
            </a:r>
          </a:p>
          <a:p>
            <a:pPr marL="36576" indent="0">
              <a:buNone/>
            </a:pPr>
            <a:endParaRPr lang="ru-RU" sz="2100" dirty="0">
              <a:latin typeface="Corbel" panose="020B0503020204020204" pitchFamily="34" charset="0"/>
            </a:endParaRP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public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Aggregate()</a:t>
            </a:r>
          </a:p>
          <a:p>
            <a:pPr marL="36576" indent="0">
              <a:buNone/>
            </a:pPr>
            <a:r>
              <a:rPr lang="ru-RU" sz="2000" dirty="0" smtClean="0">
                <a:solidFill>
                  <a:srgbClr val="00B0F0"/>
                </a:solidFill>
              </a:rPr>
              <a:t>{</a:t>
            </a:r>
            <a:endParaRPr lang="ru-RU" sz="20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return (_</a:t>
            </a:r>
            <a:r>
              <a:rPr lang="en-US" sz="2000" dirty="0" err="1">
                <a:solidFill>
                  <a:srgbClr val="00B0F0"/>
                </a:solidFill>
              </a:rPr>
              <a:t>customerHandler.Handle</a:t>
            </a:r>
            <a:r>
              <a:rPr lang="en-US" sz="2000" dirty="0">
                <a:solidFill>
                  <a:srgbClr val="00B0F0"/>
                </a:solidFill>
              </a:rPr>
              <a:t>() +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       _</a:t>
            </a:r>
            <a:r>
              <a:rPr lang="en-US" sz="2000" dirty="0" err="1">
                <a:solidFill>
                  <a:srgbClr val="00B0F0"/>
                </a:solidFill>
              </a:rPr>
              <a:t>programHandler.Handle</a:t>
            </a:r>
            <a:r>
              <a:rPr lang="en-US" sz="2000" dirty="0">
                <a:solidFill>
                  <a:srgbClr val="00B0F0"/>
                </a:solidFill>
              </a:rPr>
              <a:t>() +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       _</a:t>
            </a:r>
            <a:r>
              <a:rPr lang="en-US" sz="2000" dirty="0" err="1">
                <a:solidFill>
                  <a:srgbClr val="00B0F0"/>
                </a:solidFill>
              </a:rPr>
              <a:t>operationHandler.Handle</a:t>
            </a:r>
            <a:r>
              <a:rPr lang="en-US" sz="2000" dirty="0">
                <a:solidFill>
                  <a:srgbClr val="00B0F0"/>
                </a:solidFill>
              </a:rPr>
              <a:t>()) * _</a:t>
            </a:r>
            <a:r>
              <a:rPr lang="en-US" sz="2000" dirty="0" err="1">
                <a:solidFill>
                  <a:srgbClr val="00B0F0"/>
                </a:solidFill>
              </a:rPr>
              <a:t>globalServiceData.Value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</a:p>
          <a:p>
            <a:pPr marL="36576" indent="0">
              <a:buNone/>
            </a:pPr>
            <a:r>
              <a:rPr lang="ru-RU" sz="2000" dirty="0" smtClean="0">
                <a:solidFill>
                  <a:srgbClr val="00B0F0"/>
                </a:solidFill>
              </a:rPr>
              <a:t>}</a:t>
            </a:r>
            <a:endParaRPr lang="ru-RU" sz="21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</p:spTree>
    <p:extLst>
      <p:ext uri="{BB962C8B-B14F-4D97-AF65-F5344CB8AC3E}">
        <p14:creationId xmlns:p14="http://schemas.microsoft.com/office/powerpoint/2010/main" val="141429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5. Как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контейнеры обрабатывают 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зависимости, реализующие </a:t>
            </a:r>
            <a:r>
              <a:rPr lang="en-US" sz="2400" b="1" cap="all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IDisposable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Порой нужна очистка.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Контейнер умеет вызывать </a:t>
            </a: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Dispose()</a:t>
            </a:r>
            <a:r>
              <a:rPr lang="ru-RU" sz="2400" dirty="0" smtClean="0">
                <a:latin typeface="Corbel" panose="020B0503020204020204" pitchFamily="34" charset="0"/>
              </a:rPr>
              <a:t> зависимостей.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Удобно использовать </a:t>
            </a:r>
            <a:r>
              <a:rPr lang="en-US" sz="2400" dirty="0" err="1">
                <a:solidFill>
                  <a:srgbClr val="00B0F0"/>
                </a:solidFill>
                <a:latin typeface="Corbel" panose="020B0503020204020204" pitchFamily="34" charset="0"/>
              </a:rPr>
              <a:t>CompositeDisposable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dirty="0">
                <a:latin typeface="Corbel" panose="020B0503020204020204" pitchFamily="34" charset="0"/>
              </a:rPr>
              <a:t>и </a:t>
            </a:r>
            <a:r>
              <a:rPr lang="en-US" sz="2400" dirty="0">
                <a:solidFill>
                  <a:srgbClr val="00B0F0"/>
                </a:solidFill>
                <a:latin typeface="Corbel" panose="020B0503020204020204" pitchFamily="34" charset="0"/>
              </a:rPr>
              <a:t>Disposable&lt;T</a:t>
            </a: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&gt;</a:t>
            </a:r>
            <a:endParaRPr lang="ru-RU" sz="2400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Disposable&lt;T&gt;</a:t>
            </a:r>
            <a:r>
              <a:rPr lang="ru-RU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 </a:t>
            </a:r>
            <a:endParaRPr lang="en-US" sz="24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принимает два параметра: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T value</a:t>
            </a:r>
            <a:endParaRPr lang="ru-RU" sz="24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Action </a:t>
            </a: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disposeAction</a:t>
            </a:r>
            <a:endParaRPr lang="ru-RU" sz="24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5. Как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контейнеры обрабатывают 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зависимости, реализующие </a:t>
            </a:r>
            <a:r>
              <a:rPr lang="en-US" sz="2400" b="1" cap="all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IDisposable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7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CompositeDisposable</a:t>
            </a:r>
            <a:endParaRPr lang="ru-RU" sz="2400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Контейнер для элементов </a:t>
            </a: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I</a:t>
            </a:r>
            <a:r>
              <a:rPr lang="en-US" sz="2400" dirty="0" err="1">
                <a:solidFill>
                  <a:srgbClr val="00B0F0"/>
                </a:solidFill>
                <a:latin typeface="Corbel" panose="020B0503020204020204" pitchFamily="34" charset="0"/>
              </a:rPr>
              <a:t>D</a:t>
            </a: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isposable</a:t>
            </a:r>
            <a:r>
              <a:rPr lang="ru-RU" sz="2400" dirty="0" smtClean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О</a:t>
            </a:r>
            <a:r>
              <a:rPr lang="ru-RU" sz="2400" dirty="0" smtClean="0">
                <a:latin typeface="Corbel" panose="020B0503020204020204" pitchFamily="34" charset="0"/>
              </a:rPr>
              <a:t>чистка нескольких компонентов</a:t>
            </a:r>
            <a:r>
              <a:rPr lang="en-US" sz="2400" dirty="0" smtClean="0"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latin typeface="Corbel" panose="020B0503020204020204" pitchFamily="34" charset="0"/>
              </a:rPr>
              <a:t>за раз.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Удобно, например, для отписки от событий.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5. Как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контейнеры обрабатывают 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зависимости, реализующие </a:t>
            </a:r>
            <a:r>
              <a:rPr lang="en-US" sz="2400" b="1" cap="all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IDisposable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102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Func</a:t>
            </a: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&lt;</a:t>
            </a:r>
            <a:r>
              <a:rPr lang="en-US" sz="2400" dirty="0" err="1" smtClean="0">
                <a:solidFill>
                  <a:srgbClr val="00B0F0"/>
                </a:solidFill>
                <a:latin typeface="Corbel" panose="020B0503020204020204" pitchFamily="34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, string, … , T&gt;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Создание экземпляров, которые на вход принимают загерестрированные зависимости, а также </a:t>
            </a:r>
            <a:r>
              <a:rPr lang="ru-RU" sz="2400" dirty="0" smtClean="0">
                <a:solidFill>
                  <a:srgbClr val="00B050"/>
                </a:solidFill>
                <a:latin typeface="Corbel" panose="020B0503020204020204" pitchFamily="34" charset="0"/>
              </a:rPr>
              <a:t>произвольные параметры.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Экземпляр создан через контейнер, а значит мы получаем все преимущества контейнера (передача зависимостей, управление временем жизни и очистка).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6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Автоматические фабрики</a:t>
            </a:r>
            <a:endParaRPr lang="ru-RU" sz="24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568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Заключение</a:t>
            </a:r>
            <a:endParaRPr lang="ru-RU" sz="24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en-US" sz="2400" dirty="0" smtClean="0">
                <a:latin typeface="Corbel" panose="020B0503020204020204" pitchFamily="34" charset="0"/>
              </a:rPr>
              <a:t>/DI</a:t>
            </a:r>
            <a:r>
              <a:rPr lang="ru-RU" sz="2400" dirty="0" smtClean="0">
                <a:latin typeface="Corbel" panose="020B0503020204020204" pitchFamily="34" charset="0"/>
              </a:rPr>
              <a:t> делает часть работы за нас.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Помогает упростить объектно-ориентированный дизайн.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rbel" panose="020B0503020204020204" pitchFamily="34" charset="0"/>
              </a:rPr>
              <a:t>Autofac</a:t>
            </a:r>
            <a:r>
              <a:rPr lang="ru-RU" sz="2400" dirty="0" smtClean="0">
                <a:latin typeface="Corbel" panose="020B0503020204020204" pitchFamily="34" charset="0"/>
              </a:rPr>
              <a:t> поддерживает вложенные контейнеры.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А также автоматические фабрики.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Введение</a:t>
            </a:r>
            <a:r>
              <a:rPr lang="en-US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(</a:t>
            </a:r>
            <a:r>
              <a:rPr lang="ru-RU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зачем нужен </a:t>
            </a:r>
            <a:r>
              <a:rPr lang="en-US" sz="32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IoC</a:t>
            </a:r>
            <a:r>
              <a:rPr lang="en-US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)</a:t>
            </a:r>
            <a:endParaRPr lang="ru-RU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Объектно-ориентированный </a:t>
            </a:r>
            <a:r>
              <a:rPr lang="ru-RU" sz="2400" dirty="0" smtClean="0">
                <a:latin typeface="Corbel" panose="020B0503020204020204" pitchFamily="34" charset="0"/>
              </a:rPr>
              <a:t>дизайн включает</a:t>
            </a:r>
          </a:p>
          <a:p>
            <a:pPr marL="550926" indent="-514350">
              <a:buFont typeface="+mj-lt"/>
              <a:buAutoNum type="arabicPeriod"/>
            </a:pPr>
            <a:r>
              <a:rPr lang="ru-RU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Создание экземпляра</a:t>
            </a:r>
          </a:p>
          <a:p>
            <a:pPr marL="550926" indent="-514350">
              <a:buFont typeface="+mj-lt"/>
              <a:buAutoNum type="arabicPeriod"/>
            </a:pPr>
            <a:r>
              <a:rPr lang="ru-RU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Передача его потребителю</a:t>
            </a:r>
          </a:p>
          <a:p>
            <a:pPr marL="550926" indent="-514350">
              <a:buFont typeface="+mj-lt"/>
              <a:buAutoNum type="arabicPeriod"/>
            </a:pPr>
            <a:r>
              <a:rPr lang="ru-RU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Управление временем жизни</a:t>
            </a:r>
          </a:p>
          <a:p>
            <a:pPr marL="550926" indent="-514350">
              <a:buFont typeface="+mj-lt"/>
              <a:buAutoNum type="arabicPeriod"/>
            </a:pPr>
            <a:r>
              <a:rPr lang="ru-RU" sz="2400" dirty="0" smtClean="0">
                <a:latin typeface="Corbel" panose="020B0503020204020204" pitchFamily="34" charset="0"/>
              </a:rPr>
              <a:t>Бизнес-логика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ru-RU" sz="2400" dirty="0">
                <a:solidFill>
                  <a:srgbClr val="00B0F0"/>
                </a:solidFill>
                <a:latin typeface="Corbel" panose="020B0503020204020204" pitchFamily="34" charset="0"/>
              </a:rPr>
              <a:t>Очистка ненужного </a:t>
            </a:r>
            <a:r>
              <a:rPr lang="ru-RU" sz="2400" dirty="0" smtClean="0">
                <a:solidFill>
                  <a:srgbClr val="00B0F0"/>
                </a:solidFill>
                <a:latin typeface="Corbel" panose="020B0503020204020204" pitchFamily="34" charset="0"/>
              </a:rPr>
              <a:t>экземпляра</a:t>
            </a: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>
              <a:buNone/>
            </a:pPr>
            <a:endParaRPr lang="ru-RU" sz="2400" dirty="0" smtClean="0">
              <a:latin typeface="Corbel" panose="020B0503020204020204" pitchFamily="34" charset="0"/>
            </a:endParaRPr>
          </a:p>
          <a:p>
            <a:pPr marL="36576" indent="0" algn="ctr">
              <a:buNone/>
            </a:pPr>
            <a:r>
              <a:rPr lang="en-US" sz="2400" b="1" dirty="0" err="1" smtClean="0">
                <a:latin typeface="Corbel" panose="020B0503020204020204" pitchFamily="34" charset="0"/>
              </a:rPr>
              <a:t>IoC</a:t>
            </a:r>
            <a:r>
              <a:rPr lang="ru-RU" sz="2400" b="1" dirty="0" smtClean="0">
                <a:latin typeface="Corbel" panose="020B0503020204020204" pitchFamily="34" charset="0"/>
              </a:rPr>
              <a:t>-контейнер берет на себя </a:t>
            </a:r>
            <a:r>
              <a:rPr lang="ru-RU" sz="2400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1, 2, 3, 5</a:t>
            </a:r>
            <a:endParaRPr lang="ru-RU" sz="2400" b="1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Материалы</a:t>
            </a:r>
            <a:endParaRPr lang="ru-RU" sz="24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Книга М</a:t>
            </a:r>
            <a:r>
              <a:rPr lang="ru-RU" sz="2400" dirty="0" smtClean="0">
                <a:latin typeface="Corbel" panose="020B0503020204020204" pitchFamily="34" charset="0"/>
              </a:rPr>
              <a:t>арка Симана </a:t>
            </a:r>
            <a:r>
              <a:rPr lang="ru-RU" sz="2400" dirty="0" smtClean="0">
                <a:latin typeface="Corbel" panose="020B0503020204020204" pitchFamily="34" charset="0"/>
              </a:rPr>
              <a:t>- </a:t>
            </a:r>
            <a:r>
              <a:rPr lang="ru-RU" sz="2400" dirty="0">
                <a:latin typeface="Corbel" panose="020B0503020204020204" pitchFamily="34" charset="0"/>
              </a:rPr>
              <a:t>внедрение зависимостей в .</a:t>
            </a:r>
            <a:r>
              <a:rPr lang="ru-RU" sz="2400" dirty="0" smtClean="0">
                <a:latin typeface="Corbel" panose="020B0503020204020204" pitchFamily="34" charset="0"/>
              </a:rPr>
              <a:t>net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  <a:hlinkClick r:id="rId2"/>
              </a:rPr>
              <a:t>Документация </a:t>
            </a:r>
            <a:r>
              <a:rPr lang="en-US" sz="2400" dirty="0" err="1" smtClean="0">
                <a:latin typeface="Corbel" panose="020B0503020204020204" pitchFamily="34" charset="0"/>
                <a:hlinkClick r:id="rId2"/>
              </a:rPr>
              <a:t>Autofac</a:t>
            </a:r>
            <a:endParaRPr lang="en-US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  <a:hlinkClick r:id="rId3"/>
              </a:rPr>
              <a:t>Исходный код презентации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Статья</a:t>
            </a:r>
            <a:r>
              <a:rPr lang="ru-RU" sz="2400" dirty="0" smtClean="0">
                <a:latin typeface="Corbel" panose="020B0503020204020204" pitchFamily="34" charset="0"/>
                <a:hlinkClick r:id="rId4"/>
              </a:rPr>
              <a:t> Удобное </a:t>
            </a:r>
            <a:r>
              <a:rPr lang="ru-RU" sz="2400" dirty="0" smtClean="0">
                <a:latin typeface="Corbel" panose="020B0503020204020204" pitchFamily="34" charset="0"/>
                <a:hlinkClick r:id="rId4"/>
              </a:rPr>
              <a:t>создание Composition Root с помощью </a:t>
            </a:r>
            <a:r>
              <a:rPr lang="ru-RU" sz="2400" dirty="0" smtClean="0">
                <a:latin typeface="Corbel" panose="020B0503020204020204" pitchFamily="34" charset="0"/>
                <a:hlinkClick r:id="rId4"/>
              </a:rPr>
              <a:t>Autofac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Статья </a:t>
            </a:r>
            <a:r>
              <a:rPr lang="ru-RU" sz="2400" dirty="0" smtClean="0">
                <a:latin typeface="Corbel" panose="020B0503020204020204" pitchFamily="34" charset="0"/>
                <a:hlinkClick r:id="rId5"/>
              </a:rPr>
              <a:t>Самая </a:t>
            </a:r>
            <a:r>
              <a:rPr lang="ru-RU" sz="2400" dirty="0" smtClean="0">
                <a:latin typeface="Corbel" panose="020B0503020204020204" pitchFamily="34" charset="0"/>
                <a:hlinkClick r:id="rId5"/>
              </a:rPr>
              <a:t>простая и надежная реализация </a:t>
            </a:r>
            <a:r>
              <a:rPr lang="ru-RU" sz="2400" dirty="0">
                <a:latin typeface="Corbel" panose="020B0503020204020204" pitchFamily="34" charset="0"/>
              </a:rPr>
              <a:t>Статья </a:t>
            </a:r>
            <a:r>
              <a:rPr lang="ru-RU" sz="2400" dirty="0" smtClean="0">
                <a:latin typeface="Corbel" panose="020B0503020204020204" pitchFamily="34" charset="0"/>
                <a:hlinkClick r:id="rId5"/>
              </a:rPr>
              <a:t>шаблона </a:t>
            </a:r>
            <a:r>
              <a:rPr lang="ru-RU" sz="2400" dirty="0" smtClean="0">
                <a:latin typeface="Corbel" panose="020B0503020204020204" pitchFamily="34" charset="0"/>
                <a:hlinkClick r:id="rId5"/>
              </a:rPr>
              <a:t>проектирования Dispose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Corbel" panose="020B0503020204020204" pitchFamily="34" charset="0"/>
              </a:rPr>
              <a:t>Статья </a:t>
            </a:r>
            <a:r>
              <a:rPr lang="en-US" sz="2400" dirty="0" smtClean="0">
                <a:latin typeface="Corbel" panose="020B0503020204020204" pitchFamily="34" charset="0"/>
                <a:hlinkClick r:id="rId6"/>
              </a:rPr>
              <a:t>Disposable </a:t>
            </a:r>
            <a:r>
              <a:rPr lang="ru-RU" sz="2400" dirty="0" smtClean="0">
                <a:latin typeface="Corbel" panose="020B0503020204020204" pitchFamily="34" charset="0"/>
                <a:hlinkClick r:id="rId6"/>
              </a:rPr>
              <a:t>без границ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Вопросы для обсуждения.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rbel" panose="020B0503020204020204" pitchFamily="34" charset="0"/>
              </a:rPr>
              <a:t>Что такое </a:t>
            </a: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ru-RU" sz="2400" dirty="0" smtClean="0">
                <a:latin typeface="Corbel" panose="020B0503020204020204" pitchFamily="34" charset="0"/>
              </a:rPr>
              <a:t>? В чем </a:t>
            </a:r>
            <a:r>
              <a:rPr lang="ru-RU" sz="2400" dirty="0" smtClean="0">
                <a:latin typeface="Corbel" panose="020B0503020204020204" pitchFamily="34" charset="0"/>
              </a:rPr>
              <a:t>инверсия</a:t>
            </a:r>
            <a:r>
              <a:rPr lang="ru-RU" sz="2400" dirty="0" smtClean="0">
                <a:latin typeface="Corbel" panose="020B0503020204020204" pitchFamily="34" charset="0"/>
              </a:rPr>
              <a:t>?</a:t>
            </a:r>
            <a:endParaRPr lang="en-US" sz="2400" dirty="0" smtClean="0">
              <a:latin typeface="Corbel" panose="020B05030202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rbel" panose="020B0503020204020204" pitchFamily="34" charset="0"/>
              </a:rPr>
              <a:t>В чем преимущества </a:t>
            </a: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en-US" sz="2400" dirty="0" smtClean="0">
                <a:latin typeface="Corbel" panose="020B0503020204020204" pitchFamily="34" charset="0"/>
              </a:rPr>
              <a:t>/DI</a:t>
            </a:r>
            <a:r>
              <a:rPr lang="ru-RU" sz="2400" dirty="0" smtClean="0">
                <a:latin typeface="Corbel" panose="020B0503020204020204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orbel" panose="020B0503020204020204" pitchFamily="34" charset="0"/>
              </a:rPr>
              <a:t>Как это связано с </a:t>
            </a:r>
            <a:r>
              <a:rPr lang="ru-RU" sz="2400" dirty="0" smtClean="0">
                <a:latin typeface="Corbel" panose="020B0503020204020204" pitchFamily="34" charset="0"/>
              </a:rPr>
              <a:t>буквой </a:t>
            </a:r>
            <a:r>
              <a:rPr lang="en-US" sz="2400" dirty="0">
                <a:latin typeface="Corbel" panose="020B0503020204020204" pitchFamily="34" charset="0"/>
              </a:rPr>
              <a:t>D </a:t>
            </a:r>
            <a:r>
              <a:rPr lang="ru-RU" sz="2400" dirty="0">
                <a:latin typeface="Corbel" panose="020B0503020204020204" pitchFamily="34" charset="0"/>
              </a:rPr>
              <a:t>из </a:t>
            </a:r>
            <a:r>
              <a:rPr lang="en-US" sz="2400" dirty="0">
                <a:latin typeface="Corbel" panose="020B0503020204020204" pitchFamily="34" charset="0"/>
              </a:rPr>
              <a:t>SOLID</a:t>
            </a:r>
            <a:r>
              <a:rPr lang="ru-RU" sz="2400" dirty="0" smtClean="0">
                <a:latin typeface="Corbel" panose="020B0503020204020204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rbel" panose="020B0503020204020204" pitchFamily="34" charset="0"/>
              </a:rPr>
              <a:t>Что такое </a:t>
            </a:r>
            <a:r>
              <a:rPr lang="ru-RU" sz="2400" dirty="0" smtClean="0">
                <a:latin typeface="Corbel" panose="020B0503020204020204" pitchFamily="34" charset="0"/>
              </a:rPr>
              <a:t>вложенные контейнеры?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Corbel" panose="020B0503020204020204" pitchFamily="34" charset="0"/>
              </a:rPr>
              <a:t>IDisposable</a:t>
            </a:r>
            <a:r>
              <a:rPr lang="en-US" sz="2400" dirty="0" smtClean="0"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latin typeface="Corbel" panose="020B0503020204020204" pitchFamily="34" charset="0"/>
              </a:rPr>
              <a:t>и </a:t>
            </a:r>
            <a:r>
              <a:rPr lang="en-US" sz="2400" dirty="0" err="1" smtClean="0">
                <a:latin typeface="Corbel" panose="020B0503020204020204" pitchFamily="34" charset="0"/>
              </a:rPr>
              <a:t>IoC</a:t>
            </a:r>
            <a:r>
              <a:rPr lang="ru-RU" sz="2400" dirty="0" smtClean="0">
                <a:latin typeface="Corbel" panose="020B0503020204020204" pitchFamily="34" charset="0"/>
              </a:rPr>
              <a:t>-контейнеры</a:t>
            </a:r>
            <a:r>
              <a:rPr lang="ru-RU" sz="2400" dirty="0" smtClean="0">
                <a:latin typeface="Corbel" panose="020B0503020204020204" pitchFamily="34" charset="0"/>
              </a:rPr>
              <a:t>.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rbel" panose="020B0503020204020204" pitchFamily="34" charset="0"/>
              </a:rPr>
              <a:t>Автоматические </a:t>
            </a:r>
            <a:r>
              <a:rPr lang="ru-RU" sz="2400" dirty="0" smtClean="0">
                <a:latin typeface="Corbel" panose="020B0503020204020204" pitchFamily="34" charset="0"/>
              </a:rPr>
              <a:t>фабрики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ru-RU" sz="24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2392577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828800" y="2427588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703423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1905000" y="3776019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3083010" y="247444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4998823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2438400" y="5075023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ounded Rectangle 13"/>
          <p:cNvSpPr/>
          <p:nvPr/>
        </p:nvSpPr>
        <p:spPr>
          <a:xfrm>
            <a:off x="3264242" y="3776019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ounded Rectangle 14"/>
          <p:cNvSpPr/>
          <p:nvPr/>
        </p:nvSpPr>
        <p:spPr>
          <a:xfrm>
            <a:off x="5095102" y="2537769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ru-RU" dirty="0"/>
          </a:p>
        </p:txBody>
      </p:sp>
      <p:sp>
        <p:nvSpPr>
          <p:cNvPr id="16" name="Rounded Rectangle 15"/>
          <p:cNvSpPr/>
          <p:nvPr/>
        </p:nvSpPr>
        <p:spPr>
          <a:xfrm>
            <a:off x="6390502" y="2478045"/>
            <a:ext cx="1676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-container</a:t>
            </a:r>
            <a:endParaRPr lang="ru-RU" dirty="0"/>
          </a:p>
        </p:txBody>
      </p:sp>
      <p:sp>
        <p:nvSpPr>
          <p:cNvPr id="17" name="Rounded Rectangle 16"/>
          <p:cNvSpPr/>
          <p:nvPr/>
        </p:nvSpPr>
        <p:spPr>
          <a:xfrm>
            <a:off x="5247502" y="376675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7685902" y="376675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Rounded Rectangle 18"/>
          <p:cNvSpPr/>
          <p:nvPr/>
        </p:nvSpPr>
        <p:spPr>
          <a:xfrm>
            <a:off x="5276334" y="504413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Rounded Rectangle 19"/>
          <p:cNvSpPr/>
          <p:nvPr/>
        </p:nvSpPr>
        <p:spPr>
          <a:xfrm>
            <a:off x="6489356" y="5032289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Rounded Rectangle 20"/>
          <p:cNvSpPr/>
          <p:nvPr/>
        </p:nvSpPr>
        <p:spPr>
          <a:xfrm>
            <a:off x="6464642" y="376675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Rounded Rectangle 21"/>
          <p:cNvSpPr/>
          <p:nvPr/>
        </p:nvSpPr>
        <p:spPr>
          <a:xfrm>
            <a:off x="7762102" y="5008091"/>
            <a:ext cx="914400" cy="853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1447800" y="2819400"/>
            <a:ext cx="381000" cy="35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1" idx="1"/>
          </p:cNvCxnSpPr>
          <p:nvPr/>
        </p:nvCxnSpPr>
        <p:spPr>
          <a:xfrm>
            <a:off x="2743200" y="2854411"/>
            <a:ext cx="339810" cy="46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990600" y="3246223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>
            <a:off x="990600" y="4557069"/>
            <a:ext cx="457200" cy="4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>
            <a:off x="1905000" y="5425646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0" idx="0"/>
          </p:cNvCxnSpPr>
          <p:nvPr/>
        </p:nvCxnSpPr>
        <p:spPr>
          <a:xfrm>
            <a:off x="990600" y="3246223"/>
            <a:ext cx="1371600" cy="529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2819400" y="4202842"/>
            <a:ext cx="444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21" idx="0"/>
          </p:cNvCxnSpPr>
          <p:nvPr/>
        </p:nvCxnSpPr>
        <p:spPr>
          <a:xfrm flipH="1">
            <a:off x="6921842" y="3331691"/>
            <a:ext cx="306860" cy="435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20" idx="0"/>
          </p:cNvCxnSpPr>
          <p:nvPr/>
        </p:nvCxnSpPr>
        <p:spPr>
          <a:xfrm flipH="1">
            <a:off x="6946556" y="3331691"/>
            <a:ext cx="282146" cy="1700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2" idx="0"/>
          </p:cNvCxnSpPr>
          <p:nvPr/>
        </p:nvCxnSpPr>
        <p:spPr>
          <a:xfrm>
            <a:off x="7228702" y="3331691"/>
            <a:ext cx="990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18" idx="0"/>
          </p:cNvCxnSpPr>
          <p:nvPr/>
        </p:nvCxnSpPr>
        <p:spPr>
          <a:xfrm>
            <a:off x="7228702" y="3331691"/>
            <a:ext cx="914400" cy="435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2"/>
            <a:endCxn id="17" idx="0"/>
          </p:cNvCxnSpPr>
          <p:nvPr/>
        </p:nvCxnSpPr>
        <p:spPr>
          <a:xfrm flipH="1">
            <a:off x="5704702" y="3331691"/>
            <a:ext cx="1524000" cy="435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9" idx="0"/>
          </p:cNvCxnSpPr>
          <p:nvPr/>
        </p:nvCxnSpPr>
        <p:spPr>
          <a:xfrm flipH="1">
            <a:off x="5733534" y="3331691"/>
            <a:ext cx="1495168" cy="17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1"/>
            <a:endCxn id="15" idx="3"/>
          </p:cNvCxnSpPr>
          <p:nvPr/>
        </p:nvCxnSpPr>
        <p:spPr>
          <a:xfrm flipH="1">
            <a:off x="6009502" y="2904868"/>
            <a:ext cx="381000" cy="5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72000" y="16764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1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</a:t>
            </a:r>
            <a:r>
              <a:rPr lang="en-US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</a:t>
            </a:r>
            <a:r>
              <a:rPr lang="en-US" sz="2400" b="1" cap="all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IoC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 В чем именно здесь заключается инверсия? </a:t>
            </a:r>
            <a:b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2. В чем преимущества.</a:t>
            </a:r>
            <a:endParaRPr lang="ru-RU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636240" y="1845276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IoC</a:t>
            </a:r>
            <a:r>
              <a:rPr lang="en-US" dirty="0" smtClean="0"/>
              <a:t>/ID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030097" y="1845276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/ID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6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371600"/>
          </a:xfrm>
        </p:spPr>
        <p:txBody>
          <a:bodyPr>
            <a:normAutofit fontScale="90000"/>
          </a:bodyPr>
          <a:lstStyle/>
          <a:p>
            <a:r>
              <a:rPr lang="ru-RU" sz="3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3. Как это связано с последней буквой </a:t>
            </a:r>
            <a:r>
              <a:rPr lang="en-US" sz="3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 </a:t>
            </a:r>
            <a:r>
              <a:rPr lang="ru-RU" sz="3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из </a:t>
            </a:r>
            <a:r>
              <a:rPr lang="en-US" sz="3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SOLID</a:t>
            </a:r>
            <a:r>
              <a:rPr lang="ru-RU" sz="3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367480"/>
            <a:ext cx="1066800" cy="1828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048000" y="1363361"/>
            <a:ext cx="1066800" cy="1832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1752600" y="2279821"/>
            <a:ext cx="1295400" cy="2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6900" y="3282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ссылается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5029200" y="1371600"/>
            <a:ext cx="1295400" cy="1828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7543800" y="1367480"/>
            <a:ext cx="1066800" cy="1832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20" idx="2"/>
            <a:endCxn id="28" idx="0"/>
          </p:cNvCxnSpPr>
          <p:nvPr/>
        </p:nvCxnSpPr>
        <p:spPr>
          <a:xfrm>
            <a:off x="5676900" y="3200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15100" y="419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Реализует</a:t>
            </a:r>
            <a:endParaRPr lang="ru-RU" dirty="0"/>
          </a:p>
        </p:txBody>
      </p:sp>
      <p:sp>
        <p:nvSpPr>
          <p:cNvPr id="28" name="Rectangle 27"/>
          <p:cNvSpPr/>
          <p:nvPr/>
        </p:nvSpPr>
        <p:spPr>
          <a:xfrm>
            <a:off x="5029200" y="3733800"/>
            <a:ext cx="1295400" cy="1828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InterfaceA</a:t>
            </a:r>
            <a:endParaRPr lang="ru-RU" dirty="0"/>
          </a:p>
        </p:txBody>
      </p:sp>
      <p:cxnSp>
        <p:nvCxnSpPr>
          <p:cNvPr id="30" name="Elbow Connector 29"/>
          <p:cNvCxnSpPr>
            <a:stCxn id="21" idx="2"/>
            <a:endCxn id="28" idx="3"/>
          </p:cNvCxnSpPr>
          <p:nvPr/>
        </p:nvCxnSpPr>
        <p:spPr>
          <a:xfrm rot="5400000">
            <a:off x="6477000" y="3047999"/>
            <a:ext cx="1447801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10668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869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7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4.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ru-RU" sz="14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Регистрация зависимостей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в отдельных контейнерах</a:t>
            </a:r>
            <a:r>
              <a:rPr lang="ru-RU" sz="2000" dirty="0">
                <a:latin typeface="Corbel" panose="020B0503020204020204" pitchFamily="34" charset="0"/>
                <a:sym typeface="Wingdings" panose="05000000000000000000" pitchFamily="2" charset="2"/>
              </a:rPr>
              <a:t>.</a:t>
            </a:r>
            <a:endParaRPr lang="ru-RU" sz="2000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000" dirty="0">
                <a:latin typeface="Corbel" panose="020B0503020204020204" pitchFamily="34" charset="0"/>
                <a:sym typeface="Wingdings" panose="05000000000000000000" pitchFamily="2" charset="2"/>
              </a:rPr>
              <a:t>К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оторые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могут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брать зависимости из родительских контейнеров.</a:t>
            </a:r>
            <a:endParaRPr lang="en-US" sz="2000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Регистритрация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зависимостей, параметризованных данными времени выполнения.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Поэтому не придется обходиться с этими данными вручную (передавать в качестве параметров).</a:t>
            </a: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Компоненты не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могут иметь доступ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друг к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другу во время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выполнения.</a:t>
            </a:r>
            <a:endParaRPr lang="en-US" sz="2000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Можно освободить 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ресурсы, вызвав </a:t>
            </a:r>
            <a:r>
              <a:rPr lang="en-US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Dispose</a:t>
            </a:r>
            <a:r>
              <a:rPr lang="ru-RU" sz="2000" dirty="0" smtClean="0">
                <a:latin typeface="Corbel" panose="020B0503020204020204" pitchFamily="34" charset="0"/>
                <a:sym typeface="Wingdings" panose="05000000000000000000" pitchFamily="2" charset="2"/>
              </a:rPr>
              <a:t> вложенного контейнера.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8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Задача для фронэнда:</a:t>
            </a:r>
            <a:endParaRPr lang="ru-RU" sz="2400" dirty="0">
              <a:latin typeface="Corbel" panose="020B0503020204020204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7950"/>
            <a:ext cx="3543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133600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3993573"/>
            <a:ext cx="1721427" cy="172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41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4</a:t>
            </a:r>
            <a:r>
              <a:rPr lang="ru-RU" sz="2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. 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Что такое механизм вложенных </a:t>
            </a:r>
            <a:r>
              <a:rPr lang="en-US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(child)</a:t>
            </a:r>
            <a:r>
              <a:rPr lang="ru-RU" sz="2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>
                <a:latin typeface="Corbel" panose="020B0503020204020204" pitchFamily="34" charset="0"/>
              </a:rPr>
              <a:t>Первое решение.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Вся регистрация в одном контейнере. 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Создание экземпляр дочернего окна</a:t>
            </a:r>
            <a:r>
              <a:rPr lang="en-US" sz="2400" dirty="0" smtClean="0"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latin typeface="Corbel" panose="020B0503020204020204" pitchFamily="34" charset="0"/>
              </a:rPr>
              <a:t>явно через конструктор.</a:t>
            </a:r>
          </a:p>
          <a:p>
            <a:pPr marL="457200" indent="-457200">
              <a:lnSpc>
                <a:spcPct val="150000"/>
              </a:lnSpc>
            </a:pPr>
            <a:r>
              <a:rPr lang="ru-RU" sz="2400" dirty="0" smtClean="0">
                <a:latin typeface="Corbel" panose="020B0503020204020204" pitchFamily="34" charset="0"/>
              </a:rPr>
              <a:t>Передача ему нужных зависимостей (исходя из введенных пользователем данных).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2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16722</TotalTime>
  <Words>1066</Words>
  <Application>Microsoft Office PowerPoint</Application>
  <PresentationFormat>On-screen Show (4:3)</PresentationFormat>
  <Paragraphs>219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О себе</vt:lpstr>
      <vt:lpstr>PowerPoint Presentation</vt:lpstr>
      <vt:lpstr>Введение (зачем нужен IoC)</vt:lpstr>
      <vt:lpstr>Вопросы для обсуждения.</vt:lpstr>
      <vt:lpstr>1. Что такое IoC? В чем именно здесь заключается инверсия?  2. В чем преимущества.</vt:lpstr>
      <vt:lpstr>3. Как это связано с последней буквой D из SOLID? 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5.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4. Что такое механизм вложенных (child) контейнеров?</vt:lpstr>
      <vt:lpstr>5. Как контейнеры обрабатывают зависимости, реализующие IDisposable?</vt:lpstr>
      <vt:lpstr>5. Как контейнеры обрабатывают зависимости, реализующие IDisposable?</vt:lpstr>
      <vt:lpstr>5. Как контейнеры обрабатывают зависимости, реализующие IDisposable?</vt:lpstr>
      <vt:lpstr>6. Автоматические фабрики</vt:lpstr>
      <vt:lpstr>Заключение</vt:lpstr>
      <vt:lpstr>Материалы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79</cp:revision>
  <dcterms:created xsi:type="dcterms:W3CDTF">2006-08-16T00:00:00Z</dcterms:created>
  <dcterms:modified xsi:type="dcterms:W3CDTF">2017-02-21T10:27:13Z</dcterms:modified>
</cp:coreProperties>
</file>