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258" r:id="rId3"/>
    <p:sldId id="261" r:id="rId4"/>
    <p:sldId id="262" r:id="rId5"/>
    <p:sldId id="263" r:id="rId6"/>
    <p:sldId id="264"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AFCA"/>
    <a:srgbClr val="005C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2B3C1-55D4-4EC7-96CE-66456574B3C3}" type="datetimeFigureOut">
              <a:rPr lang="zh-CN" altLang="en-US" smtClean="0"/>
              <a:t>2018/4/23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7BD55-45A5-499E-AFE6-111FB88809F0}" type="slidenum">
              <a:rPr lang="zh-CN" altLang="en-US" smtClean="0"/>
              <a:t>‹#›</a:t>
            </a:fld>
            <a:endParaRPr lang="zh-CN" altLang="en-US"/>
          </a:p>
        </p:txBody>
      </p:sp>
    </p:spTree>
    <p:extLst>
      <p:ext uri="{BB962C8B-B14F-4D97-AF65-F5344CB8AC3E}">
        <p14:creationId xmlns:p14="http://schemas.microsoft.com/office/powerpoint/2010/main" val="434690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132640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C5329-552F-47DE-96E3-9461CD9CEB1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995A0B-BBBB-4ECB-95DE-F0A7D0C28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601A98-F746-4EB3-A375-59AE2BCF4E21}"/>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49ECCC95-04D2-415E-8FFF-B5CA21BECD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01633-CB14-4527-8E95-3885CF502090}"/>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394612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F7670-C336-47AF-AFCC-D8110CFD05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E2156E-B266-4203-949A-944BDEB7F84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419CAA-6F79-4480-8CB4-E5BBEAA25EAB}"/>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6FB92FD3-093B-4959-B888-05AE6B4928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94648A-F5E2-4721-B37E-967AB7DD9143}"/>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3036691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9491CB-8D5A-430F-85F1-10474CE13A9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E330064-6923-4FE6-8351-73A0AF4D33A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A5DA35F-5F37-40AC-9E5F-B0D845B4D17F}"/>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3140401A-3A25-4ED9-9249-D9E99F3E2B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B60895-1EEF-4A6E-B90A-1E103373C38C}"/>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52418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D946D-1829-4C9F-9FC5-D7E0F93AAB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AF03043-0414-4E36-9A82-245D64364960}"/>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525E00B-59E8-4B7D-B60F-12DC4EDC08D8}"/>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36545591-5F33-4F8E-9F95-ABDFC1B9A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F12A9D-C021-4254-B1D8-732BD810651B}"/>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3278913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AF8D8-22B5-44AB-B1FA-58E652F9F2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ED0348-9DDF-4C86-9865-275D3F288F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054DCBF-9B52-45D8-BA68-9D9918B54B77}"/>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A9AD3E7E-4A49-47E0-91DB-0BF78F402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C2C2E3-E0E8-49B4-98BA-F42D93F83CD9}"/>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67982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EDD68-753E-469C-B9CC-1800F8675F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A3A75E-B64C-48C9-B3A4-AFDF674CA58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894F020-7B0C-4B90-97C8-40FD6C1DAF2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333CB60-A96A-4F8C-9ABF-2E02BDC97B2F}"/>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6" name="页脚占位符 5">
            <a:extLst>
              <a:ext uri="{FF2B5EF4-FFF2-40B4-BE49-F238E27FC236}">
                <a16:creationId xmlns:a16="http://schemas.microsoft.com/office/drawing/2014/main" id="{3E0DAD79-CE0B-4E6D-ABBF-538E6A00FC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A33A497-E2A6-4341-8B74-A2BB4884AEA0}"/>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1935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60BB7-24B3-4CF9-B061-90B9932EAEC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2B1D6A4-0268-40DE-A0A0-AC30627C5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35D75FFD-4313-4B84-897A-CBD0131A535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3705E81-AD25-42C3-B5E6-1F4846E42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011C4D8-16E8-4D7A-A4CB-04384996F1B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846CB05-3DE2-46F1-91D1-377DE0D8A653}"/>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8" name="页脚占位符 7">
            <a:extLst>
              <a:ext uri="{FF2B5EF4-FFF2-40B4-BE49-F238E27FC236}">
                <a16:creationId xmlns:a16="http://schemas.microsoft.com/office/drawing/2014/main" id="{3E38A671-5145-4BC4-850F-053A652AD14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F66EB14-DC35-4A51-828B-F5912BFFD0F0}"/>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131637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54794-3B7D-4781-A766-9F45608B45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AABA78-9BBE-4991-B108-F32E22259F3E}"/>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4" name="页脚占位符 3">
            <a:extLst>
              <a:ext uri="{FF2B5EF4-FFF2-40B4-BE49-F238E27FC236}">
                <a16:creationId xmlns:a16="http://schemas.microsoft.com/office/drawing/2014/main" id="{B894C0D1-B5B5-480E-8435-45DDEFD50A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95F513-3012-4075-AE7C-57284365C221}"/>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3788520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B1B77D1-37B4-4F8C-8CD2-F9889D6F559E}"/>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3" name="页脚占位符 2">
            <a:extLst>
              <a:ext uri="{FF2B5EF4-FFF2-40B4-BE49-F238E27FC236}">
                <a16:creationId xmlns:a16="http://schemas.microsoft.com/office/drawing/2014/main" id="{A06713F1-7728-4425-BA73-6266FA3885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4C42B2-5485-4917-8C99-751F72EBE289}"/>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83364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40528-ADE6-4FA5-AFCC-26ACAE8F6D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29CE5E-4C42-4BF3-8D30-88DC3B75C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C8A5907-39A0-4E5C-8103-2AF667368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076626A-EB83-44FD-AE0C-765567AA286C}"/>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6" name="页脚占位符 5">
            <a:extLst>
              <a:ext uri="{FF2B5EF4-FFF2-40B4-BE49-F238E27FC236}">
                <a16:creationId xmlns:a16="http://schemas.microsoft.com/office/drawing/2014/main" id="{827EAB4A-A425-4148-AC0D-83F31A8195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E7CFED-CFFD-47A1-B426-62FF6109A1C9}"/>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75134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55792-4652-4A71-91F3-A7B98E7CA0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165499E-BEF0-406D-83AB-8C3E7018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56B81F7-0D00-4B23-8087-A58F2BDC9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3282B2-B69C-4D0A-8FA6-BC2AF081BA1A}"/>
              </a:ext>
            </a:extLst>
          </p:cNvPr>
          <p:cNvSpPr>
            <a:spLocks noGrp="1"/>
          </p:cNvSpPr>
          <p:nvPr>
            <p:ph type="dt" sz="half" idx="10"/>
          </p:nvPr>
        </p:nvSpPr>
        <p:spPr/>
        <p:txBody>
          <a:bodyPr/>
          <a:lstStyle/>
          <a:p>
            <a:fld id="{E5C89178-6447-4845-A58A-B42B6619DC82}" type="datetimeFigureOut">
              <a:rPr lang="zh-CN" altLang="en-US" smtClean="0"/>
              <a:t>2018/4/23</a:t>
            </a:fld>
            <a:endParaRPr lang="zh-CN" altLang="en-US"/>
          </a:p>
        </p:txBody>
      </p:sp>
      <p:sp>
        <p:nvSpPr>
          <p:cNvPr id="6" name="页脚占位符 5">
            <a:extLst>
              <a:ext uri="{FF2B5EF4-FFF2-40B4-BE49-F238E27FC236}">
                <a16:creationId xmlns:a16="http://schemas.microsoft.com/office/drawing/2014/main" id="{049C76D5-EB42-4386-BD89-AE88E8061D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A2FDDE-1609-4A2B-A285-7D7E48DC6D50}"/>
              </a:ext>
            </a:extLst>
          </p:cNvPr>
          <p:cNvSpPr>
            <a:spLocks noGrp="1"/>
          </p:cNvSpPr>
          <p:nvPr>
            <p:ph type="sldNum" sz="quarter" idx="12"/>
          </p:nvPr>
        </p:nvSpPr>
        <p:spPr/>
        <p:txBody>
          <a:body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244373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D7BDCD-5303-425E-B73C-4383E4463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7103A32-ADAB-4025-8136-31CBF4AD5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21BB1C2-87DE-466C-AC90-D2320D41F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89178-6447-4845-A58A-B42B6619DC82}" type="datetimeFigureOut">
              <a:rPr lang="zh-CN" altLang="en-US" smtClean="0"/>
              <a:t>2018/4/23</a:t>
            </a:fld>
            <a:endParaRPr lang="zh-CN" altLang="en-US"/>
          </a:p>
        </p:txBody>
      </p:sp>
      <p:sp>
        <p:nvSpPr>
          <p:cNvPr id="5" name="页脚占位符 4">
            <a:extLst>
              <a:ext uri="{FF2B5EF4-FFF2-40B4-BE49-F238E27FC236}">
                <a16:creationId xmlns:a16="http://schemas.microsoft.com/office/drawing/2014/main" id="{144EE808-6B10-4376-BB4A-C3E61F1439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4FF5958-3FD9-4B5D-BB05-80C8DB7EB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FF063-728D-4CE9-A600-8A67DE334238}" type="slidenum">
              <a:rPr lang="zh-CN" altLang="en-US" smtClean="0"/>
              <a:t>‹#›</a:t>
            </a:fld>
            <a:endParaRPr lang="zh-CN" altLang="en-US"/>
          </a:p>
        </p:txBody>
      </p:sp>
    </p:spTree>
    <p:extLst>
      <p:ext uri="{BB962C8B-B14F-4D97-AF65-F5344CB8AC3E}">
        <p14:creationId xmlns:p14="http://schemas.microsoft.com/office/powerpoint/2010/main" val="1487916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hyperlink" Target="http://www.lgzxhy.top/blog/cloud/"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735305" y="1118059"/>
            <a:ext cx="3750675" cy="3668546"/>
            <a:chOff x="1295511" y="1384930"/>
            <a:chExt cx="4015043" cy="4073566"/>
          </a:xfrm>
        </p:grpSpPr>
        <p:sp>
          <p:nvSpPr>
            <p:cNvPr id="5" name="椭圆 4"/>
            <p:cNvSpPr/>
            <p:nvPr/>
          </p:nvSpPr>
          <p:spPr>
            <a:xfrm>
              <a:off x="2970313" y="26461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440438" y="30273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372764" y="314906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560697" y="29843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259614" y="308463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653075" y="33656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720748" y="35934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68319" y="34795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426571" y="368256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976353" y="3796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73336" y="39457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841008" y="36610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044025" y="34365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477941" y="36581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664130" y="38662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980868" y="40279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1628047" y="3501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299630" y="329801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367302" y="28919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46212"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456457"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2044025"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307671" y="28830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841007" y="28704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440872"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926122" y="241827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965677" y="191505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2147983"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291207" y="16738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434430" y="15819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635460" y="17252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2439135" y="19580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2635460" y="22326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2791392" y="14278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3080592" y="16523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304023" y="167257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3390462" y="189229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64357" y="13849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3458047" y="16953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3234169" y="2017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246912" y="230763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970313" y="22646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684998" y="26849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2320814" y="26608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3169748" y="312758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3371905" y="33230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3592314" y="28960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3364356" y="27064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3981815"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914142" y="237248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762135" y="16725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3912407" y="179319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612348"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523193" y="18884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480227" y="24859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036" y="2824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477093" y="291215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a:off x="5086054" y="301869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5267588" y="319629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99916" y="36595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5156949" y="381665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477093" y="35719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922569" y="41858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996899" y="40488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5199916" y="396832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5135466" y="43649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8537" y="437744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964440" y="461645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23407" y="50827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320175" y="48082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26860" y="43649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520059" y="4150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4182950" y="411398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117159" y="45161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3738565" y="470230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3621597" y="45933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3345302" y="43620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p:cNvSpPr/>
            <p:nvPr/>
          </p:nvSpPr>
          <p:spPr>
            <a:xfrm>
              <a:off x="3526467" y="503800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943458" y="54155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405087" y="521431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699264" y="511332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2383603" y="47236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p:cNvSpPr/>
            <p:nvPr/>
          </p:nvSpPr>
          <p:spPr>
            <a:xfrm>
              <a:off x="2631021" y="476492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p:cNvSpPr/>
            <p:nvPr/>
          </p:nvSpPr>
          <p:spPr>
            <a:xfrm>
              <a:off x="2269724" y="447314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2673988" y="42454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1707097" y="42669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086359" y="449463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987159" y="49335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698762" y="45949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3167854" y="45792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923539" y="438077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p:cNvSpPr/>
            <p:nvPr/>
          </p:nvSpPr>
          <p:spPr>
            <a:xfrm>
              <a:off x="2652504" y="38634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383994" y="37951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686856" y="431904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3740151" y="37231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4117159" y="351518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4483050" y="31076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p:cNvSpPr/>
            <p:nvPr/>
          </p:nvSpPr>
          <p:spPr>
            <a:xfrm>
              <a:off x="4898116"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p:cNvSpPr/>
            <p:nvPr/>
          </p:nvSpPr>
          <p:spPr>
            <a:xfrm>
              <a:off x="4701504" y="290185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3828018" y="278961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849501" y="386769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748330" y="472466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248049" y="371071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1319473" y="3084423"/>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1816302" y="3107564"/>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456361" y="413675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391652" y="39500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3255652" y="407092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3126685" y="49335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2194973" y="503375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4679924" y="47221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p:cNvSpPr/>
            <p:nvPr/>
          </p:nvSpPr>
          <p:spPr>
            <a:xfrm>
              <a:off x="4919598" y="372105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4008635" y="304880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p:cNvSpPr/>
            <p:nvPr/>
          </p:nvSpPr>
          <p:spPr>
            <a:xfrm>
              <a:off x="3805102" y="325845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p:cNvSpPr/>
            <p:nvPr/>
          </p:nvSpPr>
          <p:spPr>
            <a:xfrm>
              <a:off x="3527672" y="3098450"/>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p:cNvSpPr/>
            <p:nvPr/>
          </p:nvSpPr>
          <p:spPr>
            <a:xfrm>
              <a:off x="4298596" y="288027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p:cNvSpPr/>
            <p:nvPr/>
          </p:nvSpPr>
          <p:spPr>
            <a:xfrm>
              <a:off x="5124549" y="264188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051697" y="162495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3764925" y="1853109"/>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3105106" y="14708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p:cNvSpPr/>
            <p:nvPr/>
          </p:nvSpPr>
          <p:spPr>
            <a:xfrm>
              <a:off x="3600017" y="14197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2684902" y="239396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椭圆 126"/>
            <p:cNvSpPr/>
            <p:nvPr/>
          </p:nvSpPr>
          <p:spPr>
            <a:xfrm>
              <a:off x="2446739" y="257978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p:cNvSpPr/>
            <p:nvPr/>
          </p:nvSpPr>
          <p:spPr>
            <a:xfrm>
              <a:off x="2190950" y="391075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p:cNvSpPr/>
            <p:nvPr/>
          </p:nvSpPr>
          <p:spPr>
            <a:xfrm>
              <a:off x="2387629" y="44204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1520907" y="444960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p:cNvSpPr/>
            <p:nvPr/>
          </p:nvSpPr>
          <p:spPr>
            <a:xfrm>
              <a:off x="1295511" y="376608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p:cNvSpPr/>
            <p:nvPr/>
          </p:nvSpPr>
          <p:spPr>
            <a:xfrm>
              <a:off x="2444776" y="317014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p:cNvSpPr/>
            <p:nvPr/>
          </p:nvSpPr>
          <p:spPr>
            <a:xfrm>
              <a:off x="2129325" y="250966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p:cNvSpPr/>
            <p:nvPr/>
          </p:nvSpPr>
          <p:spPr>
            <a:xfrm>
              <a:off x="2171430" y="22689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771026" y="2075639"/>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3436318" y="23683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3483404" y="25816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p:cNvSpPr/>
            <p:nvPr/>
          </p:nvSpPr>
          <p:spPr>
            <a:xfrm>
              <a:off x="3892563" y="214758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p:cNvSpPr/>
            <p:nvPr/>
          </p:nvSpPr>
          <p:spPr>
            <a:xfrm>
              <a:off x="3970325" y="1955418"/>
              <a:ext cx="81373" cy="81372"/>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4430007" y="217112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p:cNvSpPr/>
            <p:nvPr/>
          </p:nvSpPr>
          <p:spPr>
            <a:xfrm>
              <a:off x="4382922" y="237248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003133" y="3107660"/>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p:cNvSpPr/>
            <p:nvPr/>
          </p:nvSpPr>
          <p:spPr>
            <a:xfrm>
              <a:off x="4876671" y="349223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p:cNvSpPr/>
            <p:nvPr/>
          </p:nvSpPr>
          <p:spPr>
            <a:xfrm>
              <a:off x="4718720" y="33379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p:cNvSpPr/>
            <p:nvPr/>
          </p:nvSpPr>
          <p:spPr>
            <a:xfrm>
              <a:off x="4204433" y="322916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p:cNvSpPr/>
            <p:nvPr/>
          </p:nvSpPr>
          <p:spPr>
            <a:xfrm>
              <a:off x="3641613" y="3446335"/>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a:off x="4052964" y="397076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a:off x="3802265" y="41887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a:off x="4020323" y="5079791"/>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a:off x="2834454" y="4904516"/>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a:off x="3023576" y="510755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a:off x="3691717" y="4036199"/>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p:cNvSpPr/>
            <p:nvPr/>
          </p:nvSpPr>
          <p:spPr>
            <a:xfrm>
              <a:off x="2585123" y="406413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1300970" y="396685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p:cNvSpPr/>
            <p:nvPr/>
          </p:nvSpPr>
          <p:spPr>
            <a:xfrm>
              <a:off x="2772213" y="3032167"/>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a:off x="1484061" y="3345355"/>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a:off x="2940526" y="25258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a:off x="3846665" y="254877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a:off x="5101600" y="28097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p:cNvCxnSpPr>
              <a:stCxn id="73" idx="7"/>
              <a:endCxn id="115" idx="4"/>
            </p:cNvCxnSpPr>
            <p:nvPr/>
          </p:nvCxnSpPr>
          <p:spPr>
            <a:xfrm flipV="1">
              <a:off x="4560081" y="4808286"/>
              <a:ext cx="162905" cy="28073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a:endCxn id="74" idx="1"/>
            </p:cNvCxnSpPr>
            <p:nvPr/>
          </p:nvCxnSpPr>
          <p:spPr>
            <a:xfrm>
              <a:off x="4248342" y="4407877"/>
              <a:ext cx="78125" cy="40670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a:stCxn id="75" idx="5"/>
              <a:endCxn id="115" idx="1"/>
            </p:cNvCxnSpPr>
            <p:nvPr/>
          </p:nvCxnSpPr>
          <p:spPr>
            <a:xfrm>
              <a:off x="4263534" y="4401584"/>
              <a:ext cx="429003" cy="33319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75" idx="7"/>
              <a:endCxn id="76" idx="2"/>
            </p:cNvCxnSpPr>
            <p:nvPr/>
          </p:nvCxnSpPr>
          <p:spPr>
            <a:xfrm flipV="1">
              <a:off x="4263534" y="4172186"/>
              <a:ext cx="256525" cy="199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a:stCxn id="71" idx="6"/>
              <a:endCxn id="70" idx="6"/>
            </p:cNvCxnSpPr>
            <p:nvPr/>
          </p:nvCxnSpPr>
          <p:spPr>
            <a:xfrm flipV="1">
              <a:off x="4701504" y="4386394"/>
              <a:ext cx="476928" cy="125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a:stCxn id="69" idx="4"/>
              <a:endCxn id="70" idx="7"/>
            </p:cNvCxnSpPr>
            <p:nvPr/>
          </p:nvCxnSpPr>
          <p:spPr>
            <a:xfrm flipH="1">
              <a:off x="5172140" y="4011287"/>
              <a:ext cx="49259" cy="3599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a:stCxn id="116" idx="4"/>
              <a:endCxn id="67" idx="0"/>
            </p:cNvCxnSpPr>
            <p:nvPr/>
          </p:nvCxnSpPr>
          <p:spPr>
            <a:xfrm flipH="1">
              <a:off x="4944053" y="3807179"/>
              <a:ext cx="18608" cy="3786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116" idx="2"/>
            </p:cNvCxnSpPr>
            <p:nvPr/>
          </p:nvCxnSpPr>
          <p:spPr>
            <a:xfrm>
              <a:off x="4520059" y="3593409"/>
              <a:ext cx="399540" cy="17070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a:stCxn id="116" idx="6"/>
              <a:endCxn id="64" idx="2"/>
            </p:cNvCxnSpPr>
            <p:nvPr/>
          </p:nvCxnSpPr>
          <p:spPr>
            <a:xfrm flipV="1">
              <a:off x="5005722" y="3681021"/>
              <a:ext cx="194193" cy="8309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a:stCxn id="116" idx="7"/>
              <a:endCxn id="63" idx="3"/>
            </p:cNvCxnSpPr>
            <p:nvPr/>
          </p:nvCxnSpPr>
          <p:spPr>
            <a:xfrm flipV="1">
              <a:off x="4993110" y="3232964"/>
              <a:ext cx="280770" cy="500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a:stCxn id="103" idx="4"/>
            </p:cNvCxnSpPr>
            <p:nvPr/>
          </p:nvCxnSpPr>
          <p:spPr>
            <a:xfrm>
              <a:off x="4722987" y="2944823"/>
              <a:ext cx="175129" cy="2843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03" idx="7"/>
              <a:endCxn id="121" idx="3"/>
            </p:cNvCxnSpPr>
            <p:nvPr/>
          </p:nvCxnSpPr>
          <p:spPr>
            <a:xfrm flipV="1">
              <a:off x="4738178" y="2715396"/>
              <a:ext cx="398984" cy="1927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a:stCxn id="122" idx="4"/>
            </p:cNvCxnSpPr>
            <p:nvPr/>
          </p:nvCxnSpPr>
          <p:spPr>
            <a:xfrm>
              <a:off x="4094759" y="1711076"/>
              <a:ext cx="175067" cy="992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73" name="椭圆 172"/>
            <p:cNvSpPr/>
            <p:nvPr/>
          </p:nvSpPr>
          <p:spPr>
            <a:xfrm>
              <a:off x="4255630" y="26822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连接符 173"/>
            <p:cNvCxnSpPr>
              <a:stCxn id="173" idx="7"/>
              <a:endCxn id="59" idx="3"/>
            </p:cNvCxnSpPr>
            <p:nvPr/>
          </p:nvCxnSpPr>
          <p:spPr>
            <a:xfrm flipV="1">
              <a:off x="4292304" y="2522621"/>
              <a:ext cx="194215" cy="165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22" idx="5"/>
              <a:endCxn id="57" idx="1"/>
            </p:cNvCxnSpPr>
            <p:nvPr/>
          </p:nvCxnSpPr>
          <p:spPr>
            <a:xfrm>
              <a:off x="4125209" y="1698463"/>
              <a:ext cx="493431" cy="38758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3" idx="4"/>
              <a:endCxn id="51" idx="7"/>
            </p:cNvCxnSpPr>
            <p:nvPr/>
          </p:nvCxnSpPr>
          <p:spPr>
            <a:xfrm flipH="1">
              <a:off x="3628988" y="1939233"/>
              <a:ext cx="178999" cy="96308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stCxn id="52" idx="5"/>
              <a:endCxn id="51" idx="2"/>
            </p:cNvCxnSpPr>
            <p:nvPr/>
          </p:nvCxnSpPr>
          <p:spPr>
            <a:xfrm>
              <a:off x="3401030" y="2743104"/>
              <a:ext cx="191284" cy="1744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45" idx="7"/>
            </p:cNvCxnSpPr>
            <p:nvPr/>
          </p:nvCxnSpPr>
          <p:spPr>
            <a:xfrm flipV="1">
              <a:off x="3283586" y="1909944"/>
              <a:ext cx="497945" cy="4039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1" idx="6"/>
              <a:endCxn id="123" idx="1"/>
            </p:cNvCxnSpPr>
            <p:nvPr/>
          </p:nvCxnSpPr>
          <p:spPr>
            <a:xfrm flipV="1">
              <a:off x="3433429" y="1865722"/>
              <a:ext cx="344109" cy="4805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a:stCxn id="43" idx="7"/>
              <a:endCxn id="125" idx="3"/>
            </p:cNvCxnSpPr>
            <p:nvPr/>
          </p:nvCxnSpPr>
          <p:spPr>
            <a:xfrm flipV="1">
              <a:off x="3494722" y="1493286"/>
              <a:ext cx="117909" cy="2083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a:stCxn id="42" idx="6"/>
              <a:endCxn id="125" idx="1"/>
            </p:cNvCxnSpPr>
            <p:nvPr/>
          </p:nvCxnSpPr>
          <p:spPr>
            <a:xfrm>
              <a:off x="3407323" y="1406414"/>
              <a:ext cx="205307" cy="2597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a:stCxn id="38" idx="3"/>
              <a:endCxn id="35" idx="7"/>
            </p:cNvCxnSpPr>
            <p:nvPr/>
          </p:nvCxnSpPr>
          <p:spPr>
            <a:xfrm flipH="1">
              <a:off x="2672134" y="1464570"/>
              <a:ext cx="125549" cy="2669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a:stCxn id="34" idx="5"/>
              <a:endCxn id="35" idx="1"/>
            </p:cNvCxnSpPr>
            <p:nvPr/>
          </p:nvCxnSpPr>
          <p:spPr>
            <a:xfrm>
              <a:off x="2471104" y="1618660"/>
              <a:ext cx="170648" cy="11284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endCxn id="39" idx="3"/>
            </p:cNvCxnSpPr>
            <p:nvPr/>
          </p:nvCxnSpPr>
          <p:spPr>
            <a:xfrm flipV="1">
              <a:off x="2678426" y="1689070"/>
              <a:ext cx="408457" cy="492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a:stCxn id="31" idx="6"/>
              <a:endCxn id="35" idx="2"/>
            </p:cNvCxnSpPr>
            <p:nvPr/>
          </p:nvCxnSpPr>
          <p:spPr>
            <a:xfrm flipV="1">
              <a:off x="2008643" y="1746693"/>
              <a:ext cx="626817" cy="18984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31" idx="7"/>
              <a:endCxn id="33" idx="2"/>
            </p:cNvCxnSpPr>
            <p:nvPr/>
          </p:nvCxnSpPr>
          <p:spPr>
            <a:xfrm flipV="1">
              <a:off x="2002351" y="1695363"/>
              <a:ext cx="288856" cy="22598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a:stCxn id="35" idx="4"/>
              <a:endCxn id="36" idx="7"/>
            </p:cNvCxnSpPr>
            <p:nvPr/>
          </p:nvCxnSpPr>
          <p:spPr>
            <a:xfrm flipH="1">
              <a:off x="2475810" y="1768176"/>
              <a:ext cx="181134" cy="1961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endCxn id="37" idx="0"/>
            </p:cNvCxnSpPr>
            <p:nvPr/>
          </p:nvCxnSpPr>
          <p:spPr>
            <a:xfrm>
              <a:off x="2656944" y="1768176"/>
              <a:ext cx="0" cy="46450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a:stCxn id="44" idx="4"/>
              <a:endCxn id="45" idx="0"/>
            </p:cNvCxnSpPr>
            <p:nvPr/>
          </p:nvCxnSpPr>
          <p:spPr>
            <a:xfrm>
              <a:off x="3255653" y="2058274"/>
              <a:ext cx="12743" cy="2493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90" name="椭圆 189"/>
            <p:cNvSpPr/>
            <p:nvPr/>
          </p:nvSpPr>
          <p:spPr>
            <a:xfrm>
              <a:off x="2328031" y="2437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p:cNvCxnSpPr>
              <a:stCxn id="190" idx="7"/>
              <a:endCxn id="37" idx="3"/>
            </p:cNvCxnSpPr>
            <p:nvPr/>
          </p:nvCxnSpPr>
          <p:spPr>
            <a:xfrm flipV="1">
              <a:off x="2364705" y="2269353"/>
              <a:ext cx="277047" cy="173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endCxn id="45" idx="2"/>
            </p:cNvCxnSpPr>
            <p:nvPr/>
          </p:nvCxnSpPr>
          <p:spPr>
            <a:xfrm>
              <a:off x="3013279" y="2286152"/>
              <a:ext cx="233632" cy="42967"/>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a:stCxn id="45" idx="4"/>
              <a:endCxn id="49" idx="0"/>
            </p:cNvCxnSpPr>
            <p:nvPr/>
          </p:nvCxnSpPr>
          <p:spPr>
            <a:xfrm flipH="1">
              <a:off x="3191231" y="2350602"/>
              <a:ext cx="77164" cy="7769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a:stCxn id="47" idx="5"/>
              <a:endCxn id="49" idx="1"/>
            </p:cNvCxnSpPr>
            <p:nvPr/>
          </p:nvCxnSpPr>
          <p:spPr>
            <a:xfrm>
              <a:off x="2721672" y="2721622"/>
              <a:ext cx="454367" cy="41225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28" idx="4"/>
              <a:endCxn id="109" idx="0"/>
            </p:cNvCxnSpPr>
            <p:nvPr/>
          </p:nvCxnSpPr>
          <p:spPr>
            <a:xfrm flipH="1">
              <a:off x="1859364" y="2913462"/>
              <a:ext cx="3127" cy="19410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29" idx="5"/>
              <a:endCxn id="109" idx="1"/>
            </p:cNvCxnSpPr>
            <p:nvPr/>
          </p:nvCxnSpPr>
          <p:spPr>
            <a:xfrm>
              <a:off x="1477546" y="2705784"/>
              <a:ext cx="351369" cy="41439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stCxn id="25" idx="5"/>
              <a:endCxn id="24" idx="2"/>
            </p:cNvCxnSpPr>
            <p:nvPr/>
          </p:nvCxnSpPr>
          <p:spPr>
            <a:xfrm>
              <a:off x="1493132" y="3021941"/>
              <a:ext cx="153080" cy="23164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a:stCxn id="24" idx="6"/>
              <a:endCxn id="109" idx="2"/>
            </p:cNvCxnSpPr>
            <p:nvPr/>
          </p:nvCxnSpPr>
          <p:spPr>
            <a:xfrm flipV="1">
              <a:off x="1689178" y="3150626"/>
              <a:ext cx="127124" cy="1029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21" idx="7"/>
              <a:endCxn id="109" idx="3"/>
            </p:cNvCxnSpPr>
            <p:nvPr/>
          </p:nvCxnSpPr>
          <p:spPr>
            <a:xfrm flipV="1">
              <a:off x="1664721" y="3181076"/>
              <a:ext cx="164194" cy="3262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a:stCxn id="109" idx="4"/>
              <a:endCxn id="14" idx="0"/>
            </p:cNvCxnSpPr>
            <p:nvPr/>
          </p:nvCxnSpPr>
          <p:spPr>
            <a:xfrm>
              <a:off x="1859364" y="3193688"/>
              <a:ext cx="138472" cy="603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1" name="直接连接符 200"/>
            <p:cNvCxnSpPr>
              <a:endCxn id="27" idx="2"/>
            </p:cNvCxnSpPr>
            <p:nvPr/>
          </p:nvCxnSpPr>
          <p:spPr>
            <a:xfrm>
              <a:off x="1883974" y="2891980"/>
              <a:ext cx="423697" cy="1256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a:stCxn id="30" idx="5"/>
              <a:endCxn id="27" idx="1"/>
            </p:cNvCxnSpPr>
            <p:nvPr/>
          </p:nvCxnSpPr>
          <p:spPr>
            <a:xfrm>
              <a:off x="1962796" y="2454948"/>
              <a:ext cx="351167" cy="434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a:stCxn id="31" idx="4"/>
            </p:cNvCxnSpPr>
            <p:nvPr/>
          </p:nvCxnSpPr>
          <p:spPr>
            <a:xfrm flipH="1">
              <a:off x="1947605" y="1958017"/>
              <a:ext cx="39556" cy="45743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31" idx="5"/>
              <a:endCxn id="32" idx="1"/>
            </p:cNvCxnSpPr>
            <p:nvPr/>
          </p:nvCxnSpPr>
          <p:spPr>
            <a:xfrm>
              <a:off x="2002351" y="1951726"/>
              <a:ext cx="151924" cy="1343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a:stCxn id="109" idx="5"/>
              <a:endCxn id="10" idx="2"/>
            </p:cNvCxnSpPr>
            <p:nvPr/>
          </p:nvCxnSpPr>
          <p:spPr>
            <a:xfrm>
              <a:off x="1889813" y="3181076"/>
              <a:ext cx="763262" cy="20609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a:stCxn id="109" idx="5"/>
              <a:endCxn id="17" idx="0"/>
            </p:cNvCxnSpPr>
            <p:nvPr/>
          </p:nvCxnSpPr>
          <p:spPr>
            <a:xfrm>
              <a:off x="1889813" y="3181076"/>
              <a:ext cx="175695" cy="2555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7" name="直接连接符 206"/>
            <p:cNvCxnSpPr>
              <a:stCxn id="22" idx="4"/>
              <a:endCxn id="110" idx="1"/>
            </p:cNvCxnSpPr>
            <p:nvPr/>
          </p:nvCxnSpPr>
          <p:spPr>
            <a:xfrm>
              <a:off x="1321114" y="3340980"/>
              <a:ext cx="147861" cy="80839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a:stCxn id="18" idx="4"/>
              <a:endCxn id="110" idx="0"/>
            </p:cNvCxnSpPr>
            <p:nvPr/>
          </p:nvCxnSpPr>
          <p:spPr>
            <a:xfrm flipH="1">
              <a:off x="1499423" y="3701104"/>
              <a:ext cx="1" cy="4356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a:stCxn id="19" idx="3"/>
              <a:endCxn id="110" idx="7"/>
            </p:cNvCxnSpPr>
            <p:nvPr/>
          </p:nvCxnSpPr>
          <p:spPr>
            <a:xfrm flipH="1">
              <a:off x="1529873" y="3902946"/>
              <a:ext cx="140549" cy="2464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a:stCxn id="110" idx="6"/>
              <a:endCxn id="20" idx="3"/>
            </p:cNvCxnSpPr>
            <p:nvPr/>
          </p:nvCxnSpPr>
          <p:spPr>
            <a:xfrm flipV="1">
              <a:off x="1542485" y="4064634"/>
              <a:ext cx="444674" cy="1151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a:stCxn id="110" idx="5"/>
              <a:endCxn id="90" idx="2"/>
            </p:cNvCxnSpPr>
            <p:nvPr/>
          </p:nvCxnSpPr>
          <p:spPr>
            <a:xfrm>
              <a:off x="1529873" y="4210268"/>
              <a:ext cx="177224" cy="781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a:stCxn id="91" idx="4"/>
              <a:endCxn id="114" idx="0"/>
            </p:cNvCxnSpPr>
            <p:nvPr/>
          </p:nvCxnSpPr>
          <p:spPr>
            <a:xfrm>
              <a:off x="2107842" y="4537597"/>
              <a:ext cx="130193" cy="4961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a:stCxn id="88" idx="5"/>
              <a:endCxn id="86" idx="0"/>
            </p:cNvCxnSpPr>
            <p:nvPr/>
          </p:nvCxnSpPr>
          <p:spPr>
            <a:xfrm>
              <a:off x="2306398" y="4509822"/>
              <a:ext cx="98689" cy="21383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a:stCxn id="86" idx="7"/>
              <a:endCxn id="89" idx="3"/>
            </p:cNvCxnSpPr>
            <p:nvPr/>
          </p:nvCxnSpPr>
          <p:spPr>
            <a:xfrm flipV="1">
              <a:off x="2420278" y="4282099"/>
              <a:ext cx="260002" cy="44785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a:stCxn id="86" idx="6"/>
              <a:endCxn id="87" idx="2"/>
            </p:cNvCxnSpPr>
            <p:nvPr/>
          </p:nvCxnSpPr>
          <p:spPr>
            <a:xfrm>
              <a:off x="2426570" y="4745144"/>
              <a:ext cx="204452" cy="4126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a:endCxn id="84" idx="0"/>
            </p:cNvCxnSpPr>
            <p:nvPr/>
          </p:nvCxnSpPr>
          <p:spPr>
            <a:xfrm>
              <a:off x="2411171" y="4767730"/>
              <a:ext cx="15399" cy="44658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a:stCxn id="86" idx="5"/>
              <a:endCxn id="85" idx="1"/>
            </p:cNvCxnSpPr>
            <p:nvPr/>
          </p:nvCxnSpPr>
          <p:spPr>
            <a:xfrm>
              <a:off x="2420278" y="4760335"/>
              <a:ext cx="285278" cy="35928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8" name="直接连接符 217"/>
            <p:cNvCxnSpPr>
              <a:stCxn id="84" idx="6"/>
              <a:endCxn id="83" idx="2"/>
            </p:cNvCxnSpPr>
            <p:nvPr/>
          </p:nvCxnSpPr>
          <p:spPr>
            <a:xfrm>
              <a:off x="2448053" y="5235803"/>
              <a:ext cx="495405" cy="20121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9" name="直接连接符 218"/>
            <p:cNvCxnSpPr>
              <a:stCxn id="93" idx="6"/>
              <a:endCxn id="94" idx="2"/>
            </p:cNvCxnSpPr>
            <p:nvPr/>
          </p:nvCxnSpPr>
          <p:spPr>
            <a:xfrm flipV="1">
              <a:off x="2741728" y="4600777"/>
              <a:ext cx="426125" cy="1567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a:stCxn id="81" idx="5"/>
              <a:endCxn id="80" idx="1"/>
            </p:cNvCxnSpPr>
            <p:nvPr/>
          </p:nvCxnSpPr>
          <p:spPr>
            <a:xfrm>
              <a:off x="3381976" y="4398686"/>
              <a:ext cx="245912" cy="2009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a:stCxn id="113" idx="7"/>
              <a:endCxn id="80" idx="3"/>
            </p:cNvCxnSpPr>
            <p:nvPr/>
          </p:nvCxnSpPr>
          <p:spPr>
            <a:xfrm flipV="1">
              <a:off x="3200197" y="4630030"/>
              <a:ext cx="427692" cy="3161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2" name="直接连接符 221"/>
            <p:cNvCxnSpPr>
              <a:stCxn id="80" idx="4"/>
              <a:endCxn id="82" idx="0"/>
            </p:cNvCxnSpPr>
            <p:nvPr/>
          </p:nvCxnSpPr>
          <p:spPr>
            <a:xfrm flipH="1">
              <a:off x="3547950" y="4636321"/>
              <a:ext cx="95130" cy="4016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2884189" y="39352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p:cNvCxnSpPr>
              <a:stCxn id="96" idx="6"/>
              <a:endCxn id="223" idx="2"/>
            </p:cNvCxnSpPr>
            <p:nvPr/>
          </p:nvCxnSpPr>
          <p:spPr>
            <a:xfrm>
              <a:off x="2695470" y="3884954"/>
              <a:ext cx="188719" cy="93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stCxn id="223" idx="4"/>
              <a:endCxn id="95" idx="0"/>
            </p:cNvCxnSpPr>
            <p:nvPr/>
          </p:nvCxnSpPr>
          <p:spPr>
            <a:xfrm>
              <a:off x="2927251" y="4021420"/>
              <a:ext cx="17771" cy="35935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stCxn id="223" idx="6"/>
              <a:endCxn id="97" idx="2"/>
            </p:cNvCxnSpPr>
            <p:nvPr/>
          </p:nvCxnSpPr>
          <p:spPr>
            <a:xfrm flipV="1">
              <a:off x="2970313" y="3816652"/>
              <a:ext cx="413681" cy="16170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7" name="直接连接符 226"/>
            <p:cNvCxnSpPr>
              <a:stCxn id="12" idx="5"/>
              <a:endCxn id="223" idx="1"/>
            </p:cNvCxnSpPr>
            <p:nvPr/>
          </p:nvCxnSpPr>
          <p:spPr>
            <a:xfrm>
              <a:off x="2504993" y="3516221"/>
              <a:ext cx="391809" cy="43168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50" idx="6"/>
              <a:endCxn id="118" idx="2"/>
            </p:cNvCxnSpPr>
            <p:nvPr/>
          </p:nvCxnSpPr>
          <p:spPr>
            <a:xfrm flipV="1">
              <a:off x="3414872" y="3301513"/>
              <a:ext cx="390230" cy="4306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9" name="直接连接符 228"/>
            <p:cNvCxnSpPr>
              <a:stCxn id="118" idx="4"/>
              <a:endCxn id="99" idx="7"/>
            </p:cNvCxnSpPr>
            <p:nvPr/>
          </p:nvCxnSpPr>
          <p:spPr>
            <a:xfrm flipH="1">
              <a:off x="3776825" y="3344575"/>
              <a:ext cx="71338" cy="3848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a:stCxn id="117" idx="4"/>
              <a:endCxn id="100" idx="0"/>
            </p:cNvCxnSpPr>
            <p:nvPr/>
          </p:nvCxnSpPr>
          <p:spPr>
            <a:xfrm>
              <a:off x="4051697" y="3134931"/>
              <a:ext cx="86945" cy="3802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a:stCxn id="117" idx="6"/>
              <a:endCxn id="101" idx="3"/>
            </p:cNvCxnSpPr>
            <p:nvPr/>
          </p:nvCxnSpPr>
          <p:spPr>
            <a:xfrm>
              <a:off x="4094759" y="3091869"/>
              <a:ext cx="394582" cy="5246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32" name="Freeform 34"/>
            <p:cNvSpPr>
              <a:spLocks noEditPoints="1"/>
            </p:cNvSpPr>
            <p:nvPr/>
          </p:nvSpPr>
          <p:spPr bwMode="auto">
            <a:xfrm>
              <a:off x="3867786" y="4631608"/>
              <a:ext cx="268544" cy="270037"/>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3" name="Freeform 66"/>
            <p:cNvSpPr>
              <a:spLocks noEditPoints="1"/>
            </p:cNvSpPr>
            <p:nvPr/>
          </p:nvSpPr>
          <p:spPr bwMode="auto">
            <a:xfrm>
              <a:off x="2944495" y="3315893"/>
              <a:ext cx="270037" cy="23721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4" name="Freeform 26"/>
            <p:cNvSpPr>
              <a:spLocks noEditPoints="1"/>
            </p:cNvSpPr>
            <p:nvPr/>
          </p:nvSpPr>
          <p:spPr bwMode="auto">
            <a:xfrm>
              <a:off x="4265281" y="3733419"/>
              <a:ext cx="241690" cy="268544"/>
            </a:xfrm>
            <a:custGeom>
              <a:avLst/>
              <a:gdLst>
                <a:gd name="T0" fmla="*/ 147 w 179"/>
                <a:gd name="T1" fmla="*/ 117 h 199"/>
                <a:gd name="T2" fmla="*/ 147 w 179"/>
                <a:gd name="T3" fmla="*/ 61 h 199"/>
                <a:gd name="T4" fmla="*/ 179 w 179"/>
                <a:gd name="T5" fmla="*/ 66 h 199"/>
                <a:gd name="T6" fmla="*/ 179 w 179"/>
                <a:gd name="T7" fmla="*/ 112 h 199"/>
                <a:gd name="T8" fmla="*/ 147 w 179"/>
                <a:gd name="T9" fmla="*/ 117 h 199"/>
                <a:gd name="T10" fmla="*/ 23 w 179"/>
                <a:gd name="T11" fmla="*/ 35 h 199"/>
                <a:gd name="T12" fmla="*/ 23 w 179"/>
                <a:gd name="T13" fmla="*/ 199 h 199"/>
                <a:gd name="T14" fmla="*/ 11 w 179"/>
                <a:gd name="T15" fmla="*/ 199 h 199"/>
                <a:gd name="T16" fmla="*/ 11 w 179"/>
                <a:gd name="T17" fmla="*/ 35 h 199"/>
                <a:gd name="T18" fmla="*/ 0 w 179"/>
                <a:gd name="T19" fmla="*/ 18 h 199"/>
                <a:gd name="T20" fmla="*/ 18 w 179"/>
                <a:gd name="T21" fmla="*/ 0 h 199"/>
                <a:gd name="T22" fmla="*/ 36 w 179"/>
                <a:gd name="T23" fmla="*/ 18 h 199"/>
                <a:gd name="T24" fmla="*/ 23 w 179"/>
                <a:gd name="T25" fmla="*/ 35 h 199"/>
                <a:gd name="T26" fmla="*/ 67 w 179"/>
                <a:gd name="T27" fmla="*/ 130 h 199"/>
                <a:gd name="T28" fmla="*/ 31 w 179"/>
                <a:gd name="T29" fmla="*/ 135 h 199"/>
                <a:gd name="T30" fmla="*/ 31 w 179"/>
                <a:gd name="T31" fmla="*/ 43 h 199"/>
                <a:gd name="T32" fmla="*/ 67 w 179"/>
                <a:gd name="T33" fmla="*/ 49 h 199"/>
                <a:gd name="T34" fmla="*/ 67 w 179"/>
                <a:gd name="T35" fmla="*/ 130 h 199"/>
                <a:gd name="T36" fmla="*/ 91 w 179"/>
                <a:gd name="T37" fmla="*/ 52 h 199"/>
                <a:gd name="T38" fmla="*/ 123 w 179"/>
                <a:gd name="T39" fmla="*/ 57 h 199"/>
                <a:gd name="T40" fmla="*/ 123 w 179"/>
                <a:gd name="T41" fmla="*/ 121 h 199"/>
                <a:gd name="T42" fmla="*/ 91 w 179"/>
                <a:gd name="T43" fmla="*/ 126 h 199"/>
                <a:gd name="T44" fmla="*/ 91 w 179"/>
                <a:gd name="T45" fmla="*/ 5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99">
                  <a:moveTo>
                    <a:pt x="147" y="117"/>
                  </a:moveTo>
                  <a:cubicBezTo>
                    <a:pt x="147" y="61"/>
                    <a:pt x="147" y="61"/>
                    <a:pt x="147" y="61"/>
                  </a:cubicBezTo>
                  <a:cubicBezTo>
                    <a:pt x="179" y="66"/>
                    <a:pt x="179" y="66"/>
                    <a:pt x="179" y="66"/>
                  </a:cubicBezTo>
                  <a:cubicBezTo>
                    <a:pt x="179" y="112"/>
                    <a:pt x="179" y="112"/>
                    <a:pt x="179" y="112"/>
                  </a:cubicBezTo>
                  <a:lnTo>
                    <a:pt x="147" y="117"/>
                  </a:lnTo>
                  <a:close/>
                  <a:moveTo>
                    <a:pt x="23" y="35"/>
                  </a:moveTo>
                  <a:cubicBezTo>
                    <a:pt x="23" y="199"/>
                    <a:pt x="23" y="199"/>
                    <a:pt x="23" y="199"/>
                  </a:cubicBezTo>
                  <a:cubicBezTo>
                    <a:pt x="11" y="199"/>
                    <a:pt x="11" y="199"/>
                    <a:pt x="11" y="199"/>
                  </a:cubicBezTo>
                  <a:cubicBezTo>
                    <a:pt x="11" y="35"/>
                    <a:pt x="11" y="35"/>
                    <a:pt x="11" y="35"/>
                  </a:cubicBezTo>
                  <a:cubicBezTo>
                    <a:pt x="5" y="32"/>
                    <a:pt x="0" y="25"/>
                    <a:pt x="0" y="18"/>
                  </a:cubicBezTo>
                  <a:cubicBezTo>
                    <a:pt x="0" y="8"/>
                    <a:pt x="8" y="0"/>
                    <a:pt x="18" y="0"/>
                  </a:cubicBezTo>
                  <a:cubicBezTo>
                    <a:pt x="28" y="0"/>
                    <a:pt x="36" y="8"/>
                    <a:pt x="36" y="18"/>
                  </a:cubicBezTo>
                  <a:cubicBezTo>
                    <a:pt x="36" y="26"/>
                    <a:pt x="31" y="33"/>
                    <a:pt x="23" y="35"/>
                  </a:cubicBezTo>
                  <a:close/>
                  <a:moveTo>
                    <a:pt x="67" y="130"/>
                  </a:moveTo>
                  <a:cubicBezTo>
                    <a:pt x="31" y="135"/>
                    <a:pt x="31" y="135"/>
                    <a:pt x="31" y="135"/>
                  </a:cubicBezTo>
                  <a:cubicBezTo>
                    <a:pt x="31" y="43"/>
                    <a:pt x="31" y="43"/>
                    <a:pt x="31" y="43"/>
                  </a:cubicBezTo>
                  <a:cubicBezTo>
                    <a:pt x="67" y="49"/>
                    <a:pt x="67" y="49"/>
                    <a:pt x="67" y="49"/>
                  </a:cubicBezTo>
                  <a:lnTo>
                    <a:pt x="67" y="130"/>
                  </a:lnTo>
                  <a:close/>
                  <a:moveTo>
                    <a:pt x="91" y="52"/>
                  </a:moveTo>
                  <a:cubicBezTo>
                    <a:pt x="123" y="57"/>
                    <a:pt x="123" y="57"/>
                    <a:pt x="123" y="57"/>
                  </a:cubicBezTo>
                  <a:cubicBezTo>
                    <a:pt x="123" y="121"/>
                    <a:pt x="123" y="121"/>
                    <a:pt x="123" y="121"/>
                  </a:cubicBezTo>
                  <a:cubicBezTo>
                    <a:pt x="91" y="126"/>
                    <a:pt x="91" y="126"/>
                    <a:pt x="91" y="126"/>
                  </a:cubicBezTo>
                  <a:lnTo>
                    <a:pt x="91" y="52"/>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5" name="Freeform 143"/>
            <p:cNvSpPr>
              <a:spLocks noEditPoints="1"/>
            </p:cNvSpPr>
            <p:nvPr/>
          </p:nvSpPr>
          <p:spPr bwMode="auto">
            <a:xfrm>
              <a:off x="1744999" y="4588078"/>
              <a:ext cx="268544" cy="241690"/>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6" name="Freeform 239"/>
            <p:cNvSpPr>
              <a:spLocks noEditPoints="1"/>
            </p:cNvSpPr>
            <p:nvPr/>
          </p:nvSpPr>
          <p:spPr bwMode="auto">
            <a:xfrm>
              <a:off x="1527877" y="2325282"/>
              <a:ext cx="259593" cy="2536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7" name="Freeform 54"/>
            <p:cNvSpPr>
              <a:spLocks noEditPoints="1"/>
            </p:cNvSpPr>
            <p:nvPr/>
          </p:nvSpPr>
          <p:spPr bwMode="auto">
            <a:xfrm>
              <a:off x="4760280" y="2207983"/>
              <a:ext cx="258102" cy="256609"/>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8" name="Freeform 145"/>
            <p:cNvSpPr>
              <a:spLocks noEditPoints="1"/>
            </p:cNvSpPr>
            <p:nvPr/>
          </p:nvSpPr>
          <p:spPr bwMode="auto">
            <a:xfrm>
              <a:off x="2970637" y="1829144"/>
              <a:ext cx="162619" cy="270037"/>
            </a:xfrm>
            <a:custGeom>
              <a:avLst/>
              <a:gdLst>
                <a:gd name="T0" fmla="*/ 76 w 109"/>
                <a:gd name="T1" fmla="*/ 127 h 181"/>
                <a:gd name="T2" fmla="*/ 65 w 109"/>
                <a:gd name="T3" fmla="*/ 116 h 181"/>
                <a:gd name="T4" fmla="*/ 76 w 109"/>
                <a:gd name="T5" fmla="*/ 105 h 181"/>
                <a:gd name="T6" fmla="*/ 98 w 109"/>
                <a:gd name="T7" fmla="*/ 94 h 181"/>
                <a:gd name="T8" fmla="*/ 109 w 109"/>
                <a:gd name="T9" fmla="*/ 105 h 181"/>
                <a:gd name="T10" fmla="*/ 76 w 109"/>
                <a:gd name="T11" fmla="*/ 116 h 181"/>
                <a:gd name="T12" fmla="*/ 87 w 109"/>
                <a:gd name="T13" fmla="*/ 149 h 181"/>
                <a:gd name="T14" fmla="*/ 76 w 109"/>
                <a:gd name="T15" fmla="*/ 138 h 181"/>
                <a:gd name="T16" fmla="*/ 87 w 109"/>
                <a:gd name="T17" fmla="*/ 127 h 181"/>
                <a:gd name="T18" fmla="*/ 98 w 109"/>
                <a:gd name="T19" fmla="*/ 159 h 181"/>
                <a:gd name="T20" fmla="*/ 87 w 109"/>
                <a:gd name="T21" fmla="*/ 170 h 181"/>
                <a:gd name="T22" fmla="*/ 87 w 109"/>
                <a:gd name="T23" fmla="*/ 149 h 181"/>
                <a:gd name="T24" fmla="*/ 98 w 109"/>
                <a:gd name="T25" fmla="*/ 159 h 181"/>
                <a:gd name="T26" fmla="*/ 65 w 109"/>
                <a:gd name="T27" fmla="*/ 181 h 181"/>
                <a:gd name="T28" fmla="*/ 76 w 109"/>
                <a:gd name="T29" fmla="*/ 170 h 181"/>
                <a:gd name="T30" fmla="*/ 87 w 109"/>
                <a:gd name="T31" fmla="*/ 181 h 181"/>
                <a:gd name="T32" fmla="*/ 54 w 109"/>
                <a:gd name="T33" fmla="*/ 159 h 181"/>
                <a:gd name="T34" fmla="*/ 65 w 109"/>
                <a:gd name="T35" fmla="*/ 149 h 181"/>
                <a:gd name="T36" fmla="*/ 65 w 109"/>
                <a:gd name="T37" fmla="*/ 170 h 181"/>
                <a:gd name="T38" fmla="*/ 54 w 109"/>
                <a:gd name="T39" fmla="*/ 159 h 181"/>
                <a:gd name="T40" fmla="*/ 44 w 109"/>
                <a:gd name="T41" fmla="*/ 127 h 181"/>
                <a:gd name="T42" fmla="*/ 54 w 109"/>
                <a:gd name="T43" fmla="*/ 138 h 181"/>
                <a:gd name="T44" fmla="*/ 44 w 109"/>
                <a:gd name="T45" fmla="*/ 149 h 181"/>
                <a:gd name="T46" fmla="*/ 22 w 109"/>
                <a:gd name="T47" fmla="*/ 138 h 181"/>
                <a:gd name="T48" fmla="*/ 11 w 109"/>
                <a:gd name="T49" fmla="*/ 149 h 181"/>
                <a:gd name="T50" fmla="*/ 0 w 109"/>
                <a:gd name="T51" fmla="*/ 159 h 181"/>
                <a:gd name="T52" fmla="*/ 11 w 109"/>
                <a:gd name="T53" fmla="*/ 0 h 181"/>
                <a:gd name="T54" fmla="*/ 22 w 109"/>
                <a:gd name="T55" fmla="*/ 7 h 181"/>
                <a:gd name="T56" fmla="*/ 11 w 109"/>
                <a:gd name="T57" fmla="*/ 17 h 181"/>
                <a:gd name="T58" fmla="*/ 22 w 109"/>
                <a:gd name="T59" fmla="*/ 138 h 181"/>
                <a:gd name="T60" fmla="*/ 33 w 109"/>
                <a:gd name="T61" fmla="*/ 127 h 181"/>
                <a:gd name="T62" fmla="*/ 22 w 109"/>
                <a:gd name="T63" fmla="*/ 138 h 181"/>
                <a:gd name="T64" fmla="*/ 22 w 109"/>
                <a:gd name="T65" fmla="*/ 28 h 181"/>
                <a:gd name="T66" fmla="*/ 33 w 109"/>
                <a:gd name="T67" fmla="*/ 17 h 181"/>
                <a:gd name="T68" fmla="*/ 44 w 109"/>
                <a:gd name="T69" fmla="*/ 39 h 181"/>
                <a:gd name="T70" fmla="*/ 33 w 109"/>
                <a:gd name="T71" fmla="*/ 28 h 181"/>
                <a:gd name="T72" fmla="*/ 44 w 109"/>
                <a:gd name="T73" fmla="*/ 39 h 181"/>
                <a:gd name="T74" fmla="*/ 44 w 109"/>
                <a:gd name="T75" fmla="*/ 116 h 181"/>
                <a:gd name="T76" fmla="*/ 33 w 109"/>
                <a:gd name="T77" fmla="*/ 127 h 181"/>
                <a:gd name="T78" fmla="*/ 87 w 109"/>
                <a:gd name="T79" fmla="*/ 83 h 181"/>
                <a:gd name="T80" fmla="*/ 98 w 109"/>
                <a:gd name="T81" fmla="*/ 94 h 181"/>
                <a:gd name="T82" fmla="*/ 87 w 109"/>
                <a:gd name="T83" fmla="*/ 83 h 181"/>
                <a:gd name="T84" fmla="*/ 87 w 109"/>
                <a:gd name="T85" fmla="*/ 73 h 181"/>
                <a:gd name="T86" fmla="*/ 76 w 109"/>
                <a:gd name="T87" fmla="*/ 83 h 181"/>
                <a:gd name="T88" fmla="*/ 65 w 109"/>
                <a:gd name="T89" fmla="*/ 62 h 181"/>
                <a:gd name="T90" fmla="*/ 76 w 109"/>
                <a:gd name="T91" fmla="*/ 73 h 181"/>
                <a:gd name="T92" fmla="*/ 65 w 109"/>
                <a:gd name="T93" fmla="*/ 62 h 181"/>
                <a:gd name="T94" fmla="*/ 44 w 109"/>
                <a:gd name="T95" fmla="*/ 51 h 181"/>
                <a:gd name="T96" fmla="*/ 54 w 109"/>
                <a:gd name="T97" fmla="*/ 40 h 181"/>
                <a:gd name="T98" fmla="*/ 65 w 109"/>
                <a:gd name="T99" fmla="*/ 51 h 181"/>
                <a:gd name="T100" fmla="*/ 54 w 109"/>
                <a:gd name="T10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 h="181">
                  <a:moveTo>
                    <a:pt x="76" y="116"/>
                  </a:moveTo>
                  <a:lnTo>
                    <a:pt x="76" y="127"/>
                  </a:lnTo>
                  <a:lnTo>
                    <a:pt x="65" y="127"/>
                  </a:lnTo>
                  <a:lnTo>
                    <a:pt x="65" y="116"/>
                  </a:lnTo>
                  <a:lnTo>
                    <a:pt x="65" y="105"/>
                  </a:lnTo>
                  <a:lnTo>
                    <a:pt x="76" y="105"/>
                  </a:lnTo>
                  <a:lnTo>
                    <a:pt x="98" y="105"/>
                  </a:lnTo>
                  <a:lnTo>
                    <a:pt x="98" y="94"/>
                  </a:lnTo>
                  <a:lnTo>
                    <a:pt x="109" y="94"/>
                  </a:lnTo>
                  <a:lnTo>
                    <a:pt x="109" y="105"/>
                  </a:lnTo>
                  <a:lnTo>
                    <a:pt x="109" y="116"/>
                  </a:lnTo>
                  <a:lnTo>
                    <a:pt x="76" y="116"/>
                  </a:lnTo>
                  <a:close/>
                  <a:moveTo>
                    <a:pt x="87" y="138"/>
                  </a:moveTo>
                  <a:lnTo>
                    <a:pt x="87" y="149"/>
                  </a:lnTo>
                  <a:lnTo>
                    <a:pt x="76" y="149"/>
                  </a:lnTo>
                  <a:lnTo>
                    <a:pt x="76" y="138"/>
                  </a:lnTo>
                  <a:lnTo>
                    <a:pt x="76" y="127"/>
                  </a:lnTo>
                  <a:lnTo>
                    <a:pt x="87" y="127"/>
                  </a:lnTo>
                  <a:lnTo>
                    <a:pt x="87" y="138"/>
                  </a:lnTo>
                  <a:close/>
                  <a:moveTo>
                    <a:pt x="98" y="159"/>
                  </a:moveTo>
                  <a:lnTo>
                    <a:pt x="98" y="170"/>
                  </a:lnTo>
                  <a:lnTo>
                    <a:pt x="87" y="170"/>
                  </a:lnTo>
                  <a:lnTo>
                    <a:pt x="87" y="159"/>
                  </a:lnTo>
                  <a:lnTo>
                    <a:pt x="87" y="149"/>
                  </a:lnTo>
                  <a:lnTo>
                    <a:pt x="98" y="149"/>
                  </a:lnTo>
                  <a:lnTo>
                    <a:pt x="98" y="159"/>
                  </a:lnTo>
                  <a:close/>
                  <a:moveTo>
                    <a:pt x="76" y="181"/>
                  </a:moveTo>
                  <a:lnTo>
                    <a:pt x="65" y="181"/>
                  </a:lnTo>
                  <a:lnTo>
                    <a:pt x="65" y="170"/>
                  </a:lnTo>
                  <a:lnTo>
                    <a:pt x="76" y="170"/>
                  </a:lnTo>
                  <a:lnTo>
                    <a:pt x="87" y="170"/>
                  </a:lnTo>
                  <a:lnTo>
                    <a:pt x="87" y="181"/>
                  </a:lnTo>
                  <a:lnTo>
                    <a:pt x="76" y="181"/>
                  </a:lnTo>
                  <a:close/>
                  <a:moveTo>
                    <a:pt x="54" y="159"/>
                  </a:moveTo>
                  <a:lnTo>
                    <a:pt x="54" y="149"/>
                  </a:lnTo>
                  <a:lnTo>
                    <a:pt x="65" y="149"/>
                  </a:lnTo>
                  <a:lnTo>
                    <a:pt x="65" y="159"/>
                  </a:lnTo>
                  <a:lnTo>
                    <a:pt x="65" y="170"/>
                  </a:lnTo>
                  <a:lnTo>
                    <a:pt x="54" y="170"/>
                  </a:lnTo>
                  <a:lnTo>
                    <a:pt x="54" y="159"/>
                  </a:lnTo>
                  <a:close/>
                  <a:moveTo>
                    <a:pt x="44" y="138"/>
                  </a:moveTo>
                  <a:lnTo>
                    <a:pt x="44" y="127"/>
                  </a:lnTo>
                  <a:lnTo>
                    <a:pt x="54" y="127"/>
                  </a:lnTo>
                  <a:lnTo>
                    <a:pt x="54" y="138"/>
                  </a:lnTo>
                  <a:lnTo>
                    <a:pt x="54" y="149"/>
                  </a:lnTo>
                  <a:lnTo>
                    <a:pt x="44" y="149"/>
                  </a:lnTo>
                  <a:lnTo>
                    <a:pt x="44" y="138"/>
                  </a:lnTo>
                  <a:close/>
                  <a:moveTo>
                    <a:pt x="22" y="138"/>
                  </a:moveTo>
                  <a:lnTo>
                    <a:pt x="22" y="149"/>
                  </a:lnTo>
                  <a:lnTo>
                    <a:pt x="11" y="149"/>
                  </a:lnTo>
                  <a:lnTo>
                    <a:pt x="11" y="159"/>
                  </a:lnTo>
                  <a:lnTo>
                    <a:pt x="0" y="159"/>
                  </a:lnTo>
                  <a:lnTo>
                    <a:pt x="0" y="0"/>
                  </a:lnTo>
                  <a:lnTo>
                    <a:pt x="11" y="0"/>
                  </a:lnTo>
                  <a:lnTo>
                    <a:pt x="11" y="7"/>
                  </a:lnTo>
                  <a:lnTo>
                    <a:pt x="22" y="7"/>
                  </a:lnTo>
                  <a:lnTo>
                    <a:pt x="22" y="17"/>
                  </a:lnTo>
                  <a:lnTo>
                    <a:pt x="11" y="17"/>
                  </a:lnTo>
                  <a:lnTo>
                    <a:pt x="11" y="138"/>
                  </a:lnTo>
                  <a:lnTo>
                    <a:pt x="22" y="138"/>
                  </a:lnTo>
                  <a:lnTo>
                    <a:pt x="22" y="127"/>
                  </a:lnTo>
                  <a:lnTo>
                    <a:pt x="33" y="127"/>
                  </a:lnTo>
                  <a:lnTo>
                    <a:pt x="33" y="138"/>
                  </a:lnTo>
                  <a:lnTo>
                    <a:pt x="22" y="138"/>
                  </a:lnTo>
                  <a:close/>
                  <a:moveTo>
                    <a:pt x="33" y="28"/>
                  </a:moveTo>
                  <a:lnTo>
                    <a:pt x="22" y="28"/>
                  </a:lnTo>
                  <a:lnTo>
                    <a:pt x="22" y="17"/>
                  </a:lnTo>
                  <a:lnTo>
                    <a:pt x="33" y="17"/>
                  </a:lnTo>
                  <a:lnTo>
                    <a:pt x="33" y="28"/>
                  </a:lnTo>
                  <a:close/>
                  <a:moveTo>
                    <a:pt x="44" y="39"/>
                  </a:moveTo>
                  <a:lnTo>
                    <a:pt x="33" y="39"/>
                  </a:lnTo>
                  <a:lnTo>
                    <a:pt x="33" y="28"/>
                  </a:lnTo>
                  <a:lnTo>
                    <a:pt x="44" y="28"/>
                  </a:lnTo>
                  <a:lnTo>
                    <a:pt x="44" y="39"/>
                  </a:lnTo>
                  <a:close/>
                  <a:moveTo>
                    <a:pt x="33" y="116"/>
                  </a:moveTo>
                  <a:lnTo>
                    <a:pt x="44" y="116"/>
                  </a:lnTo>
                  <a:lnTo>
                    <a:pt x="44" y="127"/>
                  </a:lnTo>
                  <a:lnTo>
                    <a:pt x="33" y="127"/>
                  </a:lnTo>
                  <a:lnTo>
                    <a:pt x="33" y="116"/>
                  </a:lnTo>
                  <a:close/>
                  <a:moveTo>
                    <a:pt x="87" y="83"/>
                  </a:moveTo>
                  <a:lnTo>
                    <a:pt x="98" y="83"/>
                  </a:lnTo>
                  <a:lnTo>
                    <a:pt x="98" y="94"/>
                  </a:lnTo>
                  <a:lnTo>
                    <a:pt x="87" y="94"/>
                  </a:lnTo>
                  <a:lnTo>
                    <a:pt x="87" y="83"/>
                  </a:lnTo>
                  <a:close/>
                  <a:moveTo>
                    <a:pt x="76" y="73"/>
                  </a:moveTo>
                  <a:lnTo>
                    <a:pt x="87" y="73"/>
                  </a:lnTo>
                  <a:lnTo>
                    <a:pt x="87" y="83"/>
                  </a:lnTo>
                  <a:lnTo>
                    <a:pt x="76" y="83"/>
                  </a:lnTo>
                  <a:lnTo>
                    <a:pt x="76" y="73"/>
                  </a:lnTo>
                  <a:close/>
                  <a:moveTo>
                    <a:pt x="65" y="62"/>
                  </a:moveTo>
                  <a:lnTo>
                    <a:pt x="76" y="62"/>
                  </a:lnTo>
                  <a:lnTo>
                    <a:pt x="76" y="73"/>
                  </a:lnTo>
                  <a:lnTo>
                    <a:pt x="65" y="73"/>
                  </a:lnTo>
                  <a:lnTo>
                    <a:pt x="65" y="62"/>
                  </a:lnTo>
                  <a:close/>
                  <a:moveTo>
                    <a:pt x="54" y="51"/>
                  </a:moveTo>
                  <a:lnTo>
                    <a:pt x="44" y="51"/>
                  </a:lnTo>
                  <a:lnTo>
                    <a:pt x="44" y="40"/>
                  </a:lnTo>
                  <a:lnTo>
                    <a:pt x="54" y="40"/>
                  </a:lnTo>
                  <a:lnTo>
                    <a:pt x="54" y="51"/>
                  </a:lnTo>
                  <a:lnTo>
                    <a:pt x="65" y="51"/>
                  </a:lnTo>
                  <a:lnTo>
                    <a:pt x="65" y="62"/>
                  </a:lnTo>
                  <a:lnTo>
                    <a:pt x="54" y="62"/>
                  </a:lnTo>
                  <a:lnTo>
                    <a:pt x="54" y="5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39" name="TextBox 42"/>
          <p:cNvSpPr txBox="1"/>
          <p:nvPr/>
        </p:nvSpPr>
        <p:spPr>
          <a:xfrm>
            <a:off x="868929" y="2875537"/>
            <a:ext cx="6275419" cy="830997"/>
          </a:xfrm>
          <a:prstGeom prst="rect">
            <a:avLst/>
          </a:prstGeom>
          <a:noFill/>
        </p:spPr>
        <p:txBody>
          <a:bodyPr wrap="square" rtlCol="0">
            <a:spAutoFit/>
          </a:bodyPr>
          <a:lstStyle/>
          <a:p>
            <a:r>
              <a:rPr lang="zh-CN" altLang="en-US" sz="4800" b="1" spc="300" dirty="0">
                <a:solidFill>
                  <a:srgbClr val="005CA7"/>
                </a:solidFill>
                <a:latin typeface="微软雅黑" panose="020B0503020204020204" pitchFamily="34" charset="-122"/>
                <a:ea typeface="微软雅黑" panose="020B0503020204020204" pitchFamily="34" charset="-122"/>
              </a:rPr>
              <a:t>求职者智能分析系统</a:t>
            </a:r>
            <a:endParaRPr lang="zh-CN" altLang="zh-CN" sz="4800" b="1" spc="300" dirty="0">
              <a:solidFill>
                <a:srgbClr val="005CA7"/>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49237" y="2766829"/>
            <a:ext cx="5761439" cy="0"/>
            <a:chOff x="743958" y="3475975"/>
            <a:chExt cx="5761439" cy="0"/>
          </a:xfrm>
        </p:grpSpPr>
        <p:cxnSp>
          <p:nvCxnSpPr>
            <p:cNvPr id="241" name="直接连接符 240"/>
            <p:cNvCxnSpPr/>
            <p:nvPr/>
          </p:nvCxnSpPr>
          <p:spPr>
            <a:xfrm flipH="1">
              <a:off x="1547400" y="3475975"/>
              <a:ext cx="4957997"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3" name="直接连接符 242"/>
            <p:cNvCxnSpPr/>
            <p:nvPr/>
          </p:nvCxnSpPr>
          <p:spPr>
            <a:xfrm flipH="1" flipV="1">
              <a:off x="743958" y="3475975"/>
              <a:ext cx="14126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5" name="组合 244"/>
          <p:cNvGrpSpPr/>
          <p:nvPr/>
        </p:nvGrpSpPr>
        <p:grpSpPr>
          <a:xfrm flipV="1">
            <a:off x="949237" y="3838061"/>
            <a:ext cx="5776149" cy="0"/>
            <a:chOff x="1170147" y="2641879"/>
            <a:chExt cx="7973853" cy="0"/>
          </a:xfrm>
        </p:grpSpPr>
        <p:cxnSp>
          <p:nvCxnSpPr>
            <p:cNvPr id="246" name="直接连接符 245"/>
            <p:cNvCxnSpPr/>
            <p:nvPr/>
          </p:nvCxnSpPr>
          <p:spPr>
            <a:xfrm flipV="1">
              <a:off x="1170147" y="2641879"/>
              <a:ext cx="6864719"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7" name="直接连接符 246"/>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8" name="直接连接符 247"/>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9" name="文本框 1"/>
          <p:cNvSpPr>
            <a:spLocks noChangeArrowheads="1"/>
          </p:cNvSpPr>
          <p:nvPr/>
        </p:nvSpPr>
        <p:spPr bwMode="auto">
          <a:xfrm>
            <a:off x="868929" y="2297444"/>
            <a:ext cx="5873476" cy="338554"/>
          </a:xfrm>
          <a:prstGeom prst="rect">
            <a:avLst/>
          </a:prstGeom>
          <a:noFill/>
        </p:spPr>
        <p:txBody>
          <a:bodyPr wrap="square" rtlCol="0">
            <a:spAutoFit/>
          </a:bodyPr>
          <a:lstStyle/>
          <a:p>
            <a:pPr algn="dist"/>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全国高校云计算应用创新大赛</a:t>
            </a:r>
          </a:p>
        </p:txBody>
      </p:sp>
      <p:sp>
        <p:nvSpPr>
          <p:cNvPr id="250" name="文本框 249"/>
          <p:cNvSpPr txBox="1"/>
          <p:nvPr/>
        </p:nvSpPr>
        <p:spPr>
          <a:xfrm>
            <a:off x="880652" y="4001445"/>
            <a:ext cx="4772510" cy="369332"/>
          </a:xfrm>
          <a:prstGeom prst="rect">
            <a:avLst/>
          </a:prstGeom>
          <a:noFill/>
        </p:spPr>
        <p:txBody>
          <a:bodyPr wrap="square" rtlCol="0">
            <a:spAutoFit/>
          </a:bodyPr>
          <a:lstStyle/>
          <a:p>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参赛团队：</a:t>
            </a:r>
            <a:r>
              <a:rPr lang="en-US" altLang="zh-CN" dirty="0" err="1">
                <a:solidFill>
                  <a:schemeClr val="bg1">
                    <a:lumMod val="50000"/>
                  </a:schemeClr>
                </a:solidFill>
                <a:latin typeface="Adobe 黑体 Std R" panose="020B0400000000000000" pitchFamily="34" charset="-122"/>
                <a:ea typeface="Adobe 黑体 Std R" panose="020B0400000000000000" pitchFamily="34" charset="-122"/>
              </a:rPr>
              <a:t>efish</a:t>
            </a:r>
            <a:r>
              <a:rPr lang="en-US" altLang="zh-CN" dirty="0">
                <a:solidFill>
                  <a:schemeClr val="bg1">
                    <a:lumMod val="50000"/>
                  </a:schemeClr>
                </a:solidFill>
                <a:latin typeface="Adobe 黑体 Std R" panose="020B0400000000000000" pitchFamily="34" charset="-122"/>
                <a:ea typeface="Adobe 黑体 Std R" panose="020B0400000000000000" pitchFamily="34" charset="-122"/>
              </a:rPr>
              <a:t> </a:t>
            </a:r>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团队</a:t>
            </a:r>
          </a:p>
        </p:txBody>
      </p:sp>
      <p:sp>
        <p:nvSpPr>
          <p:cNvPr id="262" name="文本框 261"/>
          <p:cNvSpPr txBox="1"/>
          <p:nvPr/>
        </p:nvSpPr>
        <p:spPr>
          <a:xfrm>
            <a:off x="882062" y="4543113"/>
            <a:ext cx="3822155" cy="369332"/>
          </a:xfrm>
          <a:prstGeom prst="rect">
            <a:avLst/>
          </a:prstGeom>
          <a:noFill/>
        </p:spPr>
        <p:txBody>
          <a:bodyPr wrap="square" rtlCol="0">
            <a:spAutoFit/>
          </a:bodyPr>
          <a:lstStyle/>
          <a:p>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指导老师：张昊</a:t>
            </a:r>
          </a:p>
        </p:txBody>
      </p:sp>
      <p:pic>
        <p:nvPicPr>
          <p:cNvPr id="3" name="图片 2">
            <a:extLst>
              <a:ext uri="{FF2B5EF4-FFF2-40B4-BE49-F238E27FC236}">
                <a16:creationId xmlns:a16="http://schemas.microsoft.com/office/drawing/2014/main" id="{D84F55EE-6C3E-4127-9334-32E933D72236}"/>
              </a:ext>
            </a:extLst>
          </p:cNvPr>
          <p:cNvPicPr>
            <a:picLocks noChangeAspect="1"/>
          </p:cNvPicPr>
          <p:nvPr/>
        </p:nvPicPr>
        <p:blipFill>
          <a:blip r:embed="rId3"/>
          <a:stretch>
            <a:fillRect/>
          </a:stretch>
        </p:blipFill>
        <p:spPr>
          <a:xfrm>
            <a:off x="908875" y="287472"/>
            <a:ext cx="1200568" cy="1200568"/>
          </a:xfrm>
          <a:prstGeom prst="rect">
            <a:avLst/>
          </a:prstGeom>
        </p:spPr>
      </p:pic>
      <p:sp>
        <p:nvSpPr>
          <p:cNvPr id="260" name="文本框 259">
            <a:extLst>
              <a:ext uri="{FF2B5EF4-FFF2-40B4-BE49-F238E27FC236}">
                <a16:creationId xmlns:a16="http://schemas.microsoft.com/office/drawing/2014/main" id="{54F769D2-A47F-4CCD-8C7E-294EF0DBB1DF}"/>
              </a:ext>
            </a:extLst>
          </p:cNvPr>
          <p:cNvSpPr txBox="1"/>
          <p:nvPr/>
        </p:nvSpPr>
        <p:spPr>
          <a:xfrm>
            <a:off x="3600176" y="4539191"/>
            <a:ext cx="3822155" cy="369332"/>
          </a:xfrm>
          <a:prstGeom prst="rect">
            <a:avLst/>
          </a:prstGeom>
          <a:noFill/>
        </p:spPr>
        <p:txBody>
          <a:bodyPr wrap="square" rtlCol="0">
            <a:spAutoFit/>
          </a:bodyPr>
          <a:lstStyle/>
          <a:p>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参赛成员：刘港</a:t>
            </a:r>
          </a:p>
        </p:txBody>
      </p:sp>
    </p:spTree>
    <p:extLst>
      <p:ext uri="{BB962C8B-B14F-4D97-AF65-F5344CB8AC3E}">
        <p14:creationId xmlns:p14="http://schemas.microsoft.com/office/powerpoint/2010/main" val="1817420782"/>
      </p:ext>
    </p:extLst>
  </p:cSld>
  <p:clrMapOvr>
    <a:masterClrMapping/>
  </p:clrMapOvr>
  <mc:AlternateContent xmlns:mc="http://schemas.openxmlformats.org/markup-compatibility/2006" xmlns:p14="http://schemas.microsoft.com/office/powerpoint/2010/main">
    <mc:Choice Requires="p14">
      <p:transition spd="slow" p14:dur="2000" advTm="32520"/>
    </mc:Choice>
    <mc:Fallback xmlns="">
      <p:transition spd="slow" advTm="325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6*min(max(#ppt_w*#ppt_h,.3),1)-7.4)/-.7*#ppt_w"/>
                                          </p:val>
                                        </p:tav>
                                        <p:tav tm="100000">
                                          <p:val>
                                            <p:strVal val="#ppt_w"/>
                                          </p:val>
                                        </p:tav>
                                      </p:tavLst>
                                    </p:anim>
                                    <p:anim calcmode="lin" valueType="num">
                                      <p:cBhvr>
                                        <p:cTn id="8" dur="500" fill="hold"/>
                                        <p:tgtEl>
                                          <p:spTgt spid="4"/>
                                        </p:tgtEl>
                                        <p:attrNameLst>
                                          <p:attrName>ppt_h</p:attrName>
                                        </p:attrNameLst>
                                      </p:cBhvr>
                                      <p:tavLst>
                                        <p:tav tm="0">
                                          <p:val>
                                            <p:strVal val="(6*min(max(#ppt_w*#ppt_h,.3),1)-7.4)/-.7*#ppt_h"/>
                                          </p:val>
                                        </p:tav>
                                        <p:tav tm="100000">
                                          <p:val>
                                            <p:strVal val="#ppt_h"/>
                                          </p:val>
                                        </p:tav>
                                      </p:tavLst>
                                    </p:anim>
                                    <p:anim calcmode="lin" valueType="num">
                                      <p:cBhvr>
                                        <p:cTn id="9" dur="500" fill="hold"/>
                                        <p:tgtEl>
                                          <p:spTgt spid="4"/>
                                        </p:tgtEl>
                                        <p:attrNameLst>
                                          <p:attrName>ppt_x</p:attrName>
                                        </p:attrNameLst>
                                      </p:cBhvr>
                                      <p:tavLst>
                                        <p:tav tm="0">
                                          <p:val>
                                            <p:fltVal val="0.5"/>
                                          </p:val>
                                        </p:tav>
                                        <p:tav tm="100000">
                                          <p:val>
                                            <p:strVal val="#ppt_x"/>
                                          </p:val>
                                        </p:tav>
                                      </p:tavLst>
                                    </p:anim>
                                    <p:anim calcmode="lin" valueType="num">
                                      <p:cBhvr>
                                        <p:cTn id="10" dur="500" fill="hold"/>
                                        <p:tgtEl>
                                          <p:spTgt spid="4"/>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9"/>
                                        </p:tgtEl>
                                        <p:attrNameLst>
                                          <p:attrName>style.visibility</p:attrName>
                                        </p:attrNameLst>
                                      </p:cBhvr>
                                      <p:to>
                                        <p:strVal val="visible"/>
                                      </p:to>
                                    </p:set>
                                    <p:anim calcmode="lin" valueType="num">
                                      <p:cBhvr>
                                        <p:cTn id="14" dur="500" fill="hold"/>
                                        <p:tgtEl>
                                          <p:spTgt spid="239"/>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39"/>
                                        </p:tgtEl>
                                        <p:attrNameLst>
                                          <p:attrName>ppt_y</p:attrName>
                                        </p:attrNameLst>
                                      </p:cBhvr>
                                      <p:tavLst>
                                        <p:tav tm="0">
                                          <p:val>
                                            <p:strVal val="#ppt_y"/>
                                          </p:val>
                                        </p:tav>
                                        <p:tav tm="100000">
                                          <p:val>
                                            <p:strVal val="#ppt_y"/>
                                          </p:val>
                                        </p:tav>
                                      </p:tavLst>
                                    </p:anim>
                                    <p:anim calcmode="lin" valueType="num">
                                      <p:cBhvr>
                                        <p:cTn id="16" dur="500" fill="hold"/>
                                        <p:tgtEl>
                                          <p:spTgt spid="239"/>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39"/>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39"/>
                                        </p:tgtEl>
                                      </p:cBhvr>
                                    </p:animEffect>
                                  </p:childTnLst>
                                </p:cTn>
                              </p:par>
                            </p:childTnLst>
                          </p:cTn>
                        </p:par>
                        <p:par>
                          <p:cTn id="19" fill="hold">
                            <p:stCondLst>
                              <p:cond delay="1400"/>
                            </p:stCondLst>
                            <p:childTnLst>
                              <p:par>
                                <p:cTn id="20" presetID="22" presetClass="entr" presetSubtype="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par>
                                <p:cTn id="23" presetID="22" presetClass="entr" presetSubtype="2" fill="hold" nodeType="withEffect">
                                  <p:stCondLst>
                                    <p:cond delay="0"/>
                                  </p:stCondLst>
                                  <p:childTnLst>
                                    <p:set>
                                      <p:cBhvr>
                                        <p:cTn id="24" dur="1" fill="hold">
                                          <p:stCondLst>
                                            <p:cond delay="0"/>
                                          </p:stCondLst>
                                        </p:cTn>
                                        <p:tgtEl>
                                          <p:spTgt spid="245"/>
                                        </p:tgtEl>
                                        <p:attrNameLst>
                                          <p:attrName>style.visibility</p:attrName>
                                        </p:attrNameLst>
                                      </p:cBhvr>
                                      <p:to>
                                        <p:strVal val="visible"/>
                                      </p:to>
                                    </p:set>
                                    <p:animEffect transition="in" filter="wipe(right)">
                                      <p:cBhvr>
                                        <p:cTn id="25" dur="500"/>
                                        <p:tgtEl>
                                          <p:spTgt spid="24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9"/>
                                        </p:tgtEl>
                                        <p:attrNameLst>
                                          <p:attrName>style.visibility</p:attrName>
                                        </p:attrNameLst>
                                      </p:cBhvr>
                                      <p:to>
                                        <p:strVal val="visible"/>
                                      </p:to>
                                    </p:set>
                                    <p:animEffect transition="in" filter="wipe(left)">
                                      <p:cBhvr>
                                        <p:cTn id="28" dur="500"/>
                                        <p:tgtEl>
                                          <p:spTgt spid="249"/>
                                        </p:tgtEl>
                                      </p:cBhvr>
                                    </p:animEffect>
                                  </p:childTnLst>
                                </p:cTn>
                              </p:par>
                              <p:par>
                                <p:cTn id="29" presetID="22" presetClass="entr" presetSubtype="8" fill="hold" grpId="0" nodeType="withEffect">
                                  <p:stCondLst>
                                    <p:cond delay="400"/>
                                  </p:stCondLst>
                                  <p:childTnLst>
                                    <p:set>
                                      <p:cBhvr>
                                        <p:cTn id="30" dur="1" fill="hold">
                                          <p:stCondLst>
                                            <p:cond delay="0"/>
                                          </p:stCondLst>
                                        </p:cTn>
                                        <p:tgtEl>
                                          <p:spTgt spid="250"/>
                                        </p:tgtEl>
                                        <p:attrNameLst>
                                          <p:attrName>style.visibility</p:attrName>
                                        </p:attrNameLst>
                                      </p:cBhvr>
                                      <p:to>
                                        <p:strVal val="visible"/>
                                      </p:to>
                                    </p:set>
                                    <p:animEffect transition="in" filter="wipe(left)">
                                      <p:cBhvr>
                                        <p:cTn id="31" dur="500"/>
                                        <p:tgtEl>
                                          <p:spTgt spid="250"/>
                                        </p:tgtEl>
                                      </p:cBhvr>
                                    </p:animEffect>
                                  </p:childTnLst>
                                </p:cTn>
                              </p:par>
                              <p:par>
                                <p:cTn id="32" presetID="22" presetClass="entr" presetSubtype="8" fill="hold" grpId="0" nodeType="withEffect">
                                  <p:stCondLst>
                                    <p:cond delay="800"/>
                                  </p:stCondLst>
                                  <p:childTnLst>
                                    <p:set>
                                      <p:cBhvr>
                                        <p:cTn id="33" dur="1" fill="hold">
                                          <p:stCondLst>
                                            <p:cond delay="0"/>
                                          </p:stCondLst>
                                        </p:cTn>
                                        <p:tgtEl>
                                          <p:spTgt spid="262"/>
                                        </p:tgtEl>
                                        <p:attrNameLst>
                                          <p:attrName>style.visibility</p:attrName>
                                        </p:attrNameLst>
                                      </p:cBhvr>
                                      <p:to>
                                        <p:strVal val="visible"/>
                                      </p:to>
                                    </p:set>
                                    <p:animEffect transition="in" filter="wipe(left)">
                                      <p:cBhvr>
                                        <p:cTn id="34" dur="500"/>
                                        <p:tgtEl>
                                          <p:spTgt spid="262"/>
                                        </p:tgtEl>
                                      </p:cBhvr>
                                    </p:animEffect>
                                  </p:childTnLst>
                                </p:cTn>
                              </p:par>
                              <p:par>
                                <p:cTn id="35" presetID="22" presetClass="entr" presetSubtype="8" fill="hold" grpId="0" nodeType="withEffect">
                                  <p:stCondLst>
                                    <p:cond delay="800"/>
                                  </p:stCondLst>
                                  <p:childTnLst>
                                    <p:set>
                                      <p:cBhvr>
                                        <p:cTn id="36" dur="1" fill="hold">
                                          <p:stCondLst>
                                            <p:cond delay="0"/>
                                          </p:stCondLst>
                                        </p:cTn>
                                        <p:tgtEl>
                                          <p:spTgt spid="260"/>
                                        </p:tgtEl>
                                        <p:attrNameLst>
                                          <p:attrName>style.visibility</p:attrName>
                                        </p:attrNameLst>
                                      </p:cBhvr>
                                      <p:to>
                                        <p:strVal val="visible"/>
                                      </p:to>
                                    </p:set>
                                    <p:animEffect transition="in" filter="wipe(left)">
                                      <p:cBhvr>
                                        <p:cTn id="37" dur="5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0"/>
      <p:bldP spid="249" grpId="0"/>
      <p:bldP spid="250" grpId="0"/>
      <p:bldP spid="262" grpId="0"/>
      <p:bldP spid="2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4F89107-9147-4239-9C7B-91E5636CAA48}"/>
              </a:ext>
            </a:extLst>
          </p:cNvPr>
          <p:cNvPicPr>
            <a:picLocks noChangeAspect="1"/>
          </p:cNvPicPr>
          <p:nvPr/>
        </p:nvPicPr>
        <p:blipFill>
          <a:blip r:embed="rId2"/>
          <a:stretch>
            <a:fillRect/>
          </a:stretch>
        </p:blipFill>
        <p:spPr>
          <a:xfrm>
            <a:off x="5839144" y="817425"/>
            <a:ext cx="6426235" cy="5412917"/>
          </a:xfrm>
          <a:prstGeom prst="rect">
            <a:avLst/>
          </a:prstGeom>
        </p:spPr>
      </p:pic>
      <p:cxnSp>
        <p:nvCxnSpPr>
          <p:cNvPr id="3" name="直接连接符 2">
            <a:extLst>
              <a:ext uri="{FF2B5EF4-FFF2-40B4-BE49-F238E27FC236}">
                <a16:creationId xmlns:a16="http://schemas.microsoft.com/office/drawing/2014/main" id="{6B6C2001-F422-4584-AB52-0903B92039AD}"/>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11276F96-5EF3-4ABC-B844-85A77D71EB93}"/>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8D9FB94-90A8-47C2-A5CA-5E355A1B5440}"/>
              </a:ext>
            </a:extLst>
          </p:cNvPr>
          <p:cNvGrpSpPr/>
          <p:nvPr/>
        </p:nvGrpSpPr>
        <p:grpSpPr>
          <a:xfrm>
            <a:off x="666819" y="300264"/>
            <a:ext cx="3778721" cy="523220"/>
            <a:chOff x="666819" y="300264"/>
            <a:chExt cx="3257149" cy="523220"/>
          </a:xfrm>
        </p:grpSpPr>
        <p:sp>
          <p:nvSpPr>
            <p:cNvPr id="6" name="圆角矩形 34">
              <a:extLst>
                <a:ext uri="{FF2B5EF4-FFF2-40B4-BE49-F238E27FC236}">
                  <a16:creationId xmlns:a16="http://schemas.microsoft.com/office/drawing/2014/main" id="{662E1ADB-E80F-49FC-90E5-72EF86E5C842}"/>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id="{A5B2CEC9-9977-4F18-B961-CBE7E365602E}"/>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数据的转换</a:t>
              </a:r>
            </a:p>
          </p:txBody>
        </p:sp>
      </p:grpSp>
      <p:sp>
        <p:nvSpPr>
          <p:cNvPr id="8" name="椭圆 7">
            <a:extLst>
              <a:ext uri="{FF2B5EF4-FFF2-40B4-BE49-F238E27FC236}">
                <a16:creationId xmlns:a16="http://schemas.microsoft.com/office/drawing/2014/main" id="{F744A162-FE6A-4026-9B07-A5EDCD43B6FD}"/>
              </a:ext>
            </a:extLst>
          </p:cNvPr>
          <p:cNvSpPr/>
          <p:nvPr/>
        </p:nvSpPr>
        <p:spPr>
          <a:xfrm>
            <a:off x="505838" y="2172640"/>
            <a:ext cx="1663430" cy="992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MySQL</a:t>
            </a:r>
            <a:endParaRPr lang="zh-CN" altLang="en-US" dirty="0"/>
          </a:p>
        </p:txBody>
      </p:sp>
      <p:sp>
        <p:nvSpPr>
          <p:cNvPr id="10" name="椭圆 9">
            <a:extLst>
              <a:ext uri="{FF2B5EF4-FFF2-40B4-BE49-F238E27FC236}">
                <a16:creationId xmlns:a16="http://schemas.microsoft.com/office/drawing/2014/main" id="{5CAB0829-FD85-4388-8AD1-D92BE4548A7B}"/>
              </a:ext>
            </a:extLst>
          </p:cNvPr>
          <p:cNvSpPr/>
          <p:nvPr/>
        </p:nvSpPr>
        <p:spPr>
          <a:xfrm>
            <a:off x="3936459" y="2172640"/>
            <a:ext cx="1663430" cy="9922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HDFS</a:t>
            </a:r>
            <a:endParaRPr lang="zh-CN" altLang="en-US" dirty="0"/>
          </a:p>
        </p:txBody>
      </p:sp>
      <p:sp>
        <p:nvSpPr>
          <p:cNvPr id="11" name="箭头: 右 10">
            <a:extLst>
              <a:ext uri="{FF2B5EF4-FFF2-40B4-BE49-F238E27FC236}">
                <a16:creationId xmlns:a16="http://schemas.microsoft.com/office/drawing/2014/main" id="{A7650489-95AA-4E1C-BFFA-EC418F38C706}"/>
              </a:ext>
            </a:extLst>
          </p:cNvPr>
          <p:cNvSpPr/>
          <p:nvPr/>
        </p:nvSpPr>
        <p:spPr>
          <a:xfrm>
            <a:off x="2460410" y="2493653"/>
            <a:ext cx="1236794" cy="497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C78BD257-6211-4330-B47C-EC07E9D48C3C}"/>
              </a:ext>
            </a:extLst>
          </p:cNvPr>
          <p:cNvSpPr/>
          <p:nvPr/>
        </p:nvSpPr>
        <p:spPr>
          <a:xfrm>
            <a:off x="2408523" y="1939176"/>
            <a:ext cx="1099919" cy="492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Sqoop</a:t>
            </a:r>
            <a:endParaRPr lang="zh-CN" altLang="en-US" dirty="0"/>
          </a:p>
        </p:txBody>
      </p:sp>
      <p:sp>
        <p:nvSpPr>
          <p:cNvPr id="9" name="文本框 8">
            <a:extLst>
              <a:ext uri="{FF2B5EF4-FFF2-40B4-BE49-F238E27FC236}">
                <a16:creationId xmlns:a16="http://schemas.microsoft.com/office/drawing/2014/main" id="{F5D25BB2-C8ED-4B3C-AB94-5210969284F0}"/>
              </a:ext>
            </a:extLst>
          </p:cNvPr>
          <p:cNvSpPr txBox="1"/>
          <p:nvPr/>
        </p:nvSpPr>
        <p:spPr>
          <a:xfrm>
            <a:off x="787939" y="4134254"/>
            <a:ext cx="4610911" cy="1754326"/>
          </a:xfrm>
          <a:prstGeom prst="rect">
            <a:avLst/>
          </a:prstGeom>
          <a:noFill/>
        </p:spPr>
        <p:txBody>
          <a:bodyPr wrap="square" rtlCol="0">
            <a:spAutoFit/>
          </a:bodyPr>
          <a:lstStyle/>
          <a:p>
            <a:r>
              <a:rPr lang="zh-CN" altLang="en-US" dirty="0">
                <a:solidFill>
                  <a:schemeClr val="accent1"/>
                </a:solidFill>
                <a:latin typeface="宋体" panose="02010600030101010101" pitchFamily="2" charset="-122"/>
                <a:ea typeface="宋体" panose="02010600030101010101" pitchFamily="2" charset="-122"/>
              </a:rPr>
              <a:t>从</a:t>
            </a:r>
            <a:r>
              <a:rPr lang="en-US" altLang="zh-CN" dirty="0">
                <a:solidFill>
                  <a:schemeClr val="accent1"/>
                </a:solidFill>
                <a:latin typeface="宋体" panose="02010600030101010101" pitchFamily="2" charset="-122"/>
                <a:ea typeface="宋体" panose="02010600030101010101" pitchFamily="2" charset="-122"/>
              </a:rPr>
              <a:t>MySQL</a:t>
            </a:r>
            <a:r>
              <a:rPr lang="zh-CN" altLang="zh-CN" dirty="0">
                <a:solidFill>
                  <a:schemeClr val="accent1"/>
                </a:solidFill>
                <a:latin typeface="宋体" panose="02010600030101010101" pitchFamily="2" charset="-122"/>
                <a:ea typeface="宋体" panose="02010600030101010101" pitchFamily="2" charset="-122"/>
              </a:rPr>
              <a:t>获取元数据信息</a:t>
            </a:r>
            <a:r>
              <a:rPr lang="en-US" altLang="zh-CN" dirty="0">
                <a:solidFill>
                  <a:schemeClr val="accent1"/>
                </a:solidFill>
                <a:latin typeface="宋体" panose="02010600030101010101" pitchFamily="2" charset="-122"/>
                <a:ea typeface="宋体" panose="02010600030101010101" pitchFamily="2" charset="-122"/>
              </a:rPr>
              <a:t>(schema</a:t>
            </a:r>
            <a:r>
              <a:rPr lang="zh-CN" altLang="zh-CN"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table</a:t>
            </a:r>
            <a:r>
              <a:rPr lang="zh-CN" altLang="zh-CN"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field</a:t>
            </a:r>
            <a:r>
              <a:rPr lang="zh-CN" altLang="zh-CN" dirty="0">
                <a:solidFill>
                  <a:schemeClr val="accent1"/>
                </a:solidFill>
                <a:latin typeface="宋体" panose="02010600030101010101" pitchFamily="2" charset="-122"/>
                <a:ea typeface="宋体" panose="02010600030101010101" pitchFamily="2" charset="-122"/>
              </a:rPr>
              <a:t>、</a:t>
            </a:r>
            <a:r>
              <a:rPr lang="en-US" altLang="zh-CN" dirty="0">
                <a:solidFill>
                  <a:schemeClr val="accent1"/>
                </a:solidFill>
                <a:latin typeface="宋体" panose="02010600030101010101" pitchFamily="2" charset="-122"/>
                <a:ea typeface="宋体" panose="02010600030101010101" pitchFamily="2" charset="-122"/>
              </a:rPr>
              <a:t>field type)</a:t>
            </a:r>
            <a:r>
              <a:rPr lang="zh-CN" altLang="zh-CN" dirty="0">
                <a:solidFill>
                  <a:schemeClr val="accent1"/>
                </a:solidFill>
                <a:latin typeface="宋体" panose="02010600030101010101" pitchFamily="2" charset="-122"/>
                <a:ea typeface="宋体" panose="02010600030101010101" pitchFamily="2" charset="-122"/>
              </a:rPr>
              <a:t>，把导入功能转换为只有</a:t>
            </a:r>
            <a:r>
              <a:rPr lang="en-US" altLang="zh-CN" dirty="0">
                <a:solidFill>
                  <a:schemeClr val="accent1"/>
                </a:solidFill>
                <a:latin typeface="宋体" panose="02010600030101010101" pitchFamily="2" charset="-122"/>
                <a:ea typeface="宋体" panose="02010600030101010101" pitchFamily="2" charset="-122"/>
              </a:rPr>
              <a:t>Map</a:t>
            </a:r>
            <a:r>
              <a:rPr lang="zh-CN" altLang="zh-CN" dirty="0">
                <a:solidFill>
                  <a:schemeClr val="accent1"/>
                </a:solidFill>
                <a:latin typeface="宋体" panose="02010600030101010101" pitchFamily="2" charset="-122"/>
                <a:ea typeface="宋体" panose="02010600030101010101" pitchFamily="2" charset="-122"/>
              </a:rPr>
              <a:t>的</a:t>
            </a:r>
            <a:r>
              <a:rPr lang="en-US" altLang="zh-CN" dirty="0">
                <a:solidFill>
                  <a:schemeClr val="accent1"/>
                </a:solidFill>
                <a:latin typeface="宋体" panose="02010600030101010101" pitchFamily="2" charset="-122"/>
                <a:ea typeface="宋体" panose="02010600030101010101" pitchFamily="2" charset="-122"/>
              </a:rPr>
              <a:t>MapReduce</a:t>
            </a:r>
            <a:r>
              <a:rPr lang="zh-CN" altLang="zh-CN" dirty="0">
                <a:solidFill>
                  <a:schemeClr val="accent1"/>
                </a:solidFill>
                <a:latin typeface="宋体" panose="02010600030101010101" pitchFamily="2" charset="-122"/>
                <a:ea typeface="宋体" panose="02010600030101010101" pitchFamily="2" charset="-122"/>
              </a:rPr>
              <a:t>作业，在</a:t>
            </a:r>
            <a:r>
              <a:rPr lang="en-US" altLang="zh-CN" dirty="0">
                <a:solidFill>
                  <a:schemeClr val="accent1"/>
                </a:solidFill>
                <a:latin typeface="宋体" panose="02010600030101010101" pitchFamily="2" charset="-122"/>
                <a:ea typeface="宋体" panose="02010600030101010101" pitchFamily="2" charset="-122"/>
              </a:rPr>
              <a:t>MapReduce</a:t>
            </a:r>
            <a:r>
              <a:rPr lang="zh-CN" altLang="zh-CN" dirty="0">
                <a:solidFill>
                  <a:schemeClr val="accent1"/>
                </a:solidFill>
                <a:latin typeface="宋体" panose="02010600030101010101" pitchFamily="2" charset="-122"/>
                <a:ea typeface="宋体" panose="02010600030101010101" pitchFamily="2" charset="-122"/>
              </a:rPr>
              <a:t>中有很多</a:t>
            </a:r>
            <a:r>
              <a:rPr lang="en-US" altLang="zh-CN" dirty="0">
                <a:solidFill>
                  <a:schemeClr val="accent1"/>
                </a:solidFill>
                <a:latin typeface="宋体" panose="02010600030101010101" pitchFamily="2" charset="-122"/>
                <a:ea typeface="宋体" panose="02010600030101010101" pitchFamily="2" charset="-122"/>
              </a:rPr>
              <a:t>map</a:t>
            </a:r>
            <a:r>
              <a:rPr lang="zh-CN" altLang="zh-CN" dirty="0">
                <a:solidFill>
                  <a:schemeClr val="accent1"/>
                </a:solidFill>
                <a:latin typeface="宋体" panose="02010600030101010101" pitchFamily="2" charset="-122"/>
                <a:ea typeface="宋体" panose="02010600030101010101" pitchFamily="2" charset="-122"/>
              </a:rPr>
              <a:t>，每个</a:t>
            </a:r>
            <a:r>
              <a:rPr lang="en-US" altLang="zh-CN" dirty="0">
                <a:solidFill>
                  <a:schemeClr val="accent1"/>
                </a:solidFill>
                <a:latin typeface="宋体" panose="02010600030101010101" pitchFamily="2" charset="-122"/>
                <a:ea typeface="宋体" panose="02010600030101010101" pitchFamily="2" charset="-122"/>
              </a:rPr>
              <a:t>map</a:t>
            </a:r>
            <a:r>
              <a:rPr lang="zh-CN" altLang="zh-CN" dirty="0">
                <a:solidFill>
                  <a:schemeClr val="accent1"/>
                </a:solidFill>
                <a:latin typeface="宋体" panose="02010600030101010101" pitchFamily="2" charset="-122"/>
                <a:ea typeface="宋体" panose="02010600030101010101" pitchFamily="2" charset="-122"/>
              </a:rPr>
              <a:t>读一片数据，进而并行的完成数据的拷贝。</a:t>
            </a:r>
          </a:p>
          <a:p>
            <a:endParaRPr lang="zh-CN" altLang="en-US" dirty="0"/>
          </a:p>
        </p:txBody>
      </p:sp>
    </p:spTree>
    <p:extLst>
      <p:ext uri="{BB962C8B-B14F-4D97-AF65-F5344CB8AC3E}">
        <p14:creationId xmlns:p14="http://schemas.microsoft.com/office/powerpoint/2010/main" val="2895479558"/>
      </p:ext>
    </p:extLst>
  </p:cSld>
  <p:clrMapOvr>
    <a:masterClrMapping/>
  </p:clrMapOvr>
  <mc:AlternateContent xmlns:mc="http://schemas.openxmlformats.org/markup-compatibility/2006" xmlns:p14="http://schemas.microsoft.com/office/powerpoint/2010/main">
    <mc:Choice Requires="p14">
      <p:transition spd="slow" p14:dur="2000" advTm="15255"/>
    </mc:Choice>
    <mc:Fallback xmlns="">
      <p:transition spd="slow" advTm="152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871A87E7-EC71-488E-B871-4216F46F3366}"/>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38F3F77-BFA8-4F7C-A931-005F14B0A7F8}"/>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211D6C42-4B9E-44E2-A369-BBF130394FE3}"/>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E72653F2-E0F3-4A8E-B92A-3A91E597AE80}"/>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707CC029-D492-4DE9-85FB-A0CF0B504544}"/>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数据的转换</a:t>
              </a:r>
            </a:p>
          </p:txBody>
        </p:sp>
      </p:grpSp>
      <p:sp>
        <p:nvSpPr>
          <p:cNvPr id="7" name="箭头: 五边形 79">
            <a:extLst>
              <a:ext uri="{FF2B5EF4-FFF2-40B4-BE49-F238E27FC236}">
                <a16:creationId xmlns:a16="http://schemas.microsoft.com/office/drawing/2014/main" id="{1AECD835-951E-4915-A8DE-C4ED023F1122}"/>
              </a:ext>
            </a:extLst>
          </p:cNvPr>
          <p:cNvSpPr/>
          <p:nvPr/>
        </p:nvSpPr>
        <p:spPr bwMode="auto">
          <a:xfrm>
            <a:off x="2101665" y="1979969"/>
            <a:ext cx="2757117" cy="464190"/>
          </a:xfrm>
          <a:prstGeom prst="homePlate">
            <a:avLst/>
          </a:prstGeom>
          <a:solidFill>
            <a:srgbClr val="005CA7"/>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数据清洗</a:t>
            </a:r>
          </a:p>
        </p:txBody>
      </p:sp>
      <p:sp>
        <p:nvSpPr>
          <p:cNvPr id="8" name="箭头: V 形 76">
            <a:extLst>
              <a:ext uri="{FF2B5EF4-FFF2-40B4-BE49-F238E27FC236}">
                <a16:creationId xmlns:a16="http://schemas.microsoft.com/office/drawing/2014/main" id="{7A75ED1F-04F8-4917-94A8-8E87C9B6BE1C}"/>
              </a:ext>
            </a:extLst>
          </p:cNvPr>
          <p:cNvSpPr/>
          <p:nvPr/>
        </p:nvSpPr>
        <p:spPr bwMode="auto">
          <a:xfrm>
            <a:off x="4723439" y="1979969"/>
            <a:ext cx="2757117" cy="464190"/>
          </a:xfrm>
          <a:prstGeom prst="chevron">
            <a:avLst/>
          </a:prstGeom>
          <a:solidFill>
            <a:schemeClr val="bg1">
              <a:lumMod val="65000"/>
            </a:schemeClr>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数据转换</a:t>
            </a:r>
          </a:p>
        </p:txBody>
      </p:sp>
      <p:sp>
        <p:nvSpPr>
          <p:cNvPr id="9" name="箭头: V 形 73">
            <a:extLst>
              <a:ext uri="{FF2B5EF4-FFF2-40B4-BE49-F238E27FC236}">
                <a16:creationId xmlns:a16="http://schemas.microsoft.com/office/drawing/2014/main" id="{79EDE091-8B59-4F4C-9E46-77E15C4618A6}"/>
              </a:ext>
            </a:extLst>
          </p:cNvPr>
          <p:cNvSpPr/>
          <p:nvPr/>
        </p:nvSpPr>
        <p:spPr bwMode="auto">
          <a:xfrm>
            <a:off x="7371668" y="1979969"/>
            <a:ext cx="2757117" cy="464189"/>
          </a:xfrm>
          <a:prstGeom prst="chevron">
            <a:avLst/>
          </a:prstGeom>
          <a:solidFill>
            <a:srgbClr val="005CA7"/>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数据验证</a:t>
            </a:r>
          </a:p>
        </p:txBody>
      </p:sp>
      <p:grpSp>
        <p:nvGrpSpPr>
          <p:cNvPr id="11" name="组合 10">
            <a:extLst>
              <a:ext uri="{FF2B5EF4-FFF2-40B4-BE49-F238E27FC236}">
                <a16:creationId xmlns:a16="http://schemas.microsoft.com/office/drawing/2014/main" id="{6604751E-8B7A-430A-843E-7060CE98D6F9}"/>
              </a:ext>
            </a:extLst>
          </p:cNvPr>
          <p:cNvGrpSpPr/>
          <p:nvPr/>
        </p:nvGrpSpPr>
        <p:grpSpPr>
          <a:xfrm>
            <a:off x="2284659" y="2492160"/>
            <a:ext cx="2389928" cy="3098688"/>
            <a:chOff x="757411" y="2492160"/>
            <a:chExt cx="2389928" cy="3098688"/>
          </a:xfrm>
        </p:grpSpPr>
        <p:sp>
          <p:nvSpPr>
            <p:cNvPr id="12" name="矩形 11">
              <a:extLst>
                <a:ext uri="{FF2B5EF4-FFF2-40B4-BE49-F238E27FC236}">
                  <a16:creationId xmlns:a16="http://schemas.microsoft.com/office/drawing/2014/main" id="{8065A90B-1242-4AFE-B10A-D61A9127B9D6}"/>
                </a:ext>
              </a:extLst>
            </p:cNvPr>
            <p:cNvSpPr/>
            <p:nvPr/>
          </p:nvSpPr>
          <p:spPr bwMode="auto">
            <a:xfrm>
              <a:off x="757411" y="2492160"/>
              <a:ext cx="2389928" cy="3057740"/>
            </a:xfrm>
            <a:prstGeom prst="rect">
              <a:avLst/>
            </a:prstGeom>
            <a:solidFill>
              <a:schemeClr val="bg1">
                <a:lumMod val="85000"/>
              </a:schemeClr>
            </a:solidFill>
            <a:ln w="3175">
              <a:noFill/>
              <a:round/>
            </a:ln>
          </p:spPr>
          <p:txBody>
            <a:bodyPr vert="horz" wrap="square" lIns="91440" tIns="45720" rIns="91440" bIns="45720" anchor="ctr" anchorCtr="1" compatLnSpc="1"/>
            <a:lstStyle/>
            <a:p>
              <a:pPr algn="ctr">
                <a:lnSpc>
                  <a:spcPct val="120000"/>
                </a:lnSpc>
              </a:pPr>
              <a:endParaRPr lang="zh-CN" altLang="en-US" sz="1200" dirty="0"/>
            </a:p>
          </p:txBody>
        </p:sp>
        <p:sp>
          <p:nvSpPr>
            <p:cNvPr id="13" name="矩形 12">
              <a:extLst>
                <a:ext uri="{FF2B5EF4-FFF2-40B4-BE49-F238E27FC236}">
                  <a16:creationId xmlns:a16="http://schemas.microsoft.com/office/drawing/2014/main" id="{AB6876E2-B869-4930-B56C-E40D4E958CEE}"/>
                </a:ext>
              </a:extLst>
            </p:cNvPr>
            <p:cNvSpPr/>
            <p:nvPr/>
          </p:nvSpPr>
          <p:spPr>
            <a:xfrm>
              <a:off x="955603" y="2820863"/>
              <a:ext cx="1993544" cy="2769985"/>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数据补缺：对空数据、缺失数据进行数据补缺操作，无法处理的做标记。</a:t>
              </a:r>
            </a:p>
            <a:p>
              <a:pPr>
                <a:lnSpc>
                  <a:spcPct val="15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数据替换：对无效数据进行数据的替换。</a:t>
              </a:r>
            </a:p>
            <a:p>
              <a:pPr>
                <a:lnSpc>
                  <a:spcPct val="15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格式规范化：将源数据抽取的数据格式转换成为便于进入仓库处理的目标数据格式。</a:t>
              </a:r>
            </a:p>
            <a:p>
              <a:endParaRPr lang="zh-CN"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84F522E9-1BEE-4623-8736-4F8219CC842F}"/>
              </a:ext>
            </a:extLst>
          </p:cNvPr>
          <p:cNvGrpSpPr/>
          <p:nvPr/>
        </p:nvGrpSpPr>
        <p:grpSpPr>
          <a:xfrm>
            <a:off x="4919659" y="2492160"/>
            <a:ext cx="2389928" cy="3057740"/>
            <a:chOff x="3392411" y="2492160"/>
            <a:chExt cx="2389928" cy="3057740"/>
          </a:xfrm>
        </p:grpSpPr>
        <p:sp>
          <p:nvSpPr>
            <p:cNvPr id="16" name="矩形 15">
              <a:extLst>
                <a:ext uri="{FF2B5EF4-FFF2-40B4-BE49-F238E27FC236}">
                  <a16:creationId xmlns:a16="http://schemas.microsoft.com/office/drawing/2014/main" id="{9397AB39-17C0-4732-A580-D2C2AB3623C8}"/>
                </a:ext>
              </a:extLst>
            </p:cNvPr>
            <p:cNvSpPr/>
            <p:nvPr/>
          </p:nvSpPr>
          <p:spPr bwMode="auto">
            <a:xfrm>
              <a:off x="3392411" y="2492160"/>
              <a:ext cx="2389928" cy="3057740"/>
            </a:xfrm>
            <a:prstGeom prst="rect">
              <a:avLst/>
            </a:prstGeom>
            <a:solidFill>
              <a:schemeClr val="bg1">
                <a:lumMod val="85000"/>
              </a:schemeClr>
            </a:solidFill>
            <a:ln w="3175">
              <a:solidFill>
                <a:schemeClr val="bg1">
                  <a:lumMod val="85000"/>
                </a:schemeClr>
              </a:solidFill>
              <a:round/>
            </a:ln>
          </p:spPr>
          <p:txBody>
            <a:bodyPr vert="horz" wrap="square" lIns="91440" tIns="45720" rIns="91440" bIns="45720" anchor="ctr" anchorCtr="1" compatLnSpc="1"/>
            <a:lstStyle/>
            <a:p>
              <a:pPr algn="ctr">
                <a:lnSpc>
                  <a:spcPct val="120000"/>
                </a:lnSpc>
              </a:pPr>
              <a:endParaRPr lang="zh-CN" altLang="en-US" sz="1200" dirty="0"/>
            </a:p>
          </p:txBody>
        </p:sp>
        <p:sp>
          <p:nvSpPr>
            <p:cNvPr id="17" name="矩形 16">
              <a:extLst>
                <a:ext uri="{FF2B5EF4-FFF2-40B4-BE49-F238E27FC236}">
                  <a16:creationId xmlns:a16="http://schemas.microsoft.com/office/drawing/2014/main" id="{AF6C8789-4ABB-451F-9B59-7A82C241D2D0}"/>
                </a:ext>
              </a:extLst>
            </p:cNvPr>
            <p:cNvSpPr/>
            <p:nvPr/>
          </p:nvSpPr>
          <p:spPr>
            <a:xfrm>
              <a:off x="3590603" y="2820863"/>
              <a:ext cx="1993544" cy="2275684"/>
            </a:xfrm>
            <a:prstGeom prst="rect">
              <a:avLst/>
            </a:prstGeom>
          </p:spPr>
          <p:txBody>
            <a:bodyPr wrap="square" lIns="91436" tIns="45718" rIns="91436" bIns="45718">
              <a:spAutoFit/>
            </a:bodyPr>
            <a:lstStyle/>
            <a:p>
              <a:pPr>
                <a:lnSpc>
                  <a:spcPct val="15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数据合并：多用表关联实现，大小表关联用</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lookup</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，大大表相交用</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join</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（每个字段家索引，保证关联查询的效率）</a:t>
              </a:r>
            </a:p>
            <a:p>
              <a:pPr>
                <a:lnSpc>
                  <a:spcPct val="15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数据拆分：按一定规则进行数据拆分</a:t>
              </a:r>
            </a:p>
            <a:p>
              <a:pPr>
                <a:lnSpc>
                  <a:spcPct val="150000"/>
                </a:lnSpc>
              </a:pP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38C1DD08-C4A3-4C92-8CE8-9BB88D0338BA}"/>
              </a:ext>
            </a:extLst>
          </p:cNvPr>
          <p:cNvGrpSpPr/>
          <p:nvPr/>
        </p:nvGrpSpPr>
        <p:grpSpPr>
          <a:xfrm>
            <a:off x="7554660" y="2492160"/>
            <a:ext cx="2389928" cy="3057740"/>
            <a:chOff x="6027412" y="2492160"/>
            <a:chExt cx="2389928" cy="3057740"/>
          </a:xfrm>
        </p:grpSpPr>
        <p:sp>
          <p:nvSpPr>
            <p:cNvPr id="20" name="矩形 19">
              <a:extLst>
                <a:ext uri="{FF2B5EF4-FFF2-40B4-BE49-F238E27FC236}">
                  <a16:creationId xmlns:a16="http://schemas.microsoft.com/office/drawing/2014/main" id="{0C1086DD-EB61-4273-8458-B8FF57A5CD63}"/>
                </a:ext>
              </a:extLst>
            </p:cNvPr>
            <p:cNvSpPr/>
            <p:nvPr/>
          </p:nvSpPr>
          <p:spPr bwMode="auto">
            <a:xfrm>
              <a:off x="6027412" y="2492160"/>
              <a:ext cx="2389928" cy="3057740"/>
            </a:xfrm>
            <a:prstGeom prst="rect">
              <a:avLst/>
            </a:prstGeom>
            <a:solidFill>
              <a:schemeClr val="bg1">
                <a:lumMod val="85000"/>
              </a:schemeClr>
            </a:solidFill>
            <a:ln w="3175">
              <a:noFill/>
              <a:round/>
            </a:ln>
          </p:spPr>
          <p:txBody>
            <a:bodyPr vert="horz" wrap="square" lIns="91440" tIns="45720" rIns="91440" bIns="45720" anchor="ctr" anchorCtr="1" compatLnSpc="1"/>
            <a:lstStyle/>
            <a:p>
              <a:pPr algn="ctr">
                <a:lnSpc>
                  <a:spcPct val="120000"/>
                </a:lnSpc>
              </a:pPr>
              <a:endParaRPr lang="zh-CN" altLang="en-US" sz="1200" dirty="0"/>
            </a:p>
          </p:txBody>
        </p:sp>
        <p:sp>
          <p:nvSpPr>
            <p:cNvPr id="21" name="矩形 20">
              <a:extLst>
                <a:ext uri="{FF2B5EF4-FFF2-40B4-BE49-F238E27FC236}">
                  <a16:creationId xmlns:a16="http://schemas.microsoft.com/office/drawing/2014/main" id="{5045E4F1-AE77-4FF0-8000-6A6194D2DE48}"/>
                </a:ext>
              </a:extLst>
            </p:cNvPr>
            <p:cNvSpPr/>
            <p:nvPr/>
          </p:nvSpPr>
          <p:spPr>
            <a:xfrm>
              <a:off x="6225604" y="2941770"/>
              <a:ext cx="1993544" cy="890689"/>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数据验证：通过</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sum</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count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函数对数据作验证</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a:p>
              <a:pPr>
                <a:lnSpc>
                  <a:spcPct val="150000"/>
                </a:lnSpc>
              </a:pP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计算引擎中的函数</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2082711398"/>
      </p:ext>
    </p:extLst>
  </p:cSld>
  <p:clrMapOvr>
    <a:masterClrMapping/>
  </p:clrMapOvr>
  <mc:AlternateContent xmlns:mc="http://schemas.openxmlformats.org/markup-compatibility/2006" xmlns:p14="http://schemas.microsoft.com/office/powerpoint/2010/main">
    <mc:Choice Requires="p14">
      <p:transition spd="slow" p14:dur="2000" advTm="41991"/>
    </mc:Choice>
    <mc:Fallback xmlns="">
      <p:transition spd="slow" advTm="4199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EB3021B0-277C-4ED5-9526-A4088C31ED4E}"/>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6AB08C4B-4F3E-4FAC-85AA-08EDA2F7395B}"/>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82FD7C4-3CB8-4C4C-ABCF-B18D2DF62AC3}"/>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8A60AA9C-5248-467D-9975-95F02C5BD3AE}"/>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F3EF71C7-C54B-4AE7-BC9F-5B8C81D502F1}"/>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数据的分析处理</a:t>
              </a:r>
            </a:p>
          </p:txBody>
        </p:sp>
      </p:grpSp>
      <p:sp>
        <p:nvSpPr>
          <p:cNvPr id="8" name="文本框 7">
            <a:extLst>
              <a:ext uri="{FF2B5EF4-FFF2-40B4-BE49-F238E27FC236}">
                <a16:creationId xmlns:a16="http://schemas.microsoft.com/office/drawing/2014/main" id="{14B086A1-A40F-4C49-AD3F-19A31015E16D}"/>
              </a:ext>
            </a:extLst>
          </p:cNvPr>
          <p:cNvSpPr txBox="1"/>
          <p:nvPr/>
        </p:nvSpPr>
        <p:spPr>
          <a:xfrm>
            <a:off x="1103220" y="3488351"/>
            <a:ext cx="3303409" cy="400110"/>
          </a:xfrm>
          <a:prstGeom prst="rect">
            <a:avLst/>
          </a:prstGeom>
          <a:noFill/>
        </p:spPr>
        <p:txBody>
          <a:bodyPr wrap="square" rtlCol="0">
            <a:spAutoFit/>
          </a:bodyPr>
          <a:lstStyle/>
          <a:p>
            <a:r>
              <a:rPr lang="en-US" altLang="zh-CN" sz="2000" dirty="0">
                <a:solidFill>
                  <a:schemeClr val="accent1"/>
                </a:solidFill>
                <a:latin typeface="宋体" panose="02010600030101010101" pitchFamily="2" charset="-122"/>
                <a:ea typeface="宋体" panose="02010600030101010101" pitchFamily="2" charset="-122"/>
              </a:rPr>
              <a:t>Spark</a:t>
            </a:r>
            <a:r>
              <a:rPr lang="zh-CN" altLang="en-US" sz="2000" dirty="0">
                <a:solidFill>
                  <a:schemeClr val="accent1"/>
                </a:solidFill>
                <a:latin typeface="宋体" panose="02010600030101010101" pitchFamily="2" charset="-122"/>
                <a:ea typeface="宋体" panose="02010600030101010101" pitchFamily="2" charset="-122"/>
              </a:rPr>
              <a:t>计算引擎框架</a:t>
            </a:r>
          </a:p>
        </p:txBody>
      </p:sp>
      <p:pic>
        <p:nvPicPr>
          <p:cNvPr id="12" name="图片 11">
            <a:extLst>
              <a:ext uri="{FF2B5EF4-FFF2-40B4-BE49-F238E27FC236}">
                <a16:creationId xmlns:a16="http://schemas.microsoft.com/office/drawing/2014/main" id="{A3E9B18B-395F-4D6E-90C5-1C0368889174}"/>
              </a:ext>
            </a:extLst>
          </p:cNvPr>
          <p:cNvPicPr>
            <a:picLocks noChangeAspect="1"/>
          </p:cNvPicPr>
          <p:nvPr/>
        </p:nvPicPr>
        <p:blipFill>
          <a:blip r:embed="rId2"/>
          <a:stretch>
            <a:fillRect/>
          </a:stretch>
        </p:blipFill>
        <p:spPr>
          <a:xfrm>
            <a:off x="874795" y="3929368"/>
            <a:ext cx="4887675" cy="2661580"/>
          </a:xfrm>
          <a:prstGeom prst="rect">
            <a:avLst/>
          </a:prstGeom>
        </p:spPr>
      </p:pic>
      <p:sp>
        <p:nvSpPr>
          <p:cNvPr id="15" name="矩形 14">
            <a:extLst>
              <a:ext uri="{FF2B5EF4-FFF2-40B4-BE49-F238E27FC236}">
                <a16:creationId xmlns:a16="http://schemas.microsoft.com/office/drawing/2014/main" id="{F6B92CE3-FD3B-4AB5-A986-376F74BB5716}"/>
              </a:ext>
            </a:extLst>
          </p:cNvPr>
          <p:cNvSpPr/>
          <p:nvPr/>
        </p:nvSpPr>
        <p:spPr>
          <a:xfrm>
            <a:off x="783772" y="1340890"/>
            <a:ext cx="4313522"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目标：</a:t>
            </a:r>
            <a:r>
              <a:rPr lang="zh-CN" altLang="en-US" dirty="0">
                <a:solidFill>
                  <a:schemeClr val="bg2">
                    <a:lumMod val="50000"/>
                  </a:schemeClr>
                </a:solidFill>
                <a:latin typeface="微软雅黑" panose="020B0503020204020204" pitchFamily="34" charset="-122"/>
                <a:ea typeface="微软雅黑" panose="020B0503020204020204" pitchFamily="34" charset="-122"/>
              </a:rPr>
              <a:t>搭建分布式计算框架</a:t>
            </a:r>
            <a:endParaRPr lang="zh-CN" altLang="en-US" dirty="0"/>
          </a:p>
        </p:txBody>
      </p:sp>
      <p:sp>
        <p:nvSpPr>
          <p:cNvPr id="16" name="矩形 15">
            <a:extLst>
              <a:ext uri="{FF2B5EF4-FFF2-40B4-BE49-F238E27FC236}">
                <a16:creationId xmlns:a16="http://schemas.microsoft.com/office/drawing/2014/main" id="{78769928-7DB7-45FC-9766-43150A5E9483}"/>
              </a:ext>
            </a:extLst>
          </p:cNvPr>
          <p:cNvSpPr/>
          <p:nvPr/>
        </p:nvSpPr>
        <p:spPr>
          <a:xfrm>
            <a:off x="783773" y="1840027"/>
            <a:ext cx="2676144"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工具：</a:t>
            </a:r>
            <a:r>
              <a:rPr lang="en-US" altLang="zh-CN" dirty="0">
                <a:solidFill>
                  <a:schemeClr val="bg2">
                    <a:lumMod val="50000"/>
                  </a:schemeClr>
                </a:solidFill>
                <a:latin typeface="微软雅黑" panose="020B0503020204020204" pitchFamily="34" charset="-122"/>
                <a:ea typeface="微软雅黑" panose="020B0503020204020204" pitchFamily="34" charset="-122"/>
              </a:rPr>
              <a:t>Spark</a:t>
            </a:r>
            <a:endParaRPr lang="zh-CN" altLang="en-US" dirty="0"/>
          </a:p>
        </p:txBody>
      </p:sp>
      <p:sp>
        <p:nvSpPr>
          <p:cNvPr id="14" name="矩形 13">
            <a:extLst>
              <a:ext uri="{FF2B5EF4-FFF2-40B4-BE49-F238E27FC236}">
                <a16:creationId xmlns:a16="http://schemas.microsoft.com/office/drawing/2014/main" id="{7FC1B54D-0E2B-456E-B633-743E9BA4B514}"/>
              </a:ext>
            </a:extLst>
          </p:cNvPr>
          <p:cNvSpPr/>
          <p:nvPr/>
        </p:nvSpPr>
        <p:spPr>
          <a:xfrm>
            <a:off x="2059020" y="2291510"/>
            <a:ext cx="7564878" cy="923330"/>
          </a:xfrm>
          <a:prstGeom prst="rect">
            <a:avLst/>
          </a:prstGeom>
        </p:spPr>
        <p:txBody>
          <a:bodyPr wrap="square">
            <a:spAutoFit/>
          </a:bodyPr>
          <a:lstStyle/>
          <a:p>
            <a:r>
              <a:rPr lang="en-US" altLang="zh-CN" dirty="0">
                <a:solidFill>
                  <a:schemeClr val="bg2">
                    <a:lumMod val="50000"/>
                  </a:schemeClr>
                </a:solidFill>
                <a:latin typeface="微软雅黑" panose="020B0503020204020204" pitchFamily="34" charset="-122"/>
                <a:ea typeface="微软雅黑" panose="020B0503020204020204" pitchFamily="34" charset="-122"/>
              </a:rPr>
              <a:t>Spark </a:t>
            </a:r>
            <a:r>
              <a:rPr lang="zh-CN" altLang="en-US" dirty="0">
                <a:solidFill>
                  <a:schemeClr val="bg2">
                    <a:lumMod val="50000"/>
                  </a:schemeClr>
                </a:solidFill>
                <a:latin typeface="微软雅黑" panose="020B0503020204020204" pitchFamily="34" charset="-122"/>
                <a:ea typeface="微软雅黑" panose="020B0503020204020204" pitchFamily="34" charset="-122"/>
              </a:rPr>
              <a:t>是专为大规模数据处理而设计的快速通用的计算引擎。是开源的类</a:t>
            </a:r>
            <a:r>
              <a:rPr lang="en-US" altLang="zh-CN" dirty="0">
                <a:solidFill>
                  <a:schemeClr val="bg2">
                    <a:lumMod val="50000"/>
                  </a:schemeClr>
                </a:solidFill>
                <a:latin typeface="微软雅黑" panose="020B0503020204020204" pitchFamily="34" charset="-122"/>
                <a:ea typeface="微软雅黑" panose="020B0503020204020204" pitchFamily="34" charset="-122"/>
              </a:rPr>
              <a:t>Hadoop MapReduce</a:t>
            </a:r>
            <a:r>
              <a:rPr lang="zh-CN" altLang="en-US" dirty="0">
                <a:solidFill>
                  <a:schemeClr val="bg2">
                    <a:lumMod val="50000"/>
                  </a:schemeClr>
                </a:solidFill>
                <a:latin typeface="微软雅黑" panose="020B0503020204020204" pitchFamily="34" charset="-122"/>
                <a:ea typeface="微软雅黑" panose="020B0503020204020204" pitchFamily="34" charset="-122"/>
              </a:rPr>
              <a:t>的通用并行框架，并且</a:t>
            </a:r>
            <a:r>
              <a:rPr lang="en-US" altLang="zh-CN" dirty="0">
                <a:solidFill>
                  <a:schemeClr val="bg2">
                    <a:lumMod val="50000"/>
                  </a:schemeClr>
                </a:solidFill>
                <a:latin typeface="微软雅黑" panose="020B0503020204020204" pitchFamily="34" charset="-122"/>
                <a:ea typeface="微软雅黑" panose="020B0503020204020204" pitchFamily="34" charset="-122"/>
              </a:rPr>
              <a:t>Spark</a:t>
            </a:r>
            <a:r>
              <a:rPr lang="zh-CN" altLang="en-US" dirty="0">
                <a:solidFill>
                  <a:schemeClr val="bg2">
                    <a:lumMod val="50000"/>
                  </a:schemeClr>
                </a:solidFill>
                <a:latin typeface="微软雅黑" panose="020B0503020204020204" pitchFamily="34" charset="-122"/>
                <a:ea typeface="微软雅黑" panose="020B0503020204020204" pitchFamily="34" charset="-122"/>
              </a:rPr>
              <a:t>能更好地适用于数据挖掘与机器学习等需要迭代的</a:t>
            </a:r>
            <a:r>
              <a:rPr lang="en-US" altLang="zh-CN" dirty="0">
                <a:solidFill>
                  <a:schemeClr val="bg2">
                    <a:lumMod val="50000"/>
                  </a:schemeClr>
                </a:solidFill>
                <a:latin typeface="微软雅黑" panose="020B0503020204020204" pitchFamily="34" charset="-122"/>
                <a:ea typeface="微软雅黑" panose="020B0503020204020204" pitchFamily="34" charset="-122"/>
              </a:rPr>
              <a:t>MapReduce</a:t>
            </a:r>
            <a:r>
              <a:rPr lang="zh-CN" altLang="en-US" dirty="0">
                <a:solidFill>
                  <a:schemeClr val="bg2">
                    <a:lumMod val="50000"/>
                  </a:schemeClr>
                </a:solidFill>
                <a:latin typeface="微软雅黑" panose="020B0503020204020204" pitchFamily="34" charset="-122"/>
                <a:ea typeface="微软雅黑" panose="020B0503020204020204" pitchFamily="34" charset="-122"/>
              </a:rPr>
              <a:t>的算法。</a:t>
            </a:r>
          </a:p>
        </p:txBody>
      </p:sp>
      <p:pic>
        <p:nvPicPr>
          <p:cNvPr id="7" name="图片 6">
            <a:extLst>
              <a:ext uri="{FF2B5EF4-FFF2-40B4-BE49-F238E27FC236}">
                <a16:creationId xmlns:a16="http://schemas.microsoft.com/office/drawing/2014/main" id="{FC2434A9-5125-4A0D-BB94-623E90EF7F34}"/>
              </a:ext>
            </a:extLst>
          </p:cNvPr>
          <p:cNvPicPr>
            <a:picLocks noChangeAspect="1"/>
          </p:cNvPicPr>
          <p:nvPr/>
        </p:nvPicPr>
        <p:blipFill>
          <a:blip r:embed="rId3"/>
          <a:stretch>
            <a:fillRect/>
          </a:stretch>
        </p:blipFill>
        <p:spPr>
          <a:xfrm>
            <a:off x="5762470" y="3933153"/>
            <a:ext cx="6309556" cy="2600036"/>
          </a:xfrm>
          <a:prstGeom prst="rect">
            <a:avLst/>
          </a:prstGeom>
        </p:spPr>
      </p:pic>
    </p:spTree>
    <p:extLst>
      <p:ext uri="{BB962C8B-B14F-4D97-AF65-F5344CB8AC3E}">
        <p14:creationId xmlns:p14="http://schemas.microsoft.com/office/powerpoint/2010/main" val="1503086106"/>
      </p:ext>
    </p:extLst>
  </p:cSld>
  <p:clrMapOvr>
    <a:masterClrMapping/>
  </p:clrMapOvr>
  <mc:AlternateContent xmlns:mc="http://schemas.openxmlformats.org/markup-compatibility/2006" xmlns:p14="http://schemas.microsoft.com/office/powerpoint/2010/main">
    <mc:Choice Requires="p14">
      <p:transition spd="slow" p14:dur="2000" advTm="23952"/>
    </mc:Choice>
    <mc:Fallback xmlns="">
      <p:transition spd="slow" advTm="239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4DBC2817-9B92-4A15-B405-3533A135CDBA}"/>
              </a:ext>
            </a:extLst>
          </p:cNvPr>
          <p:cNvGrpSpPr/>
          <p:nvPr/>
        </p:nvGrpSpPr>
        <p:grpSpPr>
          <a:xfrm>
            <a:off x="4237790" y="2093189"/>
            <a:ext cx="1757290" cy="1757290"/>
            <a:chOff x="4237790" y="2093189"/>
            <a:chExt cx="1757290" cy="1757290"/>
          </a:xfrm>
        </p:grpSpPr>
        <p:sp>
          <p:nvSpPr>
            <p:cNvPr id="8" name="泪滴形 7">
              <a:extLst>
                <a:ext uri="{FF2B5EF4-FFF2-40B4-BE49-F238E27FC236}">
                  <a16:creationId xmlns:a16="http://schemas.microsoft.com/office/drawing/2014/main" id="{5F5AF8D1-F2A7-4021-AF96-1FD5599825AB}"/>
                </a:ext>
              </a:extLst>
            </p:cNvPr>
            <p:cNvSpPr/>
            <p:nvPr/>
          </p:nvSpPr>
          <p:spPr>
            <a:xfrm flipH="1">
              <a:off x="4237790" y="2093189"/>
              <a:ext cx="1757290" cy="1757290"/>
            </a:xfrm>
            <a:prstGeom prst="teardrop">
              <a:avLst/>
            </a:prstGeom>
            <a:solidFill>
              <a:srgbClr val="005CA7"/>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9" name="Oval 6">
              <a:extLst>
                <a:ext uri="{FF2B5EF4-FFF2-40B4-BE49-F238E27FC236}">
                  <a16:creationId xmlns:a16="http://schemas.microsoft.com/office/drawing/2014/main" id="{8514083C-AF94-49B2-88AB-0D994F3591F9}"/>
                </a:ext>
              </a:extLst>
            </p:cNvPr>
            <p:cNvSpPr>
              <a:spLocks noChangeArrowheads="1"/>
            </p:cNvSpPr>
            <p:nvPr/>
          </p:nvSpPr>
          <p:spPr bwMode="auto">
            <a:xfrm>
              <a:off x="4707638" y="2532708"/>
              <a:ext cx="744537" cy="744538"/>
            </a:xfrm>
            <a:prstGeom prst="ellipse">
              <a:avLst/>
            </a:prstGeom>
            <a:solidFill>
              <a:schemeClr val="bg1"/>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10" name="文本框 9">
              <a:extLst>
                <a:ext uri="{FF2B5EF4-FFF2-40B4-BE49-F238E27FC236}">
                  <a16:creationId xmlns:a16="http://schemas.microsoft.com/office/drawing/2014/main" id="{66DAA35E-59E8-417A-BC51-C374841BDC30}"/>
                </a:ext>
              </a:extLst>
            </p:cNvPr>
            <p:cNvSpPr txBox="1"/>
            <p:nvPr/>
          </p:nvSpPr>
          <p:spPr>
            <a:xfrm>
              <a:off x="4791078" y="2642136"/>
              <a:ext cx="604653" cy="523220"/>
            </a:xfrm>
            <a:prstGeom prst="rect">
              <a:avLst/>
            </a:prstGeom>
            <a:noFill/>
          </p:spPr>
          <p:txBody>
            <a:bodyPr wrap="none" rtlCol="0">
              <a:spAutoFit/>
            </a:bodyPr>
            <a:lstStyle/>
            <a:p>
              <a:r>
                <a:rPr lang="en-US" altLang="zh-CN" sz="2800" dirty="0">
                  <a:solidFill>
                    <a:srgbClr val="005CA7"/>
                  </a:solidFill>
                  <a:latin typeface="微软雅黑" panose="020B0503020204020204" pitchFamily="34" charset="-122"/>
                  <a:ea typeface="微软雅黑" panose="020B0503020204020204" pitchFamily="34" charset="-122"/>
                  <a:cs typeface="Iskoola Pota" panose="020B0502040204020203" pitchFamily="34" charset="0"/>
                </a:rPr>
                <a:t>01</a:t>
              </a:r>
              <a:endParaRPr lang="zh-CN" altLang="en-US" sz="2800" dirty="0">
                <a:solidFill>
                  <a:srgbClr val="005CA7"/>
                </a:solidFill>
                <a:latin typeface="微软雅黑" panose="020B0503020204020204" pitchFamily="34" charset="-122"/>
                <a:ea typeface="微软雅黑" panose="020B0503020204020204" pitchFamily="34" charset="-122"/>
                <a:cs typeface="Iskoola Pota" panose="020B0502040204020203" pitchFamily="34" charset="0"/>
              </a:endParaRPr>
            </a:p>
          </p:txBody>
        </p:sp>
      </p:grpSp>
      <p:grpSp>
        <p:nvGrpSpPr>
          <p:cNvPr id="11" name="组合 10">
            <a:extLst>
              <a:ext uri="{FF2B5EF4-FFF2-40B4-BE49-F238E27FC236}">
                <a16:creationId xmlns:a16="http://schemas.microsoft.com/office/drawing/2014/main" id="{19DAEDEE-D251-4CA4-AE3C-B1E231A95B20}"/>
              </a:ext>
            </a:extLst>
          </p:cNvPr>
          <p:cNvGrpSpPr/>
          <p:nvPr/>
        </p:nvGrpSpPr>
        <p:grpSpPr>
          <a:xfrm>
            <a:off x="6198593" y="2093189"/>
            <a:ext cx="1757290" cy="1757290"/>
            <a:chOff x="6198593" y="2093189"/>
            <a:chExt cx="1757290" cy="1757290"/>
          </a:xfrm>
        </p:grpSpPr>
        <p:sp>
          <p:nvSpPr>
            <p:cNvPr id="12" name="泪滴形 11">
              <a:extLst>
                <a:ext uri="{FF2B5EF4-FFF2-40B4-BE49-F238E27FC236}">
                  <a16:creationId xmlns:a16="http://schemas.microsoft.com/office/drawing/2014/main" id="{F3097249-C919-43CA-94B8-CACCB4B0F482}"/>
                </a:ext>
              </a:extLst>
            </p:cNvPr>
            <p:cNvSpPr/>
            <p:nvPr/>
          </p:nvSpPr>
          <p:spPr>
            <a:xfrm>
              <a:off x="6198593" y="2093189"/>
              <a:ext cx="1757290" cy="1757290"/>
            </a:xfrm>
            <a:prstGeom prst="teardrop">
              <a:avLst/>
            </a:prstGeom>
            <a:solidFill>
              <a:srgbClr val="005CA7"/>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13" name="Oval 6">
              <a:extLst>
                <a:ext uri="{FF2B5EF4-FFF2-40B4-BE49-F238E27FC236}">
                  <a16:creationId xmlns:a16="http://schemas.microsoft.com/office/drawing/2014/main" id="{AEE380AB-01B0-477F-9560-1115025CE10D}"/>
                </a:ext>
              </a:extLst>
            </p:cNvPr>
            <p:cNvSpPr>
              <a:spLocks noChangeArrowheads="1"/>
            </p:cNvSpPr>
            <p:nvPr/>
          </p:nvSpPr>
          <p:spPr bwMode="auto">
            <a:xfrm>
              <a:off x="6712901" y="2532708"/>
              <a:ext cx="744537" cy="744538"/>
            </a:xfrm>
            <a:prstGeom prst="ellipse">
              <a:avLst/>
            </a:prstGeom>
            <a:solidFill>
              <a:schemeClr val="bg1"/>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14" name="文本框 13">
              <a:extLst>
                <a:ext uri="{FF2B5EF4-FFF2-40B4-BE49-F238E27FC236}">
                  <a16:creationId xmlns:a16="http://schemas.microsoft.com/office/drawing/2014/main" id="{DCE6B93E-4372-4934-913A-BF813937CCD9}"/>
                </a:ext>
              </a:extLst>
            </p:cNvPr>
            <p:cNvSpPr txBox="1"/>
            <p:nvPr/>
          </p:nvSpPr>
          <p:spPr>
            <a:xfrm>
              <a:off x="6799768" y="2656650"/>
              <a:ext cx="614271" cy="523220"/>
            </a:xfrm>
            <a:prstGeom prst="rect">
              <a:avLst/>
            </a:prstGeom>
            <a:noFill/>
          </p:spPr>
          <p:txBody>
            <a:bodyPr wrap="none" rtlCol="0">
              <a:spAutoFit/>
            </a:bodyPr>
            <a:lstStyle>
              <a:defPPr>
                <a:defRPr lang="zh-CN"/>
              </a:defPPr>
              <a:lvl1pPr>
                <a:defRPr sz="2800">
                  <a:solidFill>
                    <a:srgbClr val="005CA7"/>
                  </a:solidFill>
                  <a:latin typeface="微软雅黑" panose="020B0503020204020204" pitchFamily="34" charset="-122"/>
                  <a:ea typeface="微软雅黑" panose="020B0503020204020204" pitchFamily="34" charset="-122"/>
                  <a:cs typeface="Iskoola Pota" panose="020B0502040204020203" pitchFamily="34" charset="0"/>
                </a:defRPr>
              </a:lvl1pPr>
            </a:lstStyle>
            <a:p>
              <a:r>
                <a:rPr lang="en-US" altLang="zh-CN" dirty="0"/>
                <a:t>02</a:t>
              </a:r>
              <a:endParaRPr lang="zh-CN" altLang="en-US" dirty="0"/>
            </a:p>
          </p:txBody>
        </p:sp>
      </p:grpSp>
      <p:grpSp>
        <p:nvGrpSpPr>
          <p:cNvPr id="15" name="组合 14">
            <a:extLst>
              <a:ext uri="{FF2B5EF4-FFF2-40B4-BE49-F238E27FC236}">
                <a16:creationId xmlns:a16="http://schemas.microsoft.com/office/drawing/2014/main" id="{B8F969FE-3FCA-4AD3-BCAA-A8390B4E00EA}"/>
              </a:ext>
            </a:extLst>
          </p:cNvPr>
          <p:cNvGrpSpPr/>
          <p:nvPr/>
        </p:nvGrpSpPr>
        <p:grpSpPr>
          <a:xfrm>
            <a:off x="4237790" y="4017366"/>
            <a:ext cx="1757290" cy="1757290"/>
            <a:chOff x="4237790" y="4017366"/>
            <a:chExt cx="1757290" cy="1757290"/>
          </a:xfrm>
        </p:grpSpPr>
        <p:sp>
          <p:nvSpPr>
            <p:cNvPr id="16" name="泪滴形 15">
              <a:extLst>
                <a:ext uri="{FF2B5EF4-FFF2-40B4-BE49-F238E27FC236}">
                  <a16:creationId xmlns:a16="http://schemas.microsoft.com/office/drawing/2014/main" id="{688199C6-F80B-46C7-B036-CE6F1F13977D}"/>
                </a:ext>
              </a:extLst>
            </p:cNvPr>
            <p:cNvSpPr/>
            <p:nvPr/>
          </p:nvSpPr>
          <p:spPr>
            <a:xfrm flipH="1" flipV="1">
              <a:off x="4237790" y="4017366"/>
              <a:ext cx="1757290" cy="1757290"/>
            </a:xfrm>
            <a:prstGeom prst="teardrop">
              <a:avLst/>
            </a:prstGeom>
            <a:solidFill>
              <a:srgbClr val="005CA7"/>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17" name="Oval 6">
              <a:extLst>
                <a:ext uri="{FF2B5EF4-FFF2-40B4-BE49-F238E27FC236}">
                  <a16:creationId xmlns:a16="http://schemas.microsoft.com/office/drawing/2014/main" id="{4291640D-FF0A-43B1-AA5C-0F72CB346BF5}"/>
                </a:ext>
              </a:extLst>
            </p:cNvPr>
            <p:cNvSpPr>
              <a:spLocks noChangeArrowheads="1"/>
            </p:cNvSpPr>
            <p:nvPr/>
          </p:nvSpPr>
          <p:spPr bwMode="auto">
            <a:xfrm>
              <a:off x="4707638" y="4505887"/>
              <a:ext cx="744537" cy="744538"/>
            </a:xfrm>
            <a:prstGeom prst="ellipse">
              <a:avLst/>
            </a:prstGeom>
            <a:solidFill>
              <a:schemeClr val="bg1"/>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18" name="文本框 17">
              <a:extLst>
                <a:ext uri="{FF2B5EF4-FFF2-40B4-BE49-F238E27FC236}">
                  <a16:creationId xmlns:a16="http://schemas.microsoft.com/office/drawing/2014/main" id="{618DF4E5-131F-43FA-8531-84EE912D783C}"/>
                </a:ext>
              </a:extLst>
            </p:cNvPr>
            <p:cNvSpPr txBox="1"/>
            <p:nvPr/>
          </p:nvSpPr>
          <p:spPr>
            <a:xfrm>
              <a:off x="4786268" y="4632596"/>
              <a:ext cx="614271" cy="523220"/>
            </a:xfrm>
            <a:prstGeom prst="rect">
              <a:avLst/>
            </a:prstGeom>
            <a:noFill/>
          </p:spPr>
          <p:txBody>
            <a:bodyPr wrap="none" rtlCol="0">
              <a:spAutoFit/>
            </a:bodyPr>
            <a:lstStyle>
              <a:defPPr>
                <a:defRPr lang="zh-CN"/>
              </a:defPPr>
              <a:lvl1pPr>
                <a:defRPr sz="2800">
                  <a:solidFill>
                    <a:srgbClr val="005CA7"/>
                  </a:solidFill>
                  <a:latin typeface="微软雅黑" panose="020B0503020204020204" pitchFamily="34" charset="-122"/>
                  <a:ea typeface="微软雅黑" panose="020B0503020204020204" pitchFamily="34" charset="-122"/>
                  <a:cs typeface="Iskoola Pota" panose="020B0502040204020203" pitchFamily="34" charset="0"/>
                </a:defRPr>
              </a:lvl1pPr>
            </a:lstStyle>
            <a:p>
              <a:r>
                <a:rPr lang="en-US" altLang="zh-CN" dirty="0"/>
                <a:t>03</a:t>
              </a:r>
              <a:endParaRPr lang="zh-CN" altLang="en-US" dirty="0"/>
            </a:p>
          </p:txBody>
        </p:sp>
      </p:grpSp>
      <p:grpSp>
        <p:nvGrpSpPr>
          <p:cNvPr id="19" name="组合 18">
            <a:extLst>
              <a:ext uri="{FF2B5EF4-FFF2-40B4-BE49-F238E27FC236}">
                <a16:creationId xmlns:a16="http://schemas.microsoft.com/office/drawing/2014/main" id="{6E39ADBE-57A5-47A0-8934-B8F2715D35A1}"/>
              </a:ext>
            </a:extLst>
          </p:cNvPr>
          <p:cNvGrpSpPr/>
          <p:nvPr/>
        </p:nvGrpSpPr>
        <p:grpSpPr>
          <a:xfrm>
            <a:off x="6198593" y="4017366"/>
            <a:ext cx="1757290" cy="1757290"/>
            <a:chOff x="6198593" y="4017366"/>
            <a:chExt cx="1757290" cy="1757290"/>
          </a:xfrm>
        </p:grpSpPr>
        <p:sp>
          <p:nvSpPr>
            <p:cNvPr id="20" name="泪滴形 19">
              <a:extLst>
                <a:ext uri="{FF2B5EF4-FFF2-40B4-BE49-F238E27FC236}">
                  <a16:creationId xmlns:a16="http://schemas.microsoft.com/office/drawing/2014/main" id="{854CC855-E9DF-4BC8-AE0C-13F9F73718F4}"/>
                </a:ext>
              </a:extLst>
            </p:cNvPr>
            <p:cNvSpPr/>
            <p:nvPr/>
          </p:nvSpPr>
          <p:spPr>
            <a:xfrm flipV="1">
              <a:off x="6198593" y="4017366"/>
              <a:ext cx="1757290" cy="1757290"/>
            </a:xfrm>
            <a:prstGeom prst="teardrop">
              <a:avLst/>
            </a:prstGeom>
            <a:solidFill>
              <a:srgbClr val="005CA7"/>
            </a:solidFill>
            <a:ln w="3810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1" name="Oval 6">
              <a:extLst>
                <a:ext uri="{FF2B5EF4-FFF2-40B4-BE49-F238E27FC236}">
                  <a16:creationId xmlns:a16="http://schemas.microsoft.com/office/drawing/2014/main" id="{8A5C2657-96DA-4B8D-B65B-BF7A8C7D969C}"/>
                </a:ext>
              </a:extLst>
            </p:cNvPr>
            <p:cNvSpPr>
              <a:spLocks noChangeArrowheads="1"/>
            </p:cNvSpPr>
            <p:nvPr/>
          </p:nvSpPr>
          <p:spPr bwMode="auto">
            <a:xfrm>
              <a:off x="6712901" y="4505887"/>
              <a:ext cx="744537" cy="744538"/>
            </a:xfrm>
            <a:prstGeom prst="ellipse">
              <a:avLst/>
            </a:prstGeom>
            <a:solidFill>
              <a:schemeClr val="bg1"/>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22" name="文本框 21">
              <a:extLst>
                <a:ext uri="{FF2B5EF4-FFF2-40B4-BE49-F238E27FC236}">
                  <a16:creationId xmlns:a16="http://schemas.microsoft.com/office/drawing/2014/main" id="{E13D1697-6322-4D6F-9F2D-8E103B5B7F3F}"/>
                </a:ext>
              </a:extLst>
            </p:cNvPr>
            <p:cNvSpPr txBox="1"/>
            <p:nvPr/>
          </p:nvSpPr>
          <p:spPr>
            <a:xfrm>
              <a:off x="6786335" y="4631511"/>
              <a:ext cx="614271" cy="523220"/>
            </a:xfrm>
            <a:prstGeom prst="rect">
              <a:avLst/>
            </a:prstGeom>
            <a:noFill/>
          </p:spPr>
          <p:txBody>
            <a:bodyPr wrap="none" rtlCol="0">
              <a:spAutoFit/>
            </a:bodyPr>
            <a:lstStyle>
              <a:defPPr>
                <a:defRPr lang="zh-CN"/>
              </a:defPPr>
              <a:lvl1pPr>
                <a:defRPr sz="2800">
                  <a:solidFill>
                    <a:srgbClr val="005CA7"/>
                  </a:solidFill>
                  <a:latin typeface="微软雅黑" panose="020B0503020204020204" pitchFamily="34" charset="-122"/>
                  <a:ea typeface="微软雅黑" panose="020B0503020204020204" pitchFamily="34" charset="-122"/>
                  <a:cs typeface="Iskoola Pota" panose="020B0502040204020203" pitchFamily="34" charset="0"/>
                </a:defRPr>
              </a:lvl1pPr>
            </a:lstStyle>
            <a:p>
              <a:r>
                <a:rPr lang="en-US" altLang="zh-CN" dirty="0"/>
                <a:t>04</a:t>
              </a:r>
              <a:endParaRPr lang="zh-CN" altLang="en-US" dirty="0"/>
            </a:p>
          </p:txBody>
        </p:sp>
      </p:grpSp>
      <p:grpSp>
        <p:nvGrpSpPr>
          <p:cNvPr id="23" name="组合 22">
            <a:extLst>
              <a:ext uri="{FF2B5EF4-FFF2-40B4-BE49-F238E27FC236}">
                <a16:creationId xmlns:a16="http://schemas.microsoft.com/office/drawing/2014/main" id="{334BB784-05E1-458B-AF31-DC69466C3EBF}"/>
              </a:ext>
            </a:extLst>
          </p:cNvPr>
          <p:cNvGrpSpPr/>
          <p:nvPr/>
        </p:nvGrpSpPr>
        <p:grpSpPr>
          <a:xfrm>
            <a:off x="749287" y="2139864"/>
            <a:ext cx="3040762" cy="898785"/>
            <a:chOff x="858581" y="2194158"/>
            <a:chExt cx="3040762" cy="898785"/>
          </a:xfrm>
        </p:grpSpPr>
        <p:sp>
          <p:nvSpPr>
            <p:cNvPr id="24" name="矩形 23">
              <a:extLst>
                <a:ext uri="{FF2B5EF4-FFF2-40B4-BE49-F238E27FC236}">
                  <a16:creationId xmlns:a16="http://schemas.microsoft.com/office/drawing/2014/main" id="{8629D387-EB11-43B9-9093-055B6099CDC6}"/>
                </a:ext>
              </a:extLst>
            </p:cNvPr>
            <p:cNvSpPr/>
            <p:nvPr/>
          </p:nvSpPr>
          <p:spPr>
            <a:xfrm>
              <a:off x="858581" y="2479253"/>
              <a:ext cx="3040762"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职位薪酬分析：分析不同的行业，地区，学历，工作经验的薪酬分布情况。</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72FE85E-8A5E-432E-853B-B526A9CB8998}"/>
                </a:ext>
              </a:extLst>
            </p:cNvPr>
            <p:cNvSpPr txBox="1"/>
            <p:nvPr/>
          </p:nvSpPr>
          <p:spPr>
            <a:xfrm>
              <a:off x="2303020" y="2194158"/>
              <a:ext cx="800211"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主题一</a:t>
              </a:r>
            </a:p>
          </p:txBody>
        </p:sp>
      </p:grpSp>
      <p:grpSp>
        <p:nvGrpSpPr>
          <p:cNvPr id="26" name="组合 25">
            <a:extLst>
              <a:ext uri="{FF2B5EF4-FFF2-40B4-BE49-F238E27FC236}">
                <a16:creationId xmlns:a16="http://schemas.microsoft.com/office/drawing/2014/main" id="{4C504FFB-34FA-49DB-9623-9AB682123BD3}"/>
              </a:ext>
            </a:extLst>
          </p:cNvPr>
          <p:cNvGrpSpPr/>
          <p:nvPr/>
        </p:nvGrpSpPr>
        <p:grpSpPr>
          <a:xfrm>
            <a:off x="749287" y="4505887"/>
            <a:ext cx="3040762" cy="898785"/>
            <a:chOff x="858581" y="2194158"/>
            <a:chExt cx="3040762" cy="898785"/>
          </a:xfrm>
        </p:grpSpPr>
        <p:sp>
          <p:nvSpPr>
            <p:cNvPr id="27" name="矩形 26">
              <a:extLst>
                <a:ext uri="{FF2B5EF4-FFF2-40B4-BE49-F238E27FC236}">
                  <a16:creationId xmlns:a16="http://schemas.microsoft.com/office/drawing/2014/main" id="{3E528909-D31F-46FA-97CD-4FE382FC18C6}"/>
                </a:ext>
              </a:extLst>
            </p:cNvPr>
            <p:cNvSpPr/>
            <p:nvPr/>
          </p:nvSpPr>
          <p:spPr>
            <a:xfrm>
              <a:off x="858581" y="2479253"/>
              <a:ext cx="3040762"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对各职位的企业进行分析，包括企业的性质，需求等</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5AA83030-1E16-4E69-8586-B16A8CAD0409}"/>
                </a:ext>
              </a:extLst>
            </p:cNvPr>
            <p:cNvSpPr txBox="1"/>
            <p:nvPr/>
          </p:nvSpPr>
          <p:spPr>
            <a:xfrm>
              <a:off x="2303020" y="2194158"/>
              <a:ext cx="800211"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主题三</a:t>
              </a:r>
            </a:p>
          </p:txBody>
        </p:sp>
      </p:grpSp>
      <p:grpSp>
        <p:nvGrpSpPr>
          <p:cNvPr id="29" name="组合 28">
            <a:extLst>
              <a:ext uri="{FF2B5EF4-FFF2-40B4-BE49-F238E27FC236}">
                <a16:creationId xmlns:a16="http://schemas.microsoft.com/office/drawing/2014/main" id="{1A1EB921-F74D-4700-AE5E-AD3EA4A1B423}"/>
              </a:ext>
            </a:extLst>
          </p:cNvPr>
          <p:cNvGrpSpPr/>
          <p:nvPr/>
        </p:nvGrpSpPr>
        <p:grpSpPr>
          <a:xfrm>
            <a:off x="8397618" y="2139864"/>
            <a:ext cx="3040762" cy="922173"/>
            <a:chOff x="858581" y="2170770"/>
            <a:chExt cx="3040762" cy="922173"/>
          </a:xfrm>
        </p:grpSpPr>
        <p:sp>
          <p:nvSpPr>
            <p:cNvPr id="30" name="矩形 29">
              <a:extLst>
                <a:ext uri="{FF2B5EF4-FFF2-40B4-BE49-F238E27FC236}">
                  <a16:creationId xmlns:a16="http://schemas.microsoft.com/office/drawing/2014/main" id="{B923C18B-0D4D-4E1D-B348-B8FA03A3E2FD}"/>
                </a:ext>
              </a:extLst>
            </p:cNvPr>
            <p:cNvSpPr/>
            <p:nvPr/>
          </p:nvSpPr>
          <p:spPr>
            <a:xfrm>
              <a:off x="858581" y="2479253"/>
              <a:ext cx="3040762"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职位需求分析：分析各行业，城市对不同职位的需求状况。</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F13ACA58-2E3B-430E-9CCF-D4E76182466B}"/>
                </a:ext>
              </a:extLst>
            </p:cNvPr>
            <p:cNvSpPr txBox="1"/>
            <p:nvPr/>
          </p:nvSpPr>
          <p:spPr>
            <a:xfrm>
              <a:off x="858581" y="2170770"/>
              <a:ext cx="800211"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主题二</a:t>
              </a:r>
            </a:p>
          </p:txBody>
        </p:sp>
      </p:grpSp>
      <p:grpSp>
        <p:nvGrpSpPr>
          <p:cNvPr id="32" name="组合 31">
            <a:extLst>
              <a:ext uri="{FF2B5EF4-FFF2-40B4-BE49-F238E27FC236}">
                <a16:creationId xmlns:a16="http://schemas.microsoft.com/office/drawing/2014/main" id="{19BE48F7-B582-4E22-881C-5C388AA3CA44}"/>
              </a:ext>
            </a:extLst>
          </p:cNvPr>
          <p:cNvGrpSpPr/>
          <p:nvPr/>
        </p:nvGrpSpPr>
        <p:grpSpPr>
          <a:xfrm>
            <a:off x="8397618" y="4482499"/>
            <a:ext cx="3040762" cy="922173"/>
            <a:chOff x="858581" y="2170770"/>
            <a:chExt cx="3040762" cy="922173"/>
          </a:xfrm>
        </p:grpSpPr>
        <p:sp>
          <p:nvSpPr>
            <p:cNvPr id="33" name="矩形 32">
              <a:extLst>
                <a:ext uri="{FF2B5EF4-FFF2-40B4-BE49-F238E27FC236}">
                  <a16:creationId xmlns:a16="http://schemas.microsoft.com/office/drawing/2014/main" id="{8871756F-2F4A-4A21-BF9E-1A6B8D2FEAA9}"/>
                </a:ext>
              </a:extLst>
            </p:cNvPr>
            <p:cNvSpPr/>
            <p:nvPr/>
          </p:nvSpPr>
          <p:spPr>
            <a:xfrm>
              <a:off x="858581" y="2479253"/>
              <a:ext cx="3040762"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采用多元线性回归对影响薪酬的因素进行分析，并进行薪酬的预测</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5BC47CDB-8A53-438E-A47A-0E8839BA6FF4}"/>
                </a:ext>
              </a:extLst>
            </p:cNvPr>
            <p:cNvSpPr txBox="1"/>
            <p:nvPr/>
          </p:nvSpPr>
          <p:spPr>
            <a:xfrm>
              <a:off x="858581" y="2170770"/>
              <a:ext cx="800211"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主题四</a:t>
              </a:r>
            </a:p>
          </p:txBody>
        </p:sp>
      </p:grpSp>
      <p:cxnSp>
        <p:nvCxnSpPr>
          <p:cNvPr id="40" name="直接连接符 39">
            <a:extLst>
              <a:ext uri="{FF2B5EF4-FFF2-40B4-BE49-F238E27FC236}">
                <a16:creationId xmlns:a16="http://schemas.microsoft.com/office/drawing/2014/main" id="{7613A6E1-3E05-4AFD-AF5B-BEB3F412FA81}"/>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15E39CF-5403-4516-9E92-AA6BA1D9520D}"/>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2E5462E6-831E-47DB-AB90-9323B0895AF4}"/>
              </a:ext>
            </a:extLst>
          </p:cNvPr>
          <p:cNvGrpSpPr/>
          <p:nvPr/>
        </p:nvGrpSpPr>
        <p:grpSpPr>
          <a:xfrm>
            <a:off x="666819" y="300264"/>
            <a:ext cx="3778721" cy="523220"/>
            <a:chOff x="666819" y="300264"/>
            <a:chExt cx="3257149" cy="523220"/>
          </a:xfrm>
        </p:grpSpPr>
        <p:sp>
          <p:nvSpPr>
            <p:cNvPr id="43" name="圆角矩形 34">
              <a:extLst>
                <a:ext uri="{FF2B5EF4-FFF2-40B4-BE49-F238E27FC236}">
                  <a16:creationId xmlns:a16="http://schemas.microsoft.com/office/drawing/2014/main" id="{6FC1D5AB-7422-433A-AF9A-F763385BDBC8}"/>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1">
              <a:extLst>
                <a:ext uri="{FF2B5EF4-FFF2-40B4-BE49-F238E27FC236}">
                  <a16:creationId xmlns:a16="http://schemas.microsoft.com/office/drawing/2014/main" id="{EAA4E759-19E7-4B3E-8CC6-14CBD6595579}"/>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数据的分析处理</a:t>
              </a:r>
            </a:p>
          </p:txBody>
        </p:sp>
      </p:grpSp>
    </p:spTree>
    <p:extLst>
      <p:ext uri="{BB962C8B-B14F-4D97-AF65-F5344CB8AC3E}">
        <p14:creationId xmlns:p14="http://schemas.microsoft.com/office/powerpoint/2010/main" val="3050002816"/>
      </p:ext>
    </p:extLst>
  </p:cSld>
  <p:clrMapOvr>
    <a:masterClrMapping/>
  </p:clrMapOvr>
  <mc:AlternateContent xmlns:mc="http://schemas.openxmlformats.org/markup-compatibility/2006" xmlns:p14="http://schemas.microsoft.com/office/powerpoint/2010/main">
    <mc:Choice Requires="p14">
      <p:transition spd="slow" p14:dur="2000" advTm="24511"/>
    </mc:Choice>
    <mc:Fallback xmlns="">
      <p:transition spd="slow" advTm="2451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par>
                                <p:cTn id="8" presetID="22" presetClass="entr" presetSubtype="8" fill="hold" nodeType="withEffect">
                                  <p:stCondLst>
                                    <p:cond delay="50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par>
                                <p:cTn id="11" presetID="22" presetClass="entr" presetSubtype="2" fill="hold" nodeType="withEffect">
                                  <p:stCondLst>
                                    <p:cond delay="500"/>
                                  </p:stCondLst>
                                  <p:childTnLst>
                                    <p:set>
                                      <p:cBhvr>
                                        <p:cTn id="12" dur="1" fill="hold">
                                          <p:stCondLst>
                                            <p:cond delay="0"/>
                                          </p:stCondLst>
                                        </p:cTn>
                                        <p:tgtEl>
                                          <p:spTgt spid="41"/>
                                        </p:tgtEl>
                                        <p:attrNameLst>
                                          <p:attrName>style.visibility</p:attrName>
                                        </p:attrNameLst>
                                      </p:cBhvr>
                                      <p:to>
                                        <p:strVal val="visible"/>
                                      </p:to>
                                    </p:set>
                                    <p:animEffect transition="in" filter="wipe(righ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B6BCBA40-097F-46DE-8FDE-5700A723749F}"/>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B493B2B8-E789-4AED-B132-E05D1B6C8638}"/>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3C62E50-294A-471E-B866-ED528BDF305C}"/>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E5B5ADDD-6D07-4224-91EE-B6D38572D418}"/>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6D41B61B-4FF9-4226-A4C4-42FF5B35F095}"/>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数据的分析处理</a:t>
              </a:r>
            </a:p>
          </p:txBody>
        </p:sp>
      </p:grpSp>
      <p:sp>
        <p:nvSpPr>
          <p:cNvPr id="7" name="文本框 6">
            <a:extLst>
              <a:ext uri="{FF2B5EF4-FFF2-40B4-BE49-F238E27FC236}">
                <a16:creationId xmlns:a16="http://schemas.microsoft.com/office/drawing/2014/main" id="{AA521690-3191-4097-92FB-26464501713A}"/>
              </a:ext>
            </a:extLst>
          </p:cNvPr>
          <p:cNvSpPr txBox="1"/>
          <p:nvPr/>
        </p:nvSpPr>
        <p:spPr>
          <a:xfrm>
            <a:off x="858582" y="1388533"/>
            <a:ext cx="10667374" cy="369332"/>
          </a:xfrm>
          <a:prstGeom prst="rect">
            <a:avLst/>
          </a:prstGeom>
          <a:noFill/>
        </p:spPr>
        <p:txBody>
          <a:bodyPr wrap="squar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主题一：对于同一城市相同行业的职位进行分析。分析其薪酬的分布函数，极大（小）值，平均值等。</a:t>
            </a:r>
            <a:endParaRPr lang="zh-CN" altLang="en-US" dirty="0"/>
          </a:p>
        </p:txBody>
      </p:sp>
      <p:sp>
        <p:nvSpPr>
          <p:cNvPr id="8" name="文本框 7">
            <a:extLst>
              <a:ext uri="{FF2B5EF4-FFF2-40B4-BE49-F238E27FC236}">
                <a16:creationId xmlns:a16="http://schemas.microsoft.com/office/drawing/2014/main" id="{7B673307-A392-4838-9A19-55AED4BC24BE}"/>
              </a:ext>
            </a:extLst>
          </p:cNvPr>
          <p:cNvSpPr txBox="1"/>
          <p:nvPr/>
        </p:nvSpPr>
        <p:spPr>
          <a:xfrm>
            <a:off x="889289" y="1964336"/>
            <a:ext cx="10667374" cy="369332"/>
          </a:xfrm>
          <a:prstGeom prst="rect">
            <a:avLst/>
          </a:prstGeom>
          <a:noFill/>
        </p:spPr>
        <p:txBody>
          <a:bodyPr wrap="square" rtlCol="0">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分析工具：</a:t>
            </a:r>
            <a:r>
              <a:rPr lang="en-US" altLang="zh-CN" dirty="0">
                <a:solidFill>
                  <a:schemeClr val="bg2">
                    <a:lumMod val="50000"/>
                  </a:schemeClr>
                </a:solidFill>
                <a:latin typeface="微软雅黑" panose="020B0503020204020204" pitchFamily="34" charset="-122"/>
                <a:ea typeface="微软雅黑" panose="020B0503020204020204" pitchFamily="34" charset="-122"/>
              </a:rPr>
              <a:t>spark</a:t>
            </a:r>
            <a:r>
              <a:rPr lang="zh-CN" altLang="en-US" dirty="0">
                <a:solidFill>
                  <a:schemeClr val="bg2">
                    <a:lumMod val="50000"/>
                  </a:schemeClr>
                </a:solidFill>
                <a:latin typeface="微软雅黑" panose="020B0503020204020204" pitchFamily="34" charset="-122"/>
                <a:ea typeface="微软雅黑" panose="020B0503020204020204" pitchFamily="34" charset="-122"/>
              </a:rPr>
              <a:t>计算框架，</a:t>
            </a:r>
            <a:r>
              <a:rPr lang="en-US" altLang="zh-CN" dirty="0">
                <a:solidFill>
                  <a:schemeClr val="bg2">
                    <a:lumMod val="50000"/>
                  </a:schemeClr>
                </a:solidFill>
                <a:latin typeface="微软雅黑" panose="020B0503020204020204" pitchFamily="34" charset="-122"/>
                <a:ea typeface="微软雅黑" panose="020B0503020204020204" pitchFamily="34" charset="-122"/>
              </a:rPr>
              <a:t>hdfs</a:t>
            </a:r>
            <a:r>
              <a:rPr lang="zh-CN" altLang="en-US" dirty="0">
                <a:solidFill>
                  <a:schemeClr val="bg2">
                    <a:lumMod val="50000"/>
                  </a:schemeClr>
                </a:solidFill>
                <a:latin typeface="微软雅黑" panose="020B0503020204020204" pitchFamily="34" charset="-122"/>
                <a:ea typeface="微软雅黑" panose="020B0503020204020204" pitchFamily="34" charset="-122"/>
              </a:rPr>
              <a:t>分布式存储，</a:t>
            </a:r>
            <a:r>
              <a:rPr lang="en-US" altLang="zh-CN" dirty="0" err="1">
                <a:solidFill>
                  <a:schemeClr val="bg2">
                    <a:lumMod val="50000"/>
                  </a:schemeClr>
                </a:solidFill>
                <a:latin typeface="微软雅黑" panose="020B0503020204020204" pitchFamily="34" charset="-122"/>
                <a:ea typeface="微软雅黑" panose="020B0503020204020204" pitchFamily="34" charset="-122"/>
              </a:rPr>
              <a:t>pyspark</a:t>
            </a:r>
            <a:r>
              <a:rPr lang="zh-CN" altLang="en-US" dirty="0">
                <a:solidFill>
                  <a:schemeClr val="bg2">
                    <a:lumMod val="50000"/>
                  </a:schemeClr>
                </a:solidFill>
                <a:latin typeface="微软雅黑" panose="020B0503020204020204" pitchFamily="34" charset="-122"/>
                <a:ea typeface="微软雅黑" panose="020B0503020204020204" pitchFamily="34" charset="-122"/>
              </a:rPr>
              <a:t>编程接口</a:t>
            </a:r>
            <a:endParaRPr lang="zh-CN" altLang="en-US" dirty="0"/>
          </a:p>
        </p:txBody>
      </p:sp>
      <p:sp>
        <p:nvSpPr>
          <p:cNvPr id="9" name="矩形 8">
            <a:extLst>
              <a:ext uri="{FF2B5EF4-FFF2-40B4-BE49-F238E27FC236}">
                <a16:creationId xmlns:a16="http://schemas.microsoft.com/office/drawing/2014/main" id="{A88D641D-596E-487E-B980-EB06384F774B}"/>
              </a:ext>
            </a:extLst>
          </p:cNvPr>
          <p:cNvSpPr/>
          <p:nvPr/>
        </p:nvSpPr>
        <p:spPr>
          <a:xfrm>
            <a:off x="858582" y="2574897"/>
            <a:ext cx="7168444" cy="1200329"/>
          </a:xfrm>
          <a:prstGeom prst="rect">
            <a:avLst/>
          </a:prstGeom>
        </p:spPr>
        <p:txBody>
          <a:bodyPr wrap="square">
            <a:spAutoFit/>
          </a:bodyPr>
          <a:lstStyle/>
          <a:p>
            <a:r>
              <a:rPr lang="en-US" altLang="zh-CN" dirty="0">
                <a:solidFill>
                  <a:srgbClr val="000000"/>
                </a:solidFill>
                <a:latin typeface="Consolas" panose="020B0609020204030204" pitchFamily="49" charset="0"/>
              </a:rPr>
              <a:t>master=</a:t>
            </a:r>
            <a:r>
              <a:rPr lang="en-US" altLang="zh-CN" dirty="0">
                <a:solidFill>
                  <a:srgbClr val="A31515"/>
                </a:solidFill>
                <a:latin typeface="Consolas" panose="020B0609020204030204" pitchFamily="49" charset="0"/>
              </a:rPr>
              <a:t>'spark://master:7077'</a:t>
            </a:r>
            <a:endParaRPr lang="en-US" altLang="zh-CN" dirty="0">
              <a:solidFill>
                <a:srgbClr val="000000"/>
              </a:solidFill>
              <a:latin typeface="Consolas" panose="020B0609020204030204" pitchFamily="49" charset="0"/>
            </a:endParaRPr>
          </a:p>
          <a:p>
            <a:r>
              <a:rPr lang="en-US" altLang="zh-CN" dirty="0" err="1">
                <a:solidFill>
                  <a:srgbClr val="000000"/>
                </a:solidFill>
                <a:latin typeface="Consolas" panose="020B0609020204030204" pitchFamily="49" charset="0"/>
              </a:rPr>
              <a:t>conf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SparkConf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setAppName</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"test1"</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setMaster</a:t>
            </a:r>
            <a:r>
              <a:rPr lang="en-US" altLang="zh-CN" dirty="0">
                <a:solidFill>
                  <a:srgbClr val="000000"/>
                </a:solidFill>
                <a:latin typeface="Consolas" panose="020B0609020204030204" pitchFamily="49" charset="0"/>
              </a:rPr>
              <a:t>(master)</a:t>
            </a:r>
          </a:p>
          <a:p>
            <a:r>
              <a:rPr lang="en-US" altLang="zh-CN" dirty="0" err="1">
                <a:solidFill>
                  <a:srgbClr val="000000"/>
                </a:solidFill>
                <a:latin typeface="Consolas" panose="020B0609020204030204" pitchFamily="49" charset="0"/>
              </a:rPr>
              <a:t>sc</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SparkContext</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conf</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conf</a:t>
            </a:r>
            <a:r>
              <a:rPr lang="en-US" altLang="zh-CN" dirty="0">
                <a:solidFill>
                  <a:srgbClr val="000000"/>
                </a:solidFill>
                <a:latin typeface="Consolas" panose="020B0609020204030204" pitchFamily="49" charset="0"/>
              </a:rPr>
              <a:t>)</a:t>
            </a:r>
          </a:p>
          <a:p>
            <a:endParaRPr lang="en-US" altLang="zh-CN" b="0" dirty="0">
              <a:solidFill>
                <a:srgbClr val="D4D4D4"/>
              </a:solidFill>
              <a:effectLst/>
              <a:latin typeface="Consolas" panose="020B0609020204030204" pitchFamily="49" charset="0"/>
            </a:endParaRPr>
          </a:p>
        </p:txBody>
      </p:sp>
      <p:sp>
        <p:nvSpPr>
          <p:cNvPr id="10" name="矩形 9">
            <a:extLst>
              <a:ext uri="{FF2B5EF4-FFF2-40B4-BE49-F238E27FC236}">
                <a16:creationId xmlns:a16="http://schemas.microsoft.com/office/drawing/2014/main" id="{8580CE0C-A0B1-4245-9DE0-2F13851F5BA6}"/>
              </a:ext>
            </a:extLst>
          </p:cNvPr>
          <p:cNvSpPr/>
          <p:nvPr/>
        </p:nvSpPr>
        <p:spPr>
          <a:xfrm>
            <a:off x="858582" y="3693289"/>
            <a:ext cx="6096000" cy="646331"/>
          </a:xfrm>
          <a:prstGeom prst="rect">
            <a:avLst/>
          </a:prstGeom>
        </p:spPr>
        <p:txBody>
          <a:bodyPr>
            <a:spAutoFit/>
          </a:bodyPr>
          <a:lstStyle/>
          <a:p>
            <a:r>
              <a:rPr lang="en-US" altLang="zh-CN" dirty="0" err="1">
                <a:solidFill>
                  <a:srgbClr val="000000"/>
                </a:solidFill>
                <a:latin typeface="Consolas" panose="020B0609020204030204" pitchFamily="49" charset="0"/>
              </a:rPr>
              <a:t>file_dir</a:t>
            </a:r>
            <a:r>
              <a:rPr lang="en-US" altLang="zh-CN" dirty="0">
                <a:solidFill>
                  <a:srgbClr val="000000"/>
                </a:solidFill>
                <a:latin typeface="Consolas" panose="020B0609020204030204" pitchFamily="49" charset="0"/>
              </a:rPr>
              <a:t>=</a:t>
            </a:r>
            <a:r>
              <a:rPr lang="en-US" altLang="zh-CN" dirty="0">
                <a:solidFill>
                  <a:srgbClr val="A31515"/>
                </a:solidFill>
                <a:latin typeface="Consolas" panose="020B0609020204030204" pitchFamily="49" charset="0"/>
              </a:rPr>
              <a:t>"hdfs:///data/part-m-00000"</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words=</a:t>
            </a:r>
            <a:r>
              <a:rPr lang="en-US" altLang="zh-CN" dirty="0" err="1">
                <a:solidFill>
                  <a:srgbClr val="000000"/>
                </a:solidFill>
                <a:latin typeface="Consolas" panose="020B0609020204030204" pitchFamily="49" charset="0"/>
              </a:rPr>
              <a:t>sc.textFile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file_dir</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1" name="矩形 10">
            <a:extLst>
              <a:ext uri="{FF2B5EF4-FFF2-40B4-BE49-F238E27FC236}">
                <a16:creationId xmlns:a16="http://schemas.microsoft.com/office/drawing/2014/main" id="{98A8D1F1-5F3C-4D03-9D02-408EAB128454}"/>
              </a:ext>
            </a:extLst>
          </p:cNvPr>
          <p:cNvSpPr/>
          <p:nvPr/>
        </p:nvSpPr>
        <p:spPr>
          <a:xfrm>
            <a:off x="858582" y="4521822"/>
            <a:ext cx="9059852" cy="646331"/>
          </a:xfrm>
          <a:prstGeom prst="rect">
            <a:avLst/>
          </a:prstGeom>
        </p:spPr>
        <p:txBody>
          <a:bodyPr wrap="square">
            <a:spAutoFit/>
          </a:bodyPr>
          <a:lstStyle/>
          <a:p>
            <a:r>
              <a:rPr lang="en-US" altLang="zh-CN" dirty="0" err="1">
                <a:solidFill>
                  <a:srgbClr val="000000"/>
                </a:solidFill>
                <a:latin typeface="Consolas" panose="020B0609020204030204" pitchFamily="49" charset="0"/>
              </a:rPr>
              <a:t>salary_data</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data.map</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lambda</a:t>
            </a:r>
            <a:r>
              <a:rPr lang="en-US" altLang="zh-CN" dirty="0">
                <a:solidFill>
                  <a:srgbClr val="000000"/>
                </a:solidFill>
                <a:latin typeface="Consolas" panose="020B0609020204030204" pitchFamily="49" charset="0"/>
              </a:rPr>
              <a:t> line: ((line[</a:t>
            </a:r>
            <a:r>
              <a:rPr lang="en-US" altLang="zh-CN" dirty="0">
                <a:solidFill>
                  <a:srgbClr val="09885A"/>
                </a:solidFill>
                <a:latin typeface="Consolas" panose="020B0609020204030204" pitchFamily="49" charset="0"/>
              </a:rPr>
              <a:t>1</a:t>
            </a:r>
            <a:r>
              <a:rPr lang="en-US" altLang="zh-CN" dirty="0">
                <a:solidFill>
                  <a:srgbClr val="000000"/>
                </a:solidFill>
                <a:latin typeface="Consolas" panose="020B0609020204030204" pitchFamily="49" charset="0"/>
              </a:rPr>
              <a:t>],line[</a:t>
            </a:r>
            <a:r>
              <a:rPr lang="en-US" altLang="zh-CN" dirty="0">
                <a:solidFill>
                  <a:srgbClr val="09885A"/>
                </a:solidFill>
                <a:latin typeface="Consolas" panose="020B0609020204030204" pitchFamily="49" charset="0"/>
              </a:rPr>
              <a:t>18</a:t>
            </a:r>
            <a:r>
              <a:rPr lang="en-US" altLang="zh-CN" dirty="0">
                <a:solidFill>
                  <a:srgbClr val="000000"/>
                </a:solidFill>
                <a:latin typeface="Consolas" panose="020B0609020204030204" pitchFamily="49" charset="0"/>
              </a:rPr>
              <a:t>]),line[</a:t>
            </a:r>
            <a:r>
              <a:rPr lang="en-US" altLang="zh-CN" dirty="0">
                <a:solidFill>
                  <a:srgbClr val="09885A"/>
                </a:solidFill>
                <a:latin typeface="Consolas" panose="020B0609020204030204" pitchFamily="49" charset="0"/>
              </a:rPr>
              <a:t>6</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salary_reduce</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salary_data.reduceByKey</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lambda</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x,y</a:t>
            </a:r>
            <a:r>
              <a:rPr lang="en-US" altLang="zh-CN" dirty="0">
                <a:solidFill>
                  <a:srgbClr val="000000"/>
                </a:solidFill>
                <a:latin typeface="Consolas" panose="020B0609020204030204" pitchFamily="49" charset="0"/>
              </a:rPr>
              <a:t>: </a:t>
            </a:r>
            <a:r>
              <a:rPr lang="en-US" altLang="zh-CN" dirty="0">
                <a:solidFill>
                  <a:srgbClr val="A31515"/>
                </a:solidFill>
                <a:latin typeface="Consolas" panose="020B0609020204030204" pitchFamily="49" charset="0"/>
              </a:rPr>
              <a:t>','</a:t>
            </a:r>
            <a:r>
              <a:rPr lang="en-US" altLang="zh-CN" dirty="0">
                <a:solidFill>
                  <a:srgbClr val="000000"/>
                </a:solidFill>
                <a:latin typeface="Consolas" panose="020B0609020204030204" pitchFamily="49" charset="0"/>
              </a:rPr>
              <a:t>.join([</a:t>
            </a:r>
            <a:r>
              <a:rPr lang="en-US" altLang="zh-CN" dirty="0" err="1">
                <a:solidFill>
                  <a:srgbClr val="000000"/>
                </a:solidFill>
                <a:latin typeface="Consolas" panose="020B0609020204030204" pitchFamily="49" charset="0"/>
              </a:rPr>
              <a:t>x,y</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2" name="矩形 11">
            <a:extLst>
              <a:ext uri="{FF2B5EF4-FFF2-40B4-BE49-F238E27FC236}">
                <a16:creationId xmlns:a16="http://schemas.microsoft.com/office/drawing/2014/main" id="{5D52BD2F-ACDF-4766-83B5-D64CA62D16AF}"/>
              </a:ext>
            </a:extLst>
          </p:cNvPr>
          <p:cNvSpPr/>
          <p:nvPr/>
        </p:nvSpPr>
        <p:spPr>
          <a:xfrm>
            <a:off x="889289" y="5363170"/>
            <a:ext cx="6096000" cy="646331"/>
          </a:xfrm>
          <a:prstGeom prst="rect">
            <a:avLst/>
          </a:prstGeom>
        </p:spPr>
        <p:txBody>
          <a:bodyPr>
            <a:spAutoFit/>
          </a:bodyPr>
          <a:lstStyle/>
          <a:p>
            <a:r>
              <a:rPr lang="en-US" altLang="zh-CN" dirty="0">
                <a:solidFill>
                  <a:srgbClr val="000000"/>
                </a:solidFill>
                <a:latin typeface="Consolas" panose="020B0609020204030204" pitchFamily="49" charset="0"/>
              </a:rPr>
              <a:t>salary=</a:t>
            </a:r>
            <a:r>
              <a:rPr lang="en-US" altLang="zh-CN" dirty="0" err="1">
                <a:solidFill>
                  <a:srgbClr val="000000"/>
                </a:solidFill>
                <a:latin typeface="Consolas" panose="020B0609020204030204" pitchFamily="49" charset="0"/>
              </a:rPr>
              <a:t>salary_reduce.collect</a:t>
            </a:r>
            <a:r>
              <a:rPr lang="en-US" altLang="zh-CN" dirty="0">
                <a:solidFill>
                  <a:srgbClr val="000000"/>
                </a:solidFill>
                <a:latin typeface="Consolas" panose="020B0609020204030204" pitchFamily="49" charset="0"/>
              </a:rPr>
              <a:t>()</a:t>
            </a:r>
          </a:p>
          <a:p>
            <a:r>
              <a:rPr lang="en-US" altLang="zh-CN" dirty="0" err="1">
                <a:solidFill>
                  <a:srgbClr val="000000"/>
                </a:solidFill>
                <a:latin typeface="Consolas" panose="020B0609020204030204" pitchFamily="49" charset="0"/>
              </a:rPr>
              <a:t>fivep</a:t>
            </a:r>
            <a:r>
              <a:rPr lang="en-US" altLang="zh-CN" dirty="0">
                <a:solidFill>
                  <a:srgbClr val="000000"/>
                </a:solidFill>
                <a:latin typeface="Consolas" panose="020B0609020204030204" pitchFamily="49" charset="0"/>
              </a:rPr>
              <a:t>=</a:t>
            </a:r>
            <a:r>
              <a:rPr lang="en-US" altLang="zh-CN" dirty="0" err="1">
                <a:solidFill>
                  <a:srgbClr val="000000"/>
                </a:solidFill>
                <a:latin typeface="Consolas" panose="020B0609020204030204" pitchFamily="49" charset="0"/>
              </a:rPr>
              <a:t>np.percentile</a:t>
            </a:r>
            <a:r>
              <a:rPr lang="en-US" altLang="zh-CN" dirty="0">
                <a:solidFill>
                  <a:srgbClr val="000000"/>
                </a:solidFill>
                <a:latin typeface="Consolas" panose="020B0609020204030204" pitchFamily="49" charset="0"/>
              </a:rPr>
              <a:t>(salary,</a:t>
            </a:r>
            <a:r>
              <a:rPr lang="en-US" altLang="zh-CN" dirty="0">
                <a:solidFill>
                  <a:srgbClr val="09885A"/>
                </a:solidFill>
                <a:latin typeface="Consolas" panose="020B0609020204030204" pitchFamily="49" charset="0"/>
              </a:rPr>
              <a:t>50</a:t>
            </a:r>
            <a:r>
              <a:rPr lang="en-US" altLang="zh-CN" dirty="0">
                <a:solidFill>
                  <a:srgbClr val="000000"/>
                </a:solidFill>
                <a:latin typeface="Consolas" panose="020B0609020204030204" pitchFamily="49" charset="0"/>
              </a:rPr>
              <a:t>)</a:t>
            </a:r>
            <a:endParaRPr lang="en-US" altLang="zh-CN" b="0" dirty="0">
              <a:solidFill>
                <a:srgbClr val="000000"/>
              </a:solidFill>
              <a:effectLst/>
              <a:latin typeface="Consolas" panose="020B0609020204030204" pitchFamily="49" charset="0"/>
            </a:endParaRPr>
          </a:p>
        </p:txBody>
      </p:sp>
      <p:sp>
        <p:nvSpPr>
          <p:cNvPr id="13" name="文本框 12">
            <a:extLst>
              <a:ext uri="{FF2B5EF4-FFF2-40B4-BE49-F238E27FC236}">
                <a16:creationId xmlns:a16="http://schemas.microsoft.com/office/drawing/2014/main" id="{775DF60C-6405-404A-827E-C70F885DCACC}"/>
              </a:ext>
            </a:extLst>
          </p:cNvPr>
          <p:cNvSpPr txBox="1"/>
          <p:nvPr/>
        </p:nvSpPr>
        <p:spPr>
          <a:xfrm>
            <a:off x="8027026" y="2574897"/>
            <a:ext cx="2686130"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rPr>
              <a:t>Spark</a:t>
            </a:r>
            <a:r>
              <a:rPr lang="zh-CN" altLang="en-US" dirty="0">
                <a:solidFill>
                  <a:schemeClr val="accent1"/>
                </a:solidFill>
                <a:latin typeface="微软雅黑" panose="020B0503020204020204" pitchFamily="34" charset="-122"/>
                <a:ea typeface="微软雅黑" panose="020B0503020204020204" pitchFamily="34" charset="-122"/>
              </a:rPr>
              <a:t>初始化和主入口</a:t>
            </a:r>
          </a:p>
        </p:txBody>
      </p:sp>
      <p:sp>
        <p:nvSpPr>
          <p:cNvPr id="14" name="文本框 13">
            <a:extLst>
              <a:ext uri="{FF2B5EF4-FFF2-40B4-BE49-F238E27FC236}">
                <a16:creationId xmlns:a16="http://schemas.microsoft.com/office/drawing/2014/main" id="{BB84F1E0-ACCA-4DF0-AFB0-F3FACE30BF90}"/>
              </a:ext>
            </a:extLst>
          </p:cNvPr>
          <p:cNvSpPr txBox="1"/>
          <p:nvPr/>
        </p:nvSpPr>
        <p:spPr>
          <a:xfrm>
            <a:off x="6344356" y="3693289"/>
            <a:ext cx="1828800" cy="369332"/>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获取</a:t>
            </a:r>
            <a:r>
              <a:rPr lang="en-US" altLang="zh-CN" dirty="0">
                <a:solidFill>
                  <a:schemeClr val="accent1"/>
                </a:solidFill>
                <a:latin typeface="微软雅黑" panose="020B0503020204020204" pitchFamily="34" charset="-122"/>
                <a:ea typeface="微软雅黑" panose="020B0503020204020204" pitchFamily="34" charset="-122"/>
              </a:rPr>
              <a:t>hdfs</a:t>
            </a:r>
            <a:r>
              <a:rPr lang="zh-CN" altLang="en-US" dirty="0">
                <a:solidFill>
                  <a:schemeClr val="accent1"/>
                </a:solidFill>
                <a:latin typeface="微软雅黑" panose="020B0503020204020204" pitchFamily="34" charset="-122"/>
                <a:ea typeface="微软雅黑" panose="020B0503020204020204" pitchFamily="34" charset="-122"/>
              </a:rPr>
              <a:t>的数据</a:t>
            </a:r>
          </a:p>
        </p:txBody>
      </p:sp>
      <p:sp>
        <p:nvSpPr>
          <p:cNvPr id="15" name="文本框 14">
            <a:extLst>
              <a:ext uri="{FF2B5EF4-FFF2-40B4-BE49-F238E27FC236}">
                <a16:creationId xmlns:a16="http://schemas.microsoft.com/office/drawing/2014/main" id="{4A02503A-8033-4CF3-86F6-3B46A9C0BAA1}"/>
              </a:ext>
            </a:extLst>
          </p:cNvPr>
          <p:cNvSpPr txBox="1"/>
          <p:nvPr/>
        </p:nvSpPr>
        <p:spPr>
          <a:xfrm>
            <a:off x="9234312" y="4660321"/>
            <a:ext cx="2099106" cy="369332"/>
          </a:xfrm>
          <a:prstGeom prst="rect">
            <a:avLst/>
          </a:prstGeom>
          <a:noFill/>
        </p:spPr>
        <p:txBody>
          <a:bodyPr wrap="square" rtlCol="0">
            <a:spAutoFit/>
          </a:bodyPr>
          <a:lstStyle/>
          <a:p>
            <a:r>
              <a:rPr lang="en-US" altLang="zh-CN" dirty="0">
                <a:solidFill>
                  <a:schemeClr val="accent1"/>
                </a:solidFill>
                <a:latin typeface="微软雅黑" panose="020B0503020204020204" pitchFamily="34" charset="-122"/>
                <a:ea typeface="微软雅黑" panose="020B0503020204020204" pitchFamily="34" charset="-122"/>
              </a:rPr>
              <a:t>Map-Reduce</a:t>
            </a:r>
            <a:r>
              <a:rPr lang="zh-CN" altLang="en-US" dirty="0">
                <a:solidFill>
                  <a:schemeClr val="accent1"/>
                </a:solidFill>
                <a:latin typeface="微软雅黑" panose="020B0503020204020204" pitchFamily="34" charset="-122"/>
                <a:ea typeface="微软雅黑" panose="020B0503020204020204" pitchFamily="34" charset="-122"/>
              </a:rPr>
              <a:t>操作</a:t>
            </a:r>
          </a:p>
        </p:txBody>
      </p:sp>
      <p:sp>
        <p:nvSpPr>
          <p:cNvPr id="16" name="文本框 15">
            <a:extLst>
              <a:ext uri="{FF2B5EF4-FFF2-40B4-BE49-F238E27FC236}">
                <a16:creationId xmlns:a16="http://schemas.microsoft.com/office/drawing/2014/main" id="{FB5176DD-946D-4422-9EFB-5DA6A3F4682C}"/>
              </a:ext>
            </a:extLst>
          </p:cNvPr>
          <p:cNvSpPr txBox="1"/>
          <p:nvPr/>
        </p:nvSpPr>
        <p:spPr>
          <a:xfrm>
            <a:off x="5226756" y="5554133"/>
            <a:ext cx="1557866" cy="369332"/>
          </a:xfrm>
          <a:prstGeom prst="rect">
            <a:avLst/>
          </a:prstGeom>
          <a:noFill/>
        </p:spPr>
        <p:txBody>
          <a:bodyPr wrap="square" rtlCol="0">
            <a:spAutoFit/>
          </a:bodyPr>
          <a:lstStyle/>
          <a:p>
            <a:r>
              <a:rPr lang="zh-CN" altLang="en-US" dirty="0">
                <a:solidFill>
                  <a:schemeClr val="accent1"/>
                </a:solidFill>
                <a:latin typeface="微软雅黑" panose="020B0503020204020204" pitchFamily="34" charset="-122"/>
                <a:ea typeface="微软雅黑" panose="020B0503020204020204" pitchFamily="34" charset="-122"/>
              </a:rPr>
              <a:t>五十分位计算</a:t>
            </a:r>
          </a:p>
        </p:txBody>
      </p:sp>
      <p:pic>
        <p:nvPicPr>
          <p:cNvPr id="17" name="图片 16">
            <a:extLst>
              <a:ext uri="{FF2B5EF4-FFF2-40B4-BE49-F238E27FC236}">
                <a16:creationId xmlns:a16="http://schemas.microsoft.com/office/drawing/2014/main" id="{0A313AF1-07C5-4194-B99D-80C15B60F38F}"/>
              </a:ext>
            </a:extLst>
          </p:cNvPr>
          <p:cNvPicPr>
            <a:picLocks noChangeAspect="1"/>
          </p:cNvPicPr>
          <p:nvPr/>
        </p:nvPicPr>
        <p:blipFill>
          <a:blip r:embed="rId3"/>
          <a:stretch>
            <a:fillRect/>
          </a:stretch>
        </p:blipFill>
        <p:spPr>
          <a:xfrm>
            <a:off x="2922234" y="2387691"/>
            <a:ext cx="7724775" cy="4391025"/>
          </a:xfrm>
          <a:prstGeom prst="rect">
            <a:avLst/>
          </a:prstGeom>
        </p:spPr>
      </p:pic>
    </p:spTree>
    <p:custDataLst>
      <p:tags r:id="rId1"/>
    </p:custDataLst>
    <p:extLst>
      <p:ext uri="{BB962C8B-B14F-4D97-AF65-F5344CB8AC3E}">
        <p14:creationId xmlns:p14="http://schemas.microsoft.com/office/powerpoint/2010/main" val="1117117482"/>
      </p:ext>
    </p:extLst>
  </p:cSld>
  <p:clrMapOvr>
    <a:masterClrMapping/>
  </p:clrMapOvr>
  <mc:AlternateContent xmlns:mc="http://schemas.openxmlformats.org/markup-compatibility/2006" xmlns:p14="http://schemas.microsoft.com/office/powerpoint/2010/main">
    <mc:Choice Requires="p14">
      <p:transition spd="slow" p14:dur="2000" advTm="33783"/>
    </mc:Choice>
    <mc:Fallback xmlns="">
      <p:transition spd="slow" advTm="3378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anim calcmode="lin" valueType="num">
                                      <p:cBhvr>
                                        <p:cTn id="24" dur="1000" fill="hold"/>
                                        <p:tgtEl>
                                          <p:spTgt spid="13"/>
                                        </p:tgtEl>
                                        <p:attrNameLst>
                                          <p:attrName>ppt_x</p:attrName>
                                        </p:attrNameLst>
                                      </p:cBhvr>
                                      <p:tavLst>
                                        <p:tav tm="0">
                                          <p:val>
                                            <p:strVal val="#ppt_x"/>
                                          </p:val>
                                        </p:tav>
                                        <p:tav tm="100000">
                                          <p:val>
                                            <p:strVal val="#ppt_x"/>
                                          </p:val>
                                        </p:tav>
                                      </p:tavLst>
                                    </p:anim>
                                    <p:anim calcmode="lin" valueType="num">
                                      <p:cBhvr>
                                        <p:cTn id="25" dur="1000" fill="hold"/>
                                        <p:tgtEl>
                                          <p:spTgt spid="13"/>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000"/>
                            </p:stCondLst>
                            <p:childTnLst>
                              <p:par>
                                <p:cTn id="49" presetID="42" presetClass="entr" presetSubtype="0"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DE653B4-E024-4E28-83A0-293C3B132FB8}"/>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5780547-21F1-4F58-89B2-9B2A3FE1F540}"/>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89527649-1B50-4B5E-B902-62A950D0BD78}"/>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9EE7A5B8-1CF2-4D52-BE85-75917A1CC584}"/>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17D02BAC-132F-4C68-A0EE-082B05D4EAE1}"/>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多元线性回归</a:t>
              </a:r>
            </a:p>
          </p:txBody>
        </p:sp>
      </p:grpSp>
      <p:sp>
        <p:nvSpPr>
          <p:cNvPr id="7" name="矩形 6">
            <a:extLst>
              <a:ext uri="{FF2B5EF4-FFF2-40B4-BE49-F238E27FC236}">
                <a16:creationId xmlns:a16="http://schemas.microsoft.com/office/drawing/2014/main" id="{57919F90-E728-492F-BADD-0215F6668452}"/>
              </a:ext>
            </a:extLst>
          </p:cNvPr>
          <p:cNvSpPr/>
          <p:nvPr/>
        </p:nvSpPr>
        <p:spPr>
          <a:xfrm>
            <a:off x="1357484" y="1371999"/>
            <a:ext cx="9868236" cy="369332"/>
          </a:xfrm>
          <a:prstGeom prst="rect">
            <a:avLst/>
          </a:prstGeom>
        </p:spPr>
        <p:txBody>
          <a:bodyPr wrap="squar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主题二：从数据中的学历、工作年限来对薪水进行预测</a:t>
            </a:r>
          </a:p>
        </p:txBody>
      </p:sp>
      <p:pic>
        <p:nvPicPr>
          <p:cNvPr id="8" name="图片 7">
            <a:extLst>
              <a:ext uri="{FF2B5EF4-FFF2-40B4-BE49-F238E27FC236}">
                <a16:creationId xmlns:a16="http://schemas.microsoft.com/office/drawing/2014/main" id="{8EA7DC46-2C13-4136-914D-121E8FA8B634}"/>
              </a:ext>
            </a:extLst>
          </p:cNvPr>
          <p:cNvPicPr>
            <a:picLocks noChangeAspect="1"/>
          </p:cNvPicPr>
          <p:nvPr/>
        </p:nvPicPr>
        <p:blipFill>
          <a:blip r:embed="rId3"/>
          <a:stretch>
            <a:fillRect/>
          </a:stretch>
        </p:blipFill>
        <p:spPr>
          <a:xfrm>
            <a:off x="6096000" y="2187997"/>
            <a:ext cx="5167223" cy="2516642"/>
          </a:xfrm>
          <a:prstGeom prst="rect">
            <a:avLst/>
          </a:prstGeom>
        </p:spPr>
      </p:pic>
      <p:sp>
        <p:nvSpPr>
          <p:cNvPr id="10" name="矩形 9">
            <a:extLst>
              <a:ext uri="{FF2B5EF4-FFF2-40B4-BE49-F238E27FC236}">
                <a16:creationId xmlns:a16="http://schemas.microsoft.com/office/drawing/2014/main" id="{04AC7CB3-4EF9-4891-BBA5-3440816598F0}"/>
              </a:ext>
            </a:extLst>
          </p:cNvPr>
          <p:cNvSpPr/>
          <p:nvPr/>
        </p:nvSpPr>
        <p:spPr>
          <a:xfrm>
            <a:off x="594049" y="1879223"/>
            <a:ext cx="3735355" cy="369332"/>
          </a:xfrm>
          <a:prstGeom prst="rect">
            <a:avLst/>
          </a:prstGeom>
        </p:spPr>
        <p:txBody>
          <a:bodyPr wrap="square">
            <a:spAutoFit/>
          </a:bodyPr>
          <a:lstStyle/>
          <a:p>
            <a:r>
              <a:rPr lang="zh-CN" altLang="en-US" b="1" dirty="0">
                <a:solidFill>
                  <a:srgbClr val="1A1A1A"/>
                </a:solidFill>
                <a:latin typeface="-apple-system"/>
              </a:rPr>
              <a:t>一、确定回归类型和变量</a:t>
            </a:r>
            <a:endParaRPr lang="en-US" altLang="zh-CN" b="1" dirty="0">
              <a:solidFill>
                <a:srgbClr val="1A1A1A"/>
              </a:solidFill>
              <a:latin typeface="-apple-system"/>
            </a:endParaRPr>
          </a:p>
        </p:txBody>
      </p:sp>
      <p:sp>
        <p:nvSpPr>
          <p:cNvPr id="11" name="矩形 10">
            <a:extLst>
              <a:ext uri="{FF2B5EF4-FFF2-40B4-BE49-F238E27FC236}">
                <a16:creationId xmlns:a16="http://schemas.microsoft.com/office/drawing/2014/main" id="{A355B94D-BB52-4FD2-8633-6443EBE70E5B}"/>
              </a:ext>
            </a:extLst>
          </p:cNvPr>
          <p:cNvSpPr/>
          <p:nvPr/>
        </p:nvSpPr>
        <p:spPr>
          <a:xfrm>
            <a:off x="594049" y="3794374"/>
            <a:ext cx="3175518" cy="369332"/>
          </a:xfrm>
          <a:prstGeom prst="rect">
            <a:avLst/>
          </a:prstGeom>
        </p:spPr>
        <p:txBody>
          <a:bodyPr wrap="square">
            <a:spAutoFit/>
          </a:bodyPr>
          <a:lstStyle/>
          <a:p>
            <a:r>
              <a:rPr lang="zh-CN" altLang="en-US" b="1" dirty="0">
                <a:solidFill>
                  <a:srgbClr val="1A1A1A"/>
                </a:solidFill>
                <a:latin typeface="-apple-system"/>
              </a:rPr>
              <a:t>二、建立模型</a:t>
            </a:r>
          </a:p>
        </p:txBody>
      </p:sp>
      <p:sp>
        <p:nvSpPr>
          <p:cNvPr id="12" name="矩形 11">
            <a:extLst>
              <a:ext uri="{FF2B5EF4-FFF2-40B4-BE49-F238E27FC236}">
                <a16:creationId xmlns:a16="http://schemas.microsoft.com/office/drawing/2014/main" id="{9162C4B4-A6A2-4C21-A028-D4D5BA72A35E}"/>
              </a:ext>
            </a:extLst>
          </p:cNvPr>
          <p:cNvSpPr/>
          <p:nvPr/>
        </p:nvSpPr>
        <p:spPr>
          <a:xfrm>
            <a:off x="594049" y="4945935"/>
            <a:ext cx="4351175" cy="369332"/>
          </a:xfrm>
          <a:prstGeom prst="rect">
            <a:avLst/>
          </a:prstGeom>
        </p:spPr>
        <p:txBody>
          <a:bodyPr wrap="square">
            <a:spAutoFit/>
          </a:bodyPr>
          <a:lstStyle/>
          <a:p>
            <a:r>
              <a:rPr lang="zh-CN" altLang="en-US" b="1" dirty="0">
                <a:solidFill>
                  <a:srgbClr val="1A1A1A"/>
                </a:solidFill>
                <a:latin typeface="-apple-system"/>
              </a:rPr>
              <a:t>三、模型预测</a:t>
            </a:r>
          </a:p>
        </p:txBody>
      </p:sp>
      <p:sp>
        <p:nvSpPr>
          <p:cNvPr id="13" name="矩形 12">
            <a:extLst>
              <a:ext uri="{FF2B5EF4-FFF2-40B4-BE49-F238E27FC236}">
                <a16:creationId xmlns:a16="http://schemas.microsoft.com/office/drawing/2014/main" id="{317212D6-BBE8-4835-B6E1-F3E32EE4022F}"/>
              </a:ext>
            </a:extLst>
          </p:cNvPr>
          <p:cNvSpPr/>
          <p:nvPr/>
        </p:nvSpPr>
        <p:spPr>
          <a:xfrm>
            <a:off x="594049" y="2919963"/>
            <a:ext cx="4173894" cy="646331"/>
          </a:xfrm>
          <a:prstGeom prst="rect">
            <a:avLst/>
          </a:prstGeom>
        </p:spPr>
        <p:txBody>
          <a:bodyPr wrap="square">
            <a:spAutoFit/>
          </a:bodyPr>
          <a:lstStyle/>
          <a:p>
            <a:pPr lvl="1"/>
            <a:r>
              <a:rPr lang="zh-CN" altLang="en-US" dirty="0">
                <a:solidFill>
                  <a:schemeClr val="bg2">
                    <a:lumMod val="50000"/>
                  </a:schemeClr>
                </a:solidFill>
                <a:latin typeface="微软雅黑" panose="020B0503020204020204" pitchFamily="34" charset="-122"/>
                <a:ea typeface="微软雅黑" panose="020B0503020204020204" pitchFamily="34" charset="-122"/>
              </a:rPr>
              <a:t>因变量：薪酬</a:t>
            </a:r>
          </a:p>
          <a:p>
            <a:pPr lvl="1"/>
            <a:r>
              <a:rPr lang="zh-CN" altLang="en-US" dirty="0">
                <a:solidFill>
                  <a:schemeClr val="bg2">
                    <a:lumMod val="50000"/>
                  </a:schemeClr>
                </a:solidFill>
                <a:latin typeface="微软雅黑" panose="020B0503020204020204" pitchFamily="34" charset="-122"/>
                <a:ea typeface="微软雅黑" panose="020B0503020204020204" pitchFamily="34" charset="-122"/>
              </a:rPr>
              <a:t>自变量：学历、工作年限</a:t>
            </a:r>
          </a:p>
        </p:txBody>
      </p:sp>
      <p:sp>
        <p:nvSpPr>
          <p:cNvPr id="14" name="矩形 13">
            <a:extLst>
              <a:ext uri="{FF2B5EF4-FFF2-40B4-BE49-F238E27FC236}">
                <a16:creationId xmlns:a16="http://schemas.microsoft.com/office/drawing/2014/main" id="{1BDA93E2-1682-4F98-AE77-A903F9F0E7F1}"/>
              </a:ext>
            </a:extLst>
          </p:cNvPr>
          <p:cNvSpPr/>
          <p:nvPr/>
        </p:nvSpPr>
        <p:spPr>
          <a:xfrm>
            <a:off x="1063853" y="2358527"/>
            <a:ext cx="4397829" cy="369332"/>
          </a:xfrm>
          <a:prstGeom prst="rect">
            <a:avLst/>
          </a:prstGeom>
        </p:spPr>
        <p:txBody>
          <a:bodyPr wrap="squar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绘制散点图，确定回归模型类型</a:t>
            </a:r>
          </a:p>
        </p:txBody>
      </p:sp>
      <p:sp>
        <p:nvSpPr>
          <p:cNvPr id="15" name="矩形 14">
            <a:extLst>
              <a:ext uri="{FF2B5EF4-FFF2-40B4-BE49-F238E27FC236}">
                <a16:creationId xmlns:a16="http://schemas.microsoft.com/office/drawing/2014/main" id="{BC3CACAE-8B8A-41AC-B1DB-209C16FCEDDC}"/>
              </a:ext>
            </a:extLst>
          </p:cNvPr>
          <p:cNvSpPr/>
          <p:nvPr/>
        </p:nvSpPr>
        <p:spPr>
          <a:xfrm>
            <a:off x="1063853" y="4335307"/>
            <a:ext cx="5262979"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估计模型参数，建立回归模型（采用最小二乘法）</a:t>
            </a:r>
            <a:endParaRPr lang="zh-CN" altLang="en-US" dirty="0"/>
          </a:p>
        </p:txBody>
      </p:sp>
      <p:sp>
        <p:nvSpPr>
          <p:cNvPr id="16" name="矩形 15">
            <a:extLst>
              <a:ext uri="{FF2B5EF4-FFF2-40B4-BE49-F238E27FC236}">
                <a16:creationId xmlns:a16="http://schemas.microsoft.com/office/drawing/2014/main" id="{8BE36AF6-E1B6-4AE9-9BBA-5B563B4611F1}"/>
              </a:ext>
            </a:extLst>
          </p:cNvPr>
          <p:cNvSpPr/>
          <p:nvPr/>
        </p:nvSpPr>
        <p:spPr>
          <a:xfrm>
            <a:off x="1063853" y="5486868"/>
            <a:ext cx="2492990" cy="369332"/>
          </a:xfrm>
          <a:prstGeom prst="rect">
            <a:avLst/>
          </a:prstGeom>
        </p:spPr>
        <p:txBody>
          <a:bodyPr wrap="none">
            <a:spAutoFit/>
          </a:bodyPr>
          <a:lstStyle/>
          <a:p>
            <a:r>
              <a:rPr lang="zh-CN" altLang="en-US" dirty="0">
                <a:solidFill>
                  <a:schemeClr val="bg2">
                    <a:lumMod val="50000"/>
                  </a:schemeClr>
                </a:solidFill>
                <a:latin typeface="微软雅黑" panose="020B0503020204020204" pitchFamily="34" charset="-122"/>
                <a:ea typeface="微软雅黑" panose="020B0503020204020204" pitchFamily="34" charset="-122"/>
              </a:rPr>
              <a:t>利用回归模型进行预测</a:t>
            </a:r>
          </a:p>
        </p:txBody>
      </p:sp>
      <p:pic>
        <p:nvPicPr>
          <p:cNvPr id="19" name="图片 18">
            <a:extLst>
              <a:ext uri="{FF2B5EF4-FFF2-40B4-BE49-F238E27FC236}">
                <a16:creationId xmlns:a16="http://schemas.microsoft.com/office/drawing/2014/main" id="{7B292F5C-FBBF-4EB6-95B6-F9F7793522A6}"/>
              </a:ext>
            </a:extLst>
          </p:cNvPr>
          <p:cNvPicPr>
            <a:picLocks noChangeAspect="1"/>
          </p:cNvPicPr>
          <p:nvPr/>
        </p:nvPicPr>
        <p:blipFill>
          <a:blip r:embed="rId4"/>
          <a:stretch>
            <a:fillRect/>
          </a:stretch>
        </p:blipFill>
        <p:spPr>
          <a:xfrm>
            <a:off x="6545656" y="2187997"/>
            <a:ext cx="3769695" cy="3994082"/>
          </a:xfrm>
          <a:prstGeom prst="rect">
            <a:avLst/>
          </a:prstGeom>
        </p:spPr>
      </p:pic>
    </p:spTree>
    <p:custDataLst>
      <p:tags r:id="rId1"/>
    </p:custDataLst>
    <p:extLst>
      <p:ext uri="{BB962C8B-B14F-4D97-AF65-F5344CB8AC3E}">
        <p14:creationId xmlns:p14="http://schemas.microsoft.com/office/powerpoint/2010/main" val="3402118438"/>
      </p:ext>
    </p:extLst>
  </p:cSld>
  <p:clrMapOvr>
    <a:masterClrMapping/>
  </p:clrMapOvr>
  <mc:AlternateContent xmlns:mc="http://schemas.openxmlformats.org/markup-compatibility/2006" xmlns:p14="http://schemas.microsoft.com/office/powerpoint/2010/main">
    <mc:Choice Requires="p14">
      <p:transition spd="slow" p14:dur="2000" advTm="50343"/>
    </mc:Choice>
    <mc:Fallback xmlns="">
      <p:transition spd="slow" advTm="503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1000"/>
                                        <p:tgtEl>
                                          <p:spTgt spid="13"/>
                                        </p:tgtEl>
                                      </p:cBhvr>
                                    </p:animEffect>
                                    <p:anim calcmode="lin" valueType="num">
                                      <p:cBhvr>
                                        <p:cTn id="34" dur="1000" fill="hold"/>
                                        <p:tgtEl>
                                          <p:spTgt spid="13"/>
                                        </p:tgtEl>
                                        <p:attrNameLst>
                                          <p:attrName>ppt_x</p:attrName>
                                        </p:attrNameLst>
                                      </p:cBhvr>
                                      <p:tavLst>
                                        <p:tav tm="0">
                                          <p:val>
                                            <p:strVal val="#ppt_x"/>
                                          </p:val>
                                        </p:tav>
                                        <p:tav tm="100000">
                                          <p:val>
                                            <p:strVal val="#ppt_x"/>
                                          </p:val>
                                        </p:tav>
                                      </p:tavLst>
                                    </p:anim>
                                    <p:anim calcmode="lin" valueType="num">
                                      <p:cBhvr>
                                        <p:cTn id="35" dur="1000" fill="hold"/>
                                        <p:tgtEl>
                                          <p:spTgt spid="13"/>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1000"/>
                                        <p:tgtEl>
                                          <p:spTgt spid="19"/>
                                        </p:tgtEl>
                                      </p:cBhvr>
                                    </p:animEffect>
                                    <p:anim calcmode="lin" valueType="num">
                                      <p:cBhvr>
                                        <p:cTn id="62" dur="1000" fill="hold"/>
                                        <p:tgtEl>
                                          <p:spTgt spid="19"/>
                                        </p:tgtEl>
                                        <p:attrNameLst>
                                          <p:attrName>ppt_x</p:attrName>
                                        </p:attrNameLst>
                                      </p:cBhvr>
                                      <p:tavLst>
                                        <p:tav tm="0">
                                          <p:val>
                                            <p:strVal val="#ppt_x"/>
                                          </p:val>
                                        </p:tav>
                                        <p:tav tm="100000">
                                          <p:val>
                                            <p:strVal val="#ppt_x"/>
                                          </p:val>
                                        </p:tav>
                                      </p:tavLst>
                                    </p:anim>
                                    <p:anim calcmode="lin" valueType="num">
                                      <p:cBhvr>
                                        <p:cTn id="6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CD17A4C-F3F1-4664-9999-0494C745164A}"/>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E5D9FAB-9235-4D75-AD96-C1B8715F8A3A}"/>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0B22B2CF-0E50-4EB6-8A76-AF5DA500E123}"/>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585F165C-5C06-4DE5-B533-CA767263F0FD}"/>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5763B16D-A7A8-43AA-BF4A-C5D8E15420D3}"/>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智能推荐与检索</a:t>
              </a:r>
            </a:p>
          </p:txBody>
        </p:sp>
      </p:grpSp>
      <p:sp>
        <p:nvSpPr>
          <p:cNvPr id="8" name="矩形 7">
            <a:extLst>
              <a:ext uri="{FF2B5EF4-FFF2-40B4-BE49-F238E27FC236}">
                <a16:creationId xmlns:a16="http://schemas.microsoft.com/office/drawing/2014/main" id="{408F9211-F026-42B8-8A5B-08C8ABEB9780}"/>
              </a:ext>
            </a:extLst>
          </p:cNvPr>
          <p:cNvSpPr/>
          <p:nvPr/>
        </p:nvSpPr>
        <p:spPr>
          <a:xfrm>
            <a:off x="783772" y="1340890"/>
            <a:ext cx="6858000"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目标：</a:t>
            </a:r>
            <a:r>
              <a:rPr lang="zh-CN" altLang="en-US" dirty="0">
                <a:solidFill>
                  <a:schemeClr val="bg2">
                    <a:lumMod val="50000"/>
                  </a:schemeClr>
                </a:solidFill>
                <a:latin typeface="微软雅黑" panose="020B0503020204020204" pitchFamily="34" charset="-122"/>
                <a:ea typeface="微软雅黑" panose="020B0503020204020204" pitchFamily="34" charset="-122"/>
              </a:rPr>
              <a:t>提取职位描述的关键词，为求职者提供该行业的职位需求</a:t>
            </a:r>
            <a:endParaRPr lang="zh-CN" altLang="en-US" dirty="0"/>
          </a:p>
        </p:txBody>
      </p:sp>
      <p:sp>
        <p:nvSpPr>
          <p:cNvPr id="9" name="矩形 8">
            <a:extLst>
              <a:ext uri="{FF2B5EF4-FFF2-40B4-BE49-F238E27FC236}">
                <a16:creationId xmlns:a16="http://schemas.microsoft.com/office/drawing/2014/main" id="{DD9E2A02-7186-4AB6-8B0A-1948C8FE388E}"/>
              </a:ext>
            </a:extLst>
          </p:cNvPr>
          <p:cNvSpPr/>
          <p:nvPr/>
        </p:nvSpPr>
        <p:spPr>
          <a:xfrm>
            <a:off x="783772" y="1840027"/>
            <a:ext cx="4254759"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工具：</a:t>
            </a:r>
            <a:r>
              <a:rPr lang="en-US" altLang="zh-CN" dirty="0" err="1">
                <a:solidFill>
                  <a:schemeClr val="bg2">
                    <a:lumMod val="50000"/>
                  </a:schemeClr>
                </a:solidFill>
                <a:latin typeface="微软雅黑" panose="020B0503020204020204" pitchFamily="34" charset="-122"/>
                <a:ea typeface="微软雅黑" panose="020B0503020204020204" pitchFamily="34" charset="-122"/>
              </a:rPr>
              <a:t>jieba</a:t>
            </a:r>
            <a:r>
              <a:rPr lang="zh-CN" altLang="en-US" dirty="0">
                <a:solidFill>
                  <a:schemeClr val="bg2">
                    <a:lumMod val="50000"/>
                  </a:schemeClr>
                </a:solidFill>
                <a:latin typeface="微软雅黑" panose="020B0503020204020204" pitchFamily="34" charset="-122"/>
                <a:ea typeface="微软雅黑" panose="020B0503020204020204" pitchFamily="34" charset="-122"/>
              </a:rPr>
              <a:t>分词、</a:t>
            </a:r>
            <a:r>
              <a:rPr lang="en-US" altLang="zh-CN" dirty="0">
                <a:solidFill>
                  <a:schemeClr val="bg2">
                    <a:lumMod val="50000"/>
                  </a:schemeClr>
                </a:solidFill>
                <a:latin typeface="微软雅黑" panose="020B0503020204020204" pitchFamily="34" charset="-122"/>
                <a:ea typeface="微软雅黑" panose="020B0503020204020204" pitchFamily="34" charset="-122"/>
              </a:rPr>
              <a:t>TF-IDF</a:t>
            </a:r>
            <a:r>
              <a:rPr lang="zh-CN" altLang="en-US" dirty="0">
                <a:solidFill>
                  <a:schemeClr val="bg2">
                    <a:lumMod val="50000"/>
                  </a:schemeClr>
                </a:solidFill>
                <a:latin typeface="微软雅黑" panose="020B0503020204020204" pitchFamily="34" charset="-122"/>
                <a:ea typeface="微软雅黑" panose="020B0503020204020204" pitchFamily="34" charset="-122"/>
              </a:rPr>
              <a:t>模型</a:t>
            </a:r>
            <a:endParaRPr lang="zh-CN" altLang="en-US" dirty="0"/>
          </a:p>
        </p:txBody>
      </p:sp>
      <p:sp>
        <p:nvSpPr>
          <p:cNvPr id="10" name="Freeform 7">
            <a:extLst>
              <a:ext uri="{FF2B5EF4-FFF2-40B4-BE49-F238E27FC236}">
                <a16:creationId xmlns:a16="http://schemas.microsoft.com/office/drawing/2014/main" id="{B8F77E83-0423-4EB7-95E9-C7A1F08A3B4B}"/>
              </a:ext>
            </a:extLst>
          </p:cNvPr>
          <p:cNvSpPr/>
          <p:nvPr/>
        </p:nvSpPr>
        <p:spPr bwMode="auto">
          <a:xfrm flipH="1">
            <a:off x="4058085" y="2810550"/>
            <a:ext cx="1184687" cy="2953657"/>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11" name="Line 11">
            <a:extLst>
              <a:ext uri="{FF2B5EF4-FFF2-40B4-BE49-F238E27FC236}">
                <a16:creationId xmlns:a16="http://schemas.microsoft.com/office/drawing/2014/main" id="{8BB301BB-2F65-4F1E-9EB8-260C3A77238C}"/>
              </a:ext>
            </a:extLst>
          </p:cNvPr>
          <p:cNvSpPr>
            <a:spLocks noChangeShapeType="1"/>
          </p:cNvSpPr>
          <p:nvPr/>
        </p:nvSpPr>
        <p:spPr bwMode="auto">
          <a:xfrm flipH="1">
            <a:off x="2510767" y="3240760"/>
            <a:ext cx="800767" cy="46438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600">
              <a:solidFill>
                <a:schemeClr val="bg1"/>
              </a:solidFill>
            </a:endParaRPr>
          </a:p>
        </p:txBody>
      </p:sp>
      <p:sp>
        <p:nvSpPr>
          <p:cNvPr id="12" name="Line 13">
            <a:extLst>
              <a:ext uri="{FF2B5EF4-FFF2-40B4-BE49-F238E27FC236}">
                <a16:creationId xmlns:a16="http://schemas.microsoft.com/office/drawing/2014/main" id="{271D9613-5B1D-4A11-962A-A8E84380E6DD}"/>
              </a:ext>
            </a:extLst>
          </p:cNvPr>
          <p:cNvSpPr>
            <a:spLocks noChangeShapeType="1"/>
          </p:cNvSpPr>
          <p:nvPr/>
        </p:nvSpPr>
        <p:spPr bwMode="auto">
          <a:xfrm flipH="1">
            <a:off x="3187177" y="4222496"/>
            <a:ext cx="1067336"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600">
              <a:solidFill>
                <a:schemeClr val="bg1"/>
              </a:solidFill>
            </a:endParaRPr>
          </a:p>
        </p:txBody>
      </p:sp>
      <p:grpSp>
        <p:nvGrpSpPr>
          <p:cNvPr id="13" name="组合 12">
            <a:extLst>
              <a:ext uri="{FF2B5EF4-FFF2-40B4-BE49-F238E27FC236}">
                <a16:creationId xmlns:a16="http://schemas.microsoft.com/office/drawing/2014/main" id="{C11FF4D4-1340-4863-A190-250FAA3B6B38}"/>
              </a:ext>
            </a:extLst>
          </p:cNvPr>
          <p:cNvGrpSpPr/>
          <p:nvPr/>
        </p:nvGrpSpPr>
        <p:grpSpPr>
          <a:xfrm>
            <a:off x="1346606" y="3813423"/>
            <a:ext cx="1749122" cy="1380024"/>
            <a:chOff x="1314269" y="3137941"/>
            <a:chExt cx="1907896" cy="1906222"/>
          </a:xfrm>
        </p:grpSpPr>
        <p:sp>
          <p:nvSpPr>
            <p:cNvPr id="14" name="Oval 6">
              <a:extLst>
                <a:ext uri="{FF2B5EF4-FFF2-40B4-BE49-F238E27FC236}">
                  <a16:creationId xmlns:a16="http://schemas.microsoft.com/office/drawing/2014/main" id="{145B62F0-4000-4325-B523-4B5CE77CAE74}"/>
                </a:ext>
              </a:extLst>
            </p:cNvPr>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15" name="Oval 14">
              <a:extLst>
                <a:ext uri="{FF2B5EF4-FFF2-40B4-BE49-F238E27FC236}">
                  <a16:creationId xmlns:a16="http://schemas.microsoft.com/office/drawing/2014/main" id="{AB7E1FB0-3EAC-4A44-A3C1-33ECC649D410}"/>
                </a:ext>
              </a:extLst>
            </p:cNvPr>
            <p:cNvSpPr>
              <a:spLocks noChangeArrowheads="1"/>
            </p:cNvSpPr>
            <p:nvPr/>
          </p:nvSpPr>
          <p:spPr bwMode="auto">
            <a:xfrm flipH="1">
              <a:off x="1455416" y="3278252"/>
              <a:ext cx="1625601" cy="1625601"/>
            </a:xfrm>
            <a:prstGeom prst="ellipse">
              <a:avLst/>
            </a:prstGeom>
            <a:solidFill>
              <a:srgbClr val="005CA7"/>
            </a:solidFill>
            <a:ln w="5715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a:solidFill>
                  <a:schemeClr val="tx2"/>
                </a:solidFill>
                <a:latin typeface="Lifeline JL" panose="00000400000000000000" pitchFamily="2" charset="0"/>
                <a:ea typeface="微软雅黑" panose="020B0503020204020204" pitchFamily="34" charset="-122"/>
              </a:endParaRPr>
            </a:p>
          </p:txBody>
        </p:sp>
        <p:sp>
          <p:nvSpPr>
            <p:cNvPr id="16" name="TextBox 14">
              <a:extLst>
                <a:ext uri="{FF2B5EF4-FFF2-40B4-BE49-F238E27FC236}">
                  <a16:creationId xmlns:a16="http://schemas.microsoft.com/office/drawing/2014/main" id="{C49DFC64-480A-4D89-8630-CC51AD3151C9}"/>
                </a:ext>
              </a:extLst>
            </p:cNvPr>
            <p:cNvSpPr txBox="1"/>
            <p:nvPr/>
          </p:nvSpPr>
          <p:spPr>
            <a:xfrm flipH="1">
              <a:off x="1704486" y="3806443"/>
              <a:ext cx="1045036" cy="637696"/>
            </a:xfrm>
            <a:prstGeom prst="rect">
              <a:avLst/>
            </a:prstGeom>
            <a:noFill/>
          </p:spPr>
          <p:txBody>
            <a:bodyPr wrap="square" rtlCol="0">
              <a:spAutoFit/>
            </a:body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分词</a:t>
              </a:r>
              <a:endParaRPr lang="en-US" altLang="zh-CN" sz="2400" b="1" dirty="0">
                <a:solidFill>
                  <a:schemeClr val="bg2"/>
                </a:solidFill>
                <a:latin typeface="微软雅黑" panose="020B0503020204020204" pitchFamily="34" charset="-122"/>
                <a:ea typeface="微软雅黑" panose="020B0503020204020204" pitchFamily="34" charset="-122"/>
              </a:endParaRPr>
            </a:p>
          </p:txBody>
        </p:sp>
      </p:grpSp>
      <p:sp>
        <p:nvSpPr>
          <p:cNvPr id="17" name="Line 11">
            <a:extLst>
              <a:ext uri="{FF2B5EF4-FFF2-40B4-BE49-F238E27FC236}">
                <a16:creationId xmlns:a16="http://schemas.microsoft.com/office/drawing/2014/main" id="{FECC76D0-6DF3-4D4F-836D-34258F733FBB}"/>
              </a:ext>
            </a:extLst>
          </p:cNvPr>
          <p:cNvSpPr>
            <a:spLocks noChangeShapeType="1"/>
          </p:cNvSpPr>
          <p:nvPr/>
        </p:nvSpPr>
        <p:spPr bwMode="auto">
          <a:xfrm flipH="1" flipV="1">
            <a:off x="2853169" y="5095107"/>
            <a:ext cx="663136" cy="42485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600">
              <a:solidFill>
                <a:schemeClr val="bg1"/>
              </a:solidFill>
            </a:endParaRPr>
          </a:p>
        </p:txBody>
      </p:sp>
      <p:grpSp>
        <p:nvGrpSpPr>
          <p:cNvPr id="18" name="组合 17">
            <a:extLst>
              <a:ext uri="{FF2B5EF4-FFF2-40B4-BE49-F238E27FC236}">
                <a16:creationId xmlns:a16="http://schemas.microsoft.com/office/drawing/2014/main" id="{F23CAF9A-4449-43FD-8768-77C36F466AB9}"/>
              </a:ext>
            </a:extLst>
          </p:cNvPr>
          <p:cNvGrpSpPr/>
          <p:nvPr/>
        </p:nvGrpSpPr>
        <p:grpSpPr>
          <a:xfrm>
            <a:off x="3281196" y="2479611"/>
            <a:ext cx="1236128" cy="975282"/>
            <a:chOff x="1314269" y="3137941"/>
            <a:chExt cx="1907896" cy="1906222"/>
          </a:xfrm>
        </p:grpSpPr>
        <p:sp>
          <p:nvSpPr>
            <p:cNvPr id="19" name="Oval 6">
              <a:extLst>
                <a:ext uri="{FF2B5EF4-FFF2-40B4-BE49-F238E27FC236}">
                  <a16:creationId xmlns:a16="http://schemas.microsoft.com/office/drawing/2014/main" id="{07E7CD4B-A3C3-4643-B5BB-5DD67FBFFCCD}"/>
                </a:ext>
              </a:extLst>
            </p:cNvPr>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sz="1100">
                <a:solidFill>
                  <a:schemeClr val="bg1"/>
                </a:solidFill>
              </a:endParaRPr>
            </a:p>
          </p:txBody>
        </p:sp>
        <p:sp>
          <p:nvSpPr>
            <p:cNvPr id="20" name="Oval 14">
              <a:extLst>
                <a:ext uri="{FF2B5EF4-FFF2-40B4-BE49-F238E27FC236}">
                  <a16:creationId xmlns:a16="http://schemas.microsoft.com/office/drawing/2014/main" id="{9DC53F3F-7FE7-4745-84F7-5ADB996B4C57}"/>
                </a:ext>
              </a:extLst>
            </p:cNvPr>
            <p:cNvSpPr>
              <a:spLocks noChangeArrowheads="1"/>
            </p:cNvSpPr>
            <p:nvPr/>
          </p:nvSpPr>
          <p:spPr bwMode="auto">
            <a:xfrm flipH="1">
              <a:off x="1455418" y="3277458"/>
              <a:ext cx="1625600" cy="1625600"/>
            </a:xfrm>
            <a:prstGeom prst="ellipse">
              <a:avLst/>
            </a:prstGeom>
            <a:solidFill>
              <a:srgbClr val="005CA7"/>
            </a:solidFill>
            <a:ln w="5715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21" name="TextBox 14">
              <a:extLst>
                <a:ext uri="{FF2B5EF4-FFF2-40B4-BE49-F238E27FC236}">
                  <a16:creationId xmlns:a16="http://schemas.microsoft.com/office/drawing/2014/main" id="{AD2EF842-82D0-42B0-9A5E-0D872B667C66}"/>
                </a:ext>
              </a:extLst>
            </p:cNvPr>
            <p:cNvSpPr txBox="1"/>
            <p:nvPr/>
          </p:nvSpPr>
          <p:spPr>
            <a:xfrm flipH="1">
              <a:off x="1684228" y="3695894"/>
              <a:ext cx="1045036" cy="721872"/>
            </a:xfrm>
            <a:prstGeom prst="rect">
              <a:avLst/>
            </a:prstGeom>
            <a:noFill/>
          </p:spPr>
          <p:txBody>
            <a:bodyPr wrap="square" rtlCol="0">
              <a:spAutoFit/>
            </a:bodyPr>
            <a:lstStyle/>
            <a:p>
              <a:pPr algn="ctr"/>
              <a:r>
                <a:rPr lang="zh-CN" altLang="en-US" b="1" dirty="0">
                  <a:solidFill>
                    <a:schemeClr val="bg2"/>
                  </a:solidFill>
                  <a:latin typeface="微软雅黑" panose="020B0503020204020204" pitchFamily="34" charset="-122"/>
                  <a:ea typeface="微软雅黑" panose="020B0503020204020204" pitchFamily="34" charset="-122"/>
                </a:rPr>
                <a:t>成词</a:t>
              </a:r>
              <a:endParaRPr lang="en-US" altLang="zh-CN" b="1" dirty="0">
                <a:solidFill>
                  <a:schemeClr val="bg2"/>
                </a:solidFill>
                <a:latin typeface="微软雅黑" panose="020B0503020204020204" pitchFamily="34" charset="-122"/>
                <a:ea typeface="微软雅黑" panose="020B0503020204020204" pitchFamily="34" charset="-122"/>
              </a:endParaRPr>
            </a:p>
          </p:txBody>
        </p:sp>
      </p:grpSp>
      <p:grpSp>
        <p:nvGrpSpPr>
          <p:cNvPr id="22" name="组合 21">
            <a:extLst>
              <a:ext uri="{FF2B5EF4-FFF2-40B4-BE49-F238E27FC236}">
                <a16:creationId xmlns:a16="http://schemas.microsoft.com/office/drawing/2014/main" id="{C089869B-2DB0-4B36-A05C-50FCA6A5096C}"/>
              </a:ext>
            </a:extLst>
          </p:cNvPr>
          <p:cNvGrpSpPr/>
          <p:nvPr/>
        </p:nvGrpSpPr>
        <p:grpSpPr>
          <a:xfrm>
            <a:off x="4485400" y="3815344"/>
            <a:ext cx="1236128" cy="975282"/>
            <a:chOff x="1314269" y="3137941"/>
            <a:chExt cx="1907896" cy="1906222"/>
          </a:xfrm>
        </p:grpSpPr>
        <p:sp>
          <p:nvSpPr>
            <p:cNvPr id="23" name="Oval 6">
              <a:extLst>
                <a:ext uri="{FF2B5EF4-FFF2-40B4-BE49-F238E27FC236}">
                  <a16:creationId xmlns:a16="http://schemas.microsoft.com/office/drawing/2014/main" id="{1673EDA4-CC77-466D-B8A4-F3C21AF7EEF7}"/>
                </a:ext>
              </a:extLst>
            </p:cNvPr>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sz="1100">
                <a:solidFill>
                  <a:schemeClr val="bg1"/>
                </a:solidFill>
              </a:endParaRPr>
            </a:p>
          </p:txBody>
        </p:sp>
        <p:sp>
          <p:nvSpPr>
            <p:cNvPr id="24" name="Oval 14">
              <a:extLst>
                <a:ext uri="{FF2B5EF4-FFF2-40B4-BE49-F238E27FC236}">
                  <a16:creationId xmlns:a16="http://schemas.microsoft.com/office/drawing/2014/main" id="{FDD3147C-DE1E-4091-9F4B-FBA858FA0EA5}"/>
                </a:ext>
              </a:extLst>
            </p:cNvPr>
            <p:cNvSpPr>
              <a:spLocks noChangeArrowheads="1"/>
            </p:cNvSpPr>
            <p:nvPr/>
          </p:nvSpPr>
          <p:spPr bwMode="auto">
            <a:xfrm flipH="1">
              <a:off x="1455418" y="3277458"/>
              <a:ext cx="1625600" cy="1625600"/>
            </a:xfrm>
            <a:prstGeom prst="ellipse">
              <a:avLst/>
            </a:prstGeom>
            <a:solidFill>
              <a:srgbClr val="005CA7"/>
            </a:solidFill>
            <a:ln w="5715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25" name="TextBox 14">
              <a:extLst>
                <a:ext uri="{FF2B5EF4-FFF2-40B4-BE49-F238E27FC236}">
                  <a16:creationId xmlns:a16="http://schemas.microsoft.com/office/drawing/2014/main" id="{6549D1B1-E8A6-4145-B597-B5426B60D3E7}"/>
                </a:ext>
              </a:extLst>
            </p:cNvPr>
            <p:cNvSpPr txBox="1"/>
            <p:nvPr/>
          </p:nvSpPr>
          <p:spPr>
            <a:xfrm flipH="1">
              <a:off x="1725185" y="3760966"/>
              <a:ext cx="1045036" cy="721872"/>
            </a:xfrm>
            <a:prstGeom prst="rect">
              <a:avLst/>
            </a:prstGeom>
            <a:noFill/>
          </p:spPr>
          <p:txBody>
            <a:bodyPr wrap="square" rtlCol="0">
              <a:spAutoFit/>
            </a:bodyPr>
            <a:lstStyle/>
            <a:p>
              <a:pPr algn="ctr"/>
              <a:r>
                <a:rPr lang="zh-CN" altLang="en-US" b="1" dirty="0">
                  <a:solidFill>
                    <a:schemeClr val="bg2"/>
                  </a:solidFill>
                  <a:latin typeface="微软雅黑" panose="020B0503020204020204" pitchFamily="34" charset="-122"/>
                  <a:ea typeface="微软雅黑" panose="020B0503020204020204" pitchFamily="34" charset="-122"/>
                </a:rPr>
                <a:t>切分</a:t>
              </a:r>
              <a:endParaRPr lang="en-US" altLang="zh-CN" b="1" dirty="0">
                <a:solidFill>
                  <a:schemeClr val="bg2"/>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90D86A8A-2182-4D46-B66A-E915D2A3FEF3}"/>
              </a:ext>
            </a:extLst>
          </p:cNvPr>
          <p:cNvGrpSpPr/>
          <p:nvPr/>
        </p:nvGrpSpPr>
        <p:grpSpPr>
          <a:xfrm>
            <a:off x="3572844" y="5625881"/>
            <a:ext cx="1236128" cy="975282"/>
            <a:chOff x="1314269" y="3137941"/>
            <a:chExt cx="1907896" cy="1906222"/>
          </a:xfrm>
        </p:grpSpPr>
        <p:sp>
          <p:nvSpPr>
            <p:cNvPr id="27" name="Oval 6">
              <a:extLst>
                <a:ext uri="{FF2B5EF4-FFF2-40B4-BE49-F238E27FC236}">
                  <a16:creationId xmlns:a16="http://schemas.microsoft.com/office/drawing/2014/main" id="{F32EA775-459E-4D34-8AD1-D11B46143B04}"/>
                </a:ext>
              </a:extLst>
            </p:cNvPr>
            <p:cNvSpPr>
              <a:spLocks noChangeArrowheads="1"/>
            </p:cNvSpPr>
            <p:nvPr/>
          </p:nvSpPr>
          <p:spPr bwMode="auto">
            <a:xfrm flipH="1">
              <a:off x="1314269" y="3137941"/>
              <a:ext cx="1907896" cy="1906222"/>
            </a:xfrm>
            <a:prstGeom prst="ellipse">
              <a:avLst/>
            </a:prstGeom>
            <a:solidFill>
              <a:schemeClr val="bg1">
                <a:lumMod val="85000"/>
              </a:schemeClr>
            </a:solidFill>
            <a:ln>
              <a:noFill/>
            </a:ln>
          </p:spPr>
          <p:txBody>
            <a:bodyPr vert="horz" wrap="square" lIns="91440" tIns="45720" rIns="91440" bIns="45720" numCol="1" anchor="t" anchorCtr="0" compatLnSpc="1"/>
            <a:lstStyle/>
            <a:p>
              <a:endParaRPr lang="zh-CN" altLang="en-US" sz="1100">
                <a:solidFill>
                  <a:schemeClr val="bg1"/>
                </a:solidFill>
              </a:endParaRPr>
            </a:p>
          </p:txBody>
        </p:sp>
        <p:sp>
          <p:nvSpPr>
            <p:cNvPr id="28" name="Oval 14">
              <a:extLst>
                <a:ext uri="{FF2B5EF4-FFF2-40B4-BE49-F238E27FC236}">
                  <a16:creationId xmlns:a16="http://schemas.microsoft.com/office/drawing/2014/main" id="{76B5E503-DFC4-417B-A0C7-1ADEB24F5D8A}"/>
                </a:ext>
              </a:extLst>
            </p:cNvPr>
            <p:cNvSpPr>
              <a:spLocks noChangeArrowheads="1"/>
            </p:cNvSpPr>
            <p:nvPr/>
          </p:nvSpPr>
          <p:spPr bwMode="auto">
            <a:xfrm flipH="1">
              <a:off x="1452591" y="3278251"/>
              <a:ext cx="1625600" cy="1625600"/>
            </a:xfrm>
            <a:prstGeom prst="ellipse">
              <a:avLst/>
            </a:prstGeom>
            <a:solidFill>
              <a:srgbClr val="005CA7"/>
            </a:solidFill>
            <a:ln w="57150" cap="flat">
              <a:solidFill>
                <a:schemeClr val="bg2"/>
              </a:solidFill>
              <a:prstDash val="solid"/>
              <a:miter lim="800000"/>
            </a:ln>
            <a:effectLst/>
          </p:spPr>
          <p:txBody>
            <a:bodyPr vert="horz" wrap="square" lIns="91440" tIns="45720" rIns="91440" bIns="45720" numCol="1" anchor="t" anchorCtr="0" compatLnSpc="1"/>
            <a:lstStyle/>
            <a:p>
              <a:pPr algn="ctr">
                <a:lnSpc>
                  <a:spcPct val="200000"/>
                </a:lnSpc>
                <a:spcBef>
                  <a:spcPct val="20000"/>
                </a:spcBef>
              </a:pPr>
              <a:endParaRPr lang="zh-CN" altLang="en-US" sz="1200">
                <a:solidFill>
                  <a:schemeClr val="tx2"/>
                </a:solidFill>
                <a:latin typeface="Lifeline JL" panose="00000400000000000000" pitchFamily="2" charset="0"/>
                <a:ea typeface="微软雅黑" panose="020B0503020204020204" pitchFamily="34" charset="-122"/>
              </a:endParaRPr>
            </a:p>
          </p:txBody>
        </p:sp>
        <p:sp>
          <p:nvSpPr>
            <p:cNvPr id="29" name="TextBox 14">
              <a:extLst>
                <a:ext uri="{FF2B5EF4-FFF2-40B4-BE49-F238E27FC236}">
                  <a16:creationId xmlns:a16="http://schemas.microsoft.com/office/drawing/2014/main" id="{FACE0779-F3DB-4638-A7BD-7A6D87B1B38F}"/>
                </a:ext>
              </a:extLst>
            </p:cNvPr>
            <p:cNvSpPr txBox="1"/>
            <p:nvPr/>
          </p:nvSpPr>
          <p:spPr>
            <a:xfrm flipH="1">
              <a:off x="1636943" y="3730114"/>
              <a:ext cx="1330038" cy="721872"/>
            </a:xfrm>
            <a:prstGeom prst="rect">
              <a:avLst/>
            </a:prstGeom>
            <a:noFill/>
          </p:spPr>
          <p:txBody>
            <a:bodyPr wrap="square" rtlCol="0">
              <a:spAutoFit/>
            </a:bodyPr>
            <a:lstStyle/>
            <a:p>
              <a:pPr algn="ctr"/>
              <a:r>
                <a:rPr lang="en-US" altLang="zh-CN" b="1" dirty="0">
                  <a:solidFill>
                    <a:schemeClr val="bg2"/>
                  </a:solidFill>
                  <a:latin typeface="微软雅黑" panose="020B0503020204020204" pitchFamily="34" charset="-122"/>
                  <a:ea typeface="微软雅黑" panose="020B0503020204020204" pitchFamily="34" charset="-122"/>
                </a:rPr>
                <a:t>HMM</a:t>
              </a:r>
            </a:p>
          </p:txBody>
        </p:sp>
      </p:grpSp>
      <p:grpSp>
        <p:nvGrpSpPr>
          <p:cNvPr id="30" name="组合 29">
            <a:extLst>
              <a:ext uri="{FF2B5EF4-FFF2-40B4-BE49-F238E27FC236}">
                <a16:creationId xmlns:a16="http://schemas.microsoft.com/office/drawing/2014/main" id="{8B7D2980-A6D0-4634-9976-FCF725C2EB5F}"/>
              </a:ext>
            </a:extLst>
          </p:cNvPr>
          <p:cNvGrpSpPr/>
          <p:nvPr/>
        </p:nvGrpSpPr>
        <p:grpSpPr>
          <a:xfrm>
            <a:off x="5928210" y="3745150"/>
            <a:ext cx="4342218" cy="954692"/>
            <a:chOff x="6627395" y="3128646"/>
            <a:chExt cx="4342218" cy="954692"/>
          </a:xfrm>
        </p:grpSpPr>
        <p:sp>
          <p:nvSpPr>
            <p:cNvPr id="31" name="矩形 30">
              <a:extLst>
                <a:ext uri="{FF2B5EF4-FFF2-40B4-BE49-F238E27FC236}">
                  <a16:creationId xmlns:a16="http://schemas.microsoft.com/office/drawing/2014/main" id="{817EB2D0-3750-4F5E-BAAA-1BCBD961E8D7}"/>
                </a:ext>
              </a:extLst>
            </p:cNvPr>
            <p:cNvSpPr/>
            <p:nvPr/>
          </p:nvSpPr>
          <p:spPr>
            <a:xfrm>
              <a:off x="6627395" y="3469648"/>
              <a:ext cx="4342218"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采用了动态规划查找最大概率路径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找出基于词频的最大切分组合</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F23FEC93-6D66-4AFE-A718-AD2888640DB7}"/>
                </a:ext>
              </a:extLst>
            </p:cNvPr>
            <p:cNvSpPr txBox="1"/>
            <p:nvPr/>
          </p:nvSpPr>
          <p:spPr>
            <a:xfrm>
              <a:off x="6627395" y="3128646"/>
              <a:ext cx="2852055"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找出基于词频的最大切分组合</a:t>
              </a:r>
            </a:p>
          </p:txBody>
        </p:sp>
      </p:grpSp>
      <p:grpSp>
        <p:nvGrpSpPr>
          <p:cNvPr id="33" name="组合 32">
            <a:extLst>
              <a:ext uri="{FF2B5EF4-FFF2-40B4-BE49-F238E27FC236}">
                <a16:creationId xmlns:a16="http://schemas.microsoft.com/office/drawing/2014/main" id="{65CE8E2F-A5BD-4F15-9D0B-1874FAE59239}"/>
              </a:ext>
            </a:extLst>
          </p:cNvPr>
          <p:cNvGrpSpPr/>
          <p:nvPr/>
        </p:nvGrpSpPr>
        <p:grpSpPr>
          <a:xfrm>
            <a:off x="4969780" y="2193341"/>
            <a:ext cx="4342218" cy="952240"/>
            <a:chOff x="5828888" y="1451193"/>
            <a:chExt cx="4342218" cy="952240"/>
          </a:xfrm>
        </p:grpSpPr>
        <p:sp>
          <p:nvSpPr>
            <p:cNvPr id="34" name="矩形 33">
              <a:extLst>
                <a:ext uri="{FF2B5EF4-FFF2-40B4-BE49-F238E27FC236}">
                  <a16:creationId xmlns:a16="http://schemas.microsoft.com/office/drawing/2014/main" id="{F128FDF6-970B-4325-AD4C-34EACCE5F49E}"/>
                </a:ext>
              </a:extLst>
            </p:cNvPr>
            <p:cNvSpPr/>
            <p:nvPr/>
          </p:nvSpPr>
          <p:spPr>
            <a:xfrm>
              <a:off x="5828888" y="1789743"/>
              <a:ext cx="4342218" cy="613690"/>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基于</a:t>
              </a:r>
              <a:r>
                <a:rPr lang="en-US" altLang="zh-CN" sz="1200" dirty="0" err="1">
                  <a:solidFill>
                    <a:schemeClr val="bg2">
                      <a:lumMod val="50000"/>
                    </a:schemeClr>
                  </a:solidFill>
                  <a:latin typeface="微软雅黑" panose="020B0503020204020204" pitchFamily="34" charset="-122"/>
                  <a:ea typeface="微软雅黑" panose="020B0503020204020204" pitchFamily="34" charset="-122"/>
                </a:rPr>
                <a:t>Trie</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树结构实现高效的词图扫描，生成句子中汉字所有可能成词情况所构成的有向无环图（</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DAG)</a:t>
              </a:r>
            </a:p>
          </p:txBody>
        </p:sp>
        <p:sp>
          <p:nvSpPr>
            <p:cNvPr id="35" name="文本框 34">
              <a:extLst>
                <a:ext uri="{FF2B5EF4-FFF2-40B4-BE49-F238E27FC236}">
                  <a16:creationId xmlns:a16="http://schemas.microsoft.com/office/drawing/2014/main" id="{FEB2CCF6-7CE8-4398-961F-15FA2F5A91B1}"/>
                </a:ext>
              </a:extLst>
            </p:cNvPr>
            <p:cNvSpPr txBox="1"/>
            <p:nvPr/>
          </p:nvSpPr>
          <p:spPr>
            <a:xfrm>
              <a:off x="5828888" y="1451193"/>
              <a:ext cx="2373399"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生成有向无环图（</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DAG)</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7E057A4C-A9ED-4FAB-BEEF-78836626F78A}"/>
              </a:ext>
            </a:extLst>
          </p:cNvPr>
          <p:cNvGrpSpPr/>
          <p:nvPr/>
        </p:nvGrpSpPr>
        <p:grpSpPr>
          <a:xfrm>
            <a:off x="5060203" y="5463125"/>
            <a:ext cx="6481764" cy="1219985"/>
            <a:chOff x="5384142" y="5103179"/>
            <a:chExt cx="4682272" cy="1219985"/>
          </a:xfrm>
        </p:grpSpPr>
        <p:sp>
          <p:nvSpPr>
            <p:cNvPr id="37" name="矩形 36">
              <a:extLst>
                <a:ext uri="{FF2B5EF4-FFF2-40B4-BE49-F238E27FC236}">
                  <a16:creationId xmlns:a16="http://schemas.microsoft.com/office/drawing/2014/main" id="{852BA3EC-6B18-430B-8FD7-A0102C48FB19}"/>
                </a:ext>
              </a:extLst>
            </p:cNvPr>
            <p:cNvSpPr/>
            <p:nvPr/>
          </p:nvSpPr>
          <p:spPr>
            <a:xfrm>
              <a:off x="5384142" y="5432475"/>
              <a:ext cx="4682272" cy="890689"/>
            </a:xfrm>
            <a:prstGeom prst="rect">
              <a:avLst/>
            </a:prstGeom>
          </p:spPr>
          <p:txBody>
            <a:bodyPr wrap="square" lIns="91436" tIns="45718" rIns="91436" bIns="45718">
              <a:spAutoFit/>
            </a:bodyPr>
            <a:lstStyle/>
            <a:p>
              <a:pPr>
                <a:lnSpc>
                  <a:spcPct val="150000"/>
                </a:lnSpc>
              </a:pPr>
              <a:r>
                <a:rPr lang="zh-CN" altLang="en-US" sz="1200" dirty="0">
                  <a:solidFill>
                    <a:schemeClr val="bg2">
                      <a:lumMod val="50000"/>
                    </a:schemeClr>
                  </a:solidFill>
                  <a:latin typeface="微软雅黑" panose="020B0503020204020204" pitchFamily="34" charset="-122"/>
                  <a:ea typeface="微软雅黑" panose="020B0503020204020204" pitchFamily="34" charset="-122"/>
                </a:rPr>
                <a:t>对于未登录词，采用了基于汉字成词能力的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HMM</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模型，使用了</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Viterbi</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算法。中文词汇按照</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BEMS</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四个状态来标记</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训通过练得到的概率表和</a:t>
              </a:r>
              <a:r>
                <a:rPr lang="en-US" altLang="zh-CN" sz="1200" dirty="0" err="1">
                  <a:solidFill>
                    <a:schemeClr val="bg2">
                      <a:lumMod val="50000"/>
                    </a:schemeClr>
                  </a:solidFill>
                  <a:latin typeface="微软雅黑" panose="020B0503020204020204" pitchFamily="34" charset="-122"/>
                  <a:ea typeface="微软雅黑" panose="020B0503020204020204" pitchFamily="34" charset="-122"/>
                </a:rPr>
                <a:t>viterbi</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算法</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就可以得到一个概率最大的</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BEMS</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序列</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按照</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B</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打头</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E</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结尾的方式</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对待分词的句子重新组合</a:t>
              </a:r>
              <a:r>
                <a:rPr lang="en-US" altLang="zh-CN" sz="1200" dirty="0">
                  <a:solidFill>
                    <a:schemeClr val="bg2">
                      <a:lumMod val="50000"/>
                    </a:schemeClr>
                  </a:solidFill>
                  <a:latin typeface="微软雅黑" panose="020B0503020204020204" pitchFamily="34" charset="-122"/>
                  <a:ea typeface="微软雅黑" panose="020B0503020204020204" pitchFamily="34" charset="-122"/>
                </a:rPr>
                <a:t>, </a:t>
              </a:r>
              <a:r>
                <a:rPr lang="zh-CN" altLang="en-US" sz="1200" dirty="0">
                  <a:solidFill>
                    <a:schemeClr val="bg2">
                      <a:lumMod val="50000"/>
                    </a:schemeClr>
                  </a:solidFill>
                  <a:latin typeface="微软雅黑" panose="020B0503020204020204" pitchFamily="34" charset="-122"/>
                  <a:ea typeface="微软雅黑" panose="020B0503020204020204" pitchFamily="34" charset="-122"/>
                </a:rPr>
                <a:t>就得到了分词结果</a:t>
              </a:r>
              <a:endParaRPr lang="en-US" altLang="zh-CN" sz="12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BDD06547-81F5-4DFC-8B64-3D88E6A958F3}"/>
                </a:ext>
              </a:extLst>
            </p:cNvPr>
            <p:cNvSpPr txBox="1"/>
            <p:nvPr/>
          </p:nvSpPr>
          <p:spPr>
            <a:xfrm>
              <a:off x="5384142" y="5103179"/>
              <a:ext cx="3033195" cy="338550"/>
            </a:xfrm>
            <a:prstGeom prst="rect">
              <a:avLst/>
            </a:prstGeom>
            <a:noFill/>
          </p:spPr>
          <p:txBody>
            <a:bodyPr wrap="non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基于汉字成词能力的</a:t>
              </a:r>
              <a:r>
                <a:rPr lang="en-US" altLang="zh-CN" sz="1600" b="1" dirty="0">
                  <a:solidFill>
                    <a:schemeClr val="bg1">
                      <a:lumMod val="50000"/>
                    </a:schemeClr>
                  </a:solidFill>
                  <a:latin typeface="微软雅黑" panose="020B0503020204020204" pitchFamily="34" charset="-122"/>
                  <a:ea typeface="微软雅黑" panose="020B0503020204020204" pitchFamily="34" charset="-122"/>
                </a:rPr>
                <a:t>HMM</a:t>
              </a: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模型</a:t>
              </a:r>
            </a:p>
          </p:txBody>
        </p:sp>
      </p:grpSp>
    </p:spTree>
    <p:custDataLst>
      <p:tags r:id="rId1"/>
    </p:custDataLst>
    <p:extLst>
      <p:ext uri="{BB962C8B-B14F-4D97-AF65-F5344CB8AC3E}">
        <p14:creationId xmlns:p14="http://schemas.microsoft.com/office/powerpoint/2010/main" val="3684948407"/>
      </p:ext>
    </p:extLst>
  </p:cSld>
  <p:clrMapOvr>
    <a:masterClrMapping/>
  </p:clrMapOvr>
  <mc:AlternateContent xmlns:mc="http://schemas.openxmlformats.org/markup-compatibility/2006" xmlns:p14="http://schemas.microsoft.com/office/powerpoint/2010/main">
    <mc:Choice Requires="p14">
      <p:transition spd="slow" p14:dur="2000" advTm="67351"/>
    </mc:Choice>
    <mc:Fallback xmlns="">
      <p:transition spd="slow" advTm="6735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2" presetClass="entr" presetSubtype="4"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1000"/>
                            </p:stCondLst>
                            <p:childTnLst>
                              <p:par>
                                <p:cTn id="31" presetID="23" presetClass="entr" presetSubtype="16"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childTnLst>
                                </p:cTn>
                              </p:par>
                              <p:par>
                                <p:cTn id="43" presetID="16" presetClass="entr" presetSubtype="42"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arn(outHorizontal)">
                                      <p:cBhvr>
                                        <p:cTn id="45" dur="500"/>
                                        <p:tgtEl>
                                          <p:spTgt spid="10"/>
                                        </p:tgtEl>
                                      </p:cBhvr>
                                    </p:animEffect>
                                  </p:childTnLst>
                                </p:cTn>
                              </p:par>
                            </p:childTnLst>
                          </p:cTn>
                        </p:par>
                        <p:par>
                          <p:cTn id="46" fill="hold">
                            <p:stCondLst>
                              <p:cond delay="1500"/>
                            </p:stCondLst>
                            <p:childTnLst>
                              <p:par>
                                <p:cTn id="47" presetID="12" presetClass="entr" presetSubtype="8" fill="hold" nodeType="after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p:tgtEl>
                                          <p:spTgt spid="33"/>
                                        </p:tgtEl>
                                        <p:attrNameLst>
                                          <p:attrName>ppt_x</p:attrName>
                                        </p:attrNameLst>
                                      </p:cBhvr>
                                      <p:tavLst>
                                        <p:tav tm="0">
                                          <p:val>
                                            <p:strVal val="#ppt_x-#ppt_w*1.125000"/>
                                          </p:val>
                                        </p:tav>
                                        <p:tav tm="100000">
                                          <p:val>
                                            <p:strVal val="#ppt_x"/>
                                          </p:val>
                                        </p:tav>
                                      </p:tavLst>
                                    </p:anim>
                                    <p:animEffect transition="in" filter="wipe(right)">
                                      <p:cBhvr>
                                        <p:cTn id="50" dur="500"/>
                                        <p:tgtEl>
                                          <p:spTgt spid="33"/>
                                        </p:tgtEl>
                                      </p:cBhvr>
                                    </p:animEffect>
                                  </p:childTnLst>
                                </p:cTn>
                              </p:par>
                            </p:childTnLst>
                          </p:cTn>
                        </p:par>
                        <p:par>
                          <p:cTn id="51" fill="hold">
                            <p:stCondLst>
                              <p:cond delay="2000"/>
                            </p:stCondLst>
                            <p:childTnLst>
                              <p:par>
                                <p:cTn id="52" presetID="12" presetClass="entr" presetSubtype="8"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p:tgtEl>
                                          <p:spTgt spid="30"/>
                                        </p:tgtEl>
                                        <p:attrNameLst>
                                          <p:attrName>ppt_x</p:attrName>
                                        </p:attrNameLst>
                                      </p:cBhvr>
                                      <p:tavLst>
                                        <p:tav tm="0">
                                          <p:val>
                                            <p:strVal val="#ppt_x-#ppt_w*1.125000"/>
                                          </p:val>
                                        </p:tav>
                                        <p:tav tm="100000">
                                          <p:val>
                                            <p:strVal val="#ppt_x"/>
                                          </p:val>
                                        </p:tav>
                                      </p:tavLst>
                                    </p:anim>
                                    <p:animEffect transition="in" filter="wipe(right)">
                                      <p:cBhvr>
                                        <p:cTn id="55" dur="500"/>
                                        <p:tgtEl>
                                          <p:spTgt spid="30"/>
                                        </p:tgtEl>
                                      </p:cBhvr>
                                    </p:animEffect>
                                  </p:childTnLst>
                                </p:cTn>
                              </p:par>
                            </p:childTnLst>
                          </p:cTn>
                        </p:par>
                        <p:par>
                          <p:cTn id="56" fill="hold">
                            <p:stCondLst>
                              <p:cond delay="2500"/>
                            </p:stCondLst>
                            <p:childTnLst>
                              <p:par>
                                <p:cTn id="57" presetID="12" presetClass="entr" presetSubtype="8" fill="hold" nodeType="after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p:tgtEl>
                                          <p:spTgt spid="36"/>
                                        </p:tgtEl>
                                        <p:attrNameLst>
                                          <p:attrName>ppt_x</p:attrName>
                                        </p:attrNameLst>
                                      </p:cBhvr>
                                      <p:tavLst>
                                        <p:tav tm="0">
                                          <p:val>
                                            <p:strVal val="#ppt_x-#ppt_w*1.125000"/>
                                          </p:val>
                                        </p:tav>
                                        <p:tav tm="100000">
                                          <p:val>
                                            <p:strVal val="#ppt_x"/>
                                          </p:val>
                                        </p:tav>
                                      </p:tavLst>
                                    </p:anim>
                                    <p:animEffect transition="in" filter="wipe(right)">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EC7C8C10-03FE-46A1-903F-90E17CA94089}"/>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A1F338E-EE9F-4478-807D-AC2C2EB14835}"/>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15AEEC43-3D73-4375-A063-8C062F75A828}"/>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98B1F7D0-9EF9-495B-8E46-3B10E357554C}"/>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56CD1ECB-0C94-44A5-B502-2299150FB9EC}"/>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提取关键词</a:t>
              </a:r>
            </a:p>
          </p:txBody>
        </p:sp>
      </p:grpSp>
      <p:sp>
        <p:nvSpPr>
          <p:cNvPr id="8" name="矩形 7">
            <a:extLst>
              <a:ext uri="{FF2B5EF4-FFF2-40B4-BE49-F238E27FC236}">
                <a16:creationId xmlns:a16="http://schemas.microsoft.com/office/drawing/2014/main" id="{7514DC2C-D6E3-43F7-83AE-B48DB2147925}"/>
              </a:ext>
            </a:extLst>
          </p:cNvPr>
          <p:cNvSpPr/>
          <p:nvPr/>
        </p:nvSpPr>
        <p:spPr>
          <a:xfrm>
            <a:off x="889289" y="1294236"/>
            <a:ext cx="3215945" cy="369332"/>
          </a:xfrm>
          <a:prstGeom prst="rect">
            <a:avLst/>
          </a:prstGeom>
        </p:spPr>
        <p:txBody>
          <a:bodyPr wrap="none">
            <a:spAutoFit/>
          </a:bodyPr>
          <a:lstStyle/>
          <a:p>
            <a:r>
              <a:rPr lang="zh-CN" altLang="en-US" dirty="0">
                <a:solidFill>
                  <a:srgbClr val="E7E6E6">
                    <a:lumMod val="50000"/>
                  </a:srgbClr>
                </a:solidFill>
                <a:latin typeface="微软雅黑" panose="020B0503020204020204" pitchFamily="34" charset="-122"/>
                <a:ea typeface="微软雅黑" panose="020B0503020204020204" pitchFamily="34" charset="-122"/>
              </a:rPr>
              <a:t>基于</a:t>
            </a:r>
            <a:r>
              <a:rPr lang="en-US" altLang="zh-CN" dirty="0">
                <a:solidFill>
                  <a:srgbClr val="E7E6E6">
                    <a:lumMod val="50000"/>
                  </a:srgbClr>
                </a:solidFill>
                <a:latin typeface="微软雅黑" panose="020B0503020204020204" pitchFamily="34" charset="-122"/>
                <a:ea typeface="微软雅黑" panose="020B0503020204020204" pitchFamily="34" charset="-122"/>
              </a:rPr>
              <a:t>TF-IDF</a:t>
            </a:r>
            <a:r>
              <a:rPr lang="zh-CN" altLang="en-US" dirty="0">
                <a:solidFill>
                  <a:srgbClr val="E7E6E6">
                    <a:lumMod val="50000"/>
                  </a:srgbClr>
                </a:solidFill>
                <a:latin typeface="微软雅黑" panose="020B0503020204020204" pitchFamily="34" charset="-122"/>
                <a:ea typeface="微软雅黑" panose="020B0503020204020204" pitchFamily="34" charset="-122"/>
              </a:rPr>
              <a:t>算法来提取关键词</a:t>
            </a:r>
            <a:endParaRPr lang="zh-CN" altLang="en-US" dirty="0"/>
          </a:p>
        </p:txBody>
      </p:sp>
      <p:sp>
        <p:nvSpPr>
          <p:cNvPr id="9" name="矩形 8">
            <a:extLst>
              <a:ext uri="{FF2B5EF4-FFF2-40B4-BE49-F238E27FC236}">
                <a16:creationId xmlns:a16="http://schemas.microsoft.com/office/drawing/2014/main" id="{38670802-95DF-4390-8259-9CC96C31D5AB}"/>
              </a:ext>
            </a:extLst>
          </p:cNvPr>
          <p:cNvSpPr/>
          <p:nvPr/>
        </p:nvSpPr>
        <p:spPr>
          <a:xfrm>
            <a:off x="889289" y="1811154"/>
            <a:ext cx="10727323" cy="830997"/>
          </a:xfrm>
          <a:prstGeom prst="rect">
            <a:avLst/>
          </a:prstGeom>
        </p:spPr>
        <p:txBody>
          <a:bodyPr wrap="square">
            <a:spAutoFit/>
          </a:bodyPr>
          <a:lstStyle/>
          <a:p>
            <a:r>
              <a:rPr lang="zh-CN" altLang="en-US" sz="1600" dirty="0">
                <a:solidFill>
                  <a:schemeClr val="accent5"/>
                </a:solidFill>
                <a:latin typeface="微软雅黑" panose="020B0503020204020204" pitchFamily="34" charset="-122"/>
                <a:ea typeface="微软雅黑" panose="020B0503020204020204" pitchFamily="34" charset="-122"/>
              </a:rPr>
              <a:t>词频 </a:t>
            </a:r>
            <a:r>
              <a:rPr lang="en-US" altLang="zh-CN" sz="1600" dirty="0">
                <a:solidFill>
                  <a:schemeClr val="accent5"/>
                </a:solidFill>
                <a:latin typeface="微软雅黑" panose="020B0503020204020204" pitchFamily="34" charset="-122"/>
                <a:ea typeface="微软雅黑" panose="020B0503020204020204" pitchFamily="34" charset="-122"/>
              </a:rPr>
              <a:t>(term frequency, TF)</a:t>
            </a:r>
            <a:r>
              <a:rPr lang="zh-CN" altLang="en-US" sz="1600" dirty="0">
                <a:solidFill>
                  <a:schemeClr val="accent5"/>
                </a:solidFill>
                <a:latin typeface="微软雅黑" panose="020B0503020204020204" pitchFamily="34" charset="-122"/>
                <a:ea typeface="微软雅黑" panose="020B0503020204020204" pitchFamily="34" charset="-122"/>
              </a:rPr>
              <a:t> ：</a:t>
            </a:r>
            <a:endParaRPr lang="en-US" altLang="zh-CN" sz="1600" dirty="0">
              <a:solidFill>
                <a:schemeClr val="accent5"/>
              </a:solidFill>
              <a:latin typeface="微软雅黑" panose="020B0503020204020204" pitchFamily="34" charset="-122"/>
              <a:ea typeface="微软雅黑" panose="020B0503020204020204" pitchFamily="34" charset="-122"/>
            </a:endParaRP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指的是某一个给定的词语在该文件中出现的次数。这个数字通常会被归一化</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一般是词频除以文章总词数</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 </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以防止它偏向长的文件。</a:t>
            </a:r>
          </a:p>
        </p:txBody>
      </p:sp>
      <p:pic>
        <p:nvPicPr>
          <p:cNvPr id="10" name="图片 9">
            <a:extLst>
              <a:ext uri="{FF2B5EF4-FFF2-40B4-BE49-F238E27FC236}">
                <a16:creationId xmlns:a16="http://schemas.microsoft.com/office/drawing/2014/main" id="{7904A439-4A0F-4274-86CD-C10AEE3A7A1E}"/>
              </a:ext>
            </a:extLst>
          </p:cNvPr>
          <p:cNvPicPr>
            <a:picLocks noChangeAspect="1"/>
          </p:cNvPicPr>
          <p:nvPr/>
        </p:nvPicPr>
        <p:blipFill>
          <a:blip r:embed="rId3"/>
          <a:stretch>
            <a:fillRect/>
          </a:stretch>
        </p:blipFill>
        <p:spPr>
          <a:xfrm>
            <a:off x="3968717" y="2441019"/>
            <a:ext cx="4105275" cy="1134193"/>
          </a:xfrm>
          <a:prstGeom prst="rect">
            <a:avLst/>
          </a:prstGeom>
        </p:spPr>
      </p:pic>
      <p:sp>
        <p:nvSpPr>
          <p:cNvPr id="11" name="矩形 10">
            <a:extLst>
              <a:ext uri="{FF2B5EF4-FFF2-40B4-BE49-F238E27FC236}">
                <a16:creationId xmlns:a16="http://schemas.microsoft.com/office/drawing/2014/main" id="{1E9D16D9-CC64-4D2A-9311-515D46779E7F}"/>
              </a:ext>
            </a:extLst>
          </p:cNvPr>
          <p:cNvSpPr/>
          <p:nvPr/>
        </p:nvSpPr>
        <p:spPr>
          <a:xfrm>
            <a:off x="889289" y="3562914"/>
            <a:ext cx="10512719" cy="830997"/>
          </a:xfrm>
          <a:prstGeom prst="rect">
            <a:avLst/>
          </a:prstGeom>
        </p:spPr>
        <p:txBody>
          <a:bodyPr wrap="square">
            <a:spAutoFit/>
          </a:bodyPr>
          <a:lstStyle/>
          <a:p>
            <a:r>
              <a:rPr lang="zh-CN" altLang="en-US" sz="1600" dirty="0">
                <a:solidFill>
                  <a:schemeClr val="accent5"/>
                </a:solidFill>
                <a:latin typeface="微软雅黑" panose="020B0503020204020204" pitchFamily="34" charset="-122"/>
                <a:ea typeface="微软雅黑" panose="020B0503020204020204" pitchFamily="34" charset="-122"/>
              </a:rPr>
              <a:t>逆向文件频率 </a:t>
            </a:r>
            <a:r>
              <a:rPr lang="en-US" altLang="zh-CN" sz="1600" dirty="0">
                <a:solidFill>
                  <a:schemeClr val="accent5"/>
                </a:solidFill>
                <a:latin typeface="微软雅黑" panose="020B0503020204020204" pitchFamily="34" charset="-122"/>
                <a:ea typeface="微软雅黑" panose="020B0503020204020204" pitchFamily="34" charset="-122"/>
              </a:rPr>
              <a:t>(inverse document frequency, IDF) </a:t>
            </a:r>
            <a:r>
              <a:rPr lang="zh-CN" altLang="en-US" sz="1600" dirty="0">
                <a:solidFill>
                  <a:schemeClr val="accent5"/>
                </a:solidFill>
                <a:latin typeface="微软雅黑" panose="020B0503020204020204" pitchFamily="34" charset="-122"/>
                <a:ea typeface="微软雅黑" panose="020B0503020204020204" pitchFamily="34" charset="-122"/>
              </a:rPr>
              <a:t>：</a:t>
            </a:r>
            <a:endParaRPr lang="en-US" altLang="zh-CN" sz="1600" dirty="0">
              <a:solidFill>
                <a:schemeClr val="accent5"/>
              </a:solidFill>
              <a:latin typeface="微软雅黑" panose="020B0503020204020204" pitchFamily="34" charset="-122"/>
              <a:ea typeface="微软雅黑" panose="020B0503020204020204" pitchFamily="34" charset="-122"/>
            </a:endParaRPr>
          </a:p>
          <a:p>
            <a:r>
              <a:rPr lang="zh-CN" altLang="en-US" sz="1600" dirty="0">
                <a:solidFill>
                  <a:srgbClr val="E7E6E6">
                    <a:lumMod val="50000"/>
                  </a:srgbClr>
                </a:solidFill>
                <a:latin typeface="微软雅黑" panose="020B0503020204020204" pitchFamily="34" charset="-122"/>
                <a:ea typeface="微软雅黑" panose="020B0503020204020204" pitchFamily="34" charset="-122"/>
              </a:rPr>
              <a:t>如果包含词条</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t</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的文档越少</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 IDF</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越大，则说明词条具有很好的类别区分能力。某一特定词语的</a:t>
            </a:r>
            <a:r>
              <a:rPr lang="en-US" altLang="zh-CN" sz="1600" dirty="0">
                <a:solidFill>
                  <a:srgbClr val="E7E6E6">
                    <a:lumMod val="50000"/>
                  </a:srgbClr>
                </a:solidFill>
                <a:latin typeface="微软雅黑" panose="020B0503020204020204" pitchFamily="34" charset="-122"/>
                <a:ea typeface="微软雅黑" panose="020B0503020204020204" pitchFamily="34" charset="-122"/>
              </a:rPr>
              <a:t>IDF</a:t>
            </a:r>
            <a:r>
              <a:rPr lang="zh-CN" altLang="en-US" sz="1600" dirty="0">
                <a:solidFill>
                  <a:srgbClr val="E7E6E6">
                    <a:lumMod val="50000"/>
                  </a:srgbClr>
                </a:solidFill>
                <a:latin typeface="微软雅黑" panose="020B0503020204020204" pitchFamily="34" charset="-122"/>
                <a:ea typeface="微软雅黑" panose="020B0503020204020204" pitchFamily="34" charset="-122"/>
              </a:rPr>
              <a:t>，可以由总文件数目除以包含该词语之文件的数目，再将得到的商取对数得到。</a:t>
            </a:r>
          </a:p>
        </p:txBody>
      </p:sp>
      <p:pic>
        <p:nvPicPr>
          <p:cNvPr id="12" name="图片 11">
            <a:extLst>
              <a:ext uri="{FF2B5EF4-FFF2-40B4-BE49-F238E27FC236}">
                <a16:creationId xmlns:a16="http://schemas.microsoft.com/office/drawing/2014/main" id="{290E79C6-6224-4691-AB50-2B3CFD67448E}"/>
              </a:ext>
            </a:extLst>
          </p:cNvPr>
          <p:cNvPicPr>
            <a:picLocks noChangeAspect="1"/>
          </p:cNvPicPr>
          <p:nvPr/>
        </p:nvPicPr>
        <p:blipFill>
          <a:blip r:embed="rId4"/>
          <a:stretch>
            <a:fillRect/>
          </a:stretch>
        </p:blipFill>
        <p:spPr>
          <a:xfrm>
            <a:off x="4105234" y="4410389"/>
            <a:ext cx="3695700" cy="966757"/>
          </a:xfrm>
          <a:prstGeom prst="rect">
            <a:avLst/>
          </a:prstGeom>
        </p:spPr>
      </p:pic>
      <p:pic>
        <p:nvPicPr>
          <p:cNvPr id="13" name="图片 12">
            <a:extLst>
              <a:ext uri="{FF2B5EF4-FFF2-40B4-BE49-F238E27FC236}">
                <a16:creationId xmlns:a16="http://schemas.microsoft.com/office/drawing/2014/main" id="{812A14C9-79C1-4683-A7E9-581AF72874B0}"/>
              </a:ext>
            </a:extLst>
          </p:cNvPr>
          <p:cNvPicPr>
            <a:picLocks noChangeAspect="1"/>
          </p:cNvPicPr>
          <p:nvPr/>
        </p:nvPicPr>
        <p:blipFill>
          <a:blip r:embed="rId5"/>
          <a:stretch>
            <a:fillRect/>
          </a:stretch>
        </p:blipFill>
        <p:spPr>
          <a:xfrm>
            <a:off x="4102009" y="5633628"/>
            <a:ext cx="3333750" cy="676275"/>
          </a:xfrm>
          <a:prstGeom prst="rect">
            <a:avLst/>
          </a:prstGeom>
        </p:spPr>
      </p:pic>
      <p:sp>
        <p:nvSpPr>
          <p:cNvPr id="14" name="矩形 13">
            <a:extLst>
              <a:ext uri="{FF2B5EF4-FFF2-40B4-BE49-F238E27FC236}">
                <a16:creationId xmlns:a16="http://schemas.microsoft.com/office/drawing/2014/main" id="{370D9738-3C8B-43A8-A9BA-58F4203FE1B6}"/>
              </a:ext>
            </a:extLst>
          </p:cNvPr>
          <p:cNvSpPr/>
          <p:nvPr/>
        </p:nvSpPr>
        <p:spPr>
          <a:xfrm>
            <a:off x="858582" y="5787099"/>
            <a:ext cx="1138453" cy="369332"/>
          </a:xfrm>
          <a:prstGeom prst="rect">
            <a:avLst/>
          </a:prstGeom>
        </p:spPr>
        <p:txBody>
          <a:bodyPr wrap="none">
            <a:spAutoFit/>
          </a:bodyPr>
          <a:lstStyle/>
          <a:p>
            <a:r>
              <a:rPr lang="en-US" altLang="zh-CN" dirty="0">
                <a:solidFill>
                  <a:schemeClr val="accent5"/>
                </a:solidFill>
                <a:latin typeface="微软雅黑" panose="020B0503020204020204" pitchFamily="34" charset="-122"/>
                <a:ea typeface="微软雅黑" panose="020B0503020204020204" pitchFamily="34" charset="-122"/>
              </a:rPr>
              <a:t>TF-IDF</a:t>
            </a:r>
            <a:r>
              <a:rPr lang="zh-CN" altLang="en-US" dirty="0">
                <a:solidFill>
                  <a:schemeClr val="accent5"/>
                </a:solidFill>
                <a:latin typeface="微软雅黑" panose="020B0503020204020204" pitchFamily="34" charset="-122"/>
                <a:ea typeface="微软雅黑" panose="020B0503020204020204" pitchFamily="34" charset="-122"/>
              </a:rPr>
              <a:t>：</a:t>
            </a:r>
            <a:endParaRPr lang="en-US" altLang="zh-CN" dirty="0">
              <a:solidFill>
                <a:schemeClr val="accent5"/>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221900947"/>
      </p:ext>
    </p:extLst>
  </p:cSld>
  <p:clrMapOvr>
    <a:masterClrMapping/>
  </p:clrMapOvr>
  <mc:AlternateContent xmlns:mc="http://schemas.openxmlformats.org/markup-compatibility/2006" xmlns:p14="http://schemas.microsoft.com/office/powerpoint/2010/main">
    <mc:Choice Requires="p14">
      <p:transition spd="slow" p14:dur="2000" advTm="67392"/>
    </mc:Choice>
    <mc:Fallback xmlns="">
      <p:transition spd="slow" advTm="673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par>
                                <p:cTn id="25" presetID="6" presetClass="entr" presetSubtype="16"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circle(in)">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ircle(in)">
                                      <p:cBhvr>
                                        <p:cTn id="32" dur="2000"/>
                                        <p:tgtEl>
                                          <p:spTgt spid="11"/>
                                        </p:tgtEl>
                                      </p:cBhvr>
                                    </p:animEffect>
                                  </p:childTnLst>
                                </p:cTn>
                              </p:par>
                              <p:par>
                                <p:cTn id="33" presetID="6" presetClass="entr" presetSubtype="16"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circle(in)">
                                      <p:cBhvr>
                                        <p:cTn id="35" dur="2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circle(in)">
                                      <p:cBhvr>
                                        <p:cTn id="40" dur="2000"/>
                                        <p:tgtEl>
                                          <p:spTgt spid="13"/>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circle(in)">
                                      <p:cBhvr>
                                        <p:cTn id="4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683AA22C-7F38-45A7-9816-D391FF96ECC9}"/>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FA15F925-0A73-45AB-85F7-46FDB8D3BC48}"/>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9D15D8A1-4B64-4FE5-A06A-6952D4068BF4}"/>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A36F0A0A-95CF-4607-9DCC-B7CE3A0BBF10}"/>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1C09B6E9-5D6C-4CA5-8BB3-A91CFE80F1C5}"/>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文本相似性</a:t>
              </a:r>
            </a:p>
          </p:txBody>
        </p:sp>
      </p:grpSp>
      <p:sp>
        <p:nvSpPr>
          <p:cNvPr id="7" name="矩形 6">
            <a:extLst>
              <a:ext uri="{FF2B5EF4-FFF2-40B4-BE49-F238E27FC236}">
                <a16:creationId xmlns:a16="http://schemas.microsoft.com/office/drawing/2014/main" id="{9EDD4EDB-FA5B-414E-88AD-3D0139CA1701}"/>
              </a:ext>
            </a:extLst>
          </p:cNvPr>
          <p:cNvSpPr/>
          <p:nvPr/>
        </p:nvSpPr>
        <p:spPr>
          <a:xfrm>
            <a:off x="783772" y="1340890"/>
            <a:ext cx="7397190"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目标：</a:t>
            </a:r>
            <a:r>
              <a:rPr lang="zh-CN" altLang="en-US" dirty="0">
                <a:solidFill>
                  <a:schemeClr val="bg2">
                    <a:lumMod val="50000"/>
                  </a:schemeClr>
                </a:solidFill>
                <a:latin typeface="微软雅黑" panose="020B0503020204020204" pitchFamily="34" charset="-122"/>
                <a:ea typeface="微软雅黑" panose="020B0503020204020204" pitchFamily="34" charset="-122"/>
              </a:rPr>
              <a:t>将文本进行向量化，通过余弦相似性计算出文本之间的相似性</a:t>
            </a:r>
            <a:endParaRPr lang="zh-CN" altLang="en-US" dirty="0"/>
          </a:p>
        </p:txBody>
      </p:sp>
      <p:sp>
        <p:nvSpPr>
          <p:cNvPr id="8" name="矩形 7">
            <a:extLst>
              <a:ext uri="{FF2B5EF4-FFF2-40B4-BE49-F238E27FC236}">
                <a16:creationId xmlns:a16="http://schemas.microsoft.com/office/drawing/2014/main" id="{52D22F02-F237-4336-B55A-A6B796FA3DC5}"/>
              </a:ext>
            </a:extLst>
          </p:cNvPr>
          <p:cNvSpPr/>
          <p:nvPr/>
        </p:nvSpPr>
        <p:spPr>
          <a:xfrm>
            <a:off x="783772" y="1840027"/>
            <a:ext cx="6871896"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工具：</a:t>
            </a:r>
            <a:r>
              <a:rPr lang="en-US" altLang="zh-CN" dirty="0" err="1">
                <a:solidFill>
                  <a:schemeClr val="bg2">
                    <a:lumMod val="50000"/>
                  </a:schemeClr>
                </a:solidFill>
                <a:latin typeface="微软雅黑" panose="020B0503020204020204" pitchFamily="34" charset="-122"/>
                <a:ea typeface="微软雅黑" panose="020B0503020204020204" pitchFamily="34" charset="-122"/>
              </a:rPr>
              <a:t>jieba</a:t>
            </a:r>
            <a:r>
              <a:rPr lang="zh-CN" altLang="en-US" dirty="0">
                <a:solidFill>
                  <a:schemeClr val="bg2">
                    <a:lumMod val="50000"/>
                  </a:schemeClr>
                </a:solidFill>
                <a:latin typeface="微软雅黑" panose="020B0503020204020204" pitchFamily="34" charset="-122"/>
                <a:ea typeface="微软雅黑" panose="020B0503020204020204" pitchFamily="34" charset="-122"/>
              </a:rPr>
              <a:t>分词、</a:t>
            </a:r>
            <a:r>
              <a:rPr lang="en-US" altLang="zh-CN" dirty="0">
                <a:solidFill>
                  <a:schemeClr val="bg2">
                    <a:lumMod val="50000"/>
                  </a:schemeClr>
                </a:solidFill>
                <a:latin typeface="微软雅黑" panose="020B0503020204020204" pitchFamily="34" charset="-122"/>
                <a:ea typeface="微软雅黑" panose="020B0503020204020204" pitchFamily="34" charset="-122"/>
              </a:rPr>
              <a:t>TF-IDF</a:t>
            </a:r>
            <a:r>
              <a:rPr lang="zh-CN" altLang="en-US" dirty="0">
                <a:solidFill>
                  <a:schemeClr val="bg2">
                    <a:lumMod val="50000"/>
                  </a:schemeClr>
                </a:solidFill>
                <a:latin typeface="微软雅黑" panose="020B0503020204020204" pitchFamily="34" charset="-122"/>
                <a:ea typeface="微软雅黑" panose="020B0503020204020204" pitchFamily="34" charset="-122"/>
              </a:rPr>
              <a:t>模型、文本相似度库</a:t>
            </a:r>
            <a:r>
              <a:rPr lang="en-US" altLang="zh-CN" dirty="0" err="1">
                <a:solidFill>
                  <a:schemeClr val="bg2">
                    <a:lumMod val="50000"/>
                  </a:schemeClr>
                </a:solidFill>
                <a:latin typeface="微软雅黑" panose="020B0503020204020204" pitchFamily="34" charset="-122"/>
                <a:ea typeface="微软雅黑" panose="020B0503020204020204" pitchFamily="34" charset="-122"/>
              </a:rPr>
              <a:t>gensim</a:t>
            </a:r>
            <a:endParaRPr lang="zh-CN" altLang="en-US" dirty="0"/>
          </a:p>
        </p:txBody>
      </p:sp>
      <p:grpSp>
        <p:nvGrpSpPr>
          <p:cNvPr id="37" name="组合 36">
            <a:extLst>
              <a:ext uri="{FF2B5EF4-FFF2-40B4-BE49-F238E27FC236}">
                <a16:creationId xmlns:a16="http://schemas.microsoft.com/office/drawing/2014/main" id="{3271E86D-5908-4FE4-9F4B-CB3A7E1F3045}"/>
              </a:ext>
            </a:extLst>
          </p:cNvPr>
          <p:cNvGrpSpPr/>
          <p:nvPr/>
        </p:nvGrpSpPr>
        <p:grpSpPr>
          <a:xfrm>
            <a:off x="889289" y="2508721"/>
            <a:ext cx="6105060" cy="920279"/>
            <a:chOff x="6737148" y="1557280"/>
            <a:chExt cx="4374228" cy="920279"/>
          </a:xfrm>
        </p:grpSpPr>
        <p:sp>
          <p:nvSpPr>
            <p:cNvPr id="38" name="Rectangle: Top Corners Rounded 11">
              <a:extLst>
                <a:ext uri="{FF2B5EF4-FFF2-40B4-BE49-F238E27FC236}">
                  <a16:creationId xmlns:a16="http://schemas.microsoft.com/office/drawing/2014/main" id="{14E60242-CEE5-4E6D-A8A5-DF7D8ACE9AC9}"/>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39" name="组合 38">
              <a:extLst>
                <a:ext uri="{FF2B5EF4-FFF2-40B4-BE49-F238E27FC236}">
                  <a16:creationId xmlns:a16="http://schemas.microsoft.com/office/drawing/2014/main" id="{8D4BAE5E-CDAA-45E7-A711-A1EE473879BF}"/>
                </a:ext>
              </a:extLst>
            </p:cNvPr>
            <p:cNvGrpSpPr/>
            <p:nvPr/>
          </p:nvGrpSpPr>
          <p:grpSpPr>
            <a:xfrm>
              <a:off x="6737148" y="1557280"/>
              <a:ext cx="4374228" cy="920279"/>
              <a:chOff x="6737148" y="1557280"/>
              <a:chExt cx="4374228" cy="920279"/>
            </a:xfrm>
          </p:grpSpPr>
          <p:sp>
            <p:nvSpPr>
              <p:cNvPr id="40" name="TextBox 76">
                <a:extLst>
                  <a:ext uri="{FF2B5EF4-FFF2-40B4-BE49-F238E27FC236}">
                    <a16:creationId xmlns:a16="http://schemas.microsoft.com/office/drawing/2014/main" id="{56B3A95F-5834-4EBD-AE63-0D0BC68E7DDA}"/>
                  </a:ext>
                </a:extLst>
              </p:cNvPr>
              <p:cNvSpPr txBox="1"/>
              <p:nvPr/>
            </p:nvSpPr>
            <p:spPr>
              <a:xfrm>
                <a:off x="7679061" y="1557280"/>
                <a:ext cx="426332"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accent5"/>
                    </a:solidFill>
                  </a:rPr>
                  <a:t>分词</a:t>
                </a:r>
              </a:p>
            </p:txBody>
          </p:sp>
          <p:sp>
            <p:nvSpPr>
              <p:cNvPr id="41" name="矩形 40">
                <a:extLst>
                  <a:ext uri="{FF2B5EF4-FFF2-40B4-BE49-F238E27FC236}">
                    <a16:creationId xmlns:a16="http://schemas.microsoft.com/office/drawing/2014/main" id="{6701DDD1-1B76-485E-B465-A4F32233D9A4}"/>
                  </a:ext>
                </a:extLst>
              </p:cNvPr>
              <p:cNvSpPr/>
              <p:nvPr/>
            </p:nvSpPr>
            <p:spPr>
              <a:xfrm>
                <a:off x="7679061" y="1907279"/>
                <a:ext cx="3432315" cy="570280"/>
              </a:xfrm>
              <a:prstGeom prst="rect">
                <a:avLst/>
              </a:prstGeom>
            </p:spPr>
            <p:txBody>
              <a:bodyPr wrap="square" lIns="91436" tIns="45718" rIns="91436" bIns="45718">
                <a:spAutoFit/>
              </a:bodyPr>
              <a:lstStyle/>
              <a:p>
                <a:pPr>
                  <a:lnSpc>
                    <a:spcPct val="150000"/>
                  </a:lnSpc>
                </a:pPr>
                <a:r>
                  <a:rPr lang="zh-CN" altLang="en-US" sz="1100" dirty="0">
                    <a:solidFill>
                      <a:schemeClr val="bg2">
                        <a:lumMod val="50000"/>
                      </a:schemeClr>
                    </a:solidFill>
                    <a:latin typeface="微软雅黑" panose="020B0503020204020204" pitchFamily="34" charset="-122"/>
                    <a:ea typeface="微软雅黑" panose="020B0503020204020204" pitchFamily="34" charset="-122"/>
                  </a:rPr>
                  <a:t>通过</a:t>
                </a:r>
                <a:r>
                  <a:rPr lang="en-US" altLang="zh-CN" sz="1100" dirty="0" err="1">
                    <a:solidFill>
                      <a:schemeClr val="bg2">
                        <a:lumMod val="50000"/>
                      </a:schemeClr>
                    </a:solidFill>
                    <a:latin typeface="微软雅黑" panose="020B0503020204020204" pitchFamily="34" charset="-122"/>
                    <a:ea typeface="微软雅黑" panose="020B0503020204020204" pitchFamily="34" charset="-122"/>
                  </a:rPr>
                  <a:t>jieba</a:t>
                </a:r>
                <a:r>
                  <a:rPr lang="zh-CN" altLang="en-US" sz="1100" dirty="0">
                    <a:solidFill>
                      <a:schemeClr val="bg2">
                        <a:lumMod val="50000"/>
                      </a:schemeClr>
                    </a:solidFill>
                    <a:latin typeface="微软雅黑" panose="020B0503020204020204" pitchFamily="34" charset="-122"/>
                    <a:ea typeface="微软雅黑" panose="020B0503020204020204" pitchFamily="34" charset="-122"/>
                  </a:rPr>
                  <a:t>分词工具将所有的职位需求进行分词，并进行停用词的过滤</a:t>
                </a:r>
                <a:endParaRPr lang="en-US" altLang="zh-CN" sz="11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 name="TextBox 76">
                <a:extLst>
                  <a:ext uri="{FF2B5EF4-FFF2-40B4-BE49-F238E27FC236}">
                    <a16:creationId xmlns:a16="http://schemas.microsoft.com/office/drawing/2014/main" id="{148C3C34-2588-4D7F-9ADE-A2D50D18322E}"/>
                  </a:ext>
                </a:extLst>
              </p:cNvPr>
              <p:cNvSpPr txBox="1"/>
              <p:nvPr/>
            </p:nvSpPr>
            <p:spPr>
              <a:xfrm>
                <a:off x="6737148" y="1644684"/>
                <a:ext cx="437932" cy="584771"/>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rgbClr val="005CA7"/>
                    </a:solidFill>
                  </a:rPr>
                  <a:t>1</a:t>
                </a:r>
                <a:endParaRPr lang="zh-CN" altLang="en-US" sz="3200" dirty="0">
                  <a:solidFill>
                    <a:srgbClr val="005CA7"/>
                  </a:solidFill>
                </a:endParaRPr>
              </a:p>
            </p:txBody>
          </p:sp>
        </p:grpSp>
      </p:grpSp>
      <p:grpSp>
        <p:nvGrpSpPr>
          <p:cNvPr id="43" name="组合 42">
            <a:extLst>
              <a:ext uri="{FF2B5EF4-FFF2-40B4-BE49-F238E27FC236}">
                <a16:creationId xmlns:a16="http://schemas.microsoft.com/office/drawing/2014/main" id="{BFEB07E9-7B4A-4CE3-A91C-15B82A003F71}"/>
              </a:ext>
            </a:extLst>
          </p:cNvPr>
          <p:cNvGrpSpPr/>
          <p:nvPr/>
        </p:nvGrpSpPr>
        <p:grpSpPr>
          <a:xfrm>
            <a:off x="889289" y="3648018"/>
            <a:ext cx="6035764" cy="845927"/>
            <a:chOff x="6737148" y="2696577"/>
            <a:chExt cx="4388052" cy="845927"/>
          </a:xfrm>
        </p:grpSpPr>
        <p:sp>
          <p:nvSpPr>
            <p:cNvPr id="44" name="Rectangle: Top Corners Rounded 13">
              <a:extLst>
                <a:ext uri="{FF2B5EF4-FFF2-40B4-BE49-F238E27FC236}">
                  <a16:creationId xmlns:a16="http://schemas.microsoft.com/office/drawing/2014/main" id="{72F4DB63-18E4-4B87-BEB2-1CA503A2069F}"/>
                </a:ext>
              </a:extLst>
            </p:cNvPr>
            <p:cNvSpPr/>
            <p:nvPr/>
          </p:nvSpPr>
          <p:spPr>
            <a:xfrm rot="10800000" flipH="1">
              <a:off x="7357542" y="272287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45" name="组合 44">
              <a:extLst>
                <a:ext uri="{FF2B5EF4-FFF2-40B4-BE49-F238E27FC236}">
                  <a16:creationId xmlns:a16="http://schemas.microsoft.com/office/drawing/2014/main" id="{FF2602EB-1C57-4114-85C8-ACF8F5532910}"/>
                </a:ext>
              </a:extLst>
            </p:cNvPr>
            <p:cNvGrpSpPr/>
            <p:nvPr/>
          </p:nvGrpSpPr>
          <p:grpSpPr>
            <a:xfrm>
              <a:off x="7692885" y="2696577"/>
              <a:ext cx="3432315" cy="845927"/>
              <a:chOff x="7807185" y="1688170"/>
              <a:chExt cx="3432315" cy="845927"/>
            </a:xfrm>
          </p:grpSpPr>
          <p:sp>
            <p:nvSpPr>
              <p:cNvPr id="47" name="TextBox 76">
                <a:extLst>
                  <a:ext uri="{FF2B5EF4-FFF2-40B4-BE49-F238E27FC236}">
                    <a16:creationId xmlns:a16="http://schemas.microsoft.com/office/drawing/2014/main" id="{A8F77647-FE38-44CA-805D-A7819E72F6DF}"/>
                  </a:ext>
                </a:extLst>
              </p:cNvPr>
              <p:cNvSpPr txBox="1"/>
              <p:nvPr/>
            </p:nvSpPr>
            <p:spPr>
              <a:xfrm>
                <a:off x="7807185" y="1688170"/>
                <a:ext cx="880102"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accent5"/>
                    </a:solidFill>
                  </a:rPr>
                  <a:t>制作语料库</a:t>
                </a:r>
              </a:p>
            </p:txBody>
          </p:sp>
          <p:sp>
            <p:nvSpPr>
              <p:cNvPr id="48" name="矩形 47">
                <a:extLst>
                  <a:ext uri="{FF2B5EF4-FFF2-40B4-BE49-F238E27FC236}">
                    <a16:creationId xmlns:a16="http://schemas.microsoft.com/office/drawing/2014/main" id="{9A184B03-0588-4A9B-8568-1018EBB6D95D}"/>
                  </a:ext>
                </a:extLst>
              </p:cNvPr>
              <p:cNvSpPr/>
              <p:nvPr/>
            </p:nvSpPr>
            <p:spPr>
              <a:xfrm>
                <a:off x="7807185" y="2007290"/>
                <a:ext cx="3432315" cy="526807"/>
              </a:xfrm>
              <a:prstGeom prst="rect">
                <a:avLst/>
              </a:prstGeom>
            </p:spPr>
            <p:txBody>
              <a:bodyPr wrap="square" lIns="91436" tIns="45718" rIns="91436" bIns="45718">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rPr>
                  <a:t>将分词得到的词进行向量的映射。根据词典集将所有文本分词结果转为向量表示，得到一个语料库</a:t>
                </a:r>
                <a:r>
                  <a:rPr lang="en-US" altLang="zh-CN" sz="1000" dirty="0">
                    <a:solidFill>
                      <a:schemeClr val="bg2">
                        <a:lumMod val="50000"/>
                      </a:schemeClr>
                    </a:solidFill>
                    <a:latin typeface="微软雅黑" panose="020B0503020204020204" pitchFamily="34" charset="-122"/>
                    <a:ea typeface="微软雅黑" panose="020B0503020204020204" pitchFamily="34" charset="-122"/>
                  </a:rPr>
                  <a:t>corpus</a:t>
                </a:r>
              </a:p>
            </p:txBody>
          </p:sp>
        </p:grpSp>
        <p:sp>
          <p:nvSpPr>
            <p:cNvPr id="46" name="TextBox 76">
              <a:extLst>
                <a:ext uri="{FF2B5EF4-FFF2-40B4-BE49-F238E27FC236}">
                  <a16:creationId xmlns:a16="http://schemas.microsoft.com/office/drawing/2014/main" id="{2BF74038-3266-4E58-93F2-65F99922FC4F}"/>
                </a:ext>
              </a:extLst>
            </p:cNvPr>
            <p:cNvSpPr txBox="1"/>
            <p:nvPr/>
          </p:nvSpPr>
          <p:spPr>
            <a:xfrm>
              <a:off x="6737148" y="2802231"/>
              <a:ext cx="437932" cy="584771"/>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rgbClr val="005CA7"/>
                  </a:solidFill>
                </a:rPr>
                <a:t>2</a:t>
              </a:r>
              <a:endParaRPr lang="zh-CN" altLang="en-US" sz="3200" dirty="0">
                <a:solidFill>
                  <a:srgbClr val="005CA7"/>
                </a:solidFill>
              </a:endParaRPr>
            </a:p>
          </p:txBody>
        </p:sp>
      </p:grpSp>
      <p:grpSp>
        <p:nvGrpSpPr>
          <p:cNvPr id="49" name="组合 48">
            <a:extLst>
              <a:ext uri="{FF2B5EF4-FFF2-40B4-BE49-F238E27FC236}">
                <a16:creationId xmlns:a16="http://schemas.microsoft.com/office/drawing/2014/main" id="{85A27362-F530-4737-AFE4-FE639F709CE2}"/>
              </a:ext>
            </a:extLst>
          </p:cNvPr>
          <p:cNvGrpSpPr/>
          <p:nvPr/>
        </p:nvGrpSpPr>
        <p:grpSpPr>
          <a:xfrm>
            <a:off x="889289" y="4816425"/>
            <a:ext cx="6035764" cy="864672"/>
            <a:chOff x="6737148" y="3864984"/>
            <a:chExt cx="4388052" cy="864672"/>
          </a:xfrm>
        </p:grpSpPr>
        <p:sp>
          <p:nvSpPr>
            <p:cNvPr id="50" name="Rectangle: Top Corners Rounded 14">
              <a:extLst>
                <a:ext uri="{FF2B5EF4-FFF2-40B4-BE49-F238E27FC236}">
                  <a16:creationId xmlns:a16="http://schemas.microsoft.com/office/drawing/2014/main" id="{7AC9038C-5C8F-4AEA-8B0A-40C2D5F42F0D}"/>
                </a:ext>
              </a:extLst>
            </p:cNvPr>
            <p:cNvSpPr/>
            <p:nvPr/>
          </p:nvSpPr>
          <p:spPr>
            <a:xfrm rot="10800000" flipH="1">
              <a:off x="7357543" y="387178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1" name="组合 50">
              <a:extLst>
                <a:ext uri="{FF2B5EF4-FFF2-40B4-BE49-F238E27FC236}">
                  <a16:creationId xmlns:a16="http://schemas.microsoft.com/office/drawing/2014/main" id="{25ED3AAD-543A-418C-8E63-073AFE96898D}"/>
                </a:ext>
              </a:extLst>
            </p:cNvPr>
            <p:cNvGrpSpPr/>
            <p:nvPr/>
          </p:nvGrpSpPr>
          <p:grpSpPr>
            <a:xfrm>
              <a:off x="7692885" y="3864984"/>
              <a:ext cx="3432315" cy="864672"/>
              <a:chOff x="7807185" y="1688170"/>
              <a:chExt cx="3432315" cy="864672"/>
            </a:xfrm>
          </p:grpSpPr>
          <p:sp>
            <p:nvSpPr>
              <p:cNvPr id="53" name="TextBox 76">
                <a:extLst>
                  <a:ext uri="{FF2B5EF4-FFF2-40B4-BE49-F238E27FC236}">
                    <a16:creationId xmlns:a16="http://schemas.microsoft.com/office/drawing/2014/main" id="{186C901D-DB95-4EC8-A3D0-2938F5E7EC4C}"/>
                  </a:ext>
                </a:extLst>
              </p:cNvPr>
              <p:cNvSpPr txBox="1"/>
              <p:nvPr/>
            </p:nvSpPr>
            <p:spPr>
              <a:xfrm>
                <a:off x="7807185" y="1688170"/>
                <a:ext cx="1355584"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accent5"/>
                    </a:solidFill>
                  </a:rPr>
                  <a:t>建立一个</a:t>
                </a:r>
                <a:r>
                  <a:rPr lang="en-US" altLang="zh-CN" dirty="0" err="1">
                    <a:solidFill>
                      <a:schemeClr val="accent5"/>
                    </a:solidFill>
                  </a:rPr>
                  <a:t>tfidf</a:t>
                </a:r>
                <a:r>
                  <a:rPr lang="zh-CN" altLang="en-US" dirty="0">
                    <a:solidFill>
                      <a:schemeClr val="accent5"/>
                    </a:solidFill>
                  </a:rPr>
                  <a:t>模型</a:t>
                </a:r>
              </a:p>
            </p:txBody>
          </p:sp>
          <p:sp>
            <p:nvSpPr>
              <p:cNvPr id="54" name="矩形 53">
                <a:extLst>
                  <a:ext uri="{FF2B5EF4-FFF2-40B4-BE49-F238E27FC236}">
                    <a16:creationId xmlns:a16="http://schemas.microsoft.com/office/drawing/2014/main" id="{97BC3A99-87A4-46C4-A8B5-D71C5A8730F9}"/>
                  </a:ext>
                </a:extLst>
              </p:cNvPr>
              <p:cNvSpPr/>
              <p:nvPr/>
            </p:nvSpPr>
            <p:spPr>
              <a:xfrm>
                <a:off x="7807185" y="2026035"/>
                <a:ext cx="3432315" cy="526807"/>
              </a:xfrm>
              <a:prstGeom prst="rect">
                <a:avLst/>
              </a:prstGeom>
            </p:spPr>
            <p:txBody>
              <a:bodyPr wrap="square" lIns="91436" tIns="45718" rIns="91436" bIns="45718">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rPr>
                  <a:t>通过语料库建立一个</a:t>
                </a:r>
                <a:r>
                  <a:rPr lang="en-US" altLang="zh-CN" sz="1000" dirty="0" err="1">
                    <a:solidFill>
                      <a:schemeClr val="bg2">
                        <a:lumMod val="50000"/>
                      </a:schemeClr>
                    </a:solidFill>
                    <a:latin typeface="微软雅黑" panose="020B0503020204020204" pitchFamily="34" charset="-122"/>
                    <a:ea typeface="微软雅黑" panose="020B0503020204020204" pitchFamily="34" charset="-122"/>
                  </a:rPr>
                  <a:t>tfidf</a:t>
                </a:r>
                <a:r>
                  <a:rPr lang="zh-CN" altLang="en-US" sz="1000" dirty="0">
                    <a:solidFill>
                      <a:schemeClr val="bg2">
                        <a:lumMod val="50000"/>
                      </a:schemeClr>
                    </a:solidFill>
                    <a:latin typeface="微软雅黑" panose="020B0503020204020204" pitchFamily="34" charset="-122"/>
                    <a:ea typeface="微软雅黑" panose="020B0503020204020204" pitchFamily="34" charset="-122"/>
                  </a:rPr>
                  <a:t>模型，利用此模型可以将文档的向量表示转换为</a:t>
                </a:r>
                <a:r>
                  <a:rPr lang="en-US" altLang="zh-CN" sz="1000" dirty="0" err="1">
                    <a:solidFill>
                      <a:schemeClr val="bg2">
                        <a:lumMod val="50000"/>
                      </a:schemeClr>
                    </a:solidFill>
                    <a:latin typeface="微软雅黑" panose="020B0503020204020204" pitchFamily="34" charset="-122"/>
                    <a:ea typeface="微软雅黑" panose="020B0503020204020204" pitchFamily="34" charset="-122"/>
                  </a:rPr>
                  <a:t>tfidf</a:t>
                </a:r>
                <a:r>
                  <a:rPr lang="zh-CN" altLang="en-US" sz="1000" dirty="0">
                    <a:solidFill>
                      <a:schemeClr val="bg2">
                        <a:lumMod val="50000"/>
                      </a:schemeClr>
                    </a:solidFill>
                    <a:latin typeface="微软雅黑" panose="020B0503020204020204" pitchFamily="34" charset="-122"/>
                    <a:ea typeface="微软雅黑" panose="020B0503020204020204" pitchFamily="34" charset="-122"/>
                  </a:rPr>
                  <a:t>表示方法</a:t>
                </a:r>
                <a:endParaRPr lang="en-US" altLang="zh-CN" sz="1000"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52" name="TextBox 76">
              <a:extLst>
                <a:ext uri="{FF2B5EF4-FFF2-40B4-BE49-F238E27FC236}">
                  <a16:creationId xmlns:a16="http://schemas.microsoft.com/office/drawing/2014/main" id="{6D3F6F94-5B23-49CB-95D1-4222053C3DAD}"/>
                </a:ext>
              </a:extLst>
            </p:cNvPr>
            <p:cNvSpPr txBox="1"/>
            <p:nvPr/>
          </p:nvSpPr>
          <p:spPr>
            <a:xfrm>
              <a:off x="6737148" y="3951141"/>
              <a:ext cx="437932" cy="584771"/>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rgbClr val="005CA7"/>
                  </a:solidFill>
                </a:rPr>
                <a:t>3</a:t>
              </a:r>
              <a:endParaRPr lang="zh-CN" altLang="en-US" sz="3200" dirty="0">
                <a:solidFill>
                  <a:srgbClr val="005CA7"/>
                </a:solidFill>
              </a:endParaRPr>
            </a:p>
          </p:txBody>
        </p:sp>
      </p:grpSp>
      <p:grpSp>
        <p:nvGrpSpPr>
          <p:cNvPr id="55" name="组合 54">
            <a:extLst>
              <a:ext uri="{FF2B5EF4-FFF2-40B4-BE49-F238E27FC236}">
                <a16:creationId xmlns:a16="http://schemas.microsoft.com/office/drawing/2014/main" id="{8EDB28F0-DF57-4297-9547-3A2823E12C6E}"/>
              </a:ext>
            </a:extLst>
          </p:cNvPr>
          <p:cNvGrpSpPr/>
          <p:nvPr/>
        </p:nvGrpSpPr>
        <p:grpSpPr>
          <a:xfrm>
            <a:off x="889289" y="5972133"/>
            <a:ext cx="6035764" cy="743490"/>
            <a:chOff x="6737148" y="5020692"/>
            <a:chExt cx="4388052" cy="743490"/>
          </a:xfrm>
        </p:grpSpPr>
        <p:sp>
          <p:nvSpPr>
            <p:cNvPr id="56" name="Rectangle: Top Corners Rounded 15">
              <a:extLst>
                <a:ext uri="{FF2B5EF4-FFF2-40B4-BE49-F238E27FC236}">
                  <a16:creationId xmlns:a16="http://schemas.microsoft.com/office/drawing/2014/main" id="{C76605BE-87AF-4278-95FA-E67B2B5A0C3A}"/>
                </a:ext>
              </a:extLst>
            </p:cNvPr>
            <p:cNvSpPr/>
            <p:nvPr/>
          </p:nvSpPr>
          <p:spPr>
            <a:xfrm rot="10800000" flipH="1">
              <a:off x="7357543" y="502069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7" name="组合 56">
              <a:extLst>
                <a:ext uri="{FF2B5EF4-FFF2-40B4-BE49-F238E27FC236}">
                  <a16:creationId xmlns:a16="http://schemas.microsoft.com/office/drawing/2014/main" id="{1DA8F654-7297-45FC-BB6C-93BB91F9B275}"/>
                </a:ext>
              </a:extLst>
            </p:cNvPr>
            <p:cNvGrpSpPr/>
            <p:nvPr/>
          </p:nvGrpSpPr>
          <p:grpSpPr>
            <a:xfrm>
              <a:off x="7692885" y="5033392"/>
              <a:ext cx="3432315" cy="633431"/>
              <a:chOff x="7807185" y="1688170"/>
              <a:chExt cx="3432315" cy="633431"/>
            </a:xfrm>
          </p:grpSpPr>
          <p:sp>
            <p:nvSpPr>
              <p:cNvPr id="59" name="TextBox 76">
                <a:extLst>
                  <a:ext uri="{FF2B5EF4-FFF2-40B4-BE49-F238E27FC236}">
                    <a16:creationId xmlns:a16="http://schemas.microsoft.com/office/drawing/2014/main" id="{EDFD67D9-8264-4264-8183-CD8FEE3CB69C}"/>
                  </a:ext>
                </a:extLst>
              </p:cNvPr>
              <p:cNvSpPr txBox="1"/>
              <p:nvPr/>
            </p:nvSpPr>
            <p:spPr>
              <a:xfrm>
                <a:off x="7807185" y="1688170"/>
                <a:ext cx="880102" cy="338550"/>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dirty="0">
                    <a:solidFill>
                      <a:schemeClr val="accent5"/>
                    </a:solidFill>
                  </a:rPr>
                  <a:t>相似度计算</a:t>
                </a:r>
              </a:p>
            </p:txBody>
          </p:sp>
          <p:sp>
            <p:nvSpPr>
              <p:cNvPr id="60" name="矩形 59">
                <a:extLst>
                  <a:ext uri="{FF2B5EF4-FFF2-40B4-BE49-F238E27FC236}">
                    <a16:creationId xmlns:a16="http://schemas.microsoft.com/office/drawing/2014/main" id="{B08A6B05-2903-4AA0-9DB9-AE12C756CED7}"/>
                  </a:ext>
                </a:extLst>
              </p:cNvPr>
              <p:cNvSpPr/>
              <p:nvPr/>
            </p:nvSpPr>
            <p:spPr>
              <a:xfrm>
                <a:off x="7807185" y="2025627"/>
                <a:ext cx="3432315" cy="295974"/>
              </a:xfrm>
              <a:prstGeom prst="rect">
                <a:avLst/>
              </a:prstGeom>
            </p:spPr>
            <p:txBody>
              <a:bodyPr wrap="square" lIns="91436" tIns="45718" rIns="91436" bIns="45718">
                <a:spAutoFit/>
              </a:bodyPr>
              <a:lstStyle/>
              <a:p>
                <a:pPr>
                  <a:lnSpc>
                    <a:spcPct val="150000"/>
                  </a:lnSpc>
                </a:pPr>
                <a:r>
                  <a:rPr lang="zh-CN" altLang="en-US" sz="1000" dirty="0">
                    <a:solidFill>
                      <a:schemeClr val="bg2">
                        <a:lumMod val="50000"/>
                      </a:schemeClr>
                    </a:solidFill>
                    <a:latin typeface="微软雅黑" panose="020B0503020204020204" pitchFamily="34" charset="-122"/>
                    <a:ea typeface="微软雅黑" panose="020B0503020204020204" pitchFamily="34" charset="-122"/>
                  </a:rPr>
                  <a:t>将求职者的信息与职位信息进行余弦相似性计算</a:t>
                </a:r>
                <a:endParaRPr lang="en-US" altLang="zh-CN" sz="1000" dirty="0">
                  <a:solidFill>
                    <a:schemeClr val="bg2">
                      <a:lumMod val="50000"/>
                    </a:schemeClr>
                  </a:solidFill>
                  <a:latin typeface="微软雅黑" panose="020B0503020204020204" pitchFamily="34" charset="-122"/>
                  <a:ea typeface="微软雅黑" panose="020B0503020204020204" pitchFamily="34" charset="-122"/>
                </a:endParaRPr>
              </a:p>
            </p:txBody>
          </p:sp>
        </p:grpSp>
        <p:sp>
          <p:nvSpPr>
            <p:cNvPr id="58" name="TextBox 76">
              <a:extLst>
                <a:ext uri="{FF2B5EF4-FFF2-40B4-BE49-F238E27FC236}">
                  <a16:creationId xmlns:a16="http://schemas.microsoft.com/office/drawing/2014/main" id="{137A396D-5904-4230-BCD9-42E1788F955F}"/>
                </a:ext>
              </a:extLst>
            </p:cNvPr>
            <p:cNvSpPr txBox="1"/>
            <p:nvPr/>
          </p:nvSpPr>
          <p:spPr>
            <a:xfrm>
              <a:off x="6737148" y="5050437"/>
              <a:ext cx="437932" cy="584771"/>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en-US" altLang="zh-CN" sz="3200" dirty="0">
                  <a:solidFill>
                    <a:srgbClr val="005CA7"/>
                  </a:solidFill>
                </a:rPr>
                <a:t>4</a:t>
              </a:r>
              <a:endParaRPr lang="zh-CN" altLang="en-US" sz="3200" dirty="0">
                <a:solidFill>
                  <a:srgbClr val="005CA7"/>
                </a:solidFill>
              </a:endParaRPr>
            </a:p>
          </p:txBody>
        </p:sp>
      </p:grpSp>
      <p:sp>
        <p:nvSpPr>
          <p:cNvPr id="61" name="矩形 60">
            <a:extLst>
              <a:ext uri="{FF2B5EF4-FFF2-40B4-BE49-F238E27FC236}">
                <a16:creationId xmlns:a16="http://schemas.microsoft.com/office/drawing/2014/main" id="{A7101B8F-F48B-48B7-8ABC-6B6662087164}"/>
              </a:ext>
            </a:extLst>
          </p:cNvPr>
          <p:cNvSpPr/>
          <p:nvPr/>
        </p:nvSpPr>
        <p:spPr>
          <a:xfrm>
            <a:off x="7302144" y="2288811"/>
            <a:ext cx="4076768" cy="307776"/>
          </a:xfrm>
          <a:prstGeom prst="rect">
            <a:avLst/>
          </a:prstGeom>
        </p:spPr>
        <p:txBody>
          <a:bodyPr wrap="square">
            <a:spAutoFit/>
          </a:bodyPr>
          <a:lstStyle/>
          <a:p>
            <a:r>
              <a:rPr lang="en-US" altLang="zh-CN" sz="1400" dirty="0">
                <a:solidFill>
                  <a:srgbClr val="005CA7"/>
                </a:solidFill>
                <a:latin typeface="微软雅黑" panose="020B0503020204020204" pitchFamily="34" charset="-122"/>
                <a:ea typeface="微软雅黑" panose="020B0503020204020204" pitchFamily="34" charset="-122"/>
              </a:rPr>
              <a:t>[</a:t>
            </a:r>
            <a:r>
              <a:rPr lang="zh-CN" altLang="en-US" sz="1400" dirty="0">
                <a:solidFill>
                  <a:srgbClr val="005CA7"/>
                </a:solidFill>
                <a:latin typeface="微软雅黑" panose="020B0503020204020204" pitchFamily="34" charset="-122"/>
                <a:ea typeface="微软雅黑" panose="020B0503020204020204" pitchFamily="34" charset="-122"/>
              </a:rPr>
              <a:t>熟悉  数据库  和   </a:t>
            </a:r>
            <a:r>
              <a:rPr lang="en-US" altLang="zh-CN" sz="1400" dirty="0">
                <a:solidFill>
                  <a:srgbClr val="005CA7"/>
                </a:solidFill>
                <a:latin typeface="微软雅黑" panose="020B0503020204020204" pitchFamily="34" charset="-122"/>
                <a:ea typeface="微软雅黑" panose="020B0503020204020204" pitchFamily="34" charset="-122"/>
              </a:rPr>
              <a:t>JAVA  </a:t>
            </a:r>
            <a:r>
              <a:rPr lang="zh-CN" altLang="en-US" sz="1400" dirty="0">
                <a:solidFill>
                  <a:srgbClr val="005CA7"/>
                </a:solidFill>
                <a:latin typeface="微软雅黑" panose="020B0503020204020204" pitchFamily="34" charset="-122"/>
                <a:ea typeface="微软雅黑" panose="020B0503020204020204" pitchFamily="34" charset="-122"/>
              </a:rPr>
              <a:t>语言</a:t>
            </a:r>
            <a:r>
              <a:rPr lang="en-US" altLang="zh-CN" sz="1400" dirty="0">
                <a:solidFill>
                  <a:srgbClr val="005CA7"/>
                </a:solidFill>
                <a:latin typeface="微软雅黑" panose="020B0503020204020204" pitchFamily="34" charset="-122"/>
                <a:ea typeface="微软雅黑" panose="020B0503020204020204" pitchFamily="34" charset="-122"/>
              </a:rPr>
              <a:t>]</a:t>
            </a:r>
            <a:endParaRPr lang="zh-CN" altLang="en-US" sz="1400" dirty="0">
              <a:solidFill>
                <a:srgbClr val="005CA7"/>
              </a:solidFill>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BBEEC16F-6DF5-4F1E-8C8E-B3C8A877D827}"/>
              </a:ext>
            </a:extLst>
          </p:cNvPr>
          <p:cNvSpPr txBox="1"/>
          <p:nvPr/>
        </p:nvSpPr>
        <p:spPr>
          <a:xfrm>
            <a:off x="6994349" y="3169818"/>
            <a:ext cx="1655409" cy="1446550"/>
          </a:xfrm>
          <a:prstGeom prst="rect">
            <a:avLst/>
          </a:prstGeom>
          <a:noFill/>
        </p:spPr>
        <p:txBody>
          <a:bodyPr wrap="square" rtlCol="0">
            <a:spAutoFit/>
          </a:bodyPr>
          <a:lstStyle/>
          <a:p>
            <a:r>
              <a:rPr lang="en-US" altLang="zh-CN" sz="1100" dirty="0">
                <a:solidFill>
                  <a:srgbClr val="005CA7"/>
                </a:solidFill>
                <a:latin typeface="微软雅黑" panose="020B0503020204020204" pitchFamily="34" charset="-122"/>
                <a:ea typeface="微软雅黑" panose="020B0503020204020204" pitchFamily="34" charset="-122"/>
              </a:rPr>
              <a:t>{‘</a:t>
            </a:r>
            <a:r>
              <a:rPr lang="zh-CN" altLang="en-US" sz="1100" dirty="0">
                <a:solidFill>
                  <a:srgbClr val="005CA7"/>
                </a:solidFill>
                <a:latin typeface="微软雅黑" panose="020B0503020204020204" pitchFamily="34" charset="-122"/>
                <a:ea typeface="微软雅黑" panose="020B0503020204020204" pitchFamily="34" charset="-122"/>
              </a:rPr>
              <a:t>熟悉</a:t>
            </a:r>
            <a:r>
              <a:rPr lang="en-US" altLang="zh-CN" sz="1100" dirty="0">
                <a:solidFill>
                  <a:srgbClr val="005CA7"/>
                </a:solidFill>
                <a:latin typeface="微软雅黑" panose="020B0503020204020204" pitchFamily="34" charset="-122"/>
                <a:ea typeface="微软雅黑" panose="020B0503020204020204" pitchFamily="34" charset="-122"/>
              </a:rPr>
              <a:t>’:1,</a:t>
            </a:r>
          </a:p>
          <a:p>
            <a:r>
              <a:rPr lang="en-US" altLang="zh-CN" sz="1100" dirty="0">
                <a:solidFill>
                  <a:srgbClr val="005CA7"/>
                </a:solidFill>
                <a:latin typeface="微软雅黑" panose="020B0503020204020204" pitchFamily="34" charset="-122"/>
                <a:ea typeface="微软雅黑" panose="020B0503020204020204" pitchFamily="34" charset="-122"/>
              </a:rPr>
              <a:t>‘</a:t>
            </a:r>
            <a:r>
              <a:rPr lang="zh-CN" altLang="en-US" sz="1100" dirty="0">
                <a:solidFill>
                  <a:srgbClr val="005CA7"/>
                </a:solidFill>
                <a:latin typeface="微软雅黑" panose="020B0503020204020204" pitchFamily="34" charset="-122"/>
                <a:ea typeface="微软雅黑" panose="020B0503020204020204" pitchFamily="34" charset="-122"/>
              </a:rPr>
              <a:t>数据库</a:t>
            </a:r>
            <a:r>
              <a:rPr lang="en-US" altLang="zh-CN" sz="1100" dirty="0">
                <a:solidFill>
                  <a:srgbClr val="005CA7"/>
                </a:solidFill>
                <a:latin typeface="微软雅黑" panose="020B0503020204020204" pitchFamily="34" charset="-122"/>
                <a:ea typeface="微软雅黑" panose="020B0503020204020204" pitchFamily="34" charset="-122"/>
              </a:rPr>
              <a:t>’:2,</a:t>
            </a:r>
          </a:p>
          <a:p>
            <a:r>
              <a:rPr lang="en-US" altLang="zh-CN" sz="1100" dirty="0">
                <a:solidFill>
                  <a:srgbClr val="005CA7"/>
                </a:solidFill>
                <a:latin typeface="微软雅黑" panose="020B0503020204020204" pitchFamily="34" charset="-122"/>
                <a:ea typeface="微软雅黑" panose="020B0503020204020204" pitchFamily="34" charset="-122"/>
              </a:rPr>
              <a:t>‘</a:t>
            </a:r>
            <a:r>
              <a:rPr lang="zh-CN" altLang="en-US" sz="1100" dirty="0">
                <a:solidFill>
                  <a:srgbClr val="005CA7"/>
                </a:solidFill>
                <a:latin typeface="微软雅黑" panose="020B0503020204020204" pitchFamily="34" charset="-122"/>
                <a:ea typeface="微软雅黑" panose="020B0503020204020204" pitchFamily="34" charset="-122"/>
              </a:rPr>
              <a:t>和</a:t>
            </a:r>
            <a:r>
              <a:rPr lang="en-US" altLang="zh-CN" sz="1100" dirty="0">
                <a:solidFill>
                  <a:srgbClr val="005CA7"/>
                </a:solidFill>
                <a:latin typeface="微软雅黑" panose="020B0503020204020204" pitchFamily="34" charset="-122"/>
                <a:ea typeface="微软雅黑" panose="020B0503020204020204" pitchFamily="34" charset="-122"/>
              </a:rPr>
              <a:t>’:3,</a:t>
            </a:r>
          </a:p>
          <a:p>
            <a:r>
              <a:rPr lang="en-US" altLang="zh-CN" sz="1100" dirty="0">
                <a:solidFill>
                  <a:srgbClr val="005CA7"/>
                </a:solidFill>
                <a:latin typeface="微软雅黑" panose="020B0503020204020204" pitchFamily="34" charset="-122"/>
                <a:ea typeface="微软雅黑" panose="020B0503020204020204" pitchFamily="34" charset="-122"/>
              </a:rPr>
              <a:t>‘JAVA’:4,’</a:t>
            </a:r>
          </a:p>
          <a:p>
            <a:r>
              <a:rPr lang="en-US" altLang="zh-CN" sz="1100" dirty="0">
                <a:solidFill>
                  <a:srgbClr val="005CA7"/>
                </a:solidFill>
                <a:latin typeface="微软雅黑" panose="020B0503020204020204" pitchFamily="34" charset="-122"/>
                <a:ea typeface="微软雅黑" panose="020B0503020204020204" pitchFamily="34" charset="-122"/>
              </a:rPr>
              <a:t>‘</a:t>
            </a:r>
            <a:r>
              <a:rPr lang="zh-CN" altLang="en-US" sz="1100" dirty="0">
                <a:solidFill>
                  <a:srgbClr val="005CA7"/>
                </a:solidFill>
                <a:latin typeface="微软雅黑" panose="020B0503020204020204" pitchFamily="34" charset="-122"/>
                <a:ea typeface="微软雅黑" panose="020B0503020204020204" pitchFamily="34" charset="-122"/>
              </a:rPr>
              <a:t>语言</a:t>
            </a:r>
            <a:r>
              <a:rPr lang="en-US" altLang="zh-CN" sz="1100" dirty="0">
                <a:solidFill>
                  <a:srgbClr val="005CA7"/>
                </a:solidFill>
                <a:latin typeface="微软雅黑" panose="020B0503020204020204" pitchFamily="34" charset="-122"/>
                <a:ea typeface="微软雅黑" panose="020B0503020204020204" pitchFamily="34" charset="-122"/>
              </a:rPr>
              <a:t>’:5, </a:t>
            </a:r>
          </a:p>
          <a:p>
            <a:r>
              <a:rPr lang="en-US" altLang="zh-CN" sz="1100" dirty="0">
                <a:solidFill>
                  <a:srgbClr val="005CA7"/>
                </a:solidFill>
                <a:latin typeface="微软雅黑" panose="020B0503020204020204" pitchFamily="34" charset="-122"/>
                <a:ea typeface="微软雅黑" panose="020B0503020204020204" pitchFamily="34" charset="-122"/>
              </a:rPr>
              <a:t>‘Windows’:6,</a:t>
            </a:r>
          </a:p>
          <a:p>
            <a:r>
              <a:rPr lang="en-US" altLang="zh-CN" sz="1100" dirty="0">
                <a:solidFill>
                  <a:srgbClr val="005CA7"/>
                </a:solidFill>
                <a:latin typeface="微软雅黑" panose="020B0503020204020204" pitchFamily="34" charset="-122"/>
                <a:ea typeface="微软雅黑" panose="020B0503020204020204" pitchFamily="34" charset="-122"/>
              </a:rPr>
              <a:t>‘Linux’:7,</a:t>
            </a:r>
          </a:p>
          <a:p>
            <a:r>
              <a:rPr lang="en-US" altLang="zh-CN" sz="1100" dirty="0">
                <a:solidFill>
                  <a:srgbClr val="005CA7"/>
                </a:solidFill>
                <a:latin typeface="微软雅黑" panose="020B0503020204020204" pitchFamily="34" charset="-122"/>
                <a:ea typeface="微软雅黑" panose="020B0503020204020204" pitchFamily="34" charset="-122"/>
              </a:rPr>
              <a:t>‘</a:t>
            </a:r>
            <a:r>
              <a:rPr lang="zh-CN" altLang="en-US" sz="1100" dirty="0">
                <a:solidFill>
                  <a:srgbClr val="005CA7"/>
                </a:solidFill>
                <a:latin typeface="微软雅黑" panose="020B0503020204020204" pitchFamily="34" charset="-122"/>
                <a:ea typeface="微软雅黑" panose="020B0503020204020204" pitchFamily="34" charset="-122"/>
              </a:rPr>
              <a:t>操作系统</a:t>
            </a:r>
            <a:r>
              <a:rPr lang="en-US" altLang="zh-CN" sz="1100" dirty="0">
                <a:solidFill>
                  <a:srgbClr val="005CA7"/>
                </a:solidFill>
                <a:latin typeface="微软雅黑" panose="020B0503020204020204" pitchFamily="34" charset="-122"/>
                <a:ea typeface="微软雅黑" panose="020B0503020204020204" pitchFamily="34" charset="-122"/>
              </a:rPr>
              <a:t>’:8}</a:t>
            </a:r>
            <a:endParaRPr lang="zh-CN" altLang="en-US" sz="1100" dirty="0">
              <a:solidFill>
                <a:srgbClr val="005CA7"/>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26EA9F94-4C0E-4A9E-9E10-7E855C099A44}"/>
              </a:ext>
            </a:extLst>
          </p:cNvPr>
          <p:cNvSpPr/>
          <p:nvPr/>
        </p:nvSpPr>
        <p:spPr>
          <a:xfrm>
            <a:off x="7302144" y="2743260"/>
            <a:ext cx="4076768" cy="307776"/>
          </a:xfrm>
          <a:prstGeom prst="rect">
            <a:avLst/>
          </a:prstGeom>
        </p:spPr>
        <p:txBody>
          <a:bodyPr wrap="square">
            <a:spAutoFit/>
          </a:bodyPr>
          <a:lstStyle/>
          <a:p>
            <a:r>
              <a:rPr lang="en-US" altLang="zh-CN" sz="1400" dirty="0">
                <a:solidFill>
                  <a:srgbClr val="005CA7"/>
                </a:solidFill>
                <a:latin typeface="微软雅黑" panose="020B0503020204020204" pitchFamily="34" charset="-122"/>
                <a:ea typeface="微软雅黑" panose="020B0503020204020204" pitchFamily="34" charset="-122"/>
              </a:rPr>
              <a:t>[</a:t>
            </a:r>
            <a:r>
              <a:rPr lang="zh-CN" altLang="en-US" sz="1400" dirty="0">
                <a:solidFill>
                  <a:srgbClr val="005CA7"/>
                </a:solidFill>
                <a:latin typeface="微软雅黑" panose="020B0503020204020204" pitchFamily="34" charset="-122"/>
                <a:ea typeface="微软雅黑" panose="020B0503020204020204" pitchFamily="34" charset="-122"/>
              </a:rPr>
              <a:t>熟悉  </a:t>
            </a:r>
            <a:r>
              <a:rPr lang="en-US" altLang="zh-CN" sz="1400" dirty="0">
                <a:solidFill>
                  <a:srgbClr val="005CA7"/>
                </a:solidFill>
                <a:latin typeface="微软雅黑" panose="020B0503020204020204" pitchFamily="34" charset="-122"/>
                <a:ea typeface="微软雅黑" panose="020B0503020204020204" pitchFamily="34" charset="-122"/>
              </a:rPr>
              <a:t>Windows</a:t>
            </a:r>
            <a:r>
              <a:rPr lang="zh-CN" altLang="en-US" sz="1400" dirty="0">
                <a:solidFill>
                  <a:srgbClr val="005CA7"/>
                </a:solidFill>
                <a:latin typeface="微软雅黑" panose="020B0503020204020204" pitchFamily="34" charset="-122"/>
                <a:ea typeface="微软雅黑" panose="020B0503020204020204" pitchFamily="34" charset="-122"/>
              </a:rPr>
              <a:t>  </a:t>
            </a:r>
            <a:r>
              <a:rPr lang="en-US" altLang="zh-CN" sz="1400" dirty="0">
                <a:solidFill>
                  <a:srgbClr val="005CA7"/>
                </a:solidFill>
                <a:latin typeface="微软雅黑" panose="020B0503020204020204" pitchFamily="34" charset="-122"/>
                <a:ea typeface="微软雅黑" panose="020B0503020204020204" pitchFamily="34" charset="-122"/>
              </a:rPr>
              <a:t>Linux  </a:t>
            </a:r>
            <a:r>
              <a:rPr lang="zh-CN" altLang="en-US" sz="1400" dirty="0">
                <a:solidFill>
                  <a:srgbClr val="005CA7"/>
                </a:solidFill>
                <a:latin typeface="微软雅黑" panose="020B0503020204020204" pitchFamily="34" charset="-122"/>
                <a:ea typeface="微软雅黑" panose="020B0503020204020204" pitchFamily="34" charset="-122"/>
              </a:rPr>
              <a:t>操作系统</a:t>
            </a:r>
            <a:r>
              <a:rPr lang="en-US" altLang="zh-CN" sz="1400" dirty="0">
                <a:solidFill>
                  <a:srgbClr val="005CA7"/>
                </a:solidFill>
                <a:latin typeface="微软雅黑" panose="020B0503020204020204" pitchFamily="34" charset="-122"/>
                <a:ea typeface="微软雅黑" panose="020B0503020204020204" pitchFamily="34" charset="-122"/>
              </a:rPr>
              <a:t>]</a:t>
            </a:r>
            <a:endParaRPr lang="zh-CN" altLang="en-US" sz="1400" dirty="0">
              <a:solidFill>
                <a:srgbClr val="005CA7"/>
              </a:solidFill>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9E8C6EC8-CE91-466B-B45B-E30C6854E0B8}"/>
              </a:ext>
            </a:extLst>
          </p:cNvPr>
          <p:cNvSpPr txBox="1"/>
          <p:nvPr/>
        </p:nvSpPr>
        <p:spPr>
          <a:xfrm>
            <a:off x="8577663" y="3268893"/>
            <a:ext cx="2752610" cy="338554"/>
          </a:xfrm>
          <a:prstGeom prst="rect">
            <a:avLst/>
          </a:prstGeom>
          <a:noFill/>
        </p:spPr>
        <p:txBody>
          <a:bodyPr wrap="square" rtlCol="0">
            <a:spAutoFit/>
          </a:bodyPr>
          <a:lstStyle/>
          <a:p>
            <a:r>
              <a:rPr lang="en-US" altLang="zh-CN" sz="1600" dirty="0">
                <a:solidFill>
                  <a:srgbClr val="005CA7"/>
                </a:solidFill>
              </a:rPr>
              <a:t>[(1,1),(2,1),(3,1),(4,1),(5,1)]</a:t>
            </a:r>
            <a:endParaRPr lang="zh-CN" altLang="en-US" sz="1600" dirty="0">
              <a:solidFill>
                <a:srgbClr val="005CA7"/>
              </a:solidFill>
            </a:endParaRPr>
          </a:p>
        </p:txBody>
      </p:sp>
      <p:sp>
        <p:nvSpPr>
          <p:cNvPr id="66" name="文本框 65">
            <a:extLst>
              <a:ext uri="{FF2B5EF4-FFF2-40B4-BE49-F238E27FC236}">
                <a16:creationId xmlns:a16="http://schemas.microsoft.com/office/drawing/2014/main" id="{BD070AAE-BC59-4D4E-A8B1-37F96C3CC57F}"/>
              </a:ext>
            </a:extLst>
          </p:cNvPr>
          <p:cNvSpPr txBox="1"/>
          <p:nvPr/>
        </p:nvSpPr>
        <p:spPr>
          <a:xfrm>
            <a:off x="8577663" y="3829610"/>
            <a:ext cx="2752610" cy="338554"/>
          </a:xfrm>
          <a:prstGeom prst="rect">
            <a:avLst/>
          </a:prstGeom>
          <a:noFill/>
        </p:spPr>
        <p:txBody>
          <a:bodyPr wrap="square" rtlCol="0">
            <a:spAutoFit/>
          </a:bodyPr>
          <a:lstStyle/>
          <a:p>
            <a:r>
              <a:rPr lang="en-US" altLang="zh-CN" sz="1600" dirty="0">
                <a:solidFill>
                  <a:srgbClr val="005CA7"/>
                </a:solidFill>
              </a:rPr>
              <a:t>[(1,1),(6,1),(7,1),(8,1)]</a:t>
            </a:r>
            <a:endParaRPr lang="zh-CN" altLang="en-US" sz="1600" dirty="0">
              <a:solidFill>
                <a:srgbClr val="005CA7"/>
              </a:solidFill>
            </a:endParaRPr>
          </a:p>
        </p:txBody>
      </p:sp>
      <p:sp>
        <p:nvSpPr>
          <p:cNvPr id="67" name="文本框 66">
            <a:extLst>
              <a:ext uri="{FF2B5EF4-FFF2-40B4-BE49-F238E27FC236}">
                <a16:creationId xmlns:a16="http://schemas.microsoft.com/office/drawing/2014/main" id="{309C2CAF-645A-43E1-B84F-C4EB1B70815C}"/>
              </a:ext>
            </a:extLst>
          </p:cNvPr>
          <p:cNvSpPr txBox="1"/>
          <p:nvPr/>
        </p:nvSpPr>
        <p:spPr>
          <a:xfrm>
            <a:off x="7071738" y="5248416"/>
            <a:ext cx="3259036" cy="307777"/>
          </a:xfrm>
          <a:prstGeom prst="rect">
            <a:avLst/>
          </a:prstGeom>
          <a:noFill/>
        </p:spPr>
        <p:txBody>
          <a:bodyPr wrap="square" rtlCol="0">
            <a:spAutoFit/>
          </a:bodyPr>
          <a:lstStyle/>
          <a:p>
            <a:r>
              <a:rPr lang="en-US" altLang="zh-CN" sz="1400" dirty="0">
                <a:solidFill>
                  <a:srgbClr val="005CA7"/>
                </a:solidFill>
              </a:rPr>
              <a:t>[(1,0.362),(6,0.569),(7,0.652),(8,0.439)]</a:t>
            </a:r>
            <a:endParaRPr lang="zh-CN" altLang="en-US" sz="1400" dirty="0">
              <a:solidFill>
                <a:srgbClr val="005CA7"/>
              </a:solidFill>
            </a:endParaRPr>
          </a:p>
        </p:txBody>
      </p:sp>
      <p:sp>
        <p:nvSpPr>
          <p:cNvPr id="68" name="文本框 67">
            <a:extLst>
              <a:ext uri="{FF2B5EF4-FFF2-40B4-BE49-F238E27FC236}">
                <a16:creationId xmlns:a16="http://schemas.microsoft.com/office/drawing/2014/main" id="{41C03D01-928F-42DA-8C9E-331CCFF3AA55}"/>
              </a:ext>
            </a:extLst>
          </p:cNvPr>
          <p:cNvSpPr txBox="1"/>
          <p:nvPr/>
        </p:nvSpPr>
        <p:spPr>
          <a:xfrm>
            <a:off x="7050414" y="4834225"/>
            <a:ext cx="3854291" cy="307777"/>
          </a:xfrm>
          <a:prstGeom prst="rect">
            <a:avLst/>
          </a:prstGeom>
          <a:noFill/>
        </p:spPr>
        <p:txBody>
          <a:bodyPr wrap="square" rtlCol="0">
            <a:spAutoFit/>
          </a:bodyPr>
          <a:lstStyle/>
          <a:p>
            <a:r>
              <a:rPr lang="en-US" altLang="zh-CN" sz="1400" dirty="0">
                <a:solidFill>
                  <a:srgbClr val="005CA7"/>
                </a:solidFill>
              </a:rPr>
              <a:t>[(1,0.362),(2,0.569),(3,0.24),(4,0.612),(5,0.342)]</a:t>
            </a:r>
            <a:endParaRPr lang="zh-CN" altLang="en-US" sz="1400" dirty="0">
              <a:solidFill>
                <a:srgbClr val="005CA7"/>
              </a:solidFill>
            </a:endParaRPr>
          </a:p>
        </p:txBody>
      </p:sp>
      <p:sp>
        <p:nvSpPr>
          <p:cNvPr id="69" name="矩形 68">
            <a:extLst>
              <a:ext uri="{FF2B5EF4-FFF2-40B4-BE49-F238E27FC236}">
                <a16:creationId xmlns:a16="http://schemas.microsoft.com/office/drawing/2014/main" id="{991F33F8-D1BE-474F-AD27-8B7F1EAEFD7F}"/>
              </a:ext>
            </a:extLst>
          </p:cNvPr>
          <p:cNvSpPr/>
          <p:nvPr/>
        </p:nvSpPr>
        <p:spPr>
          <a:xfrm>
            <a:off x="5704833" y="5802347"/>
            <a:ext cx="2281576" cy="307776"/>
          </a:xfrm>
          <a:prstGeom prst="rect">
            <a:avLst/>
          </a:prstGeom>
        </p:spPr>
        <p:txBody>
          <a:bodyPr wrap="square">
            <a:spAutoFit/>
          </a:bodyPr>
          <a:lstStyle/>
          <a:p>
            <a:r>
              <a:rPr lang="en-US" altLang="zh-CN" sz="1400" dirty="0">
                <a:solidFill>
                  <a:srgbClr val="005CA7"/>
                </a:solidFill>
                <a:latin typeface="微软雅黑" panose="020B0503020204020204" pitchFamily="34" charset="-122"/>
                <a:ea typeface="微软雅黑" panose="020B0503020204020204" pitchFamily="34" charset="-122"/>
              </a:rPr>
              <a:t>[</a:t>
            </a:r>
            <a:r>
              <a:rPr lang="zh-CN" altLang="en-US" sz="1400" dirty="0">
                <a:solidFill>
                  <a:srgbClr val="005CA7"/>
                </a:solidFill>
                <a:latin typeface="微软雅黑" panose="020B0503020204020204" pitchFamily="34" charset="-122"/>
                <a:ea typeface="微软雅黑" panose="020B0503020204020204" pitchFamily="34" charset="-122"/>
              </a:rPr>
              <a:t>熟悉 </a:t>
            </a:r>
            <a:r>
              <a:rPr lang="en-US" altLang="zh-CN" sz="1400" dirty="0">
                <a:solidFill>
                  <a:srgbClr val="005CA7"/>
                </a:solidFill>
                <a:latin typeface="微软雅黑" panose="020B0503020204020204" pitchFamily="34" charset="-122"/>
                <a:ea typeface="微软雅黑" panose="020B0503020204020204" pitchFamily="34" charset="-122"/>
              </a:rPr>
              <a:t>JAVA </a:t>
            </a:r>
            <a:r>
              <a:rPr lang="zh-CN" altLang="en-US" sz="1400" dirty="0">
                <a:solidFill>
                  <a:srgbClr val="005CA7"/>
                </a:solidFill>
                <a:latin typeface="微软雅黑" panose="020B0503020204020204" pitchFamily="34" charset="-122"/>
                <a:ea typeface="微软雅黑" panose="020B0503020204020204" pitchFamily="34" charset="-122"/>
              </a:rPr>
              <a:t>和 </a:t>
            </a:r>
            <a:r>
              <a:rPr lang="en-US" altLang="zh-CN" sz="1400" dirty="0">
                <a:solidFill>
                  <a:srgbClr val="005CA7"/>
                </a:solidFill>
                <a:latin typeface="微软雅黑" panose="020B0503020204020204" pitchFamily="34" charset="-122"/>
                <a:ea typeface="微软雅黑" panose="020B0503020204020204" pitchFamily="34" charset="-122"/>
              </a:rPr>
              <a:t>Linux ]</a:t>
            </a:r>
            <a:endParaRPr lang="zh-CN" altLang="en-US" sz="1400" dirty="0">
              <a:solidFill>
                <a:srgbClr val="005CA7"/>
              </a:solidFill>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D3B08D89-8161-4301-9970-991F25863B61}"/>
              </a:ext>
            </a:extLst>
          </p:cNvPr>
          <p:cNvSpPr txBox="1"/>
          <p:nvPr/>
        </p:nvSpPr>
        <p:spPr>
          <a:xfrm>
            <a:off x="5486237" y="6168401"/>
            <a:ext cx="3854291" cy="307777"/>
          </a:xfrm>
          <a:prstGeom prst="rect">
            <a:avLst/>
          </a:prstGeom>
          <a:noFill/>
        </p:spPr>
        <p:txBody>
          <a:bodyPr wrap="square" rtlCol="0">
            <a:spAutoFit/>
          </a:bodyPr>
          <a:lstStyle/>
          <a:p>
            <a:r>
              <a:rPr lang="en-US" altLang="zh-CN" sz="1400" dirty="0">
                <a:solidFill>
                  <a:srgbClr val="005CA7"/>
                </a:solidFill>
              </a:rPr>
              <a:t>[(1,0.402),(4,0.654),(3,0.251),(7,0682)]</a:t>
            </a:r>
            <a:endParaRPr lang="zh-CN" altLang="en-US" sz="1400" dirty="0">
              <a:solidFill>
                <a:srgbClr val="005CA7"/>
              </a:solidFill>
            </a:endParaRPr>
          </a:p>
        </p:txBody>
      </p:sp>
      <p:sp>
        <p:nvSpPr>
          <p:cNvPr id="71" name="矩形 70">
            <a:extLst>
              <a:ext uri="{FF2B5EF4-FFF2-40B4-BE49-F238E27FC236}">
                <a16:creationId xmlns:a16="http://schemas.microsoft.com/office/drawing/2014/main" id="{0D0C5FF3-D9CE-4D00-8F2A-064BD346CD2B}"/>
              </a:ext>
            </a:extLst>
          </p:cNvPr>
          <p:cNvSpPr/>
          <p:nvPr/>
        </p:nvSpPr>
        <p:spPr>
          <a:xfrm>
            <a:off x="8974157" y="5810544"/>
            <a:ext cx="2172390" cy="307777"/>
          </a:xfrm>
          <a:prstGeom prst="rect">
            <a:avLst/>
          </a:prstGeom>
        </p:spPr>
        <p:txBody>
          <a:bodyPr wrap="none">
            <a:spAutoFit/>
          </a:bodyPr>
          <a:lstStyle/>
          <a:p>
            <a:r>
              <a:rPr lang="en-US" altLang="zh-CN" sz="1400" dirty="0">
                <a:solidFill>
                  <a:srgbClr val="005CA7"/>
                </a:solidFill>
              </a:rPr>
              <a:t>[0.81649655  0.71412902]</a:t>
            </a:r>
            <a:endParaRPr lang="zh-CN" altLang="en-US" sz="1400" dirty="0">
              <a:solidFill>
                <a:srgbClr val="005CA7"/>
              </a:solidFill>
            </a:endParaRPr>
          </a:p>
        </p:txBody>
      </p:sp>
    </p:spTree>
    <p:custDataLst>
      <p:tags r:id="rId1"/>
    </p:custDataLst>
    <p:extLst>
      <p:ext uri="{BB962C8B-B14F-4D97-AF65-F5344CB8AC3E}">
        <p14:creationId xmlns:p14="http://schemas.microsoft.com/office/powerpoint/2010/main" val="649497400"/>
      </p:ext>
    </p:extLst>
  </p:cSld>
  <p:clrMapOvr>
    <a:masterClrMapping/>
  </p:clrMapOvr>
  <mc:AlternateContent xmlns:mc="http://schemas.openxmlformats.org/markup-compatibility/2006" xmlns:p14="http://schemas.microsoft.com/office/powerpoint/2010/main">
    <mc:Choice Requires="p14">
      <p:transition spd="slow" p14:dur="2000" advTm="58847"/>
    </mc:Choice>
    <mc:Fallback xmlns="">
      <p:transition spd="slow" advTm="5884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42" presetClass="entr" presetSubtype="0"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1000"/>
                                        <p:tgtEl>
                                          <p:spTgt spid="43"/>
                                        </p:tgtEl>
                                      </p:cBhvr>
                                    </p:animEffect>
                                    <p:anim calcmode="lin" valueType="num">
                                      <p:cBhvr>
                                        <p:cTn id="36" dur="1000" fill="hold"/>
                                        <p:tgtEl>
                                          <p:spTgt spid="43"/>
                                        </p:tgtEl>
                                        <p:attrNameLst>
                                          <p:attrName>ppt_x</p:attrName>
                                        </p:attrNameLst>
                                      </p:cBhvr>
                                      <p:tavLst>
                                        <p:tav tm="0">
                                          <p:val>
                                            <p:strVal val="#ppt_x"/>
                                          </p:val>
                                        </p:tav>
                                        <p:tav tm="100000">
                                          <p:val>
                                            <p:strVal val="#ppt_x"/>
                                          </p:val>
                                        </p:tav>
                                      </p:tavLst>
                                    </p:anim>
                                    <p:anim calcmode="lin" valueType="num">
                                      <p:cBhvr>
                                        <p:cTn id="37" dur="1000" fill="hold"/>
                                        <p:tgtEl>
                                          <p:spTgt spid="43"/>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nodeType="after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1000"/>
                                        <p:tgtEl>
                                          <p:spTgt spid="49"/>
                                        </p:tgtEl>
                                      </p:cBhvr>
                                    </p:animEffect>
                                    <p:anim calcmode="lin" valueType="num">
                                      <p:cBhvr>
                                        <p:cTn id="42" dur="1000" fill="hold"/>
                                        <p:tgtEl>
                                          <p:spTgt spid="49"/>
                                        </p:tgtEl>
                                        <p:attrNameLst>
                                          <p:attrName>ppt_x</p:attrName>
                                        </p:attrNameLst>
                                      </p:cBhvr>
                                      <p:tavLst>
                                        <p:tav tm="0">
                                          <p:val>
                                            <p:strVal val="#ppt_x"/>
                                          </p:val>
                                        </p:tav>
                                        <p:tav tm="100000">
                                          <p:val>
                                            <p:strVal val="#ppt_x"/>
                                          </p:val>
                                        </p:tav>
                                      </p:tavLst>
                                    </p:anim>
                                    <p:anim calcmode="lin" valueType="num">
                                      <p:cBhvr>
                                        <p:cTn id="43" dur="1000" fill="hold"/>
                                        <p:tgtEl>
                                          <p:spTgt spid="49"/>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1000"/>
                                        <p:tgtEl>
                                          <p:spTgt spid="61"/>
                                        </p:tgtEl>
                                      </p:cBhvr>
                                    </p:animEffect>
                                    <p:anim calcmode="lin" valueType="num">
                                      <p:cBhvr>
                                        <p:cTn id="54" dur="1000" fill="hold"/>
                                        <p:tgtEl>
                                          <p:spTgt spid="61"/>
                                        </p:tgtEl>
                                        <p:attrNameLst>
                                          <p:attrName>ppt_x</p:attrName>
                                        </p:attrNameLst>
                                      </p:cBhvr>
                                      <p:tavLst>
                                        <p:tav tm="0">
                                          <p:val>
                                            <p:strVal val="#ppt_x"/>
                                          </p:val>
                                        </p:tav>
                                        <p:tav tm="100000">
                                          <p:val>
                                            <p:strVal val="#ppt_x"/>
                                          </p:val>
                                        </p:tav>
                                      </p:tavLst>
                                    </p:anim>
                                    <p:anim calcmode="lin" valueType="num">
                                      <p:cBhvr>
                                        <p:cTn id="55" dur="1000" fill="hold"/>
                                        <p:tgtEl>
                                          <p:spTgt spid="6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fade">
                                      <p:cBhvr>
                                        <p:cTn id="58" dur="1000"/>
                                        <p:tgtEl>
                                          <p:spTgt spid="64"/>
                                        </p:tgtEl>
                                      </p:cBhvr>
                                    </p:animEffect>
                                    <p:anim calcmode="lin" valueType="num">
                                      <p:cBhvr>
                                        <p:cTn id="59" dur="1000" fill="hold"/>
                                        <p:tgtEl>
                                          <p:spTgt spid="64"/>
                                        </p:tgtEl>
                                        <p:attrNameLst>
                                          <p:attrName>ppt_x</p:attrName>
                                        </p:attrNameLst>
                                      </p:cBhvr>
                                      <p:tavLst>
                                        <p:tav tm="0">
                                          <p:val>
                                            <p:strVal val="#ppt_x"/>
                                          </p:val>
                                        </p:tav>
                                        <p:tav tm="100000">
                                          <p:val>
                                            <p:strVal val="#ppt_x"/>
                                          </p:val>
                                        </p:tav>
                                      </p:tavLst>
                                    </p:anim>
                                    <p:anim calcmode="lin" valueType="num">
                                      <p:cBhvr>
                                        <p:cTn id="6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fade">
                                      <p:cBhvr>
                                        <p:cTn id="65" dur="1000"/>
                                        <p:tgtEl>
                                          <p:spTgt spid="63"/>
                                        </p:tgtEl>
                                      </p:cBhvr>
                                    </p:animEffect>
                                    <p:anim calcmode="lin" valueType="num">
                                      <p:cBhvr>
                                        <p:cTn id="66" dur="1000" fill="hold"/>
                                        <p:tgtEl>
                                          <p:spTgt spid="63"/>
                                        </p:tgtEl>
                                        <p:attrNameLst>
                                          <p:attrName>ppt_x</p:attrName>
                                        </p:attrNameLst>
                                      </p:cBhvr>
                                      <p:tavLst>
                                        <p:tav tm="0">
                                          <p:val>
                                            <p:strVal val="#ppt_x"/>
                                          </p:val>
                                        </p:tav>
                                        <p:tav tm="100000">
                                          <p:val>
                                            <p:strVal val="#ppt_x"/>
                                          </p:val>
                                        </p:tav>
                                      </p:tavLst>
                                    </p:anim>
                                    <p:anim calcmode="lin" valueType="num">
                                      <p:cBhvr>
                                        <p:cTn id="67" dur="1000" fill="hold"/>
                                        <p:tgtEl>
                                          <p:spTgt spid="6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fade">
                                      <p:cBhvr>
                                        <p:cTn id="70" dur="1000"/>
                                        <p:tgtEl>
                                          <p:spTgt spid="65"/>
                                        </p:tgtEl>
                                      </p:cBhvr>
                                    </p:animEffect>
                                    <p:anim calcmode="lin" valueType="num">
                                      <p:cBhvr>
                                        <p:cTn id="71" dur="1000" fill="hold"/>
                                        <p:tgtEl>
                                          <p:spTgt spid="65"/>
                                        </p:tgtEl>
                                        <p:attrNameLst>
                                          <p:attrName>ppt_x</p:attrName>
                                        </p:attrNameLst>
                                      </p:cBhvr>
                                      <p:tavLst>
                                        <p:tav tm="0">
                                          <p:val>
                                            <p:strVal val="#ppt_x"/>
                                          </p:val>
                                        </p:tav>
                                        <p:tav tm="100000">
                                          <p:val>
                                            <p:strVal val="#ppt_x"/>
                                          </p:val>
                                        </p:tav>
                                      </p:tavLst>
                                    </p:anim>
                                    <p:anim calcmode="lin" valueType="num">
                                      <p:cBhvr>
                                        <p:cTn id="72" dur="1000" fill="hold"/>
                                        <p:tgtEl>
                                          <p:spTgt spid="6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1000"/>
                                        <p:tgtEl>
                                          <p:spTgt spid="66"/>
                                        </p:tgtEl>
                                      </p:cBhvr>
                                    </p:animEffect>
                                    <p:anim calcmode="lin" valueType="num">
                                      <p:cBhvr>
                                        <p:cTn id="76" dur="1000" fill="hold"/>
                                        <p:tgtEl>
                                          <p:spTgt spid="66"/>
                                        </p:tgtEl>
                                        <p:attrNameLst>
                                          <p:attrName>ppt_x</p:attrName>
                                        </p:attrNameLst>
                                      </p:cBhvr>
                                      <p:tavLst>
                                        <p:tav tm="0">
                                          <p:val>
                                            <p:strVal val="#ppt_x"/>
                                          </p:val>
                                        </p:tav>
                                        <p:tav tm="100000">
                                          <p:val>
                                            <p:strVal val="#ppt_x"/>
                                          </p:val>
                                        </p:tav>
                                      </p:tavLst>
                                    </p:anim>
                                    <p:anim calcmode="lin" valueType="num">
                                      <p:cBhvr>
                                        <p:cTn id="7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fade">
                                      <p:cBhvr>
                                        <p:cTn id="82" dur="1000"/>
                                        <p:tgtEl>
                                          <p:spTgt spid="67"/>
                                        </p:tgtEl>
                                      </p:cBhvr>
                                    </p:animEffect>
                                    <p:anim calcmode="lin" valueType="num">
                                      <p:cBhvr>
                                        <p:cTn id="83" dur="1000" fill="hold"/>
                                        <p:tgtEl>
                                          <p:spTgt spid="67"/>
                                        </p:tgtEl>
                                        <p:attrNameLst>
                                          <p:attrName>ppt_x</p:attrName>
                                        </p:attrNameLst>
                                      </p:cBhvr>
                                      <p:tavLst>
                                        <p:tav tm="0">
                                          <p:val>
                                            <p:strVal val="#ppt_x"/>
                                          </p:val>
                                        </p:tav>
                                        <p:tav tm="100000">
                                          <p:val>
                                            <p:strVal val="#ppt_x"/>
                                          </p:val>
                                        </p:tav>
                                      </p:tavLst>
                                    </p:anim>
                                    <p:anim calcmode="lin" valueType="num">
                                      <p:cBhvr>
                                        <p:cTn id="84" dur="1000" fill="hold"/>
                                        <p:tgtEl>
                                          <p:spTgt spid="67"/>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68"/>
                                        </p:tgtEl>
                                        <p:attrNameLst>
                                          <p:attrName>style.visibility</p:attrName>
                                        </p:attrNameLst>
                                      </p:cBhvr>
                                      <p:to>
                                        <p:strVal val="visible"/>
                                      </p:to>
                                    </p:set>
                                    <p:animEffect transition="in" filter="fade">
                                      <p:cBhvr>
                                        <p:cTn id="87" dur="1000"/>
                                        <p:tgtEl>
                                          <p:spTgt spid="68"/>
                                        </p:tgtEl>
                                      </p:cBhvr>
                                    </p:animEffect>
                                    <p:anim calcmode="lin" valueType="num">
                                      <p:cBhvr>
                                        <p:cTn id="88" dur="1000" fill="hold"/>
                                        <p:tgtEl>
                                          <p:spTgt spid="68"/>
                                        </p:tgtEl>
                                        <p:attrNameLst>
                                          <p:attrName>ppt_x</p:attrName>
                                        </p:attrNameLst>
                                      </p:cBhvr>
                                      <p:tavLst>
                                        <p:tav tm="0">
                                          <p:val>
                                            <p:strVal val="#ppt_x"/>
                                          </p:val>
                                        </p:tav>
                                        <p:tav tm="100000">
                                          <p:val>
                                            <p:strVal val="#ppt_x"/>
                                          </p:val>
                                        </p:tav>
                                      </p:tavLst>
                                    </p:anim>
                                    <p:anim calcmode="lin" valueType="num">
                                      <p:cBhvr>
                                        <p:cTn id="89"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fade">
                                      <p:cBhvr>
                                        <p:cTn id="94" dur="1000"/>
                                        <p:tgtEl>
                                          <p:spTgt spid="69"/>
                                        </p:tgtEl>
                                      </p:cBhvr>
                                    </p:animEffect>
                                    <p:anim calcmode="lin" valueType="num">
                                      <p:cBhvr>
                                        <p:cTn id="95" dur="1000" fill="hold"/>
                                        <p:tgtEl>
                                          <p:spTgt spid="69"/>
                                        </p:tgtEl>
                                        <p:attrNameLst>
                                          <p:attrName>ppt_x</p:attrName>
                                        </p:attrNameLst>
                                      </p:cBhvr>
                                      <p:tavLst>
                                        <p:tav tm="0">
                                          <p:val>
                                            <p:strVal val="#ppt_x"/>
                                          </p:val>
                                        </p:tav>
                                        <p:tav tm="100000">
                                          <p:val>
                                            <p:strVal val="#ppt_x"/>
                                          </p:val>
                                        </p:tav>
                                      </p:tavLst>
                                    </p:anim>
                                    <p:anim calcmode="lin" valueType="num">
                                      <p:cBhvr>
                                        <p:cTn id="96" dur="1000" fill="hold"/>
                                        <p:tgtEl>
                                          <p:spTgt spid="69"/>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Effect transition="in" filter="fade">
                                      <p:cBhvr>
                                        <p:cTn id="99" dur="1000"/>
                                        <p:tgtEl>
                                          <p:spTgt spid="70"/>
                                        </p:tgtEl>
                                      </p:cBhvr>
                                    </p:animEffect>
                                    <p:anim calcmode="lin" valueType="num">
                                      <p:cBhvr>
                                        <p:cTn id="100" dur="1000" fill="hold"/>
                                        <p:tgtEl>
                                          <p:spTgt spid="70"/>
                                        </p:tgtEl>
                                        <p:attrNameLst>
                                          <p:attrName>ppt_x</p:attrName>
                                        </p:attrNameLst>
                                      </p:cBhvr>
                                      <p:tavLst>
                                        <p:tav tm="0">
                                          <p:val>
                                            <p:strVal val="#ppt_x"/>
                                          </p:val>
                                        </p:tav>
                                        <p:tav tm="100000">
                                          <p:val>
                                            <p:strVal val="#ppt_x"/>
                                          </p:val>
                                        </p:tav>
                                      </p:tavLst>
                                    </p:anim>
                                    <p:anim calcmode="lin" valueType="num">
                                      <p:cBhvr>
                                        <p:cTn id="101" dur="1000" fill="hold"/>
                                        <p:tgtEl>
                                          <p:spTgt spid="70"/>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71"/>
                                        </p:tgtEl>
                                        <p:attrNameLst>
                                          <p:attrName>style.visibility</p:attrName>
                                        </p:attrNameLst>
                                      </p:cBhvr>
                                      <p:to>
                                        <p:strVal val="visible"/>
                                      </p:to>
                                    </p:set>
                                    <p:animEffect transition="in" filter="fade">
                                      <p:cBhvr>
                                        <p:cTn id="104" dur="1000"/>
                                        <p:tgtEl>
                                          <p:spTgt spid="71"/>
                                        </p:tgtEl>
                                      </p:cBhvr>
                                    </p:animEffect>
                                    <p:anim calcmode="lin" valueType="num">
                                      <p:cBhvr>
                                        <p:cTn id="105" dur="1000" fill="hold"/>
                                        <p:tgtEl>
                                          <p:spTgt spid="71"/>
                                        </p:tgtEl>
                                        <p:attrNameLst>
                                          <p:attrName>ppt_x</p:attrName>
                                        </p:attrNameLst>
                                      </p:cBhvr>
                                      <p:tavLst>
                                        <p:tav tm="0">
                                          <p:val>
                                            <p:strVal val="#ppt_x"/>
                                          </p:val>
                                        </p:tav>
                                        <p:tav tm="100000">
                                          <p:val>
                                            <p:strVal val="#ppt_x"/>
                                          </p:val>
                                        </p:tav>
                                      </p:tavLst>
                                    </p:anim>
                                    <p:anim calcmode="lin" valueType="num">
                                      <p:cBhvr>
                                        <p:cTn id="10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1" grpId="0"/>
      <p:bldP spid="63" grpId="0"/>
      <p:bldP spid="64" grpId="0"/>
      <p:bldP spid="65" grpId="0"/>
      <p:bldP spid="66" grpId="0"/>
      <p:bldP spid="67" grpId="0"/>
      <p:bldP spid="68" grpId="0"/>
      <p:bldP spid="69" grpId="0"/>
      <p:bldP spid="70" grpId="0"/>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08469C4-31BC-491B-9FBC-B926BAED369A}"/>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8F88D2F6-E835-431F-8A2F-4C0FCDE0175C}"/>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036869BB-3645-442D-A54A-D00D4399BE1A}"/>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36A0F838-280C-4147-86F2-B3F47250EF9D}"/>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4985F2FD-F969-4EF1-999F-B8E81D6A9771}"/>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推荐与检索</a:t>
              </a:r>
            </a:p>
          </p:txBody>
        </p:sp>
      </p:grpSp>
      <p:sp>
        <p:nvSpPr>
          <p:cNvPr id="8" name="矩形 7">
            <a:extLst>
              <a:ext uri="{FF2B5EF4-FFF2-40B4-BE49-F238E27FC236}">
                <a16:creationId xmlns:a16="http://schemas.microsoft.com/office/drawing/2014/main" id="{ED53F59F-D91C-42C3-9985-67ED0528BDB5}"/>
              </a:ext>
            </a:extLst>
          </p:cNvPr>
          <p:cNvSpPr/>
          <p:nvPr/>
        </p:nvSpPr>
        <p:spPr>
          <a:xfrm>
            <a:off x="858582" y="1568866"/>
            <a:ext cx="4430475"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问题一：</a:t>
            </a:r>
            <a:r>
              <a:rPr lang="zh-CN" altLang="en-US" dirty="0">
                <a:solidFill>
                  <a:schemeClr val="bg2">
                    <a:lumMod val="50000"/>
                  </a:schemeClr>
                </a:solidFill>
                <a:latin typeface="微软雅黑" panose="020B0503020204020204" pitchFamily="34" charset="-122"/>
                <a:ea typeface="微软雅黑" panose="020B0503020204020204" pitchFamily="34" charset="-122"/>
              </a:rPr>
              <a:t>整个</a:t>
            </a:r>
            <a:r>
              <a:rPr lang="en-US" altLang="zh-CN" dirty="0">
                <a:solidFill>
                  <a:schemeClr val="bg2">
                    <a:lumMod val="50000"/>
                  </a:schemeClr>
                </a:solidFill>
                <a:latin typeface="微软雅黑" panose="020B0503020204020204" pitchFamily="34" charset="-122"/>
                <a:ea typeface="微软雅黑" panose="020B0503020204020204" pitchFamily="34" charset="-122"/>
              </a:rPr>
              <a:t>TF-IDF</a:t>
            </a:r>
            <a:r>
              <a:rPr lang="zh-CN" altLang="en-US" dirty="0">
                <a:solidFill>
                  <a:schemeClr val="bg2">
                    <a:lumMod val="50000"/>
                  </a:schemeClr>
                </a:solidFill>
                <a:latin typeface="微软雅黑" panose="020B0503020204020204" pitchFamily="34" charset="-122"/>
                <a:ea typeface="微软雅黑" panose="020B0503020204020204" pitchFamily="34" charset="-122"/>
              </a:rPr>
              <a:t>模型唯度太大</a:t>
            </a:r>
            <a:endParaRPr lang="zh-CN" altLang="en-US" dirty="0"/>
          </a:p>
        </p:txBody>
      </p:sp>
      <p:sp>
        <p:nvSpPr>
          <p:cNvPr id="9" name="矩形 8">
            <a:extLst>
              <a:ext uri="{FF2B5EF4-FFF2-40B4-BE49-F238E27FC236}">
                <a16:creationId xmlns:a16="http://schemas.microsoft.com/office/drawing/2014/main" id="{97417C53-7343-46A6-BD49-B966A28B67FE}"/>
              </a:ext>
            </a:extLst>
          </p:cNvPr>
          <p:cNvSpPr/>
          <p:nvPr/>
        </p:nvSpPr>
        <p:spPr>
          <a:xfrm>
            <a:off x="889288" y="2375803"/>
            <a:ext cx="7398678" cy="923330"/>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改进：</a:t>
            </a:r>
            <a:r>
              <a:rPr lang="en-US" altLang="zh-CN" dirty="0">
                <a:solidFill>
                  <a:schemeClr val="accent5"/>
                </a:solidFill>
                <a:latin typeface="微软雅黑" panose="020B0503020204020204" pitchFamily="34" charset="-122"/>
                <a:ea typeface="微软雅黑" panose="020B0503020204020204" pitchFamily="34" charset="-122"/>
              </a:rPr>
              <a:t>	</a:t>
            </a:r>
            <a:r>
              <a:rPr lang="en-US" altLang="zh-CN" dirty="0">
                <a:solidFill>
                  <a:schemeClr val="bg2">
                    <a:lumMod val="50000"/>
                  </a:schemeClr>
                </a:solidFill>
                <a:latin typeface="微软雅黑" panose="020B0503020204020204" pitchFamily="34" charset="-122"/>
                <a:ea typeface="微软雅黑" panose="020B0503020204020204" pitchFamily="34" charset="-122"/>
              </a:rPr>
              <a:t>1.</a:t>
            </a:r>
            <a:r>
              <a:rPr lang="zh-CN" altLang="en-US" dirty="0">
                <a:solidFill>
                  <a:schemeClr val="bg2">
                    <a:lumMod val="50000"/>
                  </a:schemeClr>
                </a:solidFill>
                <a:latin typeface="微软雅黑" panose="020B0503020204020204" pitchFamily="34" charset="-122"/>
                <a:ea typeface="微软雅黑" panose="020B0503020204020204" pitchFamily="34" charset="-122"/>
              </a:rPr>
              <a:t>自定义停用词词典，进一步删除停用词</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dirty="0">
                <a:solidFill>
                  <a:schemeClr val="bg2">
                    <a:lumMod val="50000"/>
                  </a:schemeClr>
                </a:solidFill>
                <a:latin typeface="微软雅黑" panose="020B0503020204020204" pitchFamily="34" charset="-122"/>
                <a:ea typeface="微软雅黑" panose="020B0503020204020204" pitchFamily="34" charset="-122"/>
              </a:rPr>
              <a:t>          	2.</a:t>
            </a:r>
            <a:r>
              <a:rPr lang="zh-CN" altLang="en-US" dirty="0">
                <a:solidFill>
                  <a:schemeClr val="bg2">
                    <a:lumMod val="50000"/>
                  </a:schemeClr>
                </a:solidFill>
                <a:latin typeface="微软雅黑" panose="020B0503020204020204" pitchFamily="34" charset="-122"/>
                <a:ea typeface="微软雅黑" panose="020B0503020204020204" pitchFamily="34" charset="-122"/>
              </a:rPr>
              <a:t>提取文本的关键词，将前</a:t>
            </a:r>
            <a:r>
              <a:rPr lang="en-US" altLang="zh-CN" dirty="0">
                <a:solidFill>
                  <a:schemeClr val="bg2">
                    <a:lumMod val="50000"/>
                  </a:schemeClr>
                </a:solidFill>
                <a:latin typeface="微软雅黑" panose="020B0503020204020204" pitchFamily="34" charset="-122"/>
                <a:ea typeface="微软雅黑" panose="020B0503020204020204" pitchFamily="34" charset="-122"/>
              </a:rPr>
              <a:t>20</a:t>
            </a:r>
            <a:r>
              <a:rPr lang="zh-CN" altLang="en-US" dirty="0">
                <a:solidFill>
                  <a:schemeClr val="bg2">
                    <a:lumMod val="50000"/>
                  </a:schemeClr>
                </a:solidFill>
                <a:latin typeface="微软雅黑" panose="020B0503020204020204" pitchFamily="34" charset="-122"/>
                <a:ea typeface="微软雅黑" panose="020B0503020204020204" pitchFamily="34" charset="-122"/>
              </a:rPr>
              <a:t>个关键词作为这个文本的信息</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dirty="0">
                <a:solidFill>
                  <a:schemeClr val="bg2">
                    <a:lumMod val="50000"/>
                  </a:schemeClr>
                </a:solidFill>
                <a:latin typeface="微软雅黑" panose="020B0503020204020204" pitchFamily="34" charset="-122"/>
                <a:ea typeface="微软雅黑" panose="020B0503020204020204" pitchFamily="34" charset="-122"/>
              </a:rPr>
              <a:t>          </a:t>
            </a:r>
            <a:endParaRPr lang="zh-CN" altLang="en-US" dirty="0"/>
          </a:p>
        </p:txBody>
      </p:sp>
      <p:sp>
        <p:nvSpPr>
          <p:cNvPr id="10" name="矩形 9">
            <a:extLst>
              <a:ext uri="{FF2B5EF4-FFF2-40B4-BE49-F238E27FC236}">
                <a16:creationId xmlns:a16="http://schemas.microsoft.com/office/drawing/2014/main" id="{9D8B8D15-E355-4868-AD4D-89E13220252F}"/>
              </a:ext>
            </a:extLst>
          </p:cNvPr>
          <p:cNvSpPr/>
          <p:nvPr/>
        </p:nvSpPr>
        <p:spPr>
          <a:xfrm>
            <a:off x="889288" y="3880806"/>
            <a:ext cx="4430475" cy="369332"/>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问题二：</a:t>
            </a:r>
            <a:r>
              <a:rPr lang="zh-CN" altLang="en-US" dirty="0">
                <a:solidFill>
                  <a:schemeClr val="bg2">
                    <a:lumMod val="50000"/>
                  </a:schemeClr>
                </a:solidFill>
                <a:latin typeface="微软雅黑" panose="020B0503020204020204" pitchFamily="34" charset="-122"/>
                <a:ea typeface="微软雅黑" panose="020B0503020204020204" pitchFamily="34" charset="-122"/>
              </a:rPr>
              <a:t>关键词提取不准确</a:t>
            </a:r>
            <a:endParaRPr lang="zh-CN" altLang="en-US" dirty="0"/>
          </a:p>
        </p:txBody>
      </p:sp>
      <p:sp>
        <p:nvSpPr>
          <p:cNvPr id="11" name="矩形 10">
            <a:extLst>
              <a:ext uri="{FF2B5EF4-FFF2-40B4-BE49-F238E27FC236}">
                <a16:creationId xmlns:a16="http://schemas.microsoft.com/office/drawing/2014/main" id="{8701F340-27D3-4045-945C-B714075D8057}"/>
              </a:ext>
            </a:extLst>
          </p:cNvPr>
          <p:cNvSpPr/>
          <p:nvPr/>
        </p:nvSpPr>
        <p:spPr>
          <a:xfrm>
            <a:off x="889288" y="4641770"/>
            <a:ext cx="7398678" cy="646331"/>
          </a:xfrm>
          <a:prstGeom prst="rect">
            <a:avLst/>
          </a:prstGeom>
        </p:spPr>
        <p:txBody>
          <a:bodyPr wrap="square">
            <a:spAutoFit/>
          </a:bodyPr>
          <a:lstStyle/>
          <a:p>
            <a:r>
              <a:rPr lang="zh-CN" altLang="en-US" dirty="0">
                <a:solidFill>
                  <a:schemeClr val="accent5"/>
                </a:solidFill>
                <a:latin typeface="微软雅黑" panose="020B0503020204020204" pitchFamily="34" charset="-122"/>
                <a:ea typeface="微软雅黑" panose="020B0503020204020204" pitchFamily="34" charset="-122"/>
              </a:rPr>
              <a:t>改进：</a:t>
            </a:r>
            <a:r>
              <a:rPr lang="en-US" altLang="zh-CN" dirty="0">
                <a:solidFill>
                  <a:schemeClr val="accent5"/>
                </a:solidFill>
                <a:latin typeface="微软雅黑" panose="020B0503020204020204" pitchFamily="34" charset="-122"/>
                <a:ea typeface="微软雅黑" panose="020B0503020204020204" pitchFamily="34" charset="-122"/>
              </a:rPr>
              <a:t>	</a:t>
            </a:r>
            <a:r>
              <a:rPr lang="en-US" altLang="zh-CN" dirty="0">
                <a:solidFill>
                  <a:schemeClr val="bg2">
                    <a:lumMod val="50000"/>
                  </a:schemeClr>
                </a:solidFill>
                <a:latin typeface="微软雅黑" panose="020B0503020204020204" pitchFamily="34" charset="-122"/>
                <a:ea typeface="微软雅黑" panose="020B0503020204020204" pitchFamily="34" charset="-122"/>
              </a:rPr>
              <a:t>1.</a:t>
            </a:r>
            <a:r>
              <a:rPr lang="zh-CN" altLang="en-US" dirty="0">
                <a:solidFill>
                  <a:schemeClr val="bg2">
                    <a:lumMod val="50000"/>
                  </a:schemeClr>
                </a:solidFill>
                <a:latin typeface="微软雅黑" panose="020B0503020204020204" pitchFamily="34" charset="-122"/>
                <a:ea typeface="微软雅黑" panose="020B0503020204020204" pitchFamily="34" charset="-122"/>
              </a:rPr>
              <a:t>通过导入</a:t>
            </a:r>
            <a:r>
              <a:rPr lang="en-US" altLang="zh-CN" dirty="0" err="1">
                <a:solidFill>
                  <a:schemeClr val="bg2">
                    <a:lumMod val="50000"/>
                  </a:schemeClr>
                </a:solidFill>
                <a:latin typeface="微软雅黑" panose="020B0503020204020204" pitchFamily="34" charset="-122"/>
                <a:ea typeface="微软雅黑" panose="020B0503020204020204" pitchFamily="34" charset="-122"/>
              </a:rPr>
              <a:t>jieba</a:t>
            </a:r>
            <a:r>
              <a:rPr lang="zh-CN" altLang="en-US" dirty="0">
                <a:solidFill>
                  <a:schemeClr val="bg2">
                    <a:lumMod val="50000"/>
                  </a:schemeClr>
                </a:solidFill>
                <a:latin typeface="微软雅黑" panose="020B0503020204020204" pitchFamily="34" charset="-122"/>
                <a:ea typeface="微软雅黑" panose="020B0503020204020204" pitchFamily="34" charset="-122"/>
              </a:rPr>
              <a:t>分词的自定义词典，优化分词</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a:p>
            <a:r>
              <a:rPr lang="en-US" altLang="zh-CN" dirty="0">
                <a:solidFill>
                  <a:schemeClr val="bg2">
                    <a:lumMod val="50000"/>
                  </a:schemeClr>
                </a:solidFill>
                <a:latin typeface="微软雅黑" panose="020B0503020204020204" pitchFamily="34" charset="-122"/>
                <a:ea typeface="微软雅黑" panose="020B0503020204020204" pitchFamily="34" charset="-122"/>
              </a:rPr>
              <a:t>          	2.</a:t>
            </a:r>
            <a:r>
              <a:rPr lang="zh-CN" altLang="en-US" dirty="0">
                <a:solidFill>
                  <a:schemeClr val="bg2">
                    <a:lumMod val="50000"/>
                  </a:schemeClr>
                </a:solidFill>
                <a:latin typeface="微软雅黑" panose="020B0503020204020204" pitchFamily="34" charset="-122"/>
                <a:ea typeface="微软雅黑" panose="020B0503020204020204" pitchFamily="34" charset="-122"/>
              </a:rPr>
              <a:t>修改重要词的</a:t>
            </a:r>
            <a:r>
              <a:rPr lang="en-US" altLang="zh-CN" dirty="0">
                <a:solidFill>
                  <a:schemeClr val="bg2">
                    <a:lumMod val="50000"/>
                  </a:schemeClr>
                </a:solidFill>
                <a:latin typeface="微软雅黑" panose="020B0503020204020204" pitchFamily="34" charset="-122"/>
                <a:ea typeface="微软雅黑" panose="020B0503020204020204" pitchFamily="34" charset="-122"/>
              </a:rPr>
              <a:t>IDF</a:t>
            </a:r>
            <a:r>
              <a:rPr lang="zh-CN" altLang="en-US" dirty="0">
                <a:solidFill>
                  <a:schemeClr val="bg2">
                    <a:lumMod val="50000"/>
                  </a:schemeClr>
                </a:solidFill>
                <a:latin typeface="微软雅黑" panose="020B0503020204020204" pitchFamily="34" charset="-122"/>
                <a:ea typeface="微软雅黑" panose="020B0503020204020204" pitchFamily="34" charset="-122"/>
              </a:rPr>
              <a:t>，使其尽可能地被作为关键词</a:t>
            </a:r>
            <a:r>
              <a:rPr lang="en-US" altLang="zh-CN" dirty="0">
                <a:solidFill>
                  <a:schemeClr val="bg2">
                    <a:lumMod val="50000"/>
                  </a:schemeClr>
                </a:solidFill>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val="3788139665"/>
      </p:ext>
    </p:extLst>
  </p:cSld>
  <p:clrMapOvr>
    <a:masterClrMapping/>
  </p:clrMapOvr>
  <mc:AlternateContent xmlns:mc="http://schemas.openxmlformats.org/markup-compatibility/2006" xmlns:p14="http://schemas.microsoft.com/office/powerpoint/2010/main">
    <mc:Choice Requires="p14">
      <p:transition spd="slow" p14:dur="2000" advTm="49608"/>
    </mc:Choice>
    <mc:Fallback xmlns="">
      <p:transition spd="slow" advTm="496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42" presetClass="entr" presetSubtype="0" fill="hold" grpId="0" nodeType="with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1000"/>
                                        <p:tgtEl>
                                          <p:spTgt spid="8"/>
                                        </p:tgtEl>
                                      </p:cBhvr>
                                    </p:animEffect>
                                    <p:anim calcmode="lin" valueType="num">
                                      <p:cBhvr>
                                        <p:cTn id="17" dur="1000" fill="hold"/>
                                        <p:tgtEl>
                                          <p:spTgt spid="8"/>
                                        </p:tgtEl>
                                        <p:attrNameLst>
                                          <p:attrName>ppt_x</p:attrName>
                                        </p:attrNameLst>
                                      </p:cBhvr>
                                      <p:tavLst>
                                        <p:tav tm="0">
                                          <p:val>
                                            <p:strVal val="#ppt_x"/>
                                          </p:val>
                                        </p:tav>
                                        <p:tav tm="100000">
                                          <p:val>
                                            <p:strVal val="#ppt_x"/>
                                          </p:val>
                                        </p:tav>
                                      </p:tavLst>
                                    </p:anim>
                                    <p:anim calcmode="lin" valueType="num">
                                      <p:cBhvr>
                                        <p:cTn id="18" dur="1000" fill="hold"/>
                                        <p:tgtEl>
                                          <p:spTgt spid="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H="1" flipV="1">
            <a:off x="1565229" y="1066061"/>
            <a:ext cx="1141287" cy="0"/>
            <a:chOff x="7568477" y="2641879"/>
            <a:chExt cx="1575523" cy="0"/>
          </a:xfrm>
        </p:grpSpPr>
        <p:cxnSp>
          <p:nvCxnSpPr>
            <p:cNvPr id="34" name="直接连接符 33"/>
            <p:cNvCxnSpPr/>
            <p:nvPr/>
          </p:nvCxnSpPr>
          <p:spPr>
            <a:xfrm flipV="1">
              <a:off x="7568477" y="2641879"/>
              <a:ext cx="46638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TextBox 42"/>
          <p:cNvSpPr txBox="1"/>
          <p:nvPr/>
        </p:nvSpPr>
        <p:spPr>
          <a:xfrm>
            <a:off x="1330448" y="1098763"/>
            <a:ext cx="1674698" cy="707886"/>
          </a:xfrm>
          <a:prstGeom prst="rect">
            <a:avLst/>
          </a:prstGeom>
          <a:noFill/>
        </p:spPr>
        <p:txBody>
          <a:bodyPr wrap="square" rtlCol="0">
            <a:spAutoFit/>
          </a:bodyPr>
          <a:lstStyle/>
          <a:p>
            <a:pPr algn="ctr"/>
            <a:r>
              <a:rPr lang="zh-CN" altLang="en-US" sz="4000" b="1" spc="300" dirty="0">
                <a:solidFill>
                  <a:srgbClr val="005CA7"/>
                </a:solidFill>
                <a:latin typeface="微软雅黑" panose="020B0503020204020204" pitchFamily="34" charset="-122"/>
                <a:ea typeface="微软雅黑" panose="020B0503020204020204" pitchFamily="34" charset="-122"/>
              </a:rPr>
              <a:t>目录</a:t>
            </a:r>
            <a:endParaRPr lang="zh-CN" altLang="zh-CN" sz="4000" b="1" spc="300" dirty="0">
              <a:solidFill>
                <a:srgbClr val="005CA7"/>
              </a:solidFill>
              <a:latin typeface="微软雅黑" panose="020B0503020204020204" pitchFamily="34" charset="-122"/>
              <a:ea typeface="微软雅黑" panose="020B0503020204020204" pitchFamily="34" charset="-122"/>
            </a:endParaRPr>
          </a:p>
        </p:txBody>
      </p:sp>
      <p:grpSp>
        <p:nvGrpSpPr>
          <p:cNvPr id="45" name="组合 44"/>
          <p:cNvGrpSpPr/>
          <p:nvPr/>
        </p:nvGrpSpPr>
        <p:grpSpPr>
          <a:xfrm flipV="1">
            <a:off x="1565229" y="1806649"/>
            <a:ext cx="1141287" cy="0"/>
            <a:chOff x="7568477" y="2641879"/>
            <a:chExt cx="1575523" cy="0"/>
          </a:xfrm>
        </p:grpSpPr>
        <p:cxnSp>
          <p:nvCxnSpPr>
            <p:cNvPr id="46" name="直接连接符 45"/>
            <p:cNvCxnSpPr/>
            <p:nvPr/>
          </p:nvCxnSpPr>
          <p:spPr>
            <a:xfrm flipV="1">
              <a:off x="7568477" y="2641879"/>
              <a:ext cx="466385"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0" name="文本框 1"/>
          <p:cNvSpPr>
            <a:spLocks noChangeArrowheads="1"/>
          </p:cNvSpPr>
          <p:nvPr/>
        </p:nvSpPr>
        <p:spPr bwMode="auto">
          <a:xfrm>
            <a:off x="1519293" y="727507"/>
            <a:ext cx="1247548" cy="338554"/>
          </a:xfrm>
          <a:prstGeom prst="rect">
            <a:avLst/>
          </a:prstGeom>
          <a:noFill/>
        </p:spPr>
        <p:txBody>
          <a:bodyPr wrap="square" rtlCol="0">
            <a:spAutoFit/>
          </a:bodyPr>
          <a:lstStyle/>
          <a:p>
            <a:pPr algn="dist"/>
            <a:r>
              <a:rPr lang="en-US" altLang="zh-CN"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CONTENT</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308" name="组合 307"/>
          <p:cNvGrpSpPr/>
          <p:nvPr/>
        </p:nvGrpSpPr>
        <p:grpSpPr>
          <a:xfrm>
            <a:off x="6076290" y="1160407"/>
            <a:ext cx="1620948" cy="737692"/>
            <a:chOff x="2285474" y="2459367"/>
            <a:chExt cx="1620948" cy="737692"/>
          </a:xfrm>
        </p:grpSpPr>
        <p:sp>
          <p:nvSpPr>
            <p:cNvPr id="296" name="文本框 295"/>
            <p:cNvSpPr txBox="1"/>
            <p:nvPr/>
          </p:nvSpPr>
          <p:spPr>
            <a:xfrm>
              <a:off x="2285474" y="2459367"/>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需求分析</a:t>
              </a:r>
            </a:p>
          </p:txBody>
        </p:sp>
        <p:sp>
          <p:nvSpPr>
            <p:cNvPr id="302" name="矩形 301"/>
            <p:cNvSpPr/>
            <p:nvPr/>
          </p:nvSpPr>
          <p:spPr>
            <a:xfrm>
              <a:off x="2288679" y="2943147"/>
              <a:ext cx="1332408" cy="253912"/>
            </a:xfrm>
            <a:prstGeom prst="rect">
              <a:avLst/>
            </a:prstGeom>
          </p:spPr>
          <p:txBody>
            <a:bodyPr wrap="none" lIns="91436" tIns="45718" rIns="91436" bIns="45718">
              <a:spAutoFit/>
            </a:bodyPr>
            <a:lstStyle/>
            <a:p>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Demand Analysis </a:t>
              </a:r>
            </a:p>
          </p:txBody>
        </p:sp>
      </p:grpSp>
      <p:grpSp>
        <p:nvGrpSpPr>
          <p:cNvPr id="311" name="组合 310"/>
          <p:cNvGrpSpPr/>
          <p:nvPr/>
        </p:nvGrpSpPr>
        <p:grpSpPr>
          <a:xfrm>
            <a:off x="6120397" y="2365042"/>
            <a:ext cx="2698166" cy="744124"/>
            <a:chOff x="6984877" y="2459366"/>
            <a:chExt cx="2698166" cy="744124"/>
          </a:xfrm>
        </p:grpSpPr>
        <p:sp>
          <p:nvSpPr>
            <p:cNvPr id="297" name="文本框 296"/>
            <p:cNvSpPr txBox="1"/>
            <p:nvPr/>
          </p:nvSpPr>
          <p:spPr>
            <a:xfrm>
              <a:off x="6984877" y="2459366"/>
              <a:ext cx="2698166"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系统设计与框架</a:t>
              </a:r>
            </a:p>
          </p:txBody>
        </p:sp>
        <p:sp>
          <p:nvSpPr>
            <p:cNvPr id="303" name="矩形 302"/>
            <p:cNvSpPr/>
            <p:nvPr/>
          </p:nvSpPr>
          <p:spPr>
            <a:xfrm>
              <a:off x="7001017" y="2949578"/>
              <a:ext cx="1521562" cy="253912"/>
            </a:xfrm>
            <a:prstGeom prst="rect">
              <a:avLst/>
            </a:prstGeom>
          </p:spPr>
          <p:txBody>
            <a:bodyPr wrap="none" lIns="91436" tIns="45718" rIns="91436" bIns="45718">
              <a:spAutoFit/>
            </a:bodyPr>
            <a:lstStyle/>
            <a:p>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Research Framework</a:t>
              </a:r>
            </a:p>
          </p:txBody>
        </p:sp>
      </p:grpSp>
      <p:grpSp>
        <p:nvGrpSpPr>
          <p:cNvPr id="309" name="组合 308"/>
          <p:cNvGrpSpPr/>
          <p:nvPr/>
        </p:nvGrpSpPr>
        <p:grpSpPr>
          <a:xfrm>
            <a:off x="6101938" y="3535465"/>
            <a:ext cx="1620948" cy="734139"/>
            <a:chOff x="2285474" y="3653623"/>
            <a:chExt cx="1620948" cy="734139"/>
          </a:xfrm>
        </p:grpSpPr>
        <p:sp>
          <p:nvSpPr>
            <p:cNvPr id="298" name="文本框 297"/>
            <p:cNvSpPr txBox="1"/>
            <p:nvPr/>
          </p:nvSpPr>
          <p:spPr>
            <a:xfrm>
              <a:off x="2285474" y="3653623"/>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技术路线</a:t>
              </a:r>
            </a:p>
          </p:txBody>
        </p:sp>
        <p:sp>
          <p:nvSpPr>
            <p:cNvPr id="304" name="矩形 303"/>
            <p:cNvSpPr/>
            <p:nvPr/>
          </p:nvSpPr>
          <p:spPr>
            <a:xfrm>
              <a:off x="2301503" y="4133850"/>
              <a:ext cx="1207374" cy="253912"/>
            </a:xfrm>
            <a:prstGeom prst="rect">
              <a:avLst/>
            </a:prstGeom>
          </p:spPr>
          <p:txBody>
            <a:bodyPr wrap="none" lIns="91436" tIns="45718" rIns="91436" bIns="45718">
              <a:spAutoFit/>
            </a:bodyPr>
            <a:lstStyle/>
            <a:p>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Technical Route</a:t>
              </a:r>
            </a:p>
          </p:txBody>
        </p:sp>
      </p:grpSp>
      <p:grpSp>
        <p:nvGrpSpPr>
          <p:cNvPr id="312" name="组合 311"/>
          <p:cNvGrpSpPr/>
          <p:nvPr/>
        </p:nvGrpSpPr>
        <p:grpSpPr>
          <a:xfrm>
            <a:off x="6108510" y="4837009"/>
            <a:ext cx="1640932" cy="726444"/>
            <a:chOff x="6961049" y="3653622"/>
            <a:chExt cx="1640932" cy="726444"/>
          </a:xfrm>
        </p:grpSpPr>
        <p:sp>
          <p:nvSpPr>
            <p:cNvPr id="299" name="文本框 298"/>
            <p:cNvSpPr txBox="1"/>
            <p:nvPr/>
          </p:nvSpPr>
          <p:spPr>
            <a:xfrm>
              <a:off x="6981033" y="3653622"/>
              <a:ext cx="1620948" cy="523216"/>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应用展示</a:t>
              </a:r>
            </a:p>
          </p:txBody>
        </p:sp>
        <p:sp>
          <p:nvSpPr>
            <p:cNvPr id="305" name="矩形 304"/>
            <p:cNvSpPr/>
            <p:nvPr/>
          </p:nvSpPr>
          <p:spPr>
            <a:xfrm>
              <a:off x="6961049" y="4126154"/>
              <a:ext cx="1308363" cy="253912"/>
            </a:xfrm>
            <a:prstGeom prst="rect">
              <a:avLst/>
            </a:prstGeom>
          </p:spPr>
          <p:txBody>
            <a:bodyPr wrap="none" lIns="91436" tIns="45718" rIns="91436" bIns="45718">
              <a:spAutoFit/>
            </a:bodyPr>
            <a:lstStyle/>
            <a:p>
              <a:r>
                <a:rPr lang="en-US" altLang="zh-CN" sz="1050" dirty="0">
                  <a:solidFill>
                    <a:schemeClr val="tx1">
                      <a:lumMod val="65000"/>
                      <a:lumOff val="35000"/>
                    </a:schemeClr>
                  </a:solidFill>
                  <a:latin typeface="微软雅黑" panose="020B0503020204020204" pitchFamily="34" charset="-122"/>
                  <a:ea typeface="微软雅黑" panose="020B0503020204020204" pitchFamily="34" charset="-122"/>
                </a:rPr>
                <a:t>Application Show</a:t>
              </a:r>
            </a:p>
          </p:txBody>
        </p:sp>
      </p:grpSp>
      <p:grpSp>
        <p:nvGrpSpPr>
          <p:cNvPr id="2" name="组合 1"/>
          <p:cNvGrpSpPr/>
          <p:nvPr/>
        </p:nvGrpSpPr>
        <p:grpSpPr>
          <a:xfrm>
            <a:off x="5287604" y="1315324"/>
            <a:ext cx="457200" cy="457200"/>
            <a:chOff x="4473270" y="2468419"/>
            <a:chExt cx="457200" cy="457200"/>
          </a:xfrm>
        </p:grpSpPr>
        <p:sp>
          <p:nvSpPr>
            <p:cNvPr id="287" name="椭圆 286"/>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文本框 1"/>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p>
          </p:txBody>
        </p:sp>
      </p:grpSp>
      <p:grpSp>
        <p:nvGrpSpPr>
          <p:cNvPr id="5" name="组合 4"/>
          <p:cNvGrpSpPr/>
          <p:nvPr/>
        </p:nvGrpSpPr>
        <p:grpSpPr>
          <a:xfrm>
            <a:off x="5300280" y="2526037"/>
            <a:ext cx="457200" cy="457200"/>
            <a:chOff x="8413446" y="2472723"/>
            <a:chExt cx="457200" cy="457200"/>
          </a:xfrm>
        </p:grpSpPr>
        <p:sp>
          <p:nvSpPr>
            <p:cNvPr id="292" name="椭圆 291"/>
            <p:cNvSpPr/>
            <p:nvPr/>
          </p:nvSpPr>
          <p:spPr>
            <a:xfrm>
              <a:off x="8413446" y="2472723"/>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文本框 1"/>
            <p:cNvSpPr>
              <a:spLocks noChangeArrowheads="1"/>
            </p:cNvSpPr>
            <p:nvPr/>
          </p:nvSpPr>
          <p:spPr bwMode="auto">
            <a:xfrm>
              <a:off x="8436526" y="2518187"/>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p>
          </p:txBody>
        </p:sp>
      </p:grpSp>
      <p:grpSp>
        <p:nvGrpSpPr>
          <p:cNvPr id="3" name="组合 2"/>
          <p:cNvGrpSpPr/>
          <p:nvPr/>
        </p:nvGrpSpPr>
        <p:grpSpPr>
          <a:xfrm>
            <a:off x="5289426" y="3645931"/>
            <a:ext cx="457200" cy="457200"/>
            <a:chOff x="4475092" y="3513535"/>
            <a:chExt cx="457200" cy="457200"/>
          </a:xfrm>
        </p:grpSpPr>
        <p:sp>
          <p:nvSpPr>
            <p:cNvPr id="288" name="椭圆 287"/>
            <p:cNvSpPr/>
            <p:nvPr/>
          </p:nvSpPr>
          <p:spPr>
            <a:xfrm>
              <a:off x="4475092"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文本框 1"/>
            <p:cNvSpPr>
              <a:spLocks noChangeArrowheads="1"/>
            </p:cNvSpPr>
            <p:nvPr/>
          </p:nvSpPr>
          <p:spPr bwMode="auto">
            <a:xfrm>
              <a:off x="4490842" y="3567569"/>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a:t>
              </a:r>
            </a:p>
          </p:txBody>
        </p:sp>
      </p:grpSp>
      <p:grpSp>
        <p:nvGrpSpPr>
          <p:cNvPr id="6" name="组合 5"/>
          <p:cNvGrpSpPr/>
          <p:nvPr/>
        </p:nvGrpSpPr>
        <p:grpSpPr>
          <a:xfrm>
            <a:off x="5292237" y="4947475"/>
            <a:ext cx="457200" cy="457200"/>
            <a:chOff x="8413446" y="3513535"/>
            <a:chExt cx="457200" cy="457200"/>
          </a:xfrm>
        </p:grpSpPr>
        <p:sp>
          <p:nvSpPr>
            <p:cNvPr id="293" name="椭圆 292"/>
            <p:cNvSpPr/>
            <p:nvPr/>
          </p:nvSpPr>
          <p:spPr>
            <a:xfrm>
              <a:off x="8413446"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9" name="文本框 1"/>
            <p:cNvSpPr>
              <a:spLocks noChangeArrowheads="1"/>
            </p:cNvSpPr>
            <p:nvPr/>
          </p:nvSpPr>
          <p:spPr bwMode="auto">
            <a:xfrm>
              <a:off x="8439608" y="3567569"/>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a:t>
              </a:r>
            </a:p>
          </p:txBody>
        </p:sp>
      </p:grpSp>
      <p:grpSp>
        <p:nvGrpSpPr>
          <p:cNvPr id="324" name="组合 323"/>
          <p:cNvGrpSpPr/>
          <p:nvPr/>
        </p:nvGrpSpPr>
        <p:grpSpPr>
          <a:xfrm>
            <a:off x="-156036" y="2911105"/>
            <a:ext cx="3482406" cy="3485973"/>
            <a:chOff x="-265115" y="3698415"/>
            <a:chExt cx="4351968" cy="4356426"/>
          </a:xfrm>
        </p:grpSpPr>
        <p:sp>
          <p:nvSpPr>
            <p:cNvPr id="322" name="Freeform 5"/>
            <p:cNvSpPr>
              <a:spLocks noEditPoints="1"/>
            </p:cNvSpPr>
            <p:nvPr/>
          </p:nvSpPr>
          <p:spPr bwMode="auto">
            <a:xfrm rot="363427">
              <a:off x="-265115" y="3698415"/>
              <a:ext cx="4351968" cy="4356426"/>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rgbClr val="005CA7"/>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392" tIns="45696" rIns="91392" bIns="45696" numCol="1" anchor="t" anchorCtr="0" compatLnSpc="1"/>
            <a:lstStyle/>
            <a:p>
              <a:endParaRPr lang="zh-CN" altLang="en-US" sz="1800"/>
            </a:p>
          </p:txBody>
        </p:sp>
        <p:sp>
          <p:nvSpPr>
            <p:cNvPr id="323" name="Freeform 26"/>
            <p:cNvSpPr>
              <a:spLocks noEditPoints="1"/>
            </p:cNvSpPr>
            <p:nvPr/>
          </p:nvSpPr>
          <p:spPr bwMode="auto">
            <a:xfrm>
              <a:off x="1701375" y="4457942"/>
              <a:ext cx="1632150" cy="1515569"/>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lumMod val="50000"/>
              </a:schemeClr>
            </a:solidFill>
            <a:ln>
              <a:noFill/>
            </a:ln>
          </p:spPr>
          <p:txBody>
            <a:bodyPr vert="horz" wrap="square" lIns="91392" tIns="45696" rIns="91392" bIns="45696" numCol="1" anchor="t" anchorCtr="0" compatLnSpc="1"/>
            <a:lstStyle/>
            <a:p>
              <a:endParaRPr lang="zh-CN" altLang="en-US" sz="1800">
                <a:solidFill>
                  <a:schemeClr val="accent1"/>
                </a:solidFill>
              </a:endParaRPr>
            </a:p>
          </p:txBody>
        </p:sp>
      </p:grpSp>
    </p:spTree>
    <p:extLst>
      <p:ext uri="{BB962C8B-B14F-4D97-AF65-F5344CB8AC3E}">
        <p14:creationId xmlns:p14="http://schemas.microsoft.com/office/powerpoint/2010/main" val="3058099243"/>
      </p:ext>
    </p:extLst>
  </p:cSld>
  <p:clrMapOvr>
    <a:masterClrMapping/>
  </p:clrMapOvr>
  <p:transition spd="slow" advTm="26797">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p:cTn id="7" dur="500" fill="hold"/>
                                        <p:tgtEl>
                                          <p:spTgt spid="324"/>
                                        </p:tgtEl>
                                        <p:attrNameLst>
                                          <p:attrName>ppt_w</p:attrName>
                                        </p:attrNameLst>
                                      </p:cBhvr>
                                      <p:tavLst>
                                        <p:tav tm="0">
                                          <p:val>
                                            <p:strVal val="(6*min(max(#ppt_w*#ppt_h,.3),1)-7.4)/-.7*#ppt_w"/>
                                          </p:val>
                                        </p:tav>
                                        <p:tav tm="100000">
                                          <p:val>
                                            <p:strVal val="#ppt_w"/>
                                          </p:val>
                                        </p:tav>
                                      </p:tavLst>
                                    </p:anim>
                                    <p:anim calcmode="lin" valueType="num">
                                      <p:cBhvr>
                                        <p:cTn id="8" dur="500" fill="hold"/>
                                        <p:tgtEl>
                                          <p:spTgt spid="324"/>
                                        </p:tgtEl>
                                        <p:attrNameLst>
                                          <p:attrName>ppt_h</p:attrName>
                                        </p:attrNameLst>
                                      </p:cBhvr>
                                      <p:tavLst>
                                        <p:tav tm="0">
                                          <p:val>
                                            <p:strVal val="(6*min(max(#ppt_w*#ppt_h,.3),1)-7.4)/-.7*#ppt_h"/>
                                          </p:val>
                                        </p:tav>
                                        <p:tav tm="100000">
                                          <p:val>
                                            <p:strVal val="#ppt_h"/>
                                          </p:val>
                                        </p:tav>
                                      </p:tavLst>
                                    </p:anim>
                                    <p:anim calcmode="lin" valueType="num">
                                      <p:cBhvr>
                                        <p:cTn id="9" dur="500" fill="hold"/>
                                        <p:tgtEl>
                                          <p:spTgt spid="324"/>
                                        </p:tgtEl>
                                        <p:attrNameLst>
                                          <p:attrName>ppt_x</p:attrName>
                                        </p:attrNameLst>
                                      </p:cBhvr>
                                      <p:tavLst>
                                        <p:tav tm="0">
                                          <p:val>
                                            <p:fltVal val="0.5"/>
                                          </p:val>
                                        </p:tav>
                                        <p:tav tm="100000">
                                          <p:val>
                                            <p:strVal val="#ppt_x"/>
                                          </p:val>
                                        </p:tav>
                                      </p:tavLst>
                                    </p:anim>
                                    <p:anim calcmode="lin" valueType="num">
                                      <p:cBhvr>
                                        <p:cTn id="10" dur="500" fill="hold"/>
                                        <p:tgtEl>
                                          <p:spTgt spid="324"/>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2"/>
                                        </p:tgtEl>
                                        <p:attrNameLst>
                                          <p:attrName>ppt_y</p:attrName>
                                        </p:attrNameLst>
                                      </p:cBhvr>
                                      <p:tavLst>
                                        <p:tav tm="0">
                                          <p:val>
                                            <p:strVal val="#ppt_y"/>
                                          </p:val>
                                        </p:tav>
                                        <p:tav tm="100000">
                                          <p:val>
                                            <p:strVal val="#ppt_y"/>
                                          </p:val>
                                        </p:tav>
                                      </p:tavLst>
                                    </p:anim>
                                    <p:anim calcmode="lin" valueType="num">
                                      <p:cBhvr>
                                        <p:cTn id="16"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2"/>
                                        </p:tgtEl>
                                      </p:cBhvr>
                                    </p:animEffect>
                                  </p:childTnLst>
                                </p:cTn>
                              </p:par>
                            </p:childTnLst>
                          </p:cTn>
                        </p:par>
                        <p:par>
                          <p:cTn id="19" fill="hold">
                            <p:stCondLst>
                              <p:cond delay="1050"/>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par>
                                <p:cTn id="23" presetID="22" presetClass="entr" presetSubtype="2"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right)">
                                      <p:cBhvr>
                                        <p:cTn id="25" dur="500"/>
                                        <p:tgtEl>
                                          <p:spTgt spid="4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49" presetClass="entr" presetSubtype="0" decel="10000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style.rotation</p:attrName>
                                        </p:attrNameLst>
                                      </p:cBhvr>
                                      <p:tavLst>
                                        <p:tav tm="0">
                                          <p:val>
                                            <p:fltVal val="360"/>
                                          </p:val>
                                        </p:tav>
                                        <p:tav tm="100000">
                                          <p:val>
                                            <p:fltVal val="0"/>
                                          </p:val>
                                        </p:tav>
                                      </p:tavLst>
                                    </p:anim>
                                    <p:animEffect transition="in" filter="fade">
                                      <p:cBhvr>
                                        <p:cTn id="34" dur="500"/>
                                        <p:tgtEl>
                                          <p:spTgt spid="2"/>
                                        </p:tgtEl>
                                      </p:cBhvr>
                                    </p:animEffect>
                                  </p:childTnLst>
                                </p:cTn>
                              </p:par>
                              <p:par>
                                <p:cTn id="35" presetID="12" presetClass="entr" presetSubtype="2" fill="hold" nodeType="withEffect">
                                  <p:stCondLst>
                                    <p:cond delay="0"/>
                                  </p:stCondLst>
                                  <p:childTnLst>
                                    <p:set>
                                      <p:cBhvr>
                                        <p:cTn id="36" dur="1" fill="hold">
                                          <p:stCondLst>
                                            <p:cond delay="0"/>
                                          </p:stCondLst>
                                        </p:cTn>
                                        <p:tgtEl>
                                          <p:spTgt spid="308"/>
                                        </p:tgtEl>
                                        <p:attrNameLst>
                                          <p:attrName>style.visibility</p:attrName>
                                        </p:attrNameLst>
                                      </p:cBhvr>
                                      <p:to>
                                        <p:strVal val="visible"/>
                                      </p:to>
                                    </p:set>
                                    <p:anim calcmode="lin" valueType="num">
                                      <p:cBhvr additive="base">
                                        <p:cTn id="37" dur="500"/>
                                        <p:tgtEl>
                                          <p:spTgt spid="308"/>
                                        </p:tgtEl>
                                        <p:attrNameLst>
                                          <p:attrName>ppt_x</p:attrName>
                                        </p:attrNameLst>
                                      </p:cBhvr>
                                      <p:tavLst>
                                        <p:tav tm="0">
                                          <p:val>
                                            <p:strVal val="#ppt_x+#ppt_w*1.125000"/>
                                          </p:val>
                                        </p:tav>
                                        <p:tav tm="100000">
                                          <p:val>
                                            <p:strVal val="#ppt_x"/>
                                          </p:val>
                                        </p:tav>
                                      </p:tavLst>
                                    </p:anim>
                                    <p:animEffect transition="in" filter="wipe(left)">
                                      <p:cBhvr>
                                        <p:cTn id="38" dur="500"/>
                                        <p:tgtEl>
                                          <p:spTgt spid="308"/>
                                        </p:tgtEl>
                                      </p:cBhvr>
                                    </p:animEffect>
                                  </p:childTnLst>
                                </p:cTn>
                              </p:par>
                              <p:par>
                                <p:cTn id="39" presetID="49" presetClass="entr" presetSubtype="0" decel="10000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p:cTn id="41" dur="500" fill="hold"/>
                                        <p:tgtEl>
                                          <p:spTgt spid="5"/>
                                        </p:tgtEl>
                                        <p:attrNameLst>
                                          <p:attrName>ppt_w</p:attrName>
                                        </p:attrNameLst>
                                      </p:cBhvr>
                                      <p:tavLst>
                                        <p:tav tm="0">
                                          <p:val>
                                            <p:fltVal val="0"/>
                                          </p:val>
                                        </p:tav>
                                        <p:tav tm="100000">
                                          <p:val>
                                            <p:strVal val="#ppt_w"/>
                                          </p:val>
                                        </p:tav>
                                      </p:tavLst>
                                    </p:anim>
                                    <p:anim calcmode="lin" valueType="num">
                                      <p:cBhvr>
                                        <p:cTn id="42" dur="500" fill="hold"/>
                                        <p:tgtEl>
                                          <p:spTgt spid="5"/>
                                        </p:tgtEl>
                                        <p:attrNameLst>
                                          <p:attrName>ppt_h</p:attrName>
                                        </p:attrNameLst>
                                      </p:cBhvr>
                                      <p:tavLst>
                                        <p:tav tm="0">
                                          <p:val>
                                            <p:fltVal val="0"/>
                                          </p:val>
                                        </p:tav>
                                        <p:tav tm="100000">
                                          <p:val>
                                            <p:strVal val="#ppt_h"/>
                                          </p:val>
                                        </p:tav>
                                      </p:tavLst>
                                    </p:anim>
                                    <p:anim calcmode="lin" valueType="num">
                                      <p:cBhvr>
                                        <p:cTn id="43" dur="500" fill="hold"/>
                                        <p:tgtEl>
                                          <p:spTgt spid="5"/>
                                        </p:tgtEl>
                                        <p:attrNameLst>
                                          <p:attrName>style.rotation</p:attrName>
                                        </p:attrNameLst>
                                      </p:cBhvr>
                                      <p:tavLst>
                                        <p:tav tm="0">
                                          <p:val>
                                            <p:fltVal val="360"/>
                                          </p:val>
                                        </p:tav>
                                        <p:tav tm="100000">
                                          <p:val>
                                            <p:fltVal val="0"/>
                                          </p:val>
                                        </p:tav>
                                      </p:tavLst>
                                    </p:anim>
                                    <p:animEffect transition="in" filter="fade">
                                      <p:cBhvr>
                                        <p:cTn id="44" dur="500"/>
                                        <p:tgtEl>
                                          <p:spTgt spid="5"/>
                                        </p:tgtEl>
                                      </p:cBhvr>
                                    </p:animEffect>
                                  </p:childTnLst>
                                </p:cTn>
                              </p:par>
                              <p:par>
                                <p:cTn id="45" presetID="12" presetClass="entr" presetSubtype="2" fill="hold" nodeType="withEffect">
                                  <p:stCondLst>
                                    <p:cond delay="0"/>
                                  </p:stCondLst>
                                  <p:childTnLst>
                                    <p:set>
                                      <p:cBhvr>
                                        <p:cTn id="46" dur="1" fill="hold">
                                          <p:stCondLst>
                                            <p:cond delay="0"/>
                                          </p:stCondLst>
                                        </p:cTn>
                                        <p:tgtEl>
                                          <p:spTgt spid="311"/>
                                        </p:tgtEl>
                                        <p:attrNameLst>
                                          <p:attrName>style.visibility</p:attrName>
                                        </p:attrNameLst>
                                      </p:cBhvr>
                                      <p:to>
                                        <p:strVal val="visible"/>
                                      </p:to>
                                    </p:set>
                                    <p:anim calcmode="lin" valueType="num">
                                      <p:cBhvr additive="base">
                                        <p:cTn id="47" dur="500"/>
                                        <p:tgtEl>
                                          <p:spTgt spid="311"/>
                                        </p:tgtEl>
                                        <p:attrNameLst>
                                          <p:attrName>ppt_x</p:attrName>
                                        </p:attrNameLst>
                                      </p:cBhvr>
                                      <p:tavLst>
                                        <p:tav tm="0">
                                          <p:val>
                                            <p:strVal val="#ppt_x+#ppt_w*1.125000"/>
                                          </p:val>
                                        </p:tav>
                                        <p:tav tm="100000">
                                          <p:val>
                                            <p:strVal val="#ppt_x"/>
                                          </p:val>
                                        </p:tav>
                                      </p:tavLst>
                                    </p:anim>
                                    <p:animEffect transition="in" filter="wipe(left)">
                                      <p:cBhvr>
                                        <p:cTn id="48" dur="500"/>
                                        <p:tgtEl>
                                          <p:spTgt spid="311"/>
                                        </p:tgtEl>
                                      </p:cBhvr>
                                    </p:animEffect>
                                  </p:childTnLst>
                                </p:cTn>
                              </p:par>
                              <p:par>
                                <p:cTn id="49" presetID="49" presetClass="entr" presetSubtype="0" decel="10000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anim calcmode="lin" valueType="num">
                                      <p:cBhvr>
                                        <p:cTn id="51" dur="500" fill="hold"/>
                                        <p:tgtEl>
                                          <p:spTgt spid="3"/>
                                        </p:tgtEl>
                                        <p:attrNameLst>
                                          <p:attrName>ppt_w</p:attrName>
                                        </p:attrNameLst>
                                      </p:cBhvr>
                                      <p:tavLst>
                                        <p:tav tm="0">
                                          <p:val>
                                            <p:fltVal val="0"/>
                                          </p:val>
                                        </p:tav>
                                        <p:tav tm="100000">
                                          <p:val>
                                            <p:strVal val="#ppt_w"/>
                                          </p:val>
                                        </p:tav>
                                      </p:tavLst>
                                    </p:anim>
                                    <p:anim calcmode="lin" valueType="num">
                                      <p:cBhvr>
                                        <p:cTn id="52" dur="500" fill="hold"/>
                                        <p:tgtEl>
                                          <p:spTgt spid="3"/>
                                        </p:tgtEl>
                                        <p:attrNameLst>
                                          <p:attrName>ppt_h</p:attrName>
                                        </p:attrNameLst>
                                      </p:cBhvr>
                                      <p:tavLst>
                                        <p:tav tm="0">
                                          <p:val>
                                            <p:fltVal val="0"/>
                                          </p:val>
                                        </p:tav>
                                        <p:tav tm="100000">
                                          <p:val>
                                            <p:strVal val="#ppt_h"/>
                                          </p:val>
                                        </p:tav>
                                      </p:tavLst>
                                    </p:anim>
                                    <p:anim calcmode="lin" valueType="num">
                                      <p:cBhvr>
                                        <p:cTn id="53" dur="500" fill="hold"/>
                                        <p:tgtEl>
                                          <p:spTgt spid="3"/>
                                        </p:tgtEl>
                                        <p:attrNameLst>
                                          <p:attrName>style.rotation</p:attrName>
                                        </p:attrNameLst>
                                      </p:cBhvr>
                                      <p:tavLst>
                                        <p:tav tm="0">
                                          <p:val>
                                            <p:fltVal val="360"/>
                                          </p:val>
                                        </p:tav>
                                        <p:tav tm="100000">
                                          <p:val>
                                            <p:fltVal val="0"/>
                                          </p:val>
                                        </p:tav>
                                      </p:tavLst>
                                    </p:anim>
                                    <p:animEffect transition="in" filter="fade">
                                      <p:cBhvr>
                                        <p:cTn id="54" dur="500"/>
                                        <p:tgtEl>
                                          <p:spTgt spid="3"/>
                                        </p:tgtEl>
                                      </p:cBhvr>
                                    </p:animEffect>
                                  </p:childTnLst>
                                </p:cTn>
                              </p:par>
                              <p:par>
                                <p:cTn id="55" presetID="12" presetClass="entr" presetSubtype="2" fill="hold" nodeType="withEffect">
                                  <p:stCondLst>
                                    <p:cond delay="0"/>
                                  </p:stCondLst>
                                  <p:childTnLst>
                                    <p:set>
                                      <p:cBhvr>
                                        <p:cTn id="56" dur="1" fill="hold">
                                          <p:stCondLst>
                                            <p:cond delay="0"/>
                                          </p:stCondLst>
                                        </p:cTn>
                                        <p:tgtEl>
                                          <p:spTgt spid="309"/>
                                        </p:tgtEl>
                                        <p:attrNameLst>
                                          <p:attrName>style.visibility</p:attrName>
                                        </p:attrNameLst>
                                      </p:cBhvr>
                                      <p:to>
                                        <p:strVal val="visible"/>
                                      </p:to>
                                    </p:set>
                                    <p:anim calcmode="lin" valueType="num">
                                      <p:cBhvr additive="base">
                                        <p:cTn id="57" dur="500"/>
                                        <p:tgtEl>
                                          <p:spTgt spid="309"/>
                                        </p:tgtEl>
                                        <p:attrNameLst>
                                          <p:attrName>ppt_x</p:attrName>
                                        </p:attrNameLst>
                                      </p:cBhvr>
                                      <p:tavLst>
                                        <p:tav tm="0">
                                          <p:val>
                                            <p:strVal val="#ppt_x+#ppt_w*1.125000"/>
                                          </p:val>
                                        </p:tav>
                                        <p:tav tm="100000">
                                          <p:val>
                                            <p:strVal val="#ppt_x"/>
                                          </p:val>
                                        </p:tav>
                                      </p:tavLst>
                                    </p:anim>
                                    <p:animEffect transition="in" filter="wipe(left)">
                                      <p:cBhvr>
                                        <p:cTn id="58" dur="500"/>
                                        <p:tgtEl>
                                          <p:spTgt spid="309"/>
                                        </p:tgtEl>
                                      </p:cBhvr>
                                    </p:animEffect>
                                  </p:childTnLst>
                                </p:cTn>
                              </p:par>
                              <p:par>
                                <p:cTn id="59" presetID="49" presetClass="entr" presetSubtype="0" decel="10000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 calcmode="lin" valueType="num">
                                      <p:cBhvr>
                                        <p:cTn id="61" dur="500" fill="hold"/>
                                        <p:tgtEl>
                                          <p:spTgt spid="6"/>
                                        </p:tgtEl>
                                        <p:attrNameLst>
                                          <p:attrName>ppt_w</p:attrName>
                                        </p:attrNameLst>
                                      </p:cBhvr>
                                      <p:tavLst>
                                        <p:tav tm="0">
                                          <p:val>
                                            <p:fltVal val="0"/>
                                          </p:val>
                                        </p:tav>
                                        <p:tav tm="100000">
                                          <p:val>
                                            <p:strVal val="#ppt_w"/>
                                          </p:val>
                                        </p:tav>
                                      </p:tavLst>
                                    </p:anim>
                                    <p:anim calcmode="lin" valueType="num">
                                      <p:cBhvr>
                                        <p:cTn id="62" dur="500" fill="hold"/>
                                        <p:tgtEl>
                                          <p:spTgt spid="6"/>
                                        </p:tgtEl>
                                        <p:attrNameLst>
                                          <p:attrName>ppt_h</p:attrName>
                                        </p:attrNameLst>
                                      </p:cBhvr>
                                      <p:tavLst>
                                        <p:tav tm="0">
                                          <p:val>
                                            <p:fltVal val="0"/>
                                          </p:val>
                                        </p:tav>
                                        <p:tav tm="100000">
                                          <p:val>
                                            <p:strVal val="#ppt_h"/>
                                          </p:val>
                                        </p:tav>
                                      </p:tavLst>
                                    </p:anim>
                                    <p:anim calcmode="lin" valueType="num">
                                      <p:cBhvr>
                                        <p:cTn id="63" dur="500" fill="hold"/>
                                        <p:tgtEl>
                                          <p:spTgt spid="6"/>
                                        </p:tgtEl>
                                        <p:attrNameLst>
                                          <p:attrName>style.rotation</p:attrName>
                                        </p:attrNameLst>
                                      </p:cBhvr>
                                      <p:tavLst>
                                        <p:tav tm="0">
                                          <p:val>
                                            <p:fltVal val="360"/>
                                          </p:val>
                                        </p:tav>
                                        <p:tav tm="100000">
                                          <p:val>
                                            <p:fltVal val="0"/>
                                          </p:val>
                                        </p:tav>
                                      </p:tavLst>
                                    </p:anim>
                                    <p:animEffect transition="in" filter="fade">
                                      <p:cBhvr>
                                        <p:cTn id="64" dur="500"/>
                                        <p:tgtEl>
                                          <p:spTgt spid="6"/>
                                        </p:tgtEl>
                                      </p:cBhvr>
                                    </p:animEffect>
                                  </p:childTnLst>
                                </p:cTn>
                              </p:par>
                              <p:par>
                                <p:cTn id="65" presetID="12" presetClass="entr" presetSubtype="2" fill="hold" nodeType="withEffect">
                                  <p:stCondLst>
                                    <p:cond delay="0"/>
                                  </p:stCondLst>
                                  <p:childTnLst>
                                    <p:set>
                                      <p:cBhvr>
                                        <p:cTn id="66" dur="1" fill="hold">
                                          <p:stCondLst>
                                            <p:cond delay="0"/>
                                          </p:stCondLst>
                                        </p:cTn>
                                        <p:tgtEl>
                                          <p:spTgt spid="312"/>
                                        </p:tgtEl>
                                        <p:attrNameLst>
                                          <p:attrName>style.visibility</p:attrName>
                                        </p:attrNameLst>
                                      </p:cBhvr>
                                      <p:to>
                                        <p:strVal val="visible"/>
                                      </p:to>
                                    </p:set>
                                    <p:anim calcmode="lin" valueType="num">
                                      <p:cBhvr additive="base">
                                        <p:cTn id="67" dur="500"/>
                                        <p:tgtEl>
                                          <p:spTgt spid="312"/>
                                        </p:tgtEl>
                                        <p:attrNameLst>
                                          <p:attrName>ppt_x</p:attrName>
                                        </p:attrNameLst>
                                      </p:cBhvr>
                                      <p:tavLst>
                                        <p:tav tm="0">
                                          <p:val>
                                            <p:strVal val="#ppt_x+#ppt_w*1.125000"/>
                                          </p:val>
                                        </p:tav>
                                        <p:tav tm="100000">
                                          <p:val>
                                            <p:strVal val="#ppt_x"/>
                                          </p:val>
                                        </p:tav>
                                      </p:tavLst>
                                    </p:anim>
                                    <p:animEffect transition="in" filter="wipe(left)">
                                      <p:cBhvr>
                                        <p:cTn id="68" dur="5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9CB4CFC-C621-4C20-A2F2-0D3C98F3A55F}"/>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A8BF04D-F7CA-45C5-971A-899185D01475}"/>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05F2DEE5-708B-43EE-AC29-BA803BB46030}"/>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B5FBDA0E-02B4-47F6-AADB-DE3E078257C9}"/>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4F5F66FA-D38A-442D-8F97-3E9B5C1FB715}"/>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推荐与检索</a:t>
              </a:r>
            </a:p>
          </p:txBody>
        </p:sp>
      </p:grpSp>
      <p:sp>
        <p:nvSpPr>
          <p:cNvPr id="13" name="文本框 12">
            <a:extLst>
              <a:ext uri="{FF2B5EF4-FFF2-40B4-BE49-F238E27FC236}">
                <a16:creationId xmlns:a16="http://schemas.microsoft.com/office/drawing/2014/main" id="{68B4F57B-D24F-4B49-B2D2-130F13905D19}"/>
              </a:ext>
            </a:extLst>
          </p:cNvPr>
          <p:cNvSpPr txBox="1"/>
          <p:nvPr/>
        </p:nvSpPr>
        <p:spPr>
          <a:xfrm>
            <a:off x="2076810" y="1907446"/>
            <a:ext cx="634018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t>采用分布式计算框架，进行分布式计算，加快运算速度</a:t>
            </a:r>
          </a:p>
        </p:txBody>
      </p:sp>
      <p:grpSp>
        <p:nvGrpSpPr>
          <p:cNvPr id="15" name="组合 14">
            <a:extLst>
              <a:ext uri="{FF2B5EF4-FFF2-40B4-BE49-F238E27FC236}">
                <a16:creationId xmlns:a16="http://schemas.microsoft.com/office/drawing/2014/main" id="{F03BF3C4-9742-4D1B-B97D-D3F96299C99C}"/>
              </a:ext>
            </a:extLst>
          </p:cNvPr>
          <p:cNvGrpSpPr/>
          <p:nvPr/>
        </p:nvGrpSpPr>
        <p:grpSpPr>
          <a:xfrm>
            <a:off x="1190848" y="1850351"/>
            <a:ext cx="457200" cy="457200"/>
            <a:chOff x="4473270" y="2468419"/>
            <a:chExt cx="457200" cy="457200"/>
          </a:xfrm>
        </p:grpSpPr>
        <p:sp>
          <p:nvSpPr>
            <p:cNvPr id="16" name="椭圆 15">
              <a:extLst>
                <a:ext uri="{FF2B5EF4-FFF2-40B4-BE49-F238E27FC236}">
                  <a16:creationId xmlns:a16="http://schemas.microsoft.com/office/drawing/2014/main" id="{69D19FB5-812B-4DAA-A3B2-56E07CEFF8A4}"/>
                </a:ext>
              </a:extLst>
            </p:cNvPr>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a:extLst>
                <a:ext uri="{FF2B5EF4-FFF2-40B4-BE49-F238E27FC236}">
                  <a16:creationId xmlns:a16="http://schemas.microsoft.com/office/drawing/2014/main" id="{590E259E-ED7E-4934-9494-05F7AF3CC036}"/>
                </a:ext>
              </a:extLst>
            </p:cNvPr>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p>
          </p:txBody>
        </p:sp>
      </p:grpSp>
      <p:sp>
        <p:nvSpPr>
          <p:cNvPr id="18" name="文本框 17">
            <a:extLst>
              <a:ext uri="{FF2B5EF4-FFF2-40B4-BE49-F238E27FC236}">
                <a16:creationId xmlns:a16="http://schemas.microsoft.com/office/drawing/2014/main" id="{9354E998-B683-4FA5-8FD1-EB28B754B712}"/>
              </a:ext>
            </a:extLst>
          </p:cNvPr>
          <p:cNvSpPr txBox="1"/>
          <p:nvPr/>
        </p:nvSpPr>
        <p:spPr>
          <a:xfrm>
            <a:off x="2076810" y="2868940"/>
            <a:ext cx="5827228"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t>根据行业、职位等结构化的数据，减少运算的次数</a:t>
            </a:r>
          </a:p>
        </p:txBody>
      </p:sp>
      <p:grpSp>
        <p:nvGrpSpPr>
          <p:cNvPr id="19" name="组合 18">
            <a:extLst>
              <a:ext uri="{FF2B5EF4-FFF2-40B4-BE49-F238E27FC236}">
                <a16:creationId xmlns:a16="http://schemas.microsoft.com/office/drawing/2014/main" id="{A5D8AECB-6E5C-44C9-B4D3-B82FD41E918C}"/>
              </a:ext>
            </a:extLst>
          </p:cNvPr>
          <p:cNvGrpSpPr/>
          <p:nvPr/>
        </p:nvGrpSpPr>
        <p:grpSpPr>
          <a:xfrm>
            <a:off x="1190848" y="2813983"/>
            <a:ext cx="457200" cy="457200"/>
            <a:chOff x="4473270" y="2468419"/>
            <a:chExt cx="457200" cy="457200"/>
          </a:xfrm>
        </p:grpSpPr>
        <p:sp>
          <p:nvSpPr>
            <p:cNvPr id="20" name="椭圆 19">
              <a:extLst>
                <a:ext uri="{FF2B5EF4-FFF2-40B4-BE49-F238E27FC236}">
                  <a16:creationId xmlns:a16="http://schemas.microsoft.com/office/drawing/2014/main" id="{9C12A1D5-19B5-44B0-80D3-20181454DB76}"/>
                </a:ext>
              </a:extLst>
            </p:cNvPr>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
              <a:extLst>
                <a:ext uri="{FF2B5EF4-FFF2-40B4-BE49-F238E27FC236}">
                  <a16:creationId xmlns:a16="http://schemas.microsoft.com/office/drawing/2014/main" id="{F09ADFDA-2813-4BA2-B3E9-E0C8C4C97610}"/>
                </a:ext>
              </a:extLst>
            </p:cNvPr>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p>
          </p:txBody>
        </p:sp>
      </p:grpSp>
      <p:sp>
        <p:nvSpPr>
          <p:cNvPr id="22" name="文本框 21">
            <a:extLst>
              <a:ext uri="{FF2B5EF4-FFF2-40B4-BE49-F238E27FC236}">
                <a16:creationId xmlns:a16="http://schemas.microsoft.com/office/drawing/2014/main" id="{E5185F20-532E-4C1A-9DA0-EC9CCA244DE6}"/>
              </a:ext>
            </a:extLst>
          </p:cNvPr>
          <p:cNvSpPr txBox="1"/>
          <p:nvPr/>
        </p:nvSpPr>
        <p:spPr>
          <a:xfrm>
            <a:off x="2076810" y="3885391"/>
            <a:ext cx="6098136"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t>计算得出推荐的信息，并将</a:t>
            </a:r>
            <a:r>
              <a:rPr lang="en-US" altLang="zh-CN" sz="2000" dirty="0"/>
              <a:t>ID</a:t>
            </a:r>
            <a:r>
              <a:rPr lang="zh-CN" altLang="en-US" sz="2000" dirty="0"/>
              <a:t>返回至数据库进行查找</a:t>
            </a:r>
          </a:p>
        </p:txBody>
      </p:sp>
      <p:grpSp>
        <p:nvGrpSpPr>
          <p:cNvPr id="23" name="组合 22">
            <a:extLst>
              <a:ext uri="{FF2B5EF4-FFF2-40B4-BE49-F238E27FC236}">
                <a16:creationId xmlns:a16="http://schemas.microsoft.com/office/drawing/2014/main" id="{33078064-8EAF-4D0D-A87D-77354D3FF671}"/>
              </a:ext>
            </a:extLst>
          </p:cNvPr>
          <p:cNvGrpSpPr/>
          <p:nvPr/>
        </p:nvGrpSpPr>
        <p:grpSpPr>
          <a:xfrm>
            <a:off x="1190848" y="3830434"/>
            <a:ext cx="457200" cy="457200"/>
            <a:chOff x="4473270" y="2468419"/>
            <a:chExt cx="457200" cy="457200"/>
          </a:xfrm>
        </p:grpSpPr>
        <p:sp>
          <p:nvSpPr>
            <p:cNvPr id="24" name="椭圆 23">
              <a:extLst>
                <a:ext uri="{FF2B5EF4-FFF2-40B4-BE49-F238E27FC236}">
                  <a16:creationId xmlns:a16="http://schemas.microsoft.com/office/drawing/2014/main" id="{47C9F45D-694D-4355-AA75-25FF9FFBDB0C}"/>
                </a:ext>
              </a:extLst>
            </p:cNvPr>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1">
              <a:extLst>
                <a:ext uri="{FF2B5EF4-FFF2-40B4-BE49-F238E27FC236}">
                  <a16:creationId xmlns:a16="http://schemas.microsoft.com/office/drawing/2014/main" id="{C1C39A4D-2461-4197-B2B8-1ACA8EF335C7}"/>
                </a:ext>
              </a:extLst>
            </p:cNvPr>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a:t>
              </a:r>
            </a:p>
          </p:txBody>
        </p:sp>
      </p:grpSp>
      <p:sp>
        <p:nvSpPr>
          <p:cNvPr id="26" name="文本框 25">
            <a:extLst>
              <a:ext uri="{FF2B5EF4-FFF2-40B4-BE49-F238E27FC236}">
                <a16:creationId xmlns:a16="http://schemas.microsoft.com/office/drawing/2014/main" id="{FBE96690-025E-4C3F-B5DB-00E885D0E3C2}"/>
              </a:ext>
            </a:extLst>
          </p:cNvPr>
          <p:cNvSpPr txBox="1"/>
          <p:nvPr/>
        </p:nvSpPr>
        <p:spPr>
          <a:xfrm>
            <a:off x="2076810" y="4893542"/>
            <a:ext cx="7109631"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t>结合推荐的职位的薪酬和多元线性回归，评估出求职者的薪酬</a:t>
            </a:r>
          </a:p>
        </p:txBody>
      </p:sp>
      <p:grpSp>
        <p:nvGrpSpPr>
          <p:cNvPr id="27" name="组合 26">
            <a:extLst>
              <a:ext uri="{FF2B5EF4-FFF2-40B4-BE49-F238E27FC236}">
                <a16:creationId xmlns:a16="http://schemas.microsoft.com/office/drawing/2014/main" id="{CBB49551-69CB-45CB-84B0-DE53E183AF72}"/>
              </a:ext>
            </a:extLst>
          </p:cNvPr>
          <p:cNvGrpSpPr/>
          <p:nvPr/>
        </p:nvGrpSpPr>
        <p:grpSpPr>
          <a:xfrm>
            <a:off x="1190848" y="4838585"/>
            <a:ext cx="457200" cy="457200"/>
            <a:chOff x="4473270" y="2468419"/>
            <a:chExt cx="457200" cy="457200"/>
          </a:xfrm>
        </p:grpSpPr>
        <p:sp>
          <p:nvSpPr>
            <p:cNvPr id="28" name="椭圆 27">
              <a:extLst>
                <a:ext uri="{FF2B5EF4-FFF2-40B4-BE49-F238E27FC236}">
                  <a16:creationId xmlns:a16="http://schemas.microsoft.com/office/drawing/2014/main" id="{07949B15-E86E-4C05-9F57-438BAC48F5CD}"/>
                </a:ext>
              </a:extLst>
            </p:cNvPr>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1">
              <a:extLst>
                <a:ext uri="{FF2B5EF4-FFF2-40B4-BE49-F238E27FC236}">
                  <a16:creationId xmlns:a16="http://schemas.microsoft.com/office/drawing/2014/main" id="{727FA2D0-1F67-435F-81AF-928557C3387E}"/>
                </a:ext>
              </a:extLst>
            </p:cNvPr>
            <p:cNvSpPr>
              <a:spLocks noChangeArrowheads="1"/>
            </p:cNvSpPr>
            <p:nvPr/>
          </p:nvSpPr>
          <p:spPr bwMode="auto">
            <a:xfrm>
              <a:off x="4490843" y="2512554"/>
              <a:ext cx="389097" cy="369332"/>
            </a:xfrm>
            <a:prstGeom prst="rect">
              <a:avLst/>
            </a:prstGeom>
            <a:noFill/>
          </p:spPr>
          <p:txBody>
            <a:bodyPr wrap="square" rtlCol="0">
              <a:spAutoFit/>
            </a:bodyPr>
            <a:lstStyle/>
            <a:p>
              <a:pPr algn="dist"/>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a:t>
              </a:r>
            </a:p>
          </p:txBody>
        </p:sp>
      </p:grpSp>
    </p:spTree>
    <p:extLst>
      <p:ext uri="{BB962C8B-B14F-4D97-AF65-F5344CB8AC3E}">
        <p14:creationId xmlns:p14="http://schemas.microsoft.com/office/powerpoint/2010/main" val="3703686239"/>
      </p:ext>
    </p:extLst>
  </p:cSld>
  <p:clrMapOvr>
    <a:masterClrMapping/>
  </p:clrMapOvr>
  <mc:AlternateContent xmlns:mc="http://schemas.openxmlformats.org/markup-compatibility/2006" xmlns:p14="http://schemas.microsoft.com/office/powerpoint/2010/main">
    <mc:Choice Requires="p14">
      <p:transition spd="slow" p14:dur="2000" advTm="42455"/>
    </mc:Choice>
    <mc:Fallback xmlns="">
      <p:transition spd="slow" advTm="424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1000"/>
                                        <p:tgtEl>
                                          <p:spTgt spid="27"/>
                                        </p:tgtEl>
                                      </p:cBhvr>
                                    </p:animEffect>
                                    <p:anim calcmode="lin" valueType="num">
                                      <p:cBhvr>
                                        <p:cTn id="53" dur="1000" fill="hold"/>
                                        <p:tgtEl>
                                          <p:spTgt spid="27"/>
                                        </p:tgtEl>
                                        <p:attrNameLst>
                                          <p:attrName>ppt_x</p:attrName>
                                        </p:attrNameLst>
                                      </p:cBhvr>
                                      <p:tavLst>
                                        <p:tav tm="0">
                                          <p:val>
                                            <p:strVal val="#ppt_x"/>
                                          </p:val>
                                        </p:tav>
                                        <p:tav tm="100000">
                                          <p:val>
                                            <p:strVal val="#ppt_x"/>
                                          </p:val>
                                        </p:tav>
                                      </p:tavLst>
                                    </p:anim>
                                    <p:anim calcmode="lin" valueType="num">
                                      <p:cBhvr>
                                        <p:cTn id="5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22"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532EC3C7-E36F-415D-932C-E54DBBFCF988}"/>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8C1457A1-5619-40AA-BEDC-FD3B9535C3EA}"/>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CC5D38ED-1BC1-406D-B07F-9400F36CAB89}"/>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A03EEC72-C09D-48E8-943A-150DF9FB7A4B}"/>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B90D62B1-E1AC-4ADC-9FB4-8E404E3848C3}"/>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应用开发部署</a:t>
              </a:r>
            </a:p>
          </p:txBody>
        </p:sp>
      </p:grpSp>
      <p:sp>
        <p:nvSpPr>
          <p:cNvPr id="7" name="文本框 6">
            <a:extLst>
              <a:ext uri="{FF2B5EF4-FFF2-40B4-BE49-F238E27FC236}">
                <a16:creationId xmlns:a16="http://schemas.microsoft.com/office/drawing/2014/main" id="{AED7BBD4-C0B3-465D-90D1-FAC7D19D25B2}"/>
              </a:ext>
            </a:extLst>
          </p:cNvPr>
          <p:cNvSpPr txBox="1"/>
          <p:nvPr/>
        </p:nvSpPr>
        <p:spPr>
          <a:xfrm>
            <a:off x="993592" y="1909827"/>
            <a:ext cx="902803" cy="400105"/>
          </a:xfrm>
          <a:prstGeom prst="rect">
            <a:avLst/>
          </a:prstGeom>
          <a:noFill/>
        </p:spPr>
        <p:txBody>
          <a:bodyPr wrap="squar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目标</a:t>
            </a:r>
          </a:p>
        </p:txBody>
      </p:sp>
      <p:sp>
        <p:nvSpPr>
          <p:cNvPr id="8" name="文本框 7">
            <a:extLst>
              <a:ext uri="{FF2B5EF4-FFF2-40B4-BE49-F238E27FC236}">
                <a16:creationId xmlns:a16="http://schemas.microsoft.com/office/drawing/2014/main" id="{F6ABBC8D-8189-47C3-AB84-A9488BEAD43B}"/>
              </a:ext>
            </a:extLst>
          </p:cNvPr>
          <p:cNvSpPr txBox="1"/>
          <p:nvPr/>
        </p:nvSpPr>
        <p:spPr>
          <a:xfrm>
            <a:off x="993591" y="2328831"/>
            <a:ext cx="9152357" cy="369332"/>
          </a:xfrm>
          <a:prstGeom prst="rect">
            <a:avLst/>
          </a:prstGeom>
          <a:noFill/>
        </p:spPr>
        <p:txBody>
          <a:bodyPr wrap="square" rtlCol="0">
            <a:spAutoFit/>
          </a:bodyPr>
          <a:lstStyle/>
          <a:p>
            <a:pPr indent="266700" algn="just">
              <a:spcAft>
                <a:spcPts val="0"/>
              </a:spcAft>
            </a:pPr>
            <a:r>
              <a:rPr lang="zh-CN" altLang="en-US" dirty="0">
                <a:solidFill>
                  <a:schemeClr val="bg2">
                    <a:lumMod val="50000"/>
                  </a:schemeClr>
                </a:solidFill>
                <a:latin typeface="微软雅黑" panose="020B0503020204020204" pitchFamily="34" charset="-122"/>
                <a:ea typeface="微软雅黑" panose="020B0503020204020204" pitchFamily="34" charset="-122"/>
              </a:rPr>
              <a:t>开发可与用户进行交互的推荐系统，有快速和精准的推荐和良好的用户体验效果。</a:t>
            </a:r>
            <a:endParaRPr lang="zh-CN" altLang="zh-CN"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3CC60630-073D-4031-B140-80670EE174AF}"/>
              </a:ext>
            </a:extLst>
          </p:cNvPr>
          <p:cNvSpPr txBox="1"/>
          <p:nvPr/>
        </p:nvSpPr>
        <p:spPr>
          <a:xfrm>
            <a:off x="993592" y="2954612"/>
            <a:ext cx="69761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工具</a:t>
            </a:r>
          </a:p>
        </p:txBody>
      </p:sp>
      <p:sp>
        <p:nvSpPr>
          <p:cNvPr id="10" name="文本框 9">
            <a:extLst>
              <a:ext uri="{FF2B5EF4-FFF2-40B4-BE49-F238E27FC236}">
                <a16:creationId xmlns:a16="http://schemas.microsoft.com/office/drawing/2014/main" id="{67401D2F-492E-42FD-B581-B7C4CFD83BFF}"/>
              </a:ext>
            </a:extLst>
          </p:cNvPr>
          <p:cNvSpPr txBox="1"/>
          <p:nvPr/>
        </p:nvSpPr>
        <p:spPr>
          <a:xfrm>
            <a:off x="1058907" y="3472667"/>
            <a:ext cx="3386633" cy="369332"/>
          </a:xfrm>
          <a:prstGeom prst="rect">
            <a:avLst/>
          </a:prstGeom>
          <a:noFill/>
        </p:spPr>
        <p:txBody>
          <a:bodyPr wrap="square" rtlCol="0">
            <a:spAutoFit/>
          </a:bodyPr>
          <a:lstStyle/>
          <a:p>
            <a:pPr indent="266700" algn="just">
              <a:spcAft>
                <a:spcPts val="0"/>
              </a:spcAft>
            </a:pPr>
            <a:r>
              <a:rPr lang="en-US" altLang="zh-CN" dirty="0">
                <a:solidFill>
                  <a:schemeClr val="bg2">
                    <a:lumMod val="50000"/>
                  </a:schemeClr>
                </a:solidFill>
                <a:latin typeface="微软雅黑" panose="020B0503020204020204" pitchFamily="34" charset="-122"/>
                <a:ea typeface="微软雅黑" panose="020B0503020204020204" pitchFamily="34" charset="-122"/>
              </a:rPr>
              <a:t>Python</a:t>
            </a:r>
            <a:r>
              <a:rPr lang="zh-CN" altLang="en-US" dirty="0">
                <a:solidFill>
                  <a:schemeClr val="bg2">
                    <a:lumMod val="50000"/>
                  </a:schemeClr>
                </a:solidFill>
                <a:latin typeface="微软雅黑" panose="020B0503020204020204" pitchFamily="34" charset="-122"/>
                <a:ea typeface="微软雅黑" panose="020B0503020204020204" pitchFamily="34" charset="-122"/>
              </a:rPr>
              <a:t>开源框架</a:t>
            </a:r>
            <a:r>
              <a:rPr lang="en-US" altLang="zh-CN" dirty="0">
                <a:solidFill>
                  <a:schemeClr val="bg2">
                    <a:lumMod val="50000"/>
                  </a:schemeClr>
                </a:solidFill>
                <a:latin typeface="微软雅黑" panose="020B0503020204020204" pitchFamily="34" charset="-122"/>
                <a:ea typeface="微软雅黑" panose="020B0503020204020204" pitchFamily="34" charset="-122"/>
              </a:rPr>
              <a:t>Django</a:t>
            </a:r>
          </a:p>
        </p:txBody>
      </p:sp>
      <p:sp>
        <p:nvSpPr>
          <p:cNvPr id="11" name="矩形 10">
            <a:extLst>
              <a:ext uri="{FF2B5EF4-FFF2-40B4-BE49-F238E27FC236}">
                <a16:creationId xmlns:a16="http://schemas.microsoft.com/office/drawing/2014/main" id="{408F6B79-8673-433B-B5FF-DA1801C05017}"/>
              </a:ext>
            </a:extLst>
          </p:cNvPr>
          <p:cNvSpPr/>
          <p:nvPr/>
        </p:nvSpPr>
        <p:spPr>
          <a:xfrm>
            <a:off x="1058907" y="4067262"/>
            <a:ext cx="5380803" cy="369332"/>
          </a:xfrm>
          <a:prstGeom prst="rect">
            <a:avLst/>
          </a:prstGeom>
        </p:spPr>
        <p:txBody>
          <a:bodyPr wrap="square">
            <a:spAutoFit/>
          </a:bodyPr>
          <a:lstStyle/>
          <a:p>
            <a:pPr indent="266700" algn="just">
              <a:spcAft>
                <a:spcPts val="0"/>
              </a:spcAft>
            </a:pPr>
            <a:r>
              <a:rPr lang="en-US" altLang="zh-CN" dirty="0">
                <a:solidFill>
                  <a:schemeClr val="bg2">
                    <a:lumMod val="50000"/>
                  </a:schemeClr>
                </a:solidFill>
                <a:latin typeface="微软雅黑" panose="020B0503020204020204" pitchFamily="34" charset="-122"/>
                <a:ea typeface="微软雅黑" panose="020B0503020204020204" pitchFamily="34" charset="-122"/>
              </a:rPr>
              <a:t>HTML/CSS</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a:solidFill>
                  <a:schemeClr val="bg2">
                    <a:lumMod val="50000"/>
                  </a:schemeClr>
                </a:solidFill>
                <a:latin typeface="微软雅黑" panose="020B0503020204020204" pitchFamily="34" charset="-122"/>
                <a:ea typeface="微软雅黑" panose="020B0503020204020204" pitchFamily="34" charset="-122"/>
              </a:rPr>
              <a:t>JS</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a:solidFill>
                  <a:schemeClr val="bg2">
                    <a:lumMod val="50000"/>
                  </a:schemeClr>
                </a:solidFill>
                <a:latin typeface="微软雅黑" panose="020B0503020204020204" pitchFamily="34" charset="-122"/>
                <a:ea typeface="微软雅黑" panose="020B0503020204020204" pitchFamily="34" charset="-122"/>
              </a:rPr>
              <a:t>AJAX</a:t>
            </a:r>
          </a:p>
        </p:txBody>
      </p:sp>
      <p:sp>
        <p:nvSpPr>
          <p:cNvPr id="12" name="矩形 11">
            <a:extLst>
              <a:ext uri="{FF2B5EF4-FFF2-40B4-BE49-F238E27FC236}">
                <a16:creationId xmlns:a16="http://schemas.microsoft.com/office/drawing/2014/main" id="{12224430-1683-4340-9A29-B96F009B6044}"/>
              </a:ext>
            </a:extLst>
          </p:cNvPr>
          <p:cNvSpPr/>
          <p:nvPr/>
        </p:nvSpPr>
        <p:spPr>
          <a:xfrm>
            <a:off x="1058907" y="4658030"/>
            <a:ext cx="5380803" cy="369332"/>
          </a:xfrm>
          <a:prstGeom prst="rect">
            <a:avLst/>
          </a:prstGeom>
        </p:spPr>
        <p:txBody>
          <a:bodyPr wrap="square">
            <a:spAutoFit/>
          </a:bodyPr>
          <a:lstStyle/>
          <a:p>
            <a:pPr indent="266700" algn="just">
              <a:spcAft>
                <a:spcPts val="0"/>
              </a:spcAft>
            </a:pPr>
            <a:r>
              <a:rPr lang="en-US" altLang="zh-CN" dirty="0">
                <a:solidFill>
                  <a:schemeClr val="bg2">
                    <a:lumMod val="50000"/>
                  </a:schemeClr>
                </a:solidFill>
                <a:latin typeface="微软雅黑" panose="020B0503020204020204" pitchFamily="34" charset="-122"/>
                <a:ea typeface="微软雅黑" panose="020B0503020204020204" pitchFamily="34" charset="-122"/>
              </a:rPr>
              <a:t>Apache</a:t>
            </a:r>
            <a:r>
              <a:rPr lang="zh-CN" altLang="en-US" dirty="0">
                <a:solidFill>
                  <a:schemeClr val="bg2">
                    <a:lumMod val="50000"/>
                  </a:schemeClr>
                </a:solidFill>
                <a:latin typeface="微软雅黑" panose="020B0503020204020204" pitchFamily="34" charset="-122"/>
                <a:ea typeface="微软雅黑" panose="020B0503020204020204" pitchFamily="34" charset="-122"/>
              </a:rPr>
              <a:t>网页服务器</a:t>
            </a:r>
            <a:endParaRPr lang="en-US" altLang="zh-CN" dirty="0">
              <a:solidFill>
                <a:schemeClr val="bg2">
                  <a:lumMod val="50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93951477"/>
      </p:ext>
    </p:extLst>
  </p:cSld>
  <p:clrMapOvr>
    <a:masterClrMapping/>
  </p:clrMapOvr>
  <mc:AlternateContent xmlns:mc="http://schemas.openxmlformats.org/markup-compatibility/2006" xmlns:p14="http://schemas.microsoft.com/office/powerpoint/2010/main">
    <mc:Choice Requires="p14">
      <p:transition spd="slow" p14:dur="2000" advTm="40615"/>
    </mc:Choice>
    <mc:Fallback xmlns="">
      <p:transition spd="slow" advTm="406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8F644DE9-3E25-4553-95E0-15D302BF47F0}"/>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69523692-BB7C-4AAF-8568-B23A46BCBEFF}"/>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C16BB950-99CE-44BD-B392-4C3E944CAA50}"/>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D00E4439-0568-4FE4-B612-6BACC2218100}"/>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EE6CD298-592F-4BE5-84B6-EB48BB23AC24}"/>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Django</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框架介绍</a:t>
              </a:r>
              <a:endPar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a:extLst>
              <a:ext uri="{FF2B5EF4-FFF2-40B4-BE49-F238E27FC236}">
                <a16:creationId xmlns:a16="http://schemas.microsoft.com/office/drawing/2014/main" id="{0F2734D0-1F1D-422F-99B5-EFC26D9DFF5C}"/>
              </a:ext>
            </a:extLst>
          </p:cNvPr>
          <p:cNvPicPr>
            <a:picLocks noChangeAspect="1"/>
          </p:cNvPicPr>
          <p:nvPr/>
        </p:nvPicPr>
        <p:blipFill>
          <a:blip r:embed="rId2"/>
          <a:stretch>
            <a:fillRect/>
          </a:stretch>
        </p:blipFill>
        <p:spPr>
          <a:xfrm>
            <a:off x="1043413" y="1468878"/>
            <a:ext cx="4430704" cy="4552541"/>
          </a:xfrm>
          <a:prstGeom prst="rect">
            <a:avLst/>
          </a:prstGeom>
        </p:spPr>
      </p:pic>
      <p:sp>
        <p:nvSpPr>
          <p:cNvPr id="10" name="箭头: 下 9">
            <a:extLst>
              <a:ext uri="{FF2B5EF4-FFF2-40B4-BE49-F238E27FC236}">
                <a16:creationId xmlns:a16="http://schemas.microsoft.com/office/drawing/2014/main" id="{FA4D24BE-3FBE-4CC1-ACD5-914D5706BE7D}"/>
              </a:ext>
            </a:extLst>
          </p:cNvPr>
          <p:cNvSpPr/>
          <p:nvPr/>
        </p:nvSpPr>
        <p:spPr>
          <a:xfrm>
            <a:off x="2286000" y="2023354"/>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solidFill>
            </a:endParaRPr>
          </a:p>
        </p:txBody>
      </p:sp>
      <p:sp>
        <p:nvSpPr>
          <p:cNvPr id="11" name="箭头: 下 10">
            <a:extLst>
              <a:ext uri="{FF2B5EF4-FFF2-40B4-BE49-F238E27FC236}">
                <a16:creationId xmlns:a16="http://schemas.microsoft.com/office/drawing/2014/main" id="{8AEA12D4-23EE-4A1C-BC3C-1A82771D3FFE}"/>
              </a:ext>
            </a:extLst>
          </p:cNvPr>
          <p:cNvSpPr/>
          <p:nvPr/>
        </p:nvSpPr>
        <p:spPr>
          <a:xfrm>
            <a:off x="2500008" y="3138792"/>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4A0A3DF8-0DE4-4F3B-A69C-3B5359124F97}"/>
              </a:ext>
            </a:extLst>
          </p:cNvPr>
          <p:cNvSpPr/>
          <p:nvPr/>
        </p:nvSpPr>
        <p:spPr>
          <a:xfrm>
            <a:off x="2071992" y="4169924"/>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766E591F-6264-40B1-A935-AD6D4D293439}"/>
              </a:ext>
            </a:extLst>
          </p:cNvPr>
          <p:cNvSpPr/>
          <p:nvPr/>
        </p:nvSpPr>
        <p:spPr>
          <a:xfrm>
            <a:off x="2071992" y="5129720"/>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50C40047-091D-48FB-A7E6-0E4C07E61FFF}"/>
              </a:ext>
            </a:extLst>
          </p:cNvPr>
          <p:cNvSpPr/>
          <p:nvPr/>
        </p:nvSpPr>
        <p:spPr>
          <a:xfrm rot="10800000">
            <a:off x="4325566" y="2023354"/>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DD7EB968-3FCA-468B-A04E-E12AF7D41709}"/>
              </a:ext>
            </a:extLst>
          </p:cNvPr>
          <p:cNvSpPr/>
          <p:nvPr/>
        </p:nvSpPr>
        <p:spPr>
          <a:xfrm rot="10800000">
            <a:off x="4197828" y="3138792"/>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B25A14D6-DB3E-4ED3-A3E8-8A2488F9014C}"/>
              </a:ext>
            </a:extLst>
          </p:cNvPr>
          <p:cNvSpPr/>
          <p:nvPr/>
        </p:nvSpPr>
        <p:spPr>
          <a:xfrm rot="10800000">
            <a:off x="4499385" y="4169924"/>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DFD7579F-EADD-406F-8505-9BA4CF04C348}"/>
              </a:ext>
            </a:extLst>
          </p:cNvPr>
          <p:cNvSpPr/>
          <p:nvPr/>
        </p:nvSpPr>
        <p:spPr>
          <a:xfrm rot="10800000">
            <a:off x="4546743" y="5087693"/>
            <a:ext cx="214008" cy="408562"/>
          </a:xfrm>
          <a:prstGeom prst="down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 name="表格 17">
            <a:extLst>
              <a:ext uri="{FF2B5EF4-FFF2-40B4-BE49-F238E27FC236}">
                <a16:creationId xmlns:a16="http://schemas.microsoft.com/office/drawing/2014/main" id="{9CD20B26-A789-468D-A2DA-C02F757F4F12}"/>
              </a:ext>
            </a:extLst>
          </p:cNvPr>
          <p:cNvGraphicFramePr>
            <a:graphicFrameLocks noGrp="1"/>
          </p:cNvGraphicFramePr>
          <p:nvPr>
            <p:extLst>
              <p:ext uri="{D42A27DB-BD31-4B8C-83A1-F6EECF244321}">
                <p14:modId xmlns:p14="http://schemas.microsoft.com/office/powerpoint/2010/main" val="2292184560"/>
              </p:ext>
            </p:extLst>
          </p:nvPr>
        </p:nvGraphicFramePr>
        <p:xfrm>
          <a:off x="5742067" y="2142679"/>
          <a:ext cx="6186105" cy="3752278"/>
        </p:xfrm>
        <a:graphic>
          <a:graphicData uri="http://schemas.openxmlformats.org/drawingml/2006/table">
            <a:tbl>
              <a:tblPr/>
              <a:tblGrid>
                <a:gridCol w="2474442">
                  <a:extLst>
                    <a:ext uri="{9D8B030D-6E8A-4147-A177-3AD203B41FA5}">
                      <a16:colId xmlns:a16="http://schemas.microsoft.com/office/drawing/2014/main" val="2915052056"/>
                    </a:ext>
                  </a:extLst>
                </a:gridCol>
                <a:gridCol w="3711663">
                  <a:extLst>
                    <a:ext uri="{9D8B030D-6E8A-4147-A177-3AD203B41FA5}">
                      <a16:colId xmlns:a16="http://schemas.microsoft.com/office/drawing/2014/main" val="3629360190"/>
                    </a:ext>
                  </a:extLst>
                </a:gridCol>
              </a:tblGrid>
              <a:tr h="1591876">
                <a:tc>
                  <a:txBody>
                    <a:bodyPr/>
                    <a:lstStyle/>
                    <a:p>
                      <a:pPr algn="l"/>
                      <a:r>
                        <a:rPr lang="zh-CN" altLang="en-US" sz="1400" b="1" dirty="0">
                          <a:solidFill>
                            <a:srgbClr val="333333"/>
                          </a:solidFill>
                          <a:effectLst/>
                          <a:latin typeface="宋体" panose="02010600030101010101" pitchFamily="2" charset="-122"/>
                          <a:ea typeface="宋体" panose="02010600030101010101" pitchFamily="2" charset="-122"/>
                        </a:rPr>
                        <a:t>模型（</a:t>
                      </a:r>
                      <a:r>
                        <a:rPr lang="en-US" altLang="zh-CN" sz="1400" b="1" dirty="0">
                          <a:solidFill>
                            <a:srgbClr val="333333"/>
                          </a:solidFill>
                          <a:effectLst/>
                          <a:latin typeface="宋体" panose="02010600030101010101" pitchFamily="2" charset="-122"/>
                          <a:ea typeface="宋体" panose="02010600030101010101" pitchFamily="2" charset="-122"/>
                        </a:rPr>
                        <a:t>Model</a:t>
                      </a:r>
                      <a:r>
                        <a:rPr lang="zh-CN" altLang="en-US" sz="1400" b="1" dirty="0">
                          <a:solidFill>
                            <a:srgbClr val="333333"/>
                          </a:solidFill>
                          <a:effectLst/>
                          <a:latin typeface="宋体" panose="02010600030101010101" pitchFamily="2" charset="-122"/>
                          <a:ea typeface="宋体" panose="02010600030101010101" pitchFamily="2" charset="-122"/>
                        </a:rPr>
                        <a:t>），即数据存取层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400" b="1" dirty="0">
                          <a:solidFill>
                            <a:srgbClr val="333333"/>
                          </a:solidFill>
                          <a:effectLst/>
                          <a:latin typeface="宋体" panose="02010600030101010101" pitchFamily="2" charset="-122"/>
                          <a:ea typeface="宋体" panose="02010600030101010101" pitchFamily="2" charset="-122"/>
                        </a:rPr>
                        <a:t>处理与数据相关的所有事务： 如何存取、如何验证有效性、包含哪些行为以及数据之间的关系等。</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3711239"/>
                  </a:ext>
                </a:extLst>
              </a:tr>
              <a:tr h="1080201">
                <a:tc>
                  <a:txBody>
                    <a:bodyPr/>
                    <a:lstStyle/>
                    <a:p>
                      <a:pPr algn="l"/>
                      <a:r>
                        <a:rPr lang="zh-CN" altLang="en-US" sz="1400" b="1" dirty="0">
                          <a:solidFill>
                            <a:srgbClr val="333333"/>
                          </a:solidFill>
                          <a:effectLst/>
                          <a:latin typeface="宋体" panose="02010600030101010101" pitchFamily="2" charset="-122"/>
                          <a:ea typeface="宋体" panose="02010600030101010101" pitchFamily="2" charset="-122"/>
                        </a:rPr>
                        <a:t>模板</a:t>
                      </a:r>
                      <a:r>
                        <a:rPr lang="en-US" altLang="zh-CN" sz="1400" b="1" dirty="0">
                          <a:solidFill>
                            <a:srgbClr val="333333"/>
                          </a:solidFill>
                          <a:effectLst/>
                          <a:latin typeface="宋体" panose="02010600030101010101" pitchFamily="2" charset="-122"/>
                          <a:ea typeface="宋体" panose="02010600030101010101" pitchFamily="2" charset="-122"/>
                        </a:rPr>
                        <a:t>(Template)</a:t>
                      </a:r>
                      <a:r>
                        <a:rPr lang="zh-CN" altLang="en-US" sz="1400" b="1" dirty="0">
                          <a:solidFill>
                            <a:srgbClr val="333333"/>
                          </a:solidFill>
                          <a:effectLst/>
                          <a:latin typeface="宋体" panose="02010600030101010101" pitchFamily="2" charset="-122"/>
                          <a:ea typeface="宋体" panose="02010600030101010101" pitchFamily="2" charset="-122"/>
                        </a:rPr>
                        <a:t>，即业务逻辑层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400" b="1">
                          <a:solidFill>
                            <a:srgbClr val="333333"/>
                          </a:solidFill>
                          <a:effectLst/>
                          <a:latin typeface="宋体" panose="02010600030101010101" pitchFamily="2" charset="-122"/>
                          <a:ea typeface="宋体" panose="02010600030101010101" pitchFamily="2" charset="-122"/>
                        </a:rPr>
                        <a:t>处理与表现相关的决定： 如何在页面或其他类型文档中进行显示。</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866979029"/>
                  </a:ext>
                </a:extLst>
              </a:tr>
              <a:tr h="1080201">
                <a:tc>
                  <a:txBody>
                    <a:bodyPr/>
                    <a:lstStyle/>
                    <a:p>
                      <a:pPr algn="l"/>
                      <a:r>
                        <a:rPr lang="zh-CN" altLang="en-US" sz="1400" b="1" dirty="0">
                          <a:solidFill>
                            <a:srgbClr val="333333"/>
                          </a:solidFill>
                          <a:effectLst/>
                          <a:latin typeface="宋体" panose="02010600030101010101" pitchFamily="2" charset="-122"/>
                          <a:ea typeface="宋体" panose="02010600030101010101" pitchFamily="2" charset="-122"/>
                        </a:rPr>
                        <a:t>视图（</a:t>
                      </a:r>
                      <a:r>
                        <a:rPr lang="en-US" altLang="zh-CN" sz="1400" b="1" dirty="0">
                          <a:solidFill>
                            <a:srgbClr val="333333"/>
                          </a:solidFill>
                          <a:effectLst/>
                          <a:latin typeface="宋体" panose="02010600030101010101" pitchFamily="2" charset="-122"/>
                          <a:ea typeface="宋体" panose="02010600030101010101" pitchFamily="2" charset="-122"/>
                        </a:rPr>
                        <a:t>View</a:t>
                      </a:r>
                      <a:r>
                        <a:rPr lang="zh-CN" altLang="en-US" sz="1400" b="1" dirty="0">
                          <a:solidFill>
                            <a:srgbClr val="333333"/>
                          </a:solidFill>
                          <a:effectLst/>
                          <a:latin typeface="宋体" panose="02010600030101010101" pitchFamily="2" charset="-122"/>
                          <a:ea typeface="宋体" panose="02010600030101010101" pitchFamily="2" charset="-122"/>
                        </a:rPr>
                        <a:t>），即表现层</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zh-CN" altLang="en-US" sz="1400" b="1" dirty="0">
                          <a:solidFill>
                            <a:srgbClr val="333333"/>
                          </a:solidFill>
                          <a:effectLst/>
                          <a:latin typeface="宋体" panose="02010600030101010101" pitchFamily="2" charset="-122"/>
                          <a:ea typeface="宋体" panose="02010600030101010101" pitchFamily="2" charset="-122"/>
                        </a:rPr>
                        <a:t>存取模型及调取恰当模板的相关逻辑。模型与模板的桥梁。</a:t>
                      </a:r>
                    </a:p>
                  </a:txBody>
                  <a:tcPr marL="76200" marR="7620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618955154"/>
                  </a:ext>
                </a:extLst>
              </a:tr>
            </a:tbl>
          </a:graphicData>
        </a:graphic>
      </p:graphicFrame>
    </p:spTree>
    <p:extLst>
      <p:ext uri="{BB962C8B-B14F-4D97-AF65-F5344CB8AC3E}">
        <p14:creationId xmlns:p14="http://schemas.microsoft.com/office/powerpoint/2010/main" val="4225571633"/>
      </p:ext>
    </p:extLst>
  </p:cSld>
  <p:clrMapOvr>
    <a:masterClrMapping/>
  </p:clrMapOvr>
  <mc:AlternateContent xmlns:mc="http://schemas.openxmlformats.org/markup-compatibility/2006" xmlns:p14="http://schemas.microsoft.com/office/powerpoint/2010/main">
    <mc:Choice Requires="p14">
      <p:transition spd="slow" p14:dur="2000" advTm="41871"/>
    </mc:Choice>
    <mc:Fallback xmlns="">
      <p:transition spd="slow" advTm="418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F5332D58-5692-4468-95D0-900DB41F61D0}"/>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77767586-D19E-4A03-9E5F-23B919C49610}"/>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3243EB4-EC74-459A-98D5-BA0E58EA6B21}"/>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68DC103D-4E91-405D-B202-32C2A9B2575D}"/>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AA9ACCA0-149D-405E-A6F6-B72371D3030C}"/>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前端设计</a:t>
              </a:r>
            </a:p>
          </p:txBody>
        </p:sp>
      </p:grpSp>
      <p:sp>
        <p:nvSpPr>
          <p:cNvPr id="7" name="文本框 6">
            <a:extLst>
              <a:ext uri="{FF2B5EF4-FFF2-40B4-BE49-F238E27FC236}">
                <a16:creationId xmlns:a16="http://schemas.microsoft.com/office/drawing/2014/main" id="{54CD9D85-1CD6-43D2-AC35-338E111F0572}"/>
              </a:ext>
            </a:extLst>
          </p:cNvPr>
          <p:cNvSpPr txBox="1"/>
          <p:nvPr/>
        </p:nvSpPr>
        <p:spPr>
          <a:xfrm>
            <a:off x="993592" y="1345622"/>
            <a:ext cx="902803" cy="400105"/>
          </a:xfrm>
          <a:prstGeom prst="rect">
            <a:avLst/>
          </a:prstGeom>
          <a:noFill/>
        </p:spPr>
        <p:txBody>
          <a:bodyPr wrap="squar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目标</a:t>
            </a:r>
          </a:p>
        </p:txBody>
      </p:sp>
      <p:sp>
        <p:nvSpPr>
          <p:cNvPr id="8" name="文本框 7">
            <a:extLst>
              <a:ext uri="{FF2B5EF4-FFF2-40B4-BE49-F238E27FC236}">
                <a16:creationId xmlns:a16="http://schemas.microsoft.com/office/drawing/2014/main" id="{FD7E51DD-332D-474A-B499-6BAD907834B9}"/>
              </a:ext>
            </a:extLst>
          </p:cNvPr>
          <p:cNvSpPr txBox="1"/>
          <p:nvPr/>
        </p:nvSpPr>
        <p:spPr>
          <a:xfrm>
            <a:off x="1596706" y="1345622"/>
            <a:ext cx="9152357" cy="369332"/>
          </a:xfrm>
          <a:prstGeom prst="rect">
            <a:avLst/>
          </a:prstGeom>
          <a:noFill/>
        </p:spPr>
        <p:txBody>
          <a:bodyPr wrap="square" rtlCol="0">
            <a:spAutoFit/>
          </a:bodyPr>
          <a:lstStyle/>
          <a:p>
            <a:pPr indent="266700" algn="just">
              <a:spcAft>
                <a:spcPts val="0"/>
              </a:spcAft>
            </a:pPr>
            <a:r>
              <a:rPr lang="zh-CN" altLang="en-US" dirty="0">
                <a:solidFill>
                  <a:schemeClr val="bg2">
                    <a:lumMod val="50000"/>
                  </a:schemeClr>
                </a:solidFill>
                <a:latin typeface="微软雅黑" panose="020B0503020204020204" pitchFamily="34" charset="-122"/>
                <a:ea typeface="微软雅黑" panose="020B0503020204020204" pitchFamily="34" charset="-122"/>
              </a:rPr>
              <a:t>设计良好的可视化界面，将数据进行可视化</a:t>
            </a:r>
            <a:endParaRPr lang="zh-CN" altLang="zh-CN"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4566C41-FF29-4F0A-86B1-C05A8B2420F9}"/>
              </a:ext>
            </a:extLst>
          </p:cNvPr>
          <p:cNvSpPr txBox="1"/>
          <p:nvPr/>
        </p:nvSpPr>
        <p:spPr>
          <a:xfrm>
            <a:off x="993592" y="2155858"/>
            <a:ext cx="69761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工具</a:t>
            </a:r>
          </a:p>
        </p:txBody>
      </p:sp>
      <p:sp>
        <p:nvSpPr>
          <p:cNvPr id="11" name="矩形 10">
            <a:extLst>
              <a:ext uri="{FF2B5EF4-FFF2-40B4-BE49-F238E27FC236}">
                <a16:creationId xmlns:a16="http://schemas.microsoft.com/office/drawing/2014/main" id="{6463EA3C-DFA6-44E5-9396-74C2637D5B85}"/>
              </a:ext>
            </a:extLst>
          </p:cNvPr>
          <p:cNvSpPr/>
          <p:nvPr/>
        </p:nvSpPr>
        <p:spPr>
          <a:xfrm>
            <a:off x="1596706" y="2205817"/>
            <a:ext cx="5380803" cy="369332"/>
          </a:xfrm>
          <a:prstGeom prst="rect">
            <a:avLst/>
          </a:prstGeom>
        </p:spPr>
        <p:txBody>
          <a:bodyPr wrap="square">
            <a:spAutoFit/>
          </a:bodyPr>
          <a:lstStyle/>
          <a:p>
            <a:pPr indent="266700" algn="just">
              <a:spcAft>
                <a:spcPts val="0"/>
              </a:spcAft>
            </a:pPr>
            <a:r>
              <a:rPr lang="en-US" altLang="zh-CN" dirty="0">
                <a:solidFill>
                  <a:schemeClr val="bg2">
                    <a:lumMod val="50000"/>
                  </a:schemeClr>
                </a:solidFill>
                <a:latin typeface="微软雅黑" panose="020B0503020204020204" pitchFamily="34" charset="-122"/>
                <a:ea typeface="微软雅黑" panose="020B0503020204020204" pitchFamily="34" charset="-122"/>
              </a:rPr>
              <a:t>HTML/CSS</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a:solidFill>
                  <a:schemeClr val="bg2">
                    <a:lumMod val="50000"/>
                  </a:schemeClr>
                </a:solidFill>
                <a:latin typeface="微软雅黑" panose="020B0503020204020204" pitchFamily="34" charset="-122"/>
                <a:ea typeface="微软雅黑" panose="020B0503020204020204" pitchFamily="34" charset="-122"/>
              </a:rPr>
              <a:t>JavaScript</a:t>
            </a:r>
            <a:r>
              <a:rPr lang="zh-CN" altLang="en-US" dirty="0">
                <a:solidFill>
                  <a:schemeClr val="bg2">
                    <a:lumMod val="50000"/>
                  </a:schemeClr>
                </a:solidFill>
                <a:latin typeface="微软雅黑" panose="020B0503020204020204" pitchFamily="34" charset="-122"/>
                <a:ea typeface="微软雅黑" panose="020B0503020204020204" pitchFamily="34" charset="-122"/>
              </a:rPr>
              <a:t>、</a:t>
            </a:r>
            <a:r>
              <a:rPr lang="en-US" altLang="zh-CN" dirty="0">
                <a:solidFill>
                  <a:schemeClr val="bg2">
                    <a:lumMod val="50000"/>
                  </a:schemeClr>
                </a:solidFill>
                <a:latin typeface="微软雅黑" panose="020B0503020204020204" pitchFamily="34" charset="-122"/>
                <a:ea typeface="微软雅黑" panose="020B0503020204020204" pitchFamily="34" charset="-122"/>
              </a:rPr>
              <a:t>AJAX</a:t>
            </a:r>
          </a:p>
        </p:txBody>
      </p:sp>
      <p:pic>
        <p:nvPicPr>
          <p:cNvPr id="13" name="图片 12">
            <a:extLst>
              <a:ext uri="{FF2B5EF4-FFF2-40B4-BE49-F238E27FC236}">
                <a16:creationId xmlns:a16="http://schemas.microsoft.com/office/drawing/2014/main" id="{CB5E20C8-8F55-4A74-B705-FE1305EA2E4C}"/>
              </a:ext>
            </a:extLst>
          </p:cNvPr>
          <p:cNvPicPr>
            <a:picLocks noChangeAspect="1"/>
          </p:cNvPicPr>
          <p:nvPr/>
        </p:nvPicPr>
        <p:blipFill>
          <a:blip r:embed="rId3"/>
          <a:stretch>
            <a:fillRect/>
          </a:stretch>
        </p:blipFill>
        <p:spPr>
          <a:xfrm>
            <a:off x="993592" y="3287490"/>
            <a:ext cx="8589523" cy="2502118"/>
          </a:xfrm>
          <a:prstGeom prst="rect">
            <a:avLst/>
          </a:prstGeom>
        </p:spPr>
      </p:pic>
      <p:pic>
        <p:nvPicPr>
          <p:cNvPr id="14" name="图片 13">
            <a:extLst>
              <a:ext uri="{FF2B5EF4-FFF2-40B4-BE49-F238E27FC236}">
                <a16:creationId xmlns:a16="http://schemas.microsoft.com/office/drawing/2014/main" id="{8A1B3EB9-F23F-4B28-BAD2-33976B37797C}"/>
              </a:ext>
            </a:extLst>
          </p:cNvPr>
          <p:cNvPicPr>
            <a:picLocks noChangeAspect="1"/>
          </p:cNvPicPr>
          <p:nvPr/>
        </p:nvPicPr>
        <p:blipFill>
          <a:blip r:embed="rId4"/>
          <a:stretch>
            <a:fillRect/>
          </a:stretch>
        </p:blipFill>
        <p:spPr>
          <a:xfrm>
            <a:off x="2608885" y="2964030"/>
            <a:ext cx="9133714" cy="2179017"/>
          </a:xfrm>
          <a:prstGeom prst="rect">
            <a:avLst/>
          </a:prstGeom>
        </p:spPr>
      </p:pic>
      <p:pic>
        <p:nvPicPr>
          <p:cNvPr id="15" name="图片 14">
            <a:extLst>
              <a:ext uri="{FF2B5EF4-FFF2-40B4-BE49-F238E27FC236}">
                <a16:creationId xmlns:a16="http://schemas.microsoft.com/office/drawing/2014/main" id="{BDE4D98B-D78E-4FD5-96D2-DFB495B39049}"/>
              </a:ext>
            </a:extLst>
          </p:cNvPr>
          <p:cNvPicPr>
            <a:picLocks noChangeAspect="1"/>
          </p:cNvPicPr>
          <p:nvPr/>
        </p:nvPicPr>
        <p:blipFill>
          <a:blip r:embed="rId5"/>
          <a:stretch>
            <a:fillRect/>
          </a:stretch>
        </p:blipFill>
        <p:spPr>
          <a:xfrm>
            <a:off x="2129649" y="2829543"/>
            <a:ext cx="5159146" cy="3052533"/>
          </a:xfrm>
          <a:prstGeom prst="rect">
            <a:avLst/>
          </a:prstGeom>
        </p:spPr>
      </p:pic>
      <p:pic>
        <p:nvPicPr>
          <p:cNvPr id="16" name="图片 15">
            <a:extLst>
              <a:ext uri="{FF2B5EF4-FFF2-40B4-BE49-F238E27FC236}">
                <a16:creationId xmlns:a16="http://schemas.microsoft.com/office/drawing/2014/main" id="{F5807CCF-B921-4F01-9A91-C3751C4D1CC9}"/>
              </a:ext>
            </a:extLst>
          </p:cNvPr>
          <p:cNvPicPr>
            <a:picLocks noChangeAspect="1"/>
          </p:cNvPicPr>
          <p:nvPr/>
        </p:nvPicPr>
        <p:blipFill>
          <a:blip r:embed="rId6"/>
          <a:stretch>
            <a:fillRect/>
          </a:stretch>
        </p:blipFill>
        <p:spPr>
          <a:xfrm>
            <a:off x="3296246" y="2964030"/>
            <a:ext cx="7452817" cy="3080498"/>
          </a:xfrm>
          <a:prstGeom prst="rect">
            <a:avLst/>
          </a:prstGeom>
        </p:spPr>
      </p:pic>
    </p:spTree>
    <p:custDataLst>
      <p:tags r:id="rId1"/>
    </p:custDataLst>
    <p:extLst>
      <p:ext uri="{BB962C8B-B14F-4D97-AF65-F5344CB8AC3E}">
        <p14:creationId xmlns:p14="http://schemas.microsoft.com/office/powerpoint/2010/main" val="172412474"/>
      </p:ext>
    </p:extLst>
  </p:cSld>
  <p:clrMapOvr>
    <a:masterClrMapping/>
  </p:clrMapOvr>
  <mc:AlternateContent xmlns:mc="http://schemas.openxmlformats.org/markup-compatibility/2006" xmlns:p14="http://schemas.microsoft.com/office/powerpoint/2010/main">
    <mc:Choice Requires="p14">
      <p:transition spd="slow" p14:dur="2000" advTm="6944"/>
    </mc:Choice>
    <mc:Fallback xmlns="">
      <p:transition spd="slow" advTm="69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childTnLst>
                          </p:cTn>
                        </p:par>
                        <p:par>
                          <p:cTn id="52" fill="hold">
                            <p:stCondLst>
                              <p:cond delay="1500"/>
                            </p:stCondLst>
                            <p:childTnLst>
                              <p:par>
                                <p:cTn id="53" presetID="14" presetClass="entr" presetSubtype="10" fill="hold" nodeType="after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randombar(horizontal)">
                                      <p:cBhvr>
                                        <p:cTn id="5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CEEDDF7-A192-4BE9-81E7-F091FF7A6C0B}"/>
              </a:ext>
            </a:extLst>
          </p:cNvPr>
          <p:cNvSpPr txBox="1"/>
          <p:nvPr/>
        </p:nvSpPr>
        <p:spPr>
          <a:xfrm>
            <a:off x="4464789" y="412996"/>
            <a:ext cx="3262424" cy="646327"/>
          </a:xfrm>
          <a:prstGeom prst="rect">
            <a:avLst/>
          </a:prstGeom>
          <a:noFill/>
        </p:spPr>
        <p:txBody>
          <a:bodyPr wrap="square" lIns="91436" tIns="45718" rIns="91436" bIns="45718" rtlCol="0" anchor="ctr">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r>
              <a:rPr lang="zh-CN" altLang="en-US" sz="3600" b="1" dirty="0">
                <a:solidFill>
                  <a:srgbClr val="005CA7"/>
                </a:solidFill>
              </a:rPr>
              <a:t>系统总述</a:t>
            </a:r>
          </a:p>
        </p:txBody>
      </p:sp>
      <p:sp>
        <p:nvSpPr>
          <p:cNvPr id="3" name="矩形 2">
            <a:extLst>
              <a:ext uri="{FF2B5EF4-FFF2-40B4-BE49-F238E27FC236}">
                <a16:creationId xmlns:a16="http://schemas.microsoft.com/office/drawing/2014/main" id="{6F3C06E7-5509-4B6A-8E7C-4562987A6D07}"/>
              </a:ext>
            </a:extLst>
          </p:cNvPr>
          <p:cNvSpPr/>
          <p:nvPr/>
        </p:nvSpPr>
        <p:spPr>
          <a:xfrm>
            <a:off x="5017824" y="1093289"/>
            <a:ext cx="2156351" cy="369328"/>
          </a:xfrm>
          <a:prstGeom prst="rect">
            <a:avLst/>
          </a:prstGeom>
        </p:spPr>
        <p:txBody>
          <a:bodyPr wrap="square" lIns="91436" tIns="45718" rIns="91436" bIns="45718" anchor="ctr">
            <a:spAutoFit/>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Systemic Review </a:t>
            </a:r>
          </a:p>
        </p:txBody>
      </p:sp>
      <p:grpSp>
        <p:nvGrpSpPr>
          <p:cNvPr id="4" name="组合 3">
            <a:extLst>
              <a:ext uri="{FF2B5EF4-FFF2-40B4-BE49-F238E27FC236}">
                <a16:creationId xmlns:a16="http://schemas.microsoft.com/office/drawing/2014/main" id="{F63B88D3-5EB8-400B-877D-5A3433822078}"/>
              </a:ext>
            </a:extLst>
          </p:cNvPr>
          <p:cNvGrpSpPr/>
          <p:nvPr/>
        </p:nvGrpSpPr>
        <p:grpSpPr>
          <a:xfrm>
            <a:off x="7924800" y="923823"/>
            <a:ext cx="4356099" cy="348914"/>
            <a:chOff x="743958" y="3475975"/>
            <a:chExt cx="753417" cy="0"/>
          </a:xfrm>
        </p:grpSpPr>
        <p:cxnSp>
          <p:nvCxnSpPr>
            <p:cNvPr id="5" name="直接连接符 4">
              <a:extLst>
                <a:ext uri="{FF2B5EF4-FFF2-40B4-BE49-F238E27FC236}">
                  <a16:creationId xmlns:a16="http://schemas.microsoft.com/office/drawing/2014/main" id="{A6A37FF7-2E33-4E7A-B765-F4D2EFA8633B}"/>
                </a:ext>
              </a:extLst>
            </p:cNvPr>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3E7D575-8F42-406B-88D3-3AE8CA2F9750}"/>
                </a:ext>
              </a:extLst>
            </p:cNvPr>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7" name="组合 6">
            <a:extLst>
              <a:ext uri="{FF2B5EF4-FFF2-40B4-BE49-F238E27FC236}">
                <a16:creationId xmlns:a16="http://schemas.microsoft.com/office/drawing/2014/main" id="{E3790DD5-1EF5-4684-8311-8530CD608A78}"/>
              </a:ext>
            </a:extLst>
          </p:cNvPr>
          <p:cNvGrpSpPr/>
          <p:nvPr/>
        </p:nvGrpSpPr>
        <p:grpSpPr>
          <a:xfrm flipH="1">
            <a:off x="-114300" y="945793"/>
            <a:ext cx="4381500" cy="329549"/>
            <a:chOff x="743958" y="3475975"/>
            <a:chExt cx="753417" cy="0"/>
          </a:xfrm>
        </p:grpSpPr>
        <p:cxnSp>
          <p:nvCxnSpPr>
            <p:cNvPr id="8" name="直接连接符 7">
              <a:extLst>
                <a:ext uri="{FF2B5EF4-FFF2-40B4-BE49-F238E27FC236}">
                  <a16:creationId xmlns:a16="http://schemas.microsoft.com/office/drawing/2014/main" id="{21739C77-FA6F-4017-8A87-21DA60D50340}"/>
                </a:ext>
              </a:extLst>
            </p:cNvPr>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4141CD9F-B32F-4845-8FEA-DCC0198F89AE}"/>
                </a:ext>
              </a:extLst>
            </p:cNvPr>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78A5F1CF-B6DC-4254-B5A7-8E865E278355}"/>
              </a:ext>
            </a:extLst>
          </p:cNvPr>
          <p:cNvSpPr txBox="1"/>
          <p:nvPr/>
        </p:nvSpPr>
        <p:spPr>
          <a:xfrm>
            <a:off x="1796120" y="1578696"/>
            <a:ext cx="4493530"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a:t>
            </a:r>
            <a:r>
              <a:rPr lang="en-US" altLang="zh-CN" sz="2400" dirty="0" err="1">
                <a:solidFill>
                  <a:schemeClr val="accent5"/>
                </a:solidFill>
                <a:latin typeface="Adobe 楷体 Std R" panose="02020400000000000000" pitchFamily="18" charset="-122"/>
                <a:ea typeface="Adobe 楷体 Std R" panose="02020400000000000000" pitchFamily="18" charset="-122"/>
              </a:rPr>
              <a:t>Scrapy</a:t>
            </a:r>
            <a:r>
              <a:rPr lang="zh-CN" altLang="en-US" sz="2400" dirty="0">
                <a:solidFill>
                  <a:schemeClr val="accent5"/>
                </a:solidFill>
                <a:latin typeface="Adobe 楷体 Std R" panose="02020400000000000000" pitchFamily="18" charset="-122"/>
                <a:ea typeface="Adobe 楷体 Std R" panose="02020400000000000000" pitchFamily="18" charset="-122"/>
              </a:rPr>
              <a:t>爬虫框架的数据采集</a:t>
            </a:r>
          </a:p>
        </p:txBody>
      </p:sp>
      <p:sp>
        <p:nvSpPr>
          <p:cNvPr id="15" name="文本框 14">
            <a:extLst>
              <a:ext uri="{FF2B5EF4-FFF2-40B4-BE49-F238E27FC236}">
                <a16:creationId xmlns:a16="http://schemas.microsoft.com/office/drawing/2014/main" id="{8EED2FBC-8508-4484-8375-AB5BE9B3C494}"/>
              </a:ext>
            </a:extLst>
          </p:cNvPr>
          <p:cNvSpPr txBox="1"/>
          <p:nvPr/>
        </p:nvSpPr>
        <p:spPr>
          <a:xfrm>
            <a:off x="1796120" y="2429303"/>
            <a:ext cx="3903625"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a:t>
            </a:r>
            <a:r>
              <a:rPr lang="en-US" altLang="zh-CN" sz="2400" dirty="0">
                <a:solidFill>
                  <a:schemeClr val="accent5"/>
                </a:solidFill>
                <a:latin typeface="Adobe 楷体 Std R" panose="02020400000000000000" pitchFamily="18" charset="-122"/>
                <a:ea typeface="Adobe 楷体 Std R" panose="02020400000000000000" pitchFamily="18" charset="-122"/>
              </a:rPr>
              <a:t>Hdfs</a:t>
            </a:r>
            <a:r>
              <a:rPr lang="zh-CN" altLang="en-US" sz="2400" dirty="0">
                <a:solidFill>
                  <a:schemeClr val="accent5"/>
                </a:solidFill>
                <a:latin typeface="Adobe 楷体 Std R" panose="02020400000000000000" pitchFamily="18" charset="-122"/>
                <a:ea typeface="Adobe 楷体 Std R" panose="02020400000000000000" pitchFamily="18" charset="-122"/>
              </a:rPr>
              <a:t>的分布式存储框架</a:t>
            </a:r>
          </a:p>
        </p:txBody>
      </p:sp>
      <p:sp>
        <p:nvSpPr>
          <p:cNvPr id="18" name="文本框 17">
            <a:extLst>
              <a:ext uri="{FF2B5EF4-FFF2-40B4-BE49-F238E27FC236}">
                <a16:creationId xmlns:a16="http://schemas.microsoft.com/office/drawing/2014/main" id="{612A0E70-6663-47C2-B5D9-0EE8666F85B4}"/>
              </a:ext>
            </a:extLst>
          </p:cNvPr>
          <p:cNvSpPr txBox="1"/>
          <p:nvPr/>
        </p:nvSpPr>
        <p:spPr>
          <a:xfrm>
            <a:off x="1796120" y="3324472"/>
            <a:ext cx="4027056"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a:t>
            </a:r>
            <a:r>
              <a:rPr lang="en-US" altLang="zh-CN" sz="2400" dirty="0">
                <a:solidFill>
                  <a:schemeClr val="accent5"/>
                </a:solidFill>
                <a:latin typeface="Adobe 楷体 Std R" panose="02020400000000000000" pitchFamily="18" charset="-122"/>
                <a:ea typeface="Adobe 楷体 Std R" panose="02020400000000000000" pitchFamily="18" charset="-122"/>
              </a:rPr>
              <a:t>Spark</a:t>
            </a:r>
            <a:r>
              <a:rPr lang="zh-CN" altLang="en-US" sz="2400" dirty="0">
                <a:solidFill>
                  <a:schemeClr val="accent5"/>
                </a:solidFill>
                <a:latin typeface="Adobe 楷体 Std R" panose="02020400000000000000" pitchFamily="18" charset="-122"/>
                <a:ea typeface="Adobe 楷体 Std R" panose="02020400000000000000" pitchFamily="18" charset="-122"/>
              </a:rPr>
              <a:t>的分布式计算框架</a:t>
            </a:r>
          </a:p>
        </p:txBody>
      </p:sp>
      <p:sp>
        <p:nvSpPr>
          <p:cNvPr id="21" name="文本框 20">
            <a:extLst>
              <a:ext uri="{FF2B5EF4-FFF2-40B4-BE49-F238E27FC236}">
                <a16:creationId xmlns:a16="http://schemas.microsoft.com/office/drawing/2014/main" id="{1DE02833-D42B-4CA7-89AE-381B8A446465}"/>
              </a:ext>
            </a:extLst>
          </p:cNvPr>
          <p:cNvSpPr txBox="1"/>
          <p:nvPr/>
        </p:nvSpPr>
        <p:spPr>
          <a:xfrm>
            <a:off x="1796120" y="4180575"/>
            <a:ext cx="4185753"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基于多元回归等数据分析算法</a:t>
            </a:r>
          </a:p>
        </p:txBody>
      </p:sp>
      <p:grpSp>
        <p:nvGrpSpPr>
          <p:cNvPr id="23" name="组合 22">
            <a:extLst>
              <a:ext uri="{FF2B5EF4-FFF2-40B4-BE49-F238E27FC236}">
                <a16:creationId xmlns:a16="http://schemas.microsoft.com/office/drawing/2014/main" id="{FCD1698F-1C7B-4A13-A168-37E6EC8D84CF}"/>
              </a:ext>
            </a:extLst>
          </p:cNvPr>
          <p:cNvGrpSpPr/>
          <p:nvPr/>
        </p:nvGrpSpPr>
        <p:grpSpPr>
          <a:xfrm>
            <a:off x="1038759" y="1600222"/>
            <a:ext cx="457200" cy="457200"/>
            <a:chOff x="4473270" y="2468419"/>
            <a:chExt cx="457200" cy="457200"/>
          </a:xfrm>
        </p:grpSpPr>
        <p:sp>
          <p:nvSpPr>
            <p:cNvPr id="24" name="椭圆 23">
              <a:extLst>
                <a:ext uri="{FF2B5EF4-FFF2-40B4-BE49-F238E27FC236}">
                  <a16:creationId xmlns:a16="http://schemas.microsoft.com/office/drawing/2014/main" id="{6EA66AD9-0A31-4764-B4D3-571F998EB01E}"/>
                </a:ext>
              </a:extLst>
            </p:cNvPr>
            <p:cNvSpPr/>
            <p:nvPr/>
          </p:nvSpPr>
          <p:spPr>
            <a:xfrm>
              <a:off x="4473270" y="2468419"/>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5" name="文本框 1">
              <a:extLst>
                <a:ext uri="{FF2B5EF4-FFF2-40B4-BE49-F238E27FC236}">
                  <a16:creationId xmlns:a16="http://schemas.microsoft.com/office/drawing/2014/main" id="{2B31BB63-F24A-4597-B74D-A50D150FFFB1}"/>
                </a:ext>
              </a:extLst>
            </p:cNvPr>
            <p:cNvSpPr>
              <a:spLocks noChangeArrowheads="1"/>
            </p:cNvSpPr>
            <p:nvPr/>
          </p:nvSpPr>
          <p:spPr bwMode="auto">
            <a:xfrm>
              <a:off x="4490843" y="2512554"/>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一</a:t>
              </a:r>
            </a:p>
          </p:txBody>
        </p:sp>
      </p:grpSp>
      <p:grpSp>
        <p:nvGrpSpPr>
          <p:cNvPr id="26" name="组合 25">
            <a:extLst>
              <a:ext uri="{FF2B5EF4-FFF2-40B4-BE49-F238E27FC236}">
                <a16:creationId xmlns:a16="http://schemas.microsoft.com/office/drawing/2014/main" id="{1B06A676-3364-4643-AD5B-AA8120E3E390}"/>
              </a:ext>
            </a:extLst>
          </p:cNvPr>
          <p:cNvGrpSpPr/>
          <p:nvPr/>
        </p:nvGrpSpPr>
        <p:grpSpPr>
          <a:xfrm>
            <a:off x="1026829" y="2397055"/>
            <a:ext cx="457200" cy="457200"/>
            <a:chOff x="8413446" y="2472723"/>
            <a:chExt cx="457200" cy="457200"/>
          </a:xfrm>
        </p:grpSpPr>
        <p:sp>
          <p:nvSpPr>
            <p:cNvPr id="27" name="椭圆 26">
              <a:extLst>
                <a:ext uri="{FF2B5EF4-FFF2-40B4-BE49-F238E27FC236}">
                  <a16:creationId xmlns:a16="http://schemas.microsoft.com/office/drawing/2014/main" id="{2A38FB7F-101D-490B-9D0B-D8F8C6629AF2}"/>
                </a:ext>
              </a:extLst>
            </p:cNvPr>
            <p:cNvSpPr/>
            <p:nvPr/>
          </p:nvSpPr>
          <p:spPr>
            <a:xfrm>
              <a:off x="8413446" y="2472723"/>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8" name="文本框 1">
              <a:extLst>
                <a:ext uri="{FF2B5EF4-FFF2-40B4-BE49-F238E27FC236}">
                  <a16:creationId xmlns:a16="http://schemas.microsoft.com/office/drawing/2014/main" id="{D0093858-A4D6-43CC-8797-B44BE913C4E2}"/>
                </a:ext>
              </a:extLst>
            </p:cNvPr>
            <p:cNvSpPr>
              <a:spLocks noChangeArrowheads="1"/>
            </p:cNvSpPr>
            <p:nvPr/>
          </p:nvSpPr>
          <p:spPr bwMode="auto">
            <a:xfrm>
              <a:off x="8436526" y="2518187"/>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二</a:t>
              </a:r>
            </a:p>
          </p:txBody>
        </p:sp>
      </p:grpSp>
      <p:grpSp>
        <p:nvGrpSpPr>
          <p:cNvPr id="29" name="组合 28">
            <a:extLst>
              <a:ext uri="{FF2B5EF4-FFF2-40B4-BE49-F238E27FC236}">
                <a16:creationId xmlns:a16="http://schemas.microsoft.com/office/drawing/2014/main" id="{C4C10A9D-569E-4905-A34D-F430F0960955}"/>
              </a:ext>
            </a:extLst>
          </p:cNvPr>
          <p:cNvGrpSpPr/>
          <p:nvPr/>
        </p:nvGrpSpPr>
        <p:grpSpPr>
          <a:xfrm>
            <a:off x="1026829" y="3246874"/>
            <a:ext cx="457200" cy="457200"/>
            <a:chOff x="4475092" y="3513535"/>
            <a:chExt cx="457200" cy="457200"/>
          </a:xfrm>
        </p:grpSpPr>
        <p:sp>
          <p:nvSpPr>
            <p:cNvPr id="30" name="椭圆 29">
              <a:extLst>
                <a:ext uri="{FF2B5EF4-FFF2-40B4-BE49-F238E27FC236}">
                  <a16:creationId xmlns:a16="http://schemas.microsoft.com/office/drawing/2014/main" id="{18431584-6AC9-4449-89F7-A18E03C443AB}"/>
                </a:ext>
              </a:extLst>
            </p:cNvPr>
            <p:cNvSpPr/>
            <p:nvPr/>
          </p:nvSpPr>
          <p:spPr>
            <a:xfrm>
              <a:off x="4475092"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1" name="文本框 1">
              <a:extLst>
                <a:ext uri="{FF2B5EF4-FFF2-40B4-BE49-F238E27FC236}">
                  <a16:creationId xmlns:a16="http://schemas.microsoft.com/office/drawing/2014/main" id="{56805FE2-7007-4139-A826-66AED5B86012}"/>
                </a:ext>
              </a:extLst>
            </p:cNvPr>
            <p:cNvSpPr>
              <a:spLocks noChangeArrowheads="1"/>
            </p:cNvSpPr>
            <p:nvPr/>
          </p:nvSpPr>
          <p:spPr bwMode="auto">
            <a:xfrm>
              <a:off x="4490842" y="3567569"/>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三</a:t>
              </a:r>
            </a:p>
          </p:txBody>
        </p:sp>
      </p:grpSp>
      <p:grpSp>
        <p:nvGrpSpPr>
          <p:cNvPr id="32" name="组合 31">
            <a:extLst>
              <a:ext uri="{FF2B5EF4-FFF2-40B4-BE49-F238E27FC236}">
                <a16:creationId xmlns:a16="http://schemas.microsoft.com/office/drawing/2014/main" id="{FA6754F0-3306-440E-9E45-5EDD7C9B40BE}"/>
              </a:ext>
            </a:extLst>
          </p:cNvPr>
          <p:cNvGrpSpPr/>
          <p:nvPr/>
        </p:nvGrpSpPr>
        <p:grpSpPr>
          <a:xfrm>
            <a:off x="1032363" y="4167807"/>
            <a:ext cx="457200" cy="457200"/>
            <a:chOff x="8413446" y="3513535"/>
            <a:chExt cx="457200" cy="457200"/>
          </a:xfrm>
        </p:grpSpPr>
        <p:sp>
          <p:nvSpPr>
            <p:cNvPr id="33" name="椭圆 32">
              <a:extLst>
                <a:ext uri="{FF2B5EF4-FFF2-40B4-BE49-F238E27FC236}">
                  <a16:creationId xmlns:a16="http://schemas.microsoft.com/office/drawing/2014/main" id="{63D5A6B1-74C1-4677-9970-AE36746AA0BD}"/>
                </a:ext>
              </a:extLst>
            </p:cNvPr>
            <p:cNvSpPr/>
            <p:nvPr/>
          </p:nvSpPr>
          <p:spPr>
            <a:xfrm>
              <a:off x="8413446"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34" name="文本框 1">
              <a:extLst>
                <a:ext uri="{FF2B5EF4-FFF2-40B4-BE49-F238E27FC236}">
                  <a16:creationId xmlns:a16="http://schemas.microsoft.com/office/drawing/2014/main" id="{7028D1A1-1EC4-4707-8E06-2828ED2101D1}"/>
                </a:ext>
              </a:extLst>
            </p:cNvPr>
            <p:cNvSpPr>
              <a:spLocks noChangeArrowheads="1"/>
            </p:cNvSpPr>
            <p:nvPr/>
          </p:nvSpPr>
          <p:spPr bwMode="auto">
            <a:xfrm>
              <a:off x="8439608" y="3567569"/>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四</a:t>
              </a:r>
            </a:p>
          </p:txBody>
        </p:sp>
      </p:grpSp>
      <p:sp>
        <p:nvSpPr>
          <p:cNvPr id="36" name="文本框 35">
            <a:extLst>
              <a:ext uri="{FF2B5EF4-FFF2-40B4-BE49-F238E27FC236}">
                <a16:creationId xmlns:a16="http://schemas.microsoft.com/office/drawing/2014/main" id="{2AEB6AB0-B35C-4C40-97EB-E1834FF03696}"/>
              </a:ext>
            </a:extLst>
          </p:cNvPr>
          <p:cNvSpPr txBox="1"/>
          <p:nvPr/>
        </p:nvSpPr>
        <p:spPr>
          <a:xfrm>
            <a:off x="1796120" y="5015465"/>
            <a:ext cx="5102671"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a:t>
            </a:r>
            <a:r>
              <a:rPr lang="en-US" altLang="zh-CN" sz="2400" dirty="0">
                <a:solidFill>
                  <a:schemeClr val="accent5"/>
                </a:solidFill>
                <a:latin typeface="Adobe 楷体 Std R" panose="02020400000000000000" pitchFamily="18" charset="-122"/>
                <a:ea typeface="Adobe 楷体 Std R" panose="02020400000000000000" pitchFamily="18" charset="-122"/>
              </a:rPr>
              <a:t>TF-IDF</a:t>
            </a:r>
            <a:r>
              <a:rPr lang="zh-CN" altLang="en-US" sz="2400" dirty="0">
                <a:solidFill>
                  <a:schemeClr val="accent5"/>
                </a:solidFill>
                <a:latin typeface="Adobe 楷体 Std R" panose="02020400000000000000" pitchFamily="18" charset="-122"/>
                <a:ea typeface="Adobe 楷体 Std R" panose="02020400000000000000" pitchFamily="18" charset="-122"/>
              </a:rPr>
              <a:t>、余弦相似性的推荐算法</a:t>
            </a:r>
          </a:p>
        </p:txBody>
      </p:sp>
      <p:grpSp>
        <p:nvGrpSpPr>
          <p:cNvPr id="38" name="组合 37">
            <a:extLst>
              <a:ext uri="{FF2B5EF4-FFF2-40B4-BE49-F238E27FC236}">
                <a16:creationId xmlns:a16="http://schemas.microsoft.com/office/drawing/2014/main" id="{8A344865-7AD0-43DA-8F03-F4EED0A20FEE}"/>
              </a:ext>
            </a:extLst>
          </p:cNvPr>
          <p:cNvGrpSpPr/>
          <p:nvPr/>
        </p:nvGrpSpPr>
        <p:grpSpPr>
          <a:xfrm>
            <a:off x="1040079" y="5019926"/>
            <a:ext cx="457200" cy="457200"/>
            <a:chOff x="8413446" y="3513535"/>
            <a:chExt cx="457200" cy="457200"/>
          </a:xfrm>
        </p:grpSpPr>
        <p:sp>
          <p:nvSpPr>
            <p:cNvPr id="39" name="椭圆 38">
              <a:extLst>
                <a:ext uri="{FF2B5EF4-FFF2-40B4-BE49-F238E27FC236}">
                  <a16:creationId xmlns:a16="http://schemas.microsoft.com/office/drawing/2014/main" id="{AB9BA2EC-0033-4FCF-914A-09A07E7B178F}"/>
                </a:ext>
              </a:extLst>
            </p:cNvPr>
            <p:cNvSpPr/>
            <p:nvPr/>
          </p:nvSpPr>
          <p:spPr>
            <a:xfrm>
              <a:off x="8413446"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0" name="文本框 1">
              <a:extLst>
                <a:ext uri="{FF2B5EF4-FFF2-40B4-BE49-F238E27FC236}">
                  <a16:creationId xmlns:a16="http://schemas.microsoft.com/office/drawing/2014/main" id="{0AFDD5CB-123D-497F-9C3D-295E6E3D1137}"/>
                </a:ext>
              </a:extLst>
            </p:cNvPr>
            <p:cNvSpPr>
              <a:spLocks noChangeArrowheads="1"/>
            </p:cNvSpPr>
            <p:nvPr/>
          </p:nvSpPr>
          <p:spPr bwMode="auto">
            <a:xfrm>
              <a:off x="8439608" y="3567569"/>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五</a:t>
              </a:r>
            </a:p>
          </p:txBody>
        </p:sp>
      </p:grpSp>
      <p:sp>
        <p:nvSpPr>
          <p:cNvPr id="41" name="文本框 40">
            <a:extLst>
              <a:ext uri="{FF2B5EF4-FFF2-40B4-BE49-F238E27FC236}">
                <a16:creationId xmlns:a16="http://schemas.microsoft.com/office/drawing/2014/main" id="{31E6ABEC-084C-4F2C-9846-A44C6D84339B}"/>
              </a:ext>
            </a:extLst>
          </p:cNvPr>
          <p:cNvSpPr txBox="1"/>
          <p:nvPr/>
        </p:nvSpPr>
        <p:spPr>
          <a:xfrm>
            <a:off x="1782870" y="5866072"/>
            <a:ext cx="3762560" cy="461661"/>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olidFill>
                  <a:schemeClr val="accent5"/>
                </a:solidFill>
                <a:latin typeface="Adobe 楷体 Std R" panose="02020400000000000000" pitchFamily="18" charset="-122"/>
                <a:ea typeface="Adobe 楷体 Std R" panose="02020400000000000000" pitchFamily="18" charset="-122"/>
              </a:rPr>
              <a:t>基于</a:t>
            </a:r>
            <a:r>
              <a:rPr lang="en-US" altLang="zh-CN" sz="2400" dirty="0" err="1">
                <a:solidFill>
                  <a:schemeClr val="accent5"/>
                </a:solidFill>
                <a:latin typeface="Adobe 楷体 Std R" panose="02020400000000000000" pitchFamily="18" charset="-122"/>
                <a:ea typeface="Adobe 楷体 Std R" panose="02020400000000000000" pitchFamily="18" charset="-122"/>
              </a:rPr>
              <a:t>Djngo</a:t>
            </a:r>
            <a:r>
              <a:rPr lang="zh-CN" altLang="en-US" sz="2400" dirty="0">
                <a:solidFill>
                  <a:schemeClr val="accent5"/>
                </a:solidFill>
                <a:latin typeface="Adobe 楷体 Std R" panose="02020400000000000000" pitchFamily="18" charset="-122"/>
                <a:ea typeface="Adobe 楷体 Std R" panose="02020400000000000000" pitchFamily="18" charset="-122"/>
              </a:rPr>
              <a:t>的网页设计框架</a:t>
            </a:r>
          </a:p>
        </p:txBody>
      </p:sp>
      <p:grpSp>
        <p:nvGrpSpPr>
          <p:cNvPr id="42" name="组合 41">
            <a:extLst>
              <a:ext uri="{FF2B5EF4-FFF2-40B4-BE49-F238E27FC236}">
                <a16:creationId xmlns:a16="http://schemas.microsoft.com/office/drawing/2014/main" id="{6B527844-B9CE-4FBD-BAEA-DCAD400D765D}"/>
              </a:ext>
            </a:extLst>
          </p:cNvPr>
          <p:cNvGrpSpPr/>
          <p:nvPr/>
        </p:nvGrpSpPr>
        <p:grpSpPr>
          <a:xfrm>
            <a:off x="1026829" y="5870533"/>
            <a:ext cx="457200" cy="457200"/>
            <a:chOff x="8413446" y="3513535"/>
            <a:chExt cx="457200" cy="457200"/>
          </a:xfrm>
        </p:grpSpPr>
        <p:sp>
          <p:nvSpPr>
            <p:cNvPr id="43" name="椭圆 42">
              <a:extLst>
                <a:ext uri="{FF2B5EF4-FFF2-40B4-BE49-F238E27FC236}">
                  <a16:creationId xmlns:a16="http://schemas.microsoft.com/office/drawing/2014/main" id="{D271110B-2B0A-4C4D-9FAA-8E40864A0E9E}"/>
                </a:ext>
              </a:extLst>
            </p:cNvPr>
            <p:cNvSpPr/>
            <p:nvPr/>
          </p:nvSpPr>
          <p:spPr>
            <a:xfrm>
              <a:off x="8413446" y="3513535"/>
              <a:ext cx="457200" cy="457200"/>
            </a:xfrm>
            <a:prstGeom prst="ellipse">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44" name="文本框 1">
              <a:extLst>
                <a:ext uri="{FF2B5EF4-FFF2-40B4-BE49-F238E27FC236}">
                  <a16:creationId xmlns:a16="http://schemas.microsoft.com/office/drawing/2014/main" id="{281471B0-59AC-43F0-A31E-FB1C1F565075}"/>
                </a:ext>
              </a:extLst>
            </p:cNvPr>
            <p:cNvSpPr>
              <a:spLocks noChangeArrowheads="1"/>
            </p:cNvSpPr>
            <p:nvPr/>
          </p:nvSpPr>
          <p:spPr bwMode="auto">
            <a:xfrm>
              <a:off x="8439608" y="3567569"/>
              <a:ext cx="389097"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六</a:t>
              </a:r>
            </a:p>
          </p:txBody>
        </p:sp>
      </p:grpSp>
      <p:sp>
        <p:nvSpPr>
          <p:cNvPr id="11" name="文本框 10">
            <a:extLst>
              <a:ext uri="{FF2B5EF4-FFF2-40B4-BE49-F238E27FC236}">
                <a16:creationId xmlns:a16="http://schemas.microsoft.com/office/drawing/2014/main" id="{05AFF1CF-6432-4D37-9027-4839A04990BC}"/>
              </a:ext>
            </a:extLst>
          </p:cNvPr>
          <p:cNvSpPr txBox="1"/>
          <p:nvPr/>
        </p:nvSpPr>
        <p:spPr>
          <a:xfrm>
            <a:off x="8416211" y="5598367"/>
            <a:ext cx="3694923" cy="369332"/>
          </a:xfrm>
          <a:prstGeom prst="rect">
            <a:avLst/>
          </a:prstGeom>
          <a:noFill/>
        </p:spPr>
        <p:txBody>
          <a:bodyPr wrap="square" rtlCol="0">
            <a:spAutoFit/>
          </a:bodyPr>
          <a:lstStyle/>
          <a:p>
            <a:r>
              <a:rPr lang="en-US" altLang="zh-CN" dirty="0">
                <a:hlinkClick r:id="rId2"/>
              </a:rPr>
              <a:t>http://www.lgzxhy.top/blog/cloud/</a:t>
            </a:r>
            <a:endParaRPr lang="zh-CN" altLang="en-US" dirty="0"/>
          </a:p>
        </p:txBody>
      </p:sp>
    </p:spTree>
    <p:extLst>
      <p:ext uri="{BB962C8B-B14F-4D97-AF65-F5344CB8AC3E}">
        <p14:creationId xmlns:p14="http://schemas.microsoft.com/office/powerpoint/2010/main" val="903684510"/>
      </p:ext>
    </p:extLst>
  </p:cSld>
  <p:clrMapOvr>
    <a:masterClrMapping/>
  </p:clrMapOvr>
  <mc:AlternateContent xmlns:mc="http://schemas.openxmlformats.org/markup-compatibility/2006" xmlns:p14="http://schemas.microsoft.com/office/powerpoint/2010/main">
    <mc:Choice Requires="p14">
      <p:transition spd="slow" p14:dur="2000" advTm="48384"/>
    </mc:Choice>
    <mc:Fallback xmlns="">
      <p:transition spd="slow" advTm="483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 calcmode="lin" valueType="num">
                                      <p:cBhvr>
                                        <p:cTn id="9" dur="500" fill="hold"/>
                                        <p:tgtEl>
                                          <p:spTgt spid="23"/>
                                        </p:tgtEl>
                                        <p:attrNameLst>
                                          <p:attrName>style.rotation</p:attrName>
                                        </p:attrNameLst>
                                      </p:cBhvr>
                                      <p:tavLst>
                                        <p:tav tm="0">
                                          <p:val>
                                            <p:fltVal val="360"/>
                                          </p:val>
                                        </p:tav>
                                        <p:tav tm="100000">
                                          <p:val>
                                            <p:fltVal val="0"/>
                                          </p:val>
                                        </p:tav>
                                      </p:tavLst>
                                    </p:anim>
                                    <p:animEffect transition="in" filter="fade">
                                      <p:cBhvr>
                                        <p:cTn id="10" dur="500"/>
                                        <p:tgtEl>
                                          <p:spTgt spid="23"/>
                                        </p:tgtEl>
                                      </p:cBhvr>
                                    </p:animEffect>
                                  </p:childTnLst>
                                </p:cTn>
                              </p:par>
                            </p:childTnLst>
                          </p:cTn>
                        </p:par>
                        <p:par>
                          <p:cTn id="11" fill="hold">
                            <p:stCondLst>
                              <p:cond delay="500"/>
                            </p:stCondLst>
                            <p:childTnLst>
                              <p:par>
                                <p:cTn id="12" presetID="49" presetClass="entr" presetSubtype="0" decel="10000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anim calcmode="lin" valueType="num">
                                      <p:cBhvr>
                                        <p:cTn id="14" dur="500" fill="hold"/>
                                        <p:tgtEl>
                                          <p:spTgt spid="26"/>
                                        </p:tgtEl>
                                        <p:attrNameLst>
                                          <p:attrName>ppt_w</p:attrName>
                                        </p:attrNameLst>
                                      </p:cBhvr>
                                      <p:tavLst>
                                        <p:tav tm="0">
                                          <p:val>
                                            <p:fltVal val="0"/>
                                          </p:val>
                                        </p:tav>
                                        <p:tav tm="100000">
                                          <p:val>
                                            <p:strVal val="#ppt_w"/>
                                          </p:val>
                                        </p:tav>
                                      </p:tavLst>
                                    </p:anim>
                                    <p:anim calcmode="lin" valueType="num">
                                      <p:cBhvr>
                                        <p:cTn id="15" dur="500" fill="hold"/>
                                        <p:tgtEl>
                                          <p:spTgt spid="26"/>
                                        </p:tgtEl>
                                        <p:attrNameLst>
                                          <p:attrName>ppt_h</p:attrName>
                                        </p:attrNameLst>
                                      </p:cBhvr>
                                      <p:tavLst>
                                        <p:tav tm="0">
                                          <p:val>
                                            <p:fltVal val="0"/>
                                          </p:val>
                                        </p:tav>
                                        <p:tav tm="100000">
                                          <p:val>
                                            <p:strVal val="#ppt_h"/>
                                          </p:val>
                                        </p:tav>
                                      </p:tavLst>
                                    </p:anim>
                                    <p:anim calcmode="lin" valueType="num">
                                      <p:cBhvr>
                                        <p:cTn id="16" dur="500" fill="hold"/>
                                        <p:tgtEl>
                                          <p:spTgt spid="26"/>
                                        </p:tgtEl>
                                        <p:attrNameLst>
                                          <p:attrName>style.rotation</p:attrName>
                                        </p:attrNameLst>
                                      </p:cBhvr>
                                      <p:tavLst>
                                        <p:tav tm="0">
                                          <p:val>
                                            <p:fltVal val="360"/>
                                          </p:val>
                                        </p:tav>
                                        <p:tav tm="100000">
                                          <p:val>
                                            <p:fltVal val="0"/>
                                          </p:val>
                                        </p:tav>
                                      </p:tavLst>
                                    </p:anim>
                                    <p:animEffect transition="in" filter="fade">
                                      <p:cBhvr>
                                        <p:cTn id="17" dur="500"/>
                                        <p:tgtEl>
                                          <p:spTgt spid="26"/>
                                        </p:tgtEl>
                                      </p:cBhvr>
                                    </p:animEffect>
                                  </p:childTnLst>
                                </p:cTn>
                              </p:par>
                            </p:childTnLst>
                          </p:cTn>
                        </p:par>
                        <p:par>
                          <p:cTn id="18" fill="hold">
                            <p:stCondLst>
                              <p:cond delay="1000"/>
                            </p:stCondLst>
                            <p:childTnLst>
                              <p:par>
                                <p:cTn id="19" presetID="49" presetClass="entr" presetSubtype="0" decel="10000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 calcmode="lin" valueType="num">
                                      <p:cBhvr>
                                        <p:cTn id="23" dur="500" fill="hold"/>
                                        <p:tgtEl>
                                          <p:spTgt spid="29"/>
                                        </p:tgtEl>
                                        <p:attrNameLst>
                                          <p:attrName>style.rotation</p:attrName>
                                        </p:attrNameLst>
                                      </p:cBhvr>
                                      <p:tavLst>
                                        <p:tav tm="0">
                                          <p:val>
                                            <p:fltVal val="360"/>
                                          </p:val>
                                        </p:tav>
                                        <p:tav tm="100000">
                                          <p:val>
                                            <p:fltVal val="0"/>
                                          </p:val>
                                        </p:tav>
                                      </p:tavLst>
                                    </p:anim>
                                    <p:animEffect transition="in" filter="fade">
                                      <p:cBhvr>
                                        <p:cTn id="24" dur="500"/>
                                        <p:tgtEl>
                                          <p:spTgt spid="29"/>
                                        </p:tgtEl>
                                      </p:cBhvr>
                                    </p:animEffect>
                                  </p:childTnLst>
                                </p:cTn>
                              </p:par>
                            </p:childTnLst>
                          </p:cTn>
                        </p:par>
                        <p:par>
                          <p:cTn id="25" fill="hold">
                            <p:stCondLst>
                              <p:cond delay="1500"/>
                            </p:stCondLst>
                            <p:childTnLst>
                              <p:par>
                                <p:cTn id="26" presetID="49" presetClass="entr" presetSubtype="0" decel="100000" fill="hold"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p:cTn id="28" dur="500" fill="hold"/>
                                        <p:tgtEl>
                                          <p:spTgt spid="32"/>
                                        </p:tgtEl>
                                        <p:attrNameLst>
                                          <p:attrName>ppt_w</p:attrName>
                                        </p:attrNameLst>
                                      </p:cBhvr>
                                      <p:tavLst>
                                        <p:tav tm="0">
                                          <p:val>
                                            <p:fltVal val="0"/>
                                          </p:val>
                                        </p:tav>
                                        <p:tav tm="100000">
                                          <p:val>
                                            <p:strVal val="#ppt_w"/>
                                          </p:val>
                                        </p:tav>
                                      </p:tavLst>
                                    </p:anim>
                                    <p:anim calcmode="lin" valueType="num">
                                      <p:cBhvr>
                                        <p:cTn id="29" dur="500" fill="hold"/>
                                        <p:tgtEl>
                                          <p:spTgt spid="32"/>
                                        </p:tgtEl>
                                        <p:attrNameLst>
                                          <p:attrName>ppt_h</p:attrName>
                                        </p:attrNameLst>
                                      </p:cBhvr>
                                      <p:tavLst>
                                        <p:tav tm="0">
                                          <p:val>
                                            <p:fltVal val="0"/>
                                          </p:val>
                                        </p:tav>
                                        <p:tav tm="100000">
                                          <p:val>
                                            <p:strVal val="#ppt_h"/>
                                          </p:val>
                                        </p:tav>
                                      </p:tavLst>
                                    </p:anim>
                                    <p:anim calcmode="lin" valueType="num">
                                      <p:cBhvr>
                                        <p:cTn id="30" dur="500" fill="hold"/>
                                        <p:tgtEl>
                                          <p:spTgt spid="32"/>
                                        </p:tgtEl>
                                        <p:attrNameLst>
                                          <p:attrName>style.rotation</p:attrName>
                                        </p:attrNameLst>
                                      </p:cBhvr>
                                      <p:tavLst>
                                        <p:tav tm="0">
                                          <p:val>
                                            <p:fltVal val="360"/>
                                          </p:val>
                                        </p:tav>
                                        <p:tav tm="100000">
                                          <p:val>
                                            <p:fltVal val="0"/>
                                          </p:val>
                                        </p:tav>
                                      </p:tavLst>
                                    </p:anim>
                                    <p:animEffect transition="in" filter="fade">
                                      <p:cBhvr>
                                        <p:cTn id="31" dur="500"/>
                                        <p:tgtEl>
                                          <p:spTgt spid="32"/>
                                        </p:tgtEl>
                                      </p:cBhvr>
                                    </p:animEffect>
                                  </p:childTnLst>
                                </p:cTn>
                              </p:par>
                            </p:childTnLst>
                          </p:cTn>
                        </p:par>
                        <p:par>
                          <p:cTn id="32" fill="hold">
                            <p:stCondLst>
                              <p:cond delay="2000"/>
                            </p:stCondLst>
                            <p:childTnLst>
                              <p:par>
                                <p:cTn id="33" presetID="49" presetClass="entr" presetSubtype="0" decel="10000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p:cTn id="35" dur="500" fill="hold"/>
                                        <p:tgtEl>
                                          <p:spTgt spid="38"/>
                                        </p:tgtEl>
                                        <p:attrNameLst>
                                          <p:attrName>ppt_w</p:attrName>
                                        </p:attrNameLst>
                                      </p:cBhvr>
                                      <p:tavLst>
                                        <p:tav tm="0">
                                          <p:val>
                                            <p:fltVal val="0"/>
                                          </p:val>
                                        </p:tav>
                                        <p:tav tm="100000">
                                          <p:val>
                                            <p:strVal val="#ppt_w"/>
                                          </p:val>
                                        </p:tav>
                                      </p:tavLst>
                                    </p:anim>
                                    <p:anim calcmode="lin" valueType="num">
                                      <p:cBhvr>
                                        <p:cTn id="36" dur="500" fill="hold"/>
                                        <p:tgtEl>
                                          <p:spTgt spid="38"/>
                                        </p:tgtEl>
                                        <p:attrNameLst>
                                          <p:attrName>ppt_h</p:attrName>
                                        </p:attrNameLst>
                                      </p:cBhvr>
                                      <p:tavLst>
                                        <p:tav tm="0">
                                          <p:val>
                                            <p:fltVal val="0"/>
                                          </p:val>
                                        </p:tav>
                                        <p:tav tm="100000">
                                          <p:val>
                                            <p:strVal val="#ppt_h"/>
                                          </p:val>
                                        </p:tav>
                                      </p:tavLst>
                                    </p:anim>
                                    <p:anim calcmode="lin" valueType="num">
                                      <p:cBhvr>
                                        <p:cTn id="37" dur="500" fill="hold"/>
                                        <p:tgtEl>
                                          <p:spTgt spid="38"/>
                                        </p:tgtEl>
                                        <p:attrNameLst>
                                          <p:attrName>style.rotation</p:attrName>
                                        </p:attrNameLst>
                                      </p:cBhvr>
                                      <p:tavLst>
                                        <p:tav tm="0">
                                          <p:val>
                                            <p:fltVal val="360"/>
                                          </p:val>
                                        </p:tav>
                                        <p:tav tm="100000">
                                          <p:val>
                                            <p:fltVal val="0"/>
                                          </p:val>
                                        </p:tav>
                                      </p:tavLst>
                                    </p:anim>
                                    <p:animEffect transition="in" filter="fade">
                                      <p:cBhvr>
                                        <p:cTn id="38" dur="500"/>
                                        <p:tgtEl>
                                          <p:spTgt spid="38"/>
                                        </p:tgtEl>
                                      </p:cBhvr>
                                    </p:animEffect>
                                  </p:childTnLst>
                                </p:cTn>
                              </p:par>
                            </p:childTnLst>
                          </p:cTn>
                        </p:par>
                        <p:par>
                          <p:cTn id="39" fill="hold">
                            <p:stCondLst>
                              <p:cond delay="2500"/>
                            </p:stCondLst>
                            <p:childTnLst>
                              <p:par>
                                <p:cTn id="40" presetID="49" presetClass="entr" presetSubtype="0" decel="100000" fill="hold" nodeType="afterEffect">
                                  <p:stCondLst>
                                    <p:cond delay="0"/>
                                  </p:stCondLst>
                                  <p:childTnLst>
                                    <p:set>
                                      <p:cBhvr>
                                        <p:cTn id="41" dur="1" fill="hold">
                                          <p:stCondLst>
                                            <p:cond delay="0"/>
                                          </p:stCondLst>
                                        </p:cTn>
                                        <p:tgtEl>
                                          <p:spTgt spid="42"/>
                                        </p:tgtEl>
                                        <p:attrNameLst>
                                          <p:attrName>style.visibility</p:attrName>
                                        </p:attrNameLst>
                                      </p:cBhvr>
                                      <p:to>
                                        <p:strVal val="visible"/>
                                      </p:to>
                                    </p:set>
                                    <p:anim calcmode="lin" valueType="num">
                                      <p:cBhvr>
                                        <p:cTn id="42" dur="500" fill="hold"/>
                                        <p:tgtEl>
                                          <p:spTgt spid="42"/>
                                        </p:tgtEl>
                                        <p:attrNameLst>
                                          <p:attrName>ppt_w</p:attrName>
                                        </p:attrNameLst>
                                      </p:cBhvr>
                                      <p:tavLst>
                                        <p:tav tm="0">
                                          <p:val>
                                            <p:fltVal val="0"/>
                                          </p:val>
                                        </p:tav>
                                        <p:tav tm="100000">
                                          <p:val>
                                            <p:strVal val="#ppt_w"/>
                                          </p:val>
                                        </p:tav>
                                      </p:tavLst>
                                    </p:anim>
                                    <p:anim calcmode="lin" valueType="num">
                                      <p:cBhvr>
                                        <p:cTn id="43" dur="500" fill="hold"/>
                                        <p:tgtEl>
                                          <p:spTgt spid="42"/>
                                        </p:tgtEl>
                                        <p:attrNameLst>
                                          <p:attrName>ppt_h</p:attrName>
                                        </p:attrNameLst>
                                      </p:cBhvr>
                                      <p:tavLst>
                                        <p:tav tm="0">
                                          <p:val>
                                            <p:fltVal val="0"/>
                                          </p:val>
                                        </p:tav>
                                        <p:tav tm="100000">
                                          <p:val>
                                            <p:strVal val="#ppt_h"/>
                                          </p:val>
                                        </p:tav>
                                      </p:tavLst>
                                    </p:anim>
                                    <p:anim calcmode="lin" valueType="num">
                                      <p:cBhvr>
                                        <p:cTn id="44" dur="500" fill="hold"/>
                                        <p:tgtEl>
                                          <p:spTgt spid="42"/>
                                        </p:tgtEl>
                                        <p:attrNameLst>
                                          <p:attrName>style.rotation</p:attrName>
                                        </p:attrNameLst>
                                      </p:cBhvr>
                                      <p:tavLst>
                                        <p:tav tm="0">
                                          <p:val>
                                            <p:fltVal val="360"/>
                                          </p:val>
                                        </p:tav>
                                        <p:tav tm="100000">
                                          <p:val>
                                            <p:fltVal val="0"/>
                                          </p:val>
                                        </p:tav>
                                      </p:tavLst>
                                    </p:anim>
                                    <p:animEffect transition="in" filter="fade">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D20F31B-A741-4953-996C-7665DB237B45}"/>
              </a:ext>
            </a:extLst>
          </p:cNvPr>
          <p:cNvGrpSpPr/>
          <p:nvPr/>
        </p:nvGrpSpPr>
        <p:grpSpPr>
          <a:xfrm>
            <a:off x="7589129" y="1519004"/>
            <a:ext cx="3514299" cy="3565522"/>
            <a:chOff x="1295511" y="1384930"/>
            <a:chExt cx="4015043" cy="4073566"/>
          </a:xfrm>
        </p:grpSpPr>
        <p:sp>
          <p:nvSpPr>
            <p:cNvPr id="3" name="椭圆 2">
              <a:extLst>
                <a:ext uri="{FF2B5EF4-FFF2-40B4-BE49-F238E27FC236}">
                  <a16:creationId xmlns:a16="http://schemas.microsoft.com/office/drawing/2014/main" id="{767DF4E0-0856-4BE1-88E2-BDA59853312E}"/>
                </a:ext>
              </a:extLst>
            </p:cNvPr>
            <p:cNvSpPr/>
            <p:nvPr/>
          </p:nvSpPr>
          <p:spPr>
            <a:xfrm>
              <a:off x="2970313" y="26461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B3AD42C8-DC82-4528-A68F-6B51003A36ED}"/>
                </a:ext>
              </a:extLst>
            </p:cNvPr>
            <p:cNvSpPr/>
            <p:nvPr/>
          </p:nvSpPr>
          <p:spPr>
            <a:xfrm>
              <a:off x="3440438" y="30273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EEAF5871-499C-499D-A9C6-F7945236F2CC}"/>
                </a:ext>
              </a:extLst>
            </p:cNvPr>
            <p:cNvSpPr/>
            <p:nvPr/>
          </p:nvSpPr>
          <p:spPr>
            <a:xfrm>
              <a:off x="3372764" y="314906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6381174C-282B-4748-A7C7-E9430F225CAE}"/>
                </a:ext>
              </a:extLst>
            </p:cNvPr>
            <p:cNvSpPr/>
            <p:nvPr/>
          </p:nvSpPr>
          <p:spPr>
            <a:xfrm>
              <a:off x="2560697" y="29843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1819595A-8426-43E9-BFE5-7DBB0CAD8997}"/>
                </a:ext>
              </a:extLst>
            </p:cNvPr>
            <p:cNvSpPr/>
            <p:nvPr/>
          </p:nvSpPr>
          <p:spPr>
            <a:xfrm>
              <a:off x="2259614" y="308463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56FA6C3-7575-405E-8DE9-B5FB72981392}"/>
                </a:ext>
              </a:extLst>
            </p:cNvPr>
            <p:cNvSpPr/>
            <p:nvPr/>
          </p:nvSpPr>
          <p:spPr>
            <a:xfrm>
              <a:off x="2653075" y="33656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49A61CD-717F-48FF-8D86-E3A37BBBA016}"/>
                </a:ext>
              </a:extLst>
            </p:cNvPr>
            <p:cNvSpPr/>
            <p:nvPr/>
          </p:nvSpPr>
          <p:spPr>
            <a:xfrm>
              <a:off x="2720748" y="35934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291282A-D7CD-4B19-BF8C-DDF147480CE1}"/>
                </a:ext>
              </a:extLst>
            </p:cNvPr>
            <p:cNvSpPr/>
            <p:nvPr/>
          </p:nvSpPr>
          <p:spPr>
            <a:xfrm>
              <a:off x="2468319" y="34795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810D760-BFDF-4EF8-956F-D920F2EE74C4}"/>
                </a:ext>
              </a:extLst>
            </p:cNvPr>
            <p:cNvSpPr/>
            <p:nvPr/>
          </p:nvSpPr>
          <p:spPr>
            <a:xfrm>
              <a:off x="2426571" y="368256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5A58D372-7959-4B1E-8B13-7944CCBD4D40}"/>
                </a:ext>
              </a:extLst>
            </p:cNvPr>
            <p:cNvSpPr/>
            <p:nvPr/>
          </p:nvSpPr>
          <p:spPr>
            <a:xfrm>
              <a:off x="1976353" y="3796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5FB9C90D-5115-4721-AF53-DB5AC824B371}"/>
                </a:ext>
              </a:extLst>
            </p:cNvPr>
            <p:cNvSpPr/>
            <p:nvPr/>
          </p:nvSpPr>
          <p:spPr>
            <a:xfrm>
              <a:off x="1773336" y="39457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56FB8D9-E365-44FF-94B4-C4C1E64FD107}"/>
                </a:ext>
              </a:extLst>
            </p:cNvPr>
            <p:cNvSpPr/>
            <p:nvPr/>
          </p:nvSpPr>
          <p:spPr>
            <a:xfrm>
              <a:off x="1841008" y="36610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1733D3C-7735-4E8C-B187-9CACCF50CDB3}"/>
                </a:ext>
              </a:extLst>
            </p:cNvPr>
            <p:cNvSpPr/>
            <p:nvPr/>
          </p:nvSpPr>
          <p:spPr>
            <a:xfrm>
              <a:off x="2044025" y="34365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07DACDA3-ED25-4109-A16F-2A1A29A701DF}"/>
                </a:ext>
              </a:extLst>
            </p:cNvPr>
            <p:cNvSpPr/>
            <p:nvPr/>
          </p:nvSpPr>
          <p:spPr>
            <a:xfrm>
              <a:off x="1477941" y="36581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29FEF28-5094-4F43-835F-A4BB12FF1A67}"/>
                </a:ext>
              </a:extLst>
            </p:cNvPr>
            <p:cNvSpPr/>
            <p:nvPr/>
          </p:nvSpPr>
          <p:spPr>
            <a:xfrm>
              <a:off x="1664130" y="38662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AA37904A-ED22-4BA1-87EA-2704AF17499C}"/>
                </a:ext>
              </a:extLst>
            </p:cNvPr>
            <p:cNvSpPr/>
            <p:nvPr/>
          </p:nvSpPr>
          <p:spPr>
            <a:xfrm>
              <a:off x="1980868" y="40279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063E6D17-72E1-461F-A3DE-C36BCB8BFE2B}"/>
                </a:ext>
              </a:extLst>
            </p:cNvPr>
            <p:cNvSpPr/>
            <p:nvPr/>
          </p:nvSpPr>
          <p:spPr>
            <a:xfrm>
              <a:off x="1628047" y="3501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B31ED2F-A1DE-42FE-9805-FF7840AB3880}"/>
                </a:ext>
              </a:extLst>
            </p:cNvPr>
            <p:cNvSpPr/>
            <p:nvPr/>
          </p:nvSpPr>
          <p:spPr>
            <a:xfrm>
              <a:off x="1299630" y="329801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F5C410D9-9B45-4E3B-89E5-ED6C0E5C9BF7}"/>
                </a:ext>
              </a:extLst>
            </p:cNvPr>
            <p:cNvSpPr/>
            <p:nvPr/>
          </p:nvSpPr>
          <p:spPr>
            <a:xfrm>
              <a:off x="1367302" y="289198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a:extLst>
                <a:ext uri="{FF2B5EF4-FFF2-40B4-BE49-F238E27FC236}">
                  <a16:creationId xmlns:a16="http://schemas.microsoft.com/office/drawing/2014/main" id="{7F3A9826-1478-4888-B790-7C6BACC5C2D1}"/>
                </a:ext>
              </a:extLst>
            </p:cNvPr>
            <p:cNvSpPr/>
            <p:nvPr/>
          </p:nvSpPr>
          <p:spPr>
            <a:xfrm>
              <a:off x="1646212"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99982D24-776A-41AE-B320-DB06BF7B33D4}"/>
                </a:ext>
              </a:extLst>
            </p:cNvPr>
            <p:cNvSpPr/>
            <p:nvPr/>
          </p:nvSpPr>
          <p:spPr>
            <a:xfrm>
              <a:off x="1456457"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373EC8D7-4E77-4CBD-905C-647919B9FD96}"/>
                </a:ext>
              </a:extLst>
            </p:cNvPr>
            <p:cNvSpPr/>
            <p:nvPr/>
          </p:nvSpPr>
          <p:spPr>
            <a:xfrm>
              <a:off x="2044025" y="298526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57251AB5-18C4-4A28-B457-302671359775}"/>
                </a:ext>
              </a:extLst>
            </p:cNvPr>
            <p:cNvSpPr/>
            <p:nvPr/>
          </p:nvSpPr>
          <p:spPr>
            <a:xfrm>
              <a:off x="2307671" y="28830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8921601A-3BFB-4DDE-AD5F-88B23849DE12}"/>
                </a:ext>
              </a:extLst>
            </p:cNvPr>
            <p:cNvSpPr/>
            <p:nvPr/>
          </p:nvSpPr>
          <p:spPr>
            <a:xfrm>
              <a:off x="1841007" y="28704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6DEB238E-80B3-42BF-96B6-42E2C0685C0D}"/>
                </a:ext>
              </a:extLst>
            </p:cNvPr>
            <p:cNvSpPr/>
            <p:nvPr/>
          </p:nvSpPr>
          <p:spPr>
            <a:xfrm>
              <a:off x="1440872"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98CAD2A9-FDEA-4A0F-81BA-96806497F390}"/>
                </a:ext>
              </a:extLst>
            </p:cNvPr>
            <p:cNvSpPr/>
            <p:nvPr/>
          </p:nvSpPr>
          <p:spPr>
            <a:xfrm>
              <a:off x="1926122" y="241827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DEDCB8ED-312E-486B-A2D1-5F6CF0247CBC}"/>
                </a:ext>
              </a:extLst>
            </p:cNvPr>
            <p:cNvSpPr/>
            <p:nvPr/>
          </p:nvSpPr>
          <p:spPr>
            <a:xfrm>
              <a:off x="1965677" y="191505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DCD26AA9-9E93-4AF0-BDCD-523D686459D8}"/>
                </a:ext>
              </a:extLst>
            </p:cNvPr>
            <p:cNvSpPr/>
            <p:nvPr/>
          </p:nvSpPr>
          <p:spPr>
            <a:xfrm>
              <a:off x="2147983"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BCB1E04B-82BB-4557-859E-4BA6D5447C66}"/>
                </a:ext>
              </a:extLst>
            </p:cNvPr>
            <p:cNvSpPr/>
            <p:nvPr/>
          </p:nvSpPr>
          <p:spPr>
            <a:xfrm>
              <a:off x="2291207" y="16738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36A77488-6BC4-46F7-A3D3-C36D7B379163}"/>
                </a:ext>
              </a:extLst>
            </p:cNvPr>
            <p:cNvSpPr/>
            <p:nvPr/>
          </p:nvSpPr>
          <p:spPr>
            <a:xfrm>
              <a:off x="2434430" y="15819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76D688A-8358-4DB1-A305-F34D18653BA4}"/>
                </a:ext>
              </a:extLst>
            </p:cNvPr>
            <p:cNvSpPr/>
            <p:nvPr/>
          </p:nvSpPr>
          <p:spPr>
            <a:xfrm>
              <a:off x="2635460" y="172520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0F9E6136-D17E-4553-8C90-1453288EEE50}"/>
                </a:ext>
              </a:extLst>
            </p:cNvPr>
            <p:cNvSpPr/>
            <p:nvPr/>
          </p:nvSpPr>
          <p:spPr>
            <a:xfrm>
              <a:off x="2439135" y="19580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C751312C-75DD-4C7D-9374-2451570F8753}"/>
                </a:ext>
              </a:extLst>
            </p:cNvPr>
            <p:cNvSpPr/>
            <p:nvPr/>
          </p:nvSpPr>
          <p:spPr>
            <a:xfrm>
              <a:off x="2635460" y="223267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28C832D9-A0B9-488F-B353-11964BCC6F1E}"/>
                </a:ext>
              </a:extLst>
            </p:cNvPr>
            <p:cNvSpPr/>
            <p:nvPr/>
          </p:nvSpPr>
          <p:spPr>
            <a:xfrm>
              <a:off x="2791392" y="14278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097255F1-3516-4BE8-A0A7-4C10C38D59BF}"/>
                </a:ext>
              </a:extLst>
            </p:cNvPr>
            <p:cNvSpPr/>
            <p:nvPr/>
          </p:nvSpPr>
          <p:spPr>
            <a:xfrm>
              <a:off x="3080592" y="16523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B69F32B9-7C3E-4837-B084-7BAF38CEDFAB}"/>
                </a:ext>
              </a:extLst>
            </p:cNvPr>
            <p:cNvSpPr/>
            <p:nvPr/>
          </p:nvSpPr>
          <p:spPr>
            <a:xfrm>
              <a:off x="3304023" y="167257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57794EBD-80B0-4D4F-BB4E-CC8E6A17F3C3}"/>
                </a:ext>
              </a:extLst>
            </p:cNvPr>
            <p:cNvSpPr/>
            <p:nvPr/>
          </p:nvSpPr>
          <p:spPr>
            <a:xfrm>
              <a:off x="3390462" y="189229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43F73A5-B07D-46F8-967C-C85F6EBCB59B}"/>
                </a:ext>
              </a:extLst>
            </p:cNvPr>
            <p:cNvSpPr/>
            <p:nvPr/>
          </p:nvSpPr>
          <p:spPr>
            <a:xfrm>
              <a:off x="3364357" y="13849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9988741E-A687-47FD-A17B-C80193A70E3C}"/>
                </a:ext>
              </a:extLst>
            </p:cNvPr>
            <p:cNvSpPr/>
            <p:nvPr/>
          </p:nvSpPr>
          <p:spPr>
            <a:xfrm>
              <a:off x="3458047" y="169536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7E2A5913-08C7-4058-8A2B-1B203F37C213}"/>
                </a:ext>
              </a:extLst>
            </p:cNvPr>
            <p:cNvSpPr/>
            <p:nvPr/>
          </p:nvSpPr>
          <p:spPr>
            <a:xfrm>
              <a:off x="3234169" y="2017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6CC2A332-0C53-45F3-9C29-93741AAFBD3E}"/>
                </a:ext>
              </a:extLst>
            </p:cNvPr>
            <p:cNvSpPr/>
            <p:nvPr/>
          </p:nvSpPr>
          <p:spPr>
            <a:xfrm>
              <a:off x="3246912" y="230763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7D92DE27-4F64-4ABD-9123-1C9FA11B8F35}"/>
                </a:ext>
              </a:extLst>
            </p:cNvPr>
            <p:cNvSpPr/>
            <p:nvPr/>
          </p:nvSpPr>
          <p:spPr>
            <a:xfrm>
              <a:off x="2970313" y="22646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E979C0C3-3141-419D-A9B1-B1D24908BE56}"/>
                </a:ext>
              </a:extLst>
            </p:cNvPr>
            <p:cNvSpPr/>
            <p:nvPr/>
          </p:nvSpPr>
          <p:spPr>
            <a:xfrm>
              <a:off x="2684998" y="268494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598015EA-F5D4-408E-AACC-0C8AC33CFF61}"/>
                </a:ext>
              </a:extLst>
            </p:cNvPr>
            <p:cNvSpPr/>
            <p:nvPr/>
          </p:nvSpPr>
          <p:spPr>
            <a:xfrm>
              <a:off x="2320814" y="26608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EE1F0A72-7416-4AF1-B43E-20BCA137D409}"/>
                </a:ext>
              </a:extLst>
            </p:cNvPr>
            <p:cNvSpPr/>
            <p:nvPr/>
          </p:nvSpPr>
          <p:spPr>
            <a:xfrm>
              <a:off x="3169748" y="312758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3E18D301-0526-45A3-A2E8-D3C8548072CE}"/>
                </a:ext>
              </a:extLst>
            </p:cNvPr>
            <p:cNvSpPr/>
            <p:nvPr/>
          </p:nvSpPr>
          <p:spPr>
            <a:xfrm>
              <a:off x="3371905" y="33230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AD94065E-AEE4-4FD1-B4E4-276C0D7993DA}"/>
                </a:ext>
              </a:extLst>
            </p:cNvPr>
            <p:cNvSpPr/>
            <p:nvPr/>
          </p:nvSpPr>
          <p:spPr>
            <a:xfrm>
              <a:off x="3592314" y="28960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00F2B46-A46F-45AE-B746-A8A98DBE25E2}"/>
                </a:ext>
              </a:extLst>
            </p:cNvPr>
            <p:cNvSpPr/>
            <p:nvPr/>
          </p:nvSpPr>
          <p:spPr>
            <a:xfrm>
              <a:off x="3364356" y="27064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B1CEA7AE-164D-4A78-B5F5-6074C396D116}"/>
                </a:ext>
              </a:extLst>
            </p:cNvPr>
            <p:cNvSpPr/>
            <p:nvPr/>
          </p:nvSpPr>
          <p:spPr>
            <a:xfrm>
              <a:off x="3981815" y="26691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8D2F7F61-BAE2-4B9A-8ECC-A9726CB1CB07}"/>
                </a:ext>
              </a:extLst>
            </p:cNvPr>
            <p:cNvSpPr/>
            <p:nvPr/>
          </p:nvSpPr>
          <p:spPr>
            <a:xfrm>
              <a:off x="3914142" y="237248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a:extLst>
                <a:ext uri="{FF2B5EF4-FFF2-40B4-BE49-F238E27FC236}">
                  <a16:creationId xmlns:a16="http://schemas.microsoft.com/office/drawing/2014/main" id="{ABF7B540-3A25-4F96-9673-E4EC1DD600A7}"/>
                </a:ext>
              </a:extLst>
            </p:cNvPr>
            <p:cNvSpPr/>
            <p:nvPr/>
          </p:nvSpPr>
          <p:spPr>
            <a:xfrm>
              <a:off x="3762135" y="16725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a:extLst>
                <a:ext uri="{FF2B5EF4-FFF2-40B4-BE49-F238E27FC236}">
                  <a16:creationId xmlns:a16="http://schemas.microsoft.com/office/drawing/2014/main" id="{7CE5E9C7-1100-4DD9-8159-8379E7432A52}"/>
                </a:ext>
              </a:extLst>
            </p:cNvPr>
            <p:cNvSpPr/>
            <p:nvPr/>
          </p:nvSpPr>
          <p:spPr>
            <a:xfrm>
              <a:off x="3912407" y="179319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B5AFEBC3-A7FD-4943-9CA3-9E7884D2F532}"/>
                </a:ext>
              </a:extLst>
            </p:cNvPr>
            <p:cNvSpPr/>
            <p:nvPr/>
          </p:nvSpPr>
          <p:spPr>
            <a:xfrm>
              <a:off x="4612348" y="207975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754BC4DD-FC09-400C-A55F-0333DF436E0D}"/>
                </a:ext>
              </a:extLst>
            </p:cNvPr>
            <p:cNvSpPr/>
            <p:nvPr/>
          </p:nvSpPr>
          <p:spPr>
            <a:xfrm>
              <a:off x="4523193" y="18884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4F446D53-0C4B-4A94-BF6B-E2B8C39C4211}"/>
                </a:ext>
              </a:extLst>
            </p:cNvPr>
            <p:cNvSpPr/>
            <p:nvPr/>
          </p:nvSpPr>
          <p:spPr>
            <a:xfrm>
              <a:off x="4480227" y="248594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932ACD64-63DC-4C84-8F30-704ACEEDACE0}"/>
                </a:ext>
              </a:extLst>
            </p:cNvPr>
            <p:cNvSpPr/>
            <p:nvPr/>
          </p:nvSpPr>
          <p:spPr>
            <a:xfrm>
              <a:off x="4437036" y="28243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69D0B5D8-7327-48EA-A160-9A634904EB5B}"/>
                </a:ext>
              </a:extLst>
            </p:cNvPr>
            <p:cNvSpPr/>
            <p:nvPr/>
          </p:nvSpPr>
          <p:spPr>
            <a:xfrm>
              <a:off x="4477093" y="291215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D40F6C12-8353-4F67-9049-89C34335E3CE}"/>
                </a:ext>
              </a:extLst>
            </p:cNvPr>
            <p:cNvSpPr/>
            <p:nvPr/>
          </p:nvSpPr>
          <p:spPr>
            <a:xfrm>
              <a:off x="5086054" y="301869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D0E3D728-9B2F-4591-9044-B155E7378B4D}"/>
                </a:ext>
              </a:extLst>
            </p:cNvPr>
            <p:cNvSpPr/>
            <p:nvPr/>
          </p:nvSpPr>
          <p:spPr>
            <a:xfrm>
              <a:off x="5267588" y="319629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ACD2439E-5256-4229-ACED-55A70D56F6C3}"/>
                </a:ext>
              </a:extLst>
            </p:cNvPr>
            <p:cNvSpPr/>
            <p:nvPr/>
          </p:nvSpPr>
          <p:spPr>
            <a:xfrm>
              <a:off x="5199916" y="365953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E474E989-5D63-46ED-9030-5E23136A6E29}"/>
                </a:ext>
              </a:extLst>
            </p:cNvPr>
            <p:cNvSpPr/>
            <p:nvPr/>
          </p:nvSpPr>
          <p:spPr>
            <a:xfrm>
              <a:off x="5156949" y="381665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0A25F246-1330-4B54-AC5D-43B366959AA5}"/>
                </a:ext>
              </a:extLst>
            </p:cNvPr>
            <p:cNvSpPr/>
            <p:nvPr/>
          </p:nvSpPr>
          <p:spPr>
            <a:xfrm>
              <a:off x="4477093" y="35719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a:extLst>
                <a:ext uri="{FF2B5EF4-FFF2-40B4-BE49-F238E27FC236}">
                  <a16:creationId xmlns:a16="http://schemas.microsoft.com/office/drawing/2014/main" id="{5D6560E2-7021-46E6-832E-472EF63B3B3E}"/>
                </a:ext>
              </a:extLst>
            </p:cNvPr>
            <p:cNvSpPr/>
            <p:nvPr/>
          </p:nvSpPr>
          <p:spPr>
            <a:xfrm>
              <a:off x="4922569" y="418582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872961F6-6355-45E9-B14B-25C02E487AA5}"/>
                </a:ext>
              </a:extLst>
            </p:cNvPr>
            <p:cNvSpPr/>
            <p:nvPr/>
          </p:nvSpPr>
          <p:spPr>
            <a:xfrm>
              <a:off x="4996899" y="40488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1AAFA102-C56A-40C4-A4A4-DBA27480E669}"/>
                </a:ext>
              </a:extLst>
            </p:cNvPr>
            <p:cNvSpPr/>
            <p:nvPr/>
          </p:nvSpPr>
          <p:spPr>
            <a:xfrm>
              <a:off x="5199916" y="396832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D69D1BC9-09BA-40CA-8919-BC5EB9182668}"/>
                </a:ext>
              </a:extLst>
            </p:cNvPr>
            <p:cNvSpPr/>
            <p:nvPr/>
          </p:nvSpPr>
          <p:spPr>
            <a:xfrm>
              <a:off x="5135466" y="43649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4D8296A8-B69A-4E0D-B8CC-E6AE0F252715}"/>
                </a:ext>
              </a:extLst>
            </p:cNvPr>
            <p:cNvSpPr/>
            <p:nvPr/>
          </p:nvSpPr>
          <p:spPr>
            <a:xfrm>
              <a:off x="4658537" y="4377442"/>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B738FF36-81D6-4519-A700-E437DEC99C46}"/>
                </a:ext>
              </a:extLst>
            </p:cNvPr>
            <p:cNvSpPr/>
            <p:nvPr/>
          </p:nvSpPr>
          <p:spPr>
            <a:xfrm>
              <a:off x="4964440" y="461645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B4B9D1D2-3361-4F19-8FFB-17714BDE9B84}"/>
                </a:ext>
              </a:extLst>
            </p:cNvPr>
            <p:cNvSpPr/>
            <p:nvPr/>
          </p:nvSpPr>
          <p:spPr>
            <a:xfrm>
              <a:off x="4523407" y="508272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B76DE302-C21C-4EE1-A56C-F9E7E60995F4}"/>
                </a:ext>
              </a:extLst>
            </p:cNvPr>
            <p:cNvSpPr/>
            <p:nvPr/>
          </p:nvSpPr>
          <p:spPr>
            <a:xfrm>
              <a:off x="4320175" y="480828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69CA81EA-17D9-469A-8A0D-E7C7BECD64C3}"/>
                </a:ext>
              </a:extLst>
            </p:cNvPr>
            <p:cNvSpPr/>
            <p:nvPr/>
          </p:nvSpPr>
          <p:spPr>
            <a:xfrm>
              <a:off x="4226860" y="436491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a:extLst>
                <a:ext uri="{FF2B5EF4-FFF2-40B4-BE49-F238E27FC236}">
                  <a16:creationId xmlns:a16="http://schemas.microsoft.com/office/drawing/2014/main" id="{CF88781D-577B-4FB3-A363-91BB27D7B670}"/>
                </a:ext>
              </a:extLst>
            </p:cNvPr>
            <p:cNvSpPr/>
            <p:nvPr/>
          </p:nvSpPr>
          <p:spPr>
            <a:xfrm>
              <a:off x="4520059" y="415070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F851A5F9-01B0-4893-BBF0-7B9590572F2A}"/>
                </a:ext>
              </a:extLst>
            </p:cNvPr>
            <p:cNvSpPr/>
            <p:nvPr/>
          </p:nvSpPr>
          <p:spPr>
            <a:xfrm>
              <a:off x="4182950" y="411398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1DB07123-C31E-4203-9451-D3F09FC7A457}"/>
                </a:ext>
              </a:extLst>
            </p:cNvPr>
            <p:cNvSpPr/>
            <p:nvPr/>
          </p:nvSpPr>
          <p:spPr>
            <a:xfrm>
              <a:off x="4117159" y="451611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BD91A742-A1BA-4600-8F6F-3155584B6101}"/>
                </a:ext>
              </a:extLst>
            </p:cNvPr>
            <p:cNvSpPr/>
            <p:nvPr/>
          </p:nvSpPr>
          <p:spPr>
            <a:xfrm>
              <a:off x="3738565" y="4702304"/>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B9C0C8C9-15B9-47FF-9F5E-B1E7EFB07AF8}"/>
                </a:ext>
              </a:extLst>
            </p:cNvPr>
            <p:cNvSpPr/>
            <p:nvPr/>
          </p:nvSpPr>
          <p:spPr>
            <a:xfrm>
              <a:off x="3621597" y="459335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1851854D-9158-4EA8-AC99-396DA3997C05}"/>
                </a:ext>
              </a:extLst>
            </p:cNvPr>
            <p:cNvSpPr/>
            <p:nvPr/>
          </p:nvSpPr>
          <p:spPr>
            <a:xfrm>
              <a:off x="3345302" y="436201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71BE8A91-2B60-4E68-B586-976B7272C805}"/>
                </a:ext>
              </a:extLst>
            </p:cNvPr>
            <p:cNvSpPr/>
            <p:nvPr/>
          </p:nvSpPr>
          <p:spPr>
            <a:xfrm>
              <a:off x="3526467" y="503800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390EBA6C-469A-4BC7-88F0-E66939752BE9}"/>
                </a:ext>
              </a:extLst>
            </p:cNvPr>
            <p:cNvSpPr/>
            <p:nvPr/>
          </p:nvSpPr>
          <p:spPr>
            <a:xfrm>
              <a:off x="2943458" y="541553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5D9757A6-6923-454C-AA3B-E8359D9A2FAC}"/>
                </a:ext>
              </a:extLst>
            </p:cNvPr>
            <p:cNvSpPr/>
            <p:nvPr/>
          </p:nvSpPr>
          <p:spPr>
            <a:xfrm>
              <a:off x="2405087" y="521431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908A7751-4821-46D8-A75E-22A8EECDD010}"/>
                </a:ext>
              </a:extLst>
            </p:cNvPr>
            <p:cNvSpPr/>
            <p:nvPr/>
          </p:nvSpPr>
          <p:spPr>
            <a:xfrm>
              <a:off x="2699264" y="511332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8F18862E-1FE9-4087-80FC-EC98AE873384}"/>
                </a:ext>
              </a:extLst>
            </p:cNvPr>
            <p:cNvSpPr/>
            <p:nvPr/>
          </p:nvSpPr>
          <p:spPr>
            <a:xfrm>
              <a:off x="2383603" y="472366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FAE69F25-D2EB-4D74-B394-71C2BC7F3D44}"/>
                </a:ext>
              </a:extLst>
            </p:cNvPr>
            <p:cNvSpPr/>
            <p:nvPr/>
          </p:nvSpPr>
          <p:spPr>
            <a:xfrm>
              <a:off x="2631021" y="476492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8DF3CAD3-0558-40FE-A9F1-F045AFED32A0}"/>
                </a:ext>
              </a:extLst>
            </p:cNvPr>
            <p:cNvSpPr/>
            <p:nvPr/>
          </p:nvSpPr>
          <p:spPr>
            <a:xfrm>
              <a:off x="2269724" y="447314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1D1D64C9-F068-44C3-B9C1-52CF2CD294F1}"/>
                </a:ext>
              </a:extLst>
            </p:cNvPr>
            <p:cNvSpPr/>
            <p:nvPr/>
          </p:nvSpPr>
          <p:spPr>
            <a:xfrm>
              <a:off x="2673988" y="424542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B2F04A8B-6ED7-4C10-BEC7-50382D583736}"/>
                </a:ext>
              </a:extLst>
            </p:cNvPr>
            <p:cNvSpPr/>
            <p:nvPr/>
          </p:nvSpPr>
          <p:spPr>
            <a:xfrm>
              <a:off x="1707097" y="4266908"/>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7DB3DCF3-5E4D-4C15-8D8A-53F7A76251D9}"/>
                </a:ext>
              </a:extLst>
            </p:cNvPr>
            <p:cNvSpPr/>
            <p:nvPr/>
          </p:nvSpPr>
          <p:spPr>
            <a:xfrm>
              <a:off x="2086359" y="449463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358556F-E35A-414B-860D-0CCDED790986}"/>
                </a:ext>
              </a:extLst>
            </p:cNvPr>
            <p:cNvSpPr/>
            <p:nvPr/>
          </p:nvSpPr>
          <p:spPr>
            <a:xfrm>
              <a:off x="1987159" y="49335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7A79E730-862C-4E47-A73E-6695878A5086}"/>
                </a:ext>
              </a:extLst>
            </p:cNvPr>
            <p:cNvSpPr/>
            <p:nvPr/>
          </p:nvSpPr>
          <p:spPr>
            <a:xfrm>
              <a:off x="2698762" y="45949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4D7D24AD-9C89-416F-8C88-E2568D902EF1}"/>
                </a:ext>
              </a:extLst>
            </p:cNvPr>
            <p:cNvSpPr/>
            <p:nvPr/>
          </p:nvSpPr>
          <p:spPr>
            <a:xfrm>
              <a:off x="3167854" y="457929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73C0685F-21AA-431A-B259-F7A94FC9016B}"/>
                </a:ext>
              </a:extLst>
            </p:cNvPr>
            <p:cNvSpPr/>
            <p:nvPr/>
          </p:nvSpPr>
          <p:spPr>
            <a:xfrm>
              <a:off x="2923539" y="438077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8F9FA41F-1A18-4701-B65B-D264DAA41AF5}"/>
                </a:ext>
              </a:extLst>
            </p:cNvPr>
            <p:cNvSpPr/>
            <p:nvPr/>
          </p:nvSpPr>
          <p:spPr>
            <a:xfrm>
              <a:off x="2652504" y="386347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275935B3-84F2-443E-B12F-8F4B6C9FEE69}"/>
                </a:ext>
              </a:extLst>
            </p:cNvPr>
            <p:cNvSpPr/>
            <p:nvPr/>
          </p:nvSpPr>
          <p:spPr>
            <a:xfrm>
              <a:off x="3383994" y="379516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7562CBCB-FBE7-4E0B-AFE2-BAFAF1693122}"/>
                </a:ext>
              </a:extLst>
            </p:cNvPr>
            <p:cNvSpPr/>
            <p:nvPr/>
          </p:nvSpPr>
          <p:spPr>
            <a:xfrm>
              <a:off x="3686856" y="4319045"/>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106452F6-AB55-4847-A33C-75CDEF0DCC2E}"/>
                </a:ext>
              </a:extLst>
            </p:cNvPr>
            <p:cNvSpPr/>
            <p:nvPr/>
          </p:nvSpPr>
          <p:spPr>
            <a:xfrm>
              <a:off x="3740151" y="372311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7EA8366F-8CB4-4D16-9E24-E439A3F136DC}"/>
                </a:ext>
              </a:extLst>
            </p:cNvPr>
            <p:cNvSpPr/>
            <p:nvPr/>
          </p:nvSpPr>
          <p:spPr>
            <a:xfrm>
              <a:off x="4117159" y="3515183"/>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C908F297-4621-4DEC-B548-1C5C2AEFD656}"/>
                </a:ext>
              </a:extLst>
            </p:cNvPr>
            <p:cNvSpPr/>
            <p:nvPr/>
          </p:nvSpPr>
          <p:spPr>
            <a:xfrm>
              <a:off x="4483050" y="3107660"/>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6EC60DD3-9571-4C05-9BDE-FF733F556DDC}"/>
                </a:ext>
              </a:extLst>
            </p:cNvPr>
            <p:cNvSpPr/>
            <p:nvPr/>
          </p:nvSpPr>
          <p:spPr>
            <a:xfrm>
              <a:off x="4898116" y="3232101"/>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DCD84973-7762-40FE-85E1-D57AB4F86154}"/>
                </a:ext>
              </a:extLst>
            </p:cNvPr>
            <p:cNvSpPr/>
            <p:nvPr/>
          </p:nvSpPr>
          <p:spPr>
            <a:xfrm>
              <a:off x="4701504" y="2901857"/>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BFE36C32-1F95-4C55-8FA8-134DBEB216DB}"/>
                </a:ext>
              </a:extLst>
            </p:cNvPr>
            <p:cNvSpPr/>
            <p:nvPr/>
          </p:nvSpPr>
          <p:spPr>
            <a:xfrm>
              <a:off x="3828018" y="278961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F50DEAC3-BD42-4CBF-BFE4-ADE21CFD6CA3}"/>
                </a:ext>
              </a:extLst>
            </p:cNvPr>
            <p:cNvSpPr/>
            <p:nvPr/>
          </p:nvSpPr>
          <p:spPr>
            <a:xfrm>
              <a:off x="3849501" y="386769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A19CF042-E8D2-429B-97D0-05AC922931CD}"/>
                </a:ext>
              </a:extLst>
            </p:cNvPr>
            <p:cNvSpPr/>
            <p:nvPr/>
          </p:nvSpPr>
          <p:spPr>
            <a:xfrm>
              <a:off x="2748330" y="472466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a:extLst>
                <a:ext uri="{FF2B5EF4-FFF2-40B4-BE49-F238E27FC236}">
                  <a16:creationId xmlns:a16="http://schemas.microsoft.com/office/drawing/2014/main" id="{136F0CC6-B350-41D7-8855-72762C0886AA}"/>
                </a:ext>
              </a:extLst>
            </p:cNvPr>
            <p:cNvSpPr/>
            <p:nvPr/>
          </p:nvSpPr>
          <p:spPr>
            <a:xfrm>
              <a:off x="2248049" y="371071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a:extLst>
                <a:ext uri="{FF2B5EF4-FFF2-40B4-BE49-F238E27FC236}">
                  <a16:creationId xmlns:a16="http://schemas.microsoft.com/office/drawing/2014/main" id="{2144E15B-A6B2-4B37-9F48-8FAACFA09F82}"/>
                </a:ext>
              </a:extLst>
            </p:cNvPr>
            <p:cNvSpPr/>
            <p:nvPr/>
          </p:nvSpPr>
          <p:spPr>
            <a:xfrm>
              <a:off x="1319473" y="3084423"/>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C2E1E84D-CD81-4FF1-8C4F-238B2E024EFC}"/>
                </a:ext>
              </a:extLst>
            </p:cNvPr>
            <p:cNvSpPr/>
            <p:nvPr/>
          </p:nvSpPr>
          <p:spPr>
            <a:xfrm>
              <a:off x="1816302" y="3107564"/>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747A057E-0D4C-43F6-B1A8-47F7AB3D0288}"/>
                </a:ext>
              </a:extLst>
            </p:cNvPr>
            <p:cNvSpPr/>
            <p:nvPr/>
          </p:nvSpPr>
          <p:spPr>
            <a:xfrm>
              <a:off x="1456361" y="413675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FE5DB096-1287-459B-A0FD-371DDC7F4430}"/>
                </a:ext>
              </a:extLst>
            </p:cNvPr>
            <p:cNvSpPr/>
            <p:nvPr/>
          </p:nvSpPr>
          <p:spPr>
            <a:xfrm>
              <a:off x="2391652" y="39500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CC862FF1-2A5C-4117-A2E6-9CE6192CCEA5}"/>
                </a:ext>
              </a:extLst>
            </p:cNvPr>
            <p:cNvSpPr/>
            <p:nvPr/>
          </p:nvSpPr>
          <p:spPr>
            <a:xfrm>
              <a:off x="3255652" y="407092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E2CA6F33-E235-40FF-9759-B15F0C9F45E3}"/>
                </a:ext>
              </a:extLst>
            </p:cNvPr>
            <p:cNvSpPr/>
            <p:nvPr/>
          </p:nvSpPr>
          <p:spPr>
            <a:xfrm>
              <a:off x="3126685" y="49335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B3595C25-B3A7-423E-A2EC-5E217E5FEAA9}"/>
                </a:ext>
              </a:extLst>
            </p:cNvPr>
            <p:cNvSpPr/>
            <p:nvPr/>
          </p:nvSpPr>
          <p:spPr>
            <a:xfrm>
              <a:off x="2194973" y="503375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823ED4AE-9A40-4EFA-B6C1-ACCA680E9C7A}"/>
                </a:ext>
              </a:extLst>
            </p:cNvPr>
            <p:cNvSpPr/>
            <p:nvPr/>
          </p:nvSpPr>
          <p:spPr>
            <a:xfrm>
              <a:off x="4679924" y="47221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a:extLst>
                <a:ext uri="{FF2B5EF4-FFF2-40B4-BE49-F238E27FC236}">
                  <a16:creationId xmlns:a16="http://schemas.microsoft.com/office/drawing/2014/main" id="{0A1B577E-A4D4-41F7-8123-1DCF9DAA3220}"/>
                </a:ext>
              </a:extLst>
            </p:cNvPr>
            <p:cNvSpPr/>
            <p:nvPr/>
          </p:nvSpPr>
          <p:spPr>
            <a:xfrm>
              <a:off x="4919598" y="372105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ED9E232B-C483-430E-8561-74A431E04073}"/>
                </a:ext>
              </a:extLst>
            </p:cNvPr>
            <p:cNvSpPr/>
            <p:nvPr/>
          </p:nvSpPr>
          <p:spPr>
            <a:xfrm>
              <a:off x="4008635" y="304880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椭圆 115">
              <a:extLst>
                <a:ext uri="{FF2B5EF4-FFF2-40B4-BE49-F238E27FC236}">
                  <a16:creationId xmlns:a16="http://schemas.microsoft.com/office/drawing/2014/main" id="{5F8D5BDE-B1EC-4B13-BBFA-E70FB9C9B5A1}"/>
                </a:ext>
              </a:extLst>
            </p:cNvPr>
            <p:cNvSpPr/>
            <p:nvPr/>
          </p:nvSpPr>
          <p:spPr>
            <a:xfrm>
              <a:off x="3805102" y="3258451"/>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a:extLst>
                <a:ext uri="{FF2B5EF4-FFF2-40B4-BE49-F238E27FC236}">
                  <a16:creationId xmlns:a16="http://schemas.microsoft.com/office/drawing/2014/main" id="{E9F0C2E5-6B87-41C4-9594-393BCE1F090E}"/>
                </a:ext>
              </a:extLst>
            </p:cNvPr>
            <p:cNvSpPr/>
            <p:nvPr/>
          </p:nvSpPr>
          <p:spPr>
            <a:xfrm>
              <a:off x="3527672" y="3098450"/>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4B8C1D2F-F201-46C9-9432-C6CA813AF224}"/>
                </a:ext>
              </a:extLst>
            </p:cNvPr>
            <p:cNvSpPr/>
            <p:nvPr/>
          </p:nvSpPr>
          <p:spPr>
            <a:xfrm>
              <a:off x="4298596" y="2880278"/>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AA3D61AF-F58E-4FD0-8498-C05012BD0D4D}"/>
                </a:ext>
              </a:extLst>
            </p:cNvPr>
            <p:cNvSpPr/>
            <p:nvPr/>
          </p:nvSpPr>
          <p:spPr>
            <a:xfrm>
              <a:off x="5124549" y="264188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F47A8154-9784-4B03-9750-D061559631DC}"/>
                </a:ext>
              </a:extLst>
            </p:cNvPr>
            <p:cNvSpPr/>
            <p:nvPr/>
          </p:nvSpPr>
          <p:spPr>
            <a:xfrm>
              <a:off x="4051697" y="162495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C802C86A-6A62-4773-9A53-2BF1A28DF890}"/>
                </a:ext>
              </a:extLst>
            </p:cNvPr>
            <p:cNvSpPr/>
            <p:nvPr/>
          </p:nvSpPr>
          <p:spPr>
            <a:xfrm>
              <a:off x="3764925" y="1853109"/>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97F8E1F7-9B25-4900-9D7D-F3E8E49DA9D8}"/>
                </a:ext>
              </a:extLst>
            </p:cNvPr>
            <p:cNvSpPr/>
            <p:nvPr/>
          </p:nvSpPr>
          <p:spPr>
            <a:xfrm>
              <a:off x="3105106" y="147086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EB1ABE3B-14D7-4980-8313-4812F397BACD}"/>
                </a:ext>
              </a:extLst>
            </p:cNvPr>
            <p:cNvSpPr/>
            <p:nvPr/>
          </p:nvSpPr>
          <p:spPr>
            <a:xfrm>
              <a:off x="3600017" y="1419775"/>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a:extLst>
                <a:ext uri="{FF2B5EF4-FFF2-40B4-BE49-F238E27FC236}">
                  <a16:creationId xmlns:a16="http://schemas.microsoft.com/office/drawing/2014/main" id="{4B4E4F03-15A3-4D09-A68F-5F5AB6A42329}"/>
                </a:ext>
              </a:extLst>
            </p:cNvPr>
            <p:cNvSpPr/>
            <p:nvPr/>
          </p:nvSpPr>
          <p:spPr>
            <a:xfrm>
              <a:off x="2684902" y="2393967"/>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椭圆 124">
              <a:extLst>
                <a:ext uri="{FF2B5EF4-FFF2-40B4-BE49-F238E27FC236}">
                  <a16:creationId xmlns:a16="http://schemas.microsoft.com/office/drawing/2014/main" id="{FFE7FB9D-3401-4092-9966-1BFDD1A39152}"/>
                </a:ext>
              </a:extLst>
            </p:cNvPr>
            <p:cNvSpPr/>
            <p:nvPr/>
          </p:nvSpPr>
          <p:spPr>
            <a:xfrm>
              <a:off x="2446739" y="2579782"/>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822030DD-838E-4D81-B6A9-779E50242F03}"/>
                </a:ext>
              </a:extLst>
            </p:cNvPr>
            <p:cNvSpPr/>
            <p:nvPr/>
          </p:nvSpPr>
          <p:spPr>
            <a:xfrm>
              <a:off x="2190950" y="391075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B4EC0C38-5A3F-43D4-AECD-829A41F99BFD}"/>
                </a:ext>
              </a:extLst>
            </p:cNvPr>
            <p:cNvSpPr/>
            <p:nvPr/>
          </p:nvSpPr>
          <p:spPr>
            <a:xfrm>
              <a:off x="2387629" y="44204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E928C074-2E04-43B8-8903-1485DCEEF94D}"/>
                </a:ext>
              </a:extLst>
            </p:cNvPr>
            <p:cNvSpPr/>
            <p:nvPr/>
          </p:nvSpPr>
          <p:spPr>
            <a:xfrm>
              <a:off x="1520907" y="444960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C08CF9EC-C686-4591-8B78-28D083E01B6B}"/>
                </a:ext>
              </a:extLst>
            </p:cNvPr>
            <p:cNvSpPr/>
            <p:nvPr/>
          </p:nvSpPr>
          <p:spPr>
            <a:xfrm>
              <a:off x="1295511" y="3766083"/>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E12C9F04-5A75-46DD-8311-6365BD347A0A}"/>
                </a:ext>
              </a:extLst>
            </p:cNvPr>
            <p:cNvSpPr/>
            <p:nvPr/>
          </p:nvSpPr>
          <p:spPr>
            <a:xfrm>
              <a:off x="2444776" y="317014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244E9B04-1C87-406D-A7F7-81A0A3220D32}"/>
                </a:ext>
              </a:extLst>
            </p:cNvPr>
            <p:cNvSpPr/>
            <p:nvPr/>
          </p:nvSpPr>
          <p:spPr>
            <a:xfrm>
              <a:off x="2129325" y="250966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DF3B8ACE-0BE3-4DC7-94E5-875AD8E1B06D}"/>
                </a:ext>
              </a:extLst>
            </p:cNvPr>
            <p:cNvSpPr/>
            <p:nvPr/>
          </p:nvSpPr>
          <p:spPr>
            <a:xfrm>
              <a:off x="2171430" y="22689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F7D09522-7606-4BAF-8901-41DD87ACE45F}"/>
                </a:ext>
              </a:extLst>
            </p:cNvPr>
            <p:cNvSpPr/>
            <p:nvPr/>
          </p:nvSpPr>
          <p:spPr>
            <a:xfrm>
              <a:off x="2771026" y="2075639"/>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A8D0DBB0-5A3F-4970-8CB0-B926C99B3C51}"/>
                </a:ext>
              </a:extLst>
            </p:cNvPr>
            <p:cNvSpPr/>
            <p:nvPr/>
          </p:nvSpPr>
          <p:spPr>
            <a:xfrm>
              <a:off x="3436318" y="2368366"/>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68397611-60FB-4603-9912-387DC9CFCFB9}"/>
                </a:ext>
              </a:extLst>
            </p:cNvPr>
            <p:cNvSpPr/>
            <p:nvPr/>
          </p:nvSpPr>
          <p:spPr>
            <a:xfrm>
              <a:off x="3483404" y="258160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5D47BEE0-54F3-4959-9797-CA88177FF806}"/>
                </a:ext>
              </a:extLst>
            </p:cNvPr>
            <p:cNvSpPr/>
            <p:nvPr/>
          </p:nvSpPr>
          <p:spPr>
            <a:xfrm>
              <a:off x="3892563" y="2147585"/>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E9DB6E3D-58FB-41DA-89A2-C3EF705E3287}"/>
                </a:ext>
              </a:extLst>
            </p:cNvPr>
            <p:cNvSpPr/>
            <p:nvPr/>
          </p:nvSpPr>
          <p:spPr>
            <a:xfrm>
              <a:off x="3970325" y="1955418"/>
              <a:ext cx="81373" cy="81372"/>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958BDF0C-D8BA-4123-8CA4-C14173E07E45}"/>
                </a:ext>
              </a:extLst>
            </p:cNvPr>
            <p:cNvSpPr/>
            <p:nvPr/>
          </p:nvSpPr>
          <p:spPr>
            <a:xfrm>
              <a:off x="4430007" y="2171128"/>
              <a:ext cx="47085" cy="47085"/>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832D7086-F8C2-496E-AC7B-4E7B983AB119}"/>
                </a:ext>
              </a:extLst>
            </p:cNvPr>
            <p:cNvSpPr/>
            <p:nvPr/>
          </p:nvSpPr>
          <p:spPr>
            <a:xfrm>
              <a:off x="4382922" y="237248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B2DD306C-0655-4516-86A5-04B14101E780}"/>
                </a:ext>
              </a:extLst>
            </p:cNvPr>
            <p:cNvSpPr/>
            <p:nvPr/>
          </p:nvSpPr>
          <p:spPr>
            <a:xfrm>
              <a:off x="5003133" y="3107660"/>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BDF7342B-4132-48D4-AFD8-56D7A4F9D6C3}"/>
                </a:ext>
              </a:extLst>
            </p:cNvPr>
            <p:cNvSpPr/>
            <p:nvPr/>
          </p:nvSpPr>
          <p:spPr>
            <a:xfrm>
              <a:off x="4876671" y="349223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3FD64440-8988-47F0-90B4-B33A3F292496}"/>
                </a:ext>
              </a:extLst>
            </p:cNvPr>
            <p:cNvSpPr/>
            <p:nvPr/>
          </p:nvSpPr>
          <p:spPr>
            <a:xfrm>
              <a:off x="4718720" y="33379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FDFB9C23-F453-4A39-B91C-E8E4A84BBB50}"/>
                </a:ext>
              </a:extLst>
            </p:cNvPr>
            <p:cNvSpPr/>
            <p:nvPr/>
          </p:nvSpPr>
          <p:spPr>
            <a:xfrm>
              <a:off x="4204433" y="322916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2D3D944A-B816-4150-B373-844196037F4D}"/>
                </a:ext>
              </a:extLst>
            </p:cNvPr>
            <p:cNvSpPr/>
            <p:nvPr/>
          </p:nvSpPr>
          <p:spPr>
            <a:xfrm>
              <a:off x="3641613" y="3446335"/>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9A545BC1-0F7A-417A-A023-833EFD2E78AC}"/>
                </a:ext>
              </a:extLst>
            </p:cNvPr>
            <p:cNvSpPr/>
            <p:nvPr/>
          </p:nvSpPr>
          <p:spPr>
            <a:xfrm>
              <a:off x="4052964" y="3970764"/>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B13F2B7F-2984-4E57-A0AF-25974138F6CA}"/>
                </a:ext>
              </a:extLst>
            </p:cNvPr>
            <p:cNvSpPr/>
            <p:nvPr/>
          </p:nvSpPr>
          <p:spPr>
            <a:xfrm>
              <a:off x="3802265" y="4188709"/>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6D1E5CAC-46DB-4A72-A3AC-FD8918095541}"/>
                </a:ext>
              </a:extLst>
            </p:cNvPr>
            <p:cNvSpPr/>
            <p:nvPr/>
          </p:nvSpPr>
          <p:spPr>
            <a:xfrm>
              <a:off x="4020323" y="5079791"/>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258AA514-BED4-4767-8835-152CC8D1BA69}"/>
                </a:ext>
              </a:extLst>
            </p:cNvPr>
            <p:cNvSpPr/>
            <p:nvPr/>
          </p:nvSpPr>
          <p:spPr>
            <a:xfrm>
              <a:off x="2834454" y="4904516"/>
              <a:ext cx="45898" cy="45898"/>
            </a:xfrm>
            <a:prstGeom prst="rect">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FD463123-4BA8-4F40-A10F-F1EF4844743F}"/>
                </a:ext>
              </a:extLst>
            </p:cNvPr>
            <p:cNvSpPr/>
            <p:nvPr/>
          </p:nvSpPr>
          <p:spPr>
            <a:xfrm>
              <a:off x="3023576" y="510755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98B8EEBF-899F-4AC1-8D31-55302E2612A8}"/>
                </a:ext>
              </a:extLst>
            </p:cNvPr>
            <p:cNvSpPr/>
            <p:nvPr/>
          </p:nvSpPr>
          <p:spPr>
            <a:xfrm>
              <a:off x="3691717" y="4036199"/>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A69E97D3-D7DB-40CA-9E53-350037CA9F02}"/>
                </a:ext>
              </a:extLst>
            </p:cNvPr>
            <p:cNvSpPr/>
            <p:nvPr/>
          </p:nvSpPr>
          <p:spPr>
            <a:xfrm>
              <a:off x="2585123" y="406413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30CC3010-DB6C-4A42-AB6D-79CD5503E9D7}"/>
                </a:ext>
              </a:extLst>
            </p:cNvPr>
            <p:cNvSpPr/>
            <p:nvPr/>
          </p:nvSpPr>
          <p:spPr>
            <a:xfrm>
              <a:off x="1300970" y="396685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6A478265-CDDB-4824-A866-3B8D59B14260}"/>
                </a:ext>
              </a:extLst>
            </p:cNvPr>
            <p:cNvSpPr/>
            <p:nvPr/>
          </p:nvSpPr>
          <p:spPr>
            <a:xfrm>
              <a:off x="2772213" y="3032167"/>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9005C86A-E51E-4D51-AB5D-5D8F7C1DE786}"/>
                </a:ext>
              </a:extLst>
            </p:cNvPr>
            <p:cNvSpPr/>
            <p:nvPr/>
          </p:nvSpPr>
          <p:spPr>
            <a:xfrm>
              <a:off x="1484061" y="3345355"/>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A5381B47-8716-41CF-BC61-2D38090951C9}"/>
                </a:ext>
              </a:extLst>
            </p:cNvPr>
            <p:cNvSpPr/>
            <p:nvPr/>
          </p:nvSpPr>
          <p:spPr>
            <a:xfrm>
              <a:off x="2940526" y="25258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20684F89-4739-4222-9FF5-FBE1791C2B7A}"/>
                </a:ext>
              </a:extLst>
            </p:cNvPr>
            <p:cNvSpPr/>
            <p:nvPr/>
          </p:nvSpPr>
          <p:spPr>
            <a:xfrm>
              <a:off x="3846665" y="2548773"/>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B19D381F-7922-4650-B020-3C8C4E679EF0}"/>
                </a:ext>
              </a:extLst>
            </p:cNvPr>
            <p:cNvSpPr/>
            <p:nvPr/>
          </p:nvSpPr>
          <p:spPr>
            <a:xfrm>
              <a:off x="5101600" y="2809724"/>
              <a:ext cx="45898" cy="45898"/>
            </a:xfrm>
            <a:prstGeom prst="rect">
              <a:avLst/>
            </a:prstGeom>
            <a:solidFill>
              <a:srgbClr val="005CA7"/>
            </a:solidFill>
            <a:ln w="127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a:extLst>
                <a:ext uri="{FF2B5EF4-FFF2-40B4-BE49-F238E27FC236}">
                  <a16:creationId xmlns:a16="http://schemas.microsoft.com/office/drawing/2014/main" id="{20E1A8E8-3D6E-4EC5-B26A-D0BF62522F65}"/>
                </a:ext>
              </a:extLst>
            </p:cNvPr>
            <p:cNvCxnSpPr>
              <a:stCxn id="71" idx="7"/>
              <a:endCxn id="113" idx="4"/>
            </p:cNvCxnSpPr>
            <p:nvPr/>
          </p:nvCxnSpPr>
          <p:spPr>
            <a:xfrm flipV="1">
              <a:off x="4560081" y="4808286"/>
              <a:ext cx="162905" cy="28073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FA0F23E7-EC25-4AA6-8A66-5537BD0BC7E1}"/>
                </a:ext>
              </a:extLst>
            </p:cNvPr>
            <p:cNvCxnSpPr>
              <a:endCxn id="72" idx="1"/>
            </p:cNvCxnSpPr>
            <p:nvPr/>
          </p:nvCxnSpPr>
          <p:spPr>
            <a:xfrm>
              <a:off x="4248342" y="4407877"/>
              <a:ext cx="78125" cy="40670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C9ED0415-3C2F-40DB-B254-3B7C2C8778DD}"/>
                </a:ext>
              </a:extLst>
            </p:cNvPr>
            <p:cNvCxnSpPr>
              <a:stCxn id="73" idx="5"/>
              <a:endCxn id="113" idx="1"/>
            </p:cNvCxnSpPr>
            <p:nvPr/>
          </p:nvCxnSpPr>
          <p:spPr>
            <a:xfrm>
              <a:off x="4263534" y="4401584"/>
              <a:ext cx="429003" cy="33319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1" name="直接连接符 160">
              <a:extLst>
                <a:ext uri="{FF2B5EF4-FFF2-40B4-BE49-F238E27FC236}">
                  <a16:creationId xmlns:a16="http://schemas.microsoft.com/office/drawing/2014/main" id="{0D6F90AD-71FD-477D-BD62-F67C73E1BF20}"/>
                </a:ext>
              </a:extLst>
            </p:cNvPr>
            <p:cNvCxnSpPr>
              <a:stCxn id="73" idx="7"/>
              <a:endCxn id="74" idx="2"/>
            </p:cNvCxnSpPr>
            <p:nvPr/>
          </p:nvCxnSpPr>
          <p:spPr>
            <a:xfrm flipV="1">
              <a:off x="4263534" y="4172186"/>
              <a:ext cx="256525" cy="199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B5E76568-D9A6-4178-8DD0-1C1197B783CB}"/>
                </a:ext>
              </a:extLst>
            </p:cNvPr>
            <p:cNvCxnSpPr>
              <a:stCxn id="69" idx="6"/>
              <a:endCxn id="68" idx="6"/>
            </p:cNvCxnSpPr>
            <p:nvPr/>
          </p:nvCxnSpPr>
          <p:spPr>
            <a:xfrm flipV="1">
              <a:off x="4701504" y="4386394"/>
              <a:ext cx="476928" cy="125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B5523BD8-7CD2-47CD-A4EF-AB21700E010D}"/>
                </a:ext>
              </a:extLst>
            </p:cNvPr>
            <p:cNvCxnSpPr>
              <a:stCxn id="67" idx="4"/>
              <a:endCxn id="68" idx="7"/>
            </p:cNvCxnSpPr>
            <p:nvPr/>
          </p:nvCxnSpPr>
          <p:spPr>
            <a:xfrm flipH="1">
              <a:off x="5172140" y="4011287"/>
              <a:ext cx="49259" cy="3599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33F02FF2-D899-4B5E-9EFF-17CB15FBF18F}"/>
                </a:ext>
              </a:extLst>
            </p:cNvPr>
            <p:cNvCxnSpPr>
              <a:stCxn id="114" idx="4"/>
              <a:endCxn id="65" idx="0"/>
            </p:cNvCxnSpPr>
            <p:nvPr/>
          </p:nvCxnSpPr>
          <p:spPr>
            <a:xfrm flipH="1">
              <a:off x="4944053" y="3807179"/>
              <a:ext cx="18608" cy="3786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E6499EF8-9453-4446-A631-B9C14F3A1DC3}"/>
                </a:ext>
              </a:extLst>
            </p:cNvPr>
            <p:cNvCxnSpPr>
              <a:endCxn id="114" idx="2"/>
            </p:cNvCxnSpPr>
            <p:nvPr/>
          </p:nvCxnSpPr>
          <p:spPr>
            <a:xfrm>
              <a:off x="4520059" y="3593409"/>
              <a:ext cx="399540" cy="17070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4107BC38-7292-47A2-B6DB-A7C407C7BA59}"/>
                </a:ext>
              </a:extLst>
            </p:cNvPr>
            <p:cNvCxnSpPr>
              <a:stCxn id="114" idx="6"/>
              <a:endCxn id="62" idx="2"/>
            </p:cNvCxnSpPr>
            <p:nvPr/>
          </p:nvCxnSpPr>
          <p:spPr>
            <a:xfrm flipV="1">
              <a:off x="5005722" y="3681021"/>
              <a:ext cx="194193" cy="8309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A3C168BC-9179-4537-A665-CCAEE8D2D7DB}"/>
                </a:ext>
              </a:extLst>
            </p:cNvPr>
            <p:cNvCxnSpPr>
              <a:stCxn id="114" idx="7"/>
              <a:endCxn id="61" idx="3"/>
            </p:cNvCxnSpPr>
            <p:nvPr/>
          </p:nvCxnSpPr>
          <p:spPr>
            <a:xfrm flipV="1">
              <a:off x="4993110" y="3232964"/>
              <a:ext cx="280770" cy="500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391C495D-D8AB-435F-8059-DDCB6E4B1FC9}"/>
                </a:ext>
              </a:extLst>
            </p:cNvPr>
            <p:cNvCxnSpPr>
              <a:stCxn id="101" idx="4"/>
            </p:cNvCxnSpPr>
            <p:nvPr/>
          </p:nvCxnSpPr>
          <p:spPr>
            <a:xfrm>
              <a:off x="4722987" y="2944823"/>
              <a:ext cx="175129" cy="2843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73017DCF-3132-47F9-BC8A-535C0415CAB7}"/>
                </a:ext>
              </a:extLst>
            </p:cNvPr>
            <p:cNvCxnSpPr>
              <a:stCxn id="101" idx="7"/>
              <a:endCxn id="119" idx="3"/>
            </p:cNvCxnSpPr>
            <p:nvPr/>
          </p:nvCxnSpPr>
          <p:spPr>
            <a:xfrm flipV="1">
              <a:off x="4738178" y="2715396"/>
              <a:ext cx="398984" cy="1927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32FB23B9-5C22-4562-849E-A6215119A0D6}"/>
                </a:ext>
              </a:extLst>
            </p:cNvPr>
            <p:cNvCxnSpPr>
              <a:stCxn id="120" idx="4"/>
            </p:cNvCxnSpPr>
            <p:nvPr/>
          </p:nvCxnSpPr>
          <p:spPr>
            <a:xfrm>
              <a:off x="4094759" y="1711076"/>
              <a:ext cx="175067" cy="9927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71" name="椭圆 170">
              <a:extLst>
                <a:ext uri="{FF2B5EF4-FFF2-40B4-BE49-F238E27FC236}">
                  <a16:creationId xmlns:a16="http://schemas.microsoft.com/office/drawing/2014/main" id="{567A66A3-CFBF-4B18-8C67-781BA3C4B95A}"/>
                </a:ext>
              </a:extLst>
            </p:cNvPr>
            <p:cNvSpPr/>
            <p:nvPr/>
          </p:nvSpPr>
          <p:spPr>
            <a:xfrm>
              <a:off x="4255630" y="2682296"/>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连接符 171">
              <a:extLst>
                <a:ext uri="{FF2B5EF4-FFF2-40B4-BE49-F238E27FC236}">
                  <a16:creationId xmlns:a16="http://schemas.microsoft.com/office/drawing/2014/main" id="{9EFC7A0B-734A-4D74-B4EF-5AAD62156E70}"/>
                </a:ext>
              </a:extLst>
            </p:cNvPr>
            <p:cNvCxnSpPr>
              <a:stCxn id="171" idx="7"/>
              <a:endCxn id="57" idx="3"/>
            </p:cNvCxnSpPr>
            <p:nvPr/>
          </p:nvCxnSpPr>
          <p:spPr>
            <a:xfrm flipV="1">
              <a:off x="4292304" y="2522621"/>
              <a:ext cx="194215" cy="165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3" name="直接连接符 172">
              <a:extLst>
                <a:ext uri="{FF2B5EF4-FFF2-40B4-BE49-F238E27FC236}">
                  <a16:creationId xmlns:a16="http://schemas.microsoft.com/office/drawing/2014/main" id="{B7C0F7E4-61F9-44AB-ABAD-A3932C4EDE1D}"/>
                </a:ext>
              </a:extLst>
            </p:cNvPr>
            <p:cNvCxnSpPr>
              <a:stCxn id="120" idx="5"/>
              <a:endCxn id="55" idx="1"/>
            </p:cNvCxnSpPr>
            <p:nvPr/>
          </p:nvCxnSpPr>
          <p:spPr>
            <a:xfrm>
              <a:off x="4125209" y="1698463"/>
              <a:ext cx="493431" cy="38758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4" name="直接连接符 173">
              <a:extLst>
                <a:ext uri="{FF2B5EF4-FFF2-40B4-BE49-F238E27FC236}">
                  <a16:creationId xmlns:a16="http://schemas.microsoft.com/office/drawing/2014/main" id="{EF1E911D-053C-4C9F-8A49-5D32FD0E8FBF}"/>
                </a:ext>
              </a:extLst>
            </p:cNvPr>
            <p:cNvCxnSpPr>
              <a:stCxn id="121" idx="4"/>
              <a:endCxn id="49" idx="7"/>
            </p:cNvCxnSpPr>
            <p:nvPr/>
          </p:nvCxnSpPr>
          <p:spPr>
            <a:xfrm flipH="1">
              <a:off x="3628988" y="1939233"/>
              <a:ext cx="178999" cy="96308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5" name="直接连接符 174">
              <a:extLst>
                <a:ext uri="{FF2B5EF4-FFF2-40B4-BE49-F238E27FC236}">
                  <a16:creationId xmlns:a16="http://schemas.microsoft.com/office/drawing/2014/main" id="{7B7DD69E-16D1-4CD4-9BE9-05BD7B97E920}"/>
                </a:ext>
              </a:extLst>
            </p:cNvPr>
            <p:cNvCxnSpPr>
              <a:stCxn id="50" idx="5"/>
              <a:endCxn id="49" idx="2"/>
            </p:cNvCxnSpPr>
            <p:nvPr/>
          </p:nvCxnSpPr>
          <p:spPr>
            <a:xfrm>
              <a:off x="3401030" y="2743104"/>
              <a:ext cx="191284" cy="1744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6" name="直接连接符 175">
              <a:extLst>
                <a:ext uri="{FF2B5EF4-FFF2-40B4-BE49-F238E27FC236}">
                  <a16:creationId xmlns:a16="http://schemas.microsoft.com/office/drawing/2014/main" id="{BCC2BF2E-DA55-45B1-ABDF-31438E44291A}"/>
                </a:ext>
              </a:extLst>
            </p:cNvPr>
            <p:cNvCxnSpPr>
              <a:stCxn id="43" idx="7"/>
            </p:cNvCxnSpPr>
            <p:nvPr/>
          </p:nvCxnSpPr>
          <p:spPr>
            <a:xfrm flipV="1">
              <a:off x="3283586" y="1909944"/>
              <a:ext cx="497945" cy="4039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7" name="直接连接符 176">
              <a:extLst>
                <a:ext uri="{FF2B5EF4-FFF2-40B4-BE49-F238E27FC236}">
                  <a16:creationId xmlns:a16="http://schemas.microsoft.com/office/drawing/2014/main" id="{9AFA5855-7047-4930-B280-8C1156B63060}"/>
                </a:ext>
              </a:extLst>
            </p:cNvPr>
            <p:cNvCxnSpPr>
              <a:stCxn id="39" idx="6"/>
              <a:endCxn id="121" idx="1"/>
            </p:cNvCxnSpPr>
            <p:nvPr/>
          </p:nvCxnSpPr>
          <p:spPr>
            <a:xfrm flipV="1">
              <a:off x="3433429" y="1865722"/>
              <a:ext cx="344109" cy="4805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8" name="直接连接符 177">
              <a:extLst>
                <a:ext uri="{FF2B5EF4-FFF2-40B4-BE49-F238E27FC236}">
                  <a16:creationId xmlns:a16="http://schemas.microsoft.com/office/drawing/2014/main" id="{F5F4CFCD-3406-441C-9955-445AEC62AA95}"/>
                </a:ext>
              </a:extLst>
            </p:cNvPr>
            <p:cNvCxnSpPr>
              <a:stCxn id="41" idx="7"/>
              <a:endCxn id="123" idx="3"/>
            </p:cNvCxnSpPr>
            <p:nvPr/>
          </p:nvCxnSpPr>
          <p:spPr>
            <a:xfrm flipV="1">
              <a:off x="3494722" y="1493286"/>
              <a:ext cx="117909" cy="2083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AB964641-9F2E-4200-B113-E0EA6482D15A}"/>
                </a:ext>
              </a:extLst>
            </p:cNvPr>
            <p:cNvCxnSpPr>
              <a:stCxn id="40" idx="6"/>
              <a:endCxn id="123" idx="1"/>
            </p:cNvCxnSpPr>
            <p:nvPr/>
          </p:nvCxnSpPr>
          <p:spPr>
            <a:xfrm>
              <a:off x="3407323" y="1406414"/>
              <a:ext cx="205307" cy="2597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0" name="直接连接符 179">
              <a:extLst>
                <a:ext uri="{FF2B5EF4-FFF2-40B4-BE49-F238E27FC236}">
                  <a16:creationId xmlns:a16="http://schemas.microsoft.com/office/drawing/2014/main" id="{5E8CC17C-2390-48A7-817D-EFFF6C246587}"/>
                </a:ext>
              </a:extLst>
            </p:cNvPr>
            <p:cNvCxnSpPr>
              <a:stCxn id="36" idx="3"/>
              <a:endCxn id="33" idx="7"/>
            </p:cNvCxnSpPr>
            <p:nvPr/>
          </p:nvCxnSpPr>
          <p:spPr>
            <a:xfrm flipH="1">
              <a:off x="2672134" y="1464570"/>
              <a:ext cx="125549" cy="26693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B8B7BBE6-7DD3-4219-B752-4BF540E308A4}"/>
                </a:ext>
              </a:extLst>
            </p:cNvPr>
            <p:cNvCxnSpPr>
              <a:stCxn id="32" idx="5"/>
              <a:endCxn id="33" idx="1"/>
            </p:cNvCxnSpPr>
            <p:nvPr/>
          </p:nvCxnSpPr>
          <p:spPr>
            <a:xfrm>
              <a:off x="2471104" y="1618660"/>
              <a:ext cx="170648" cy="11284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2" name="直接连接符 181">
              <a:extLst>
                <a:ext uri="{FF2B5EF4-FFF2-40B4-BE49-F238E27FC236}">
                  <a16:creationId xmlns:a16="http://schemas.microsoft.com/office/drawing/2014/main" id="{8BF376EE-110A-4A1D-B815-7F7A156939C0}"/>
                </a:ext>
              </a:extLst>
            </p:cNvPr>
            <p:cNvCxnSpPr>
              <a:endCxn id="37" idx="3"/>
            </p:cNvCxnSpPr>
            <p:nvPr/>
          </p:nvCxnSpPr>
          <p:spPr>
            <a:xfrm flipV="1">
              <a:off x="2678426" y="1689070"/>
              <a:ext cx="408457" cy="492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3" name="直接连接符 182">
              <a:extLst>
                <a:ext uri="{FF2B5EF4-FFF2-40B4-BE49-F238E27FC236}">
                  <a16:creationId xmlns:a16="http://schemas.microsoft.com/office/drawing/2014/main" id="{E12D58C4-D909-4B84-BCF7-FCB61A4F9BF6}"/>
                </a:ext>
              </a:extLst>
            </p:cNvPr>
            <p:cNvCxnSpPr>
              <a:stCxn id="29" idx="6"/>
              <a:endCxn id="33" idx="2"/>
            </p:cNvCxnSpPr>
            <p:nvPr/>
          </p:nvCxnSpPr>
          <p:spPr>
            <a:xfrm flipV="1">
              <a:off x="2008643" y="1746693"/>
              <a:ext cx="626817" cy="18984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4" name="直接连接符 183">
              <a:extLst>
                <a:ext uri="{FF2B5EF4-FFF2-40B4-BE49-F238E27FC236}">
                  <a16:creationId xmlns:a16="http://schemas.microsoft.com/office/drawing/2014/main" id="{08B24CDC-5330-49CA-944D-4787DAA32FE7}"/>
                </a:ext>
              </a:extLst>
            </p:cNvPr>
            <p:cNvCxnSpPr>
              <a:stCxn id="29" idx="7"/>
              <a:endCxn id="31" idx="2"/>
            </p:cNvCxnSpPr>
            <p:nvPr/>
          </p:nvCxnSpPr>
          <p:spPr>
            <a:xfrm flipV="1">
              <a:off x="2002351" y="1695363"/>
              <a:ext cx="288856" cy="22598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5" name="直接连接符 184">
              <a:extLst>
                <a:ext uri="{FF2B5EF4-FFF2-40B4-BE49-F238E27FC236}">
                  <a16:creationId xmlns:a16="http://schemas.microsoft.com/office/drawing/2014/main" id="{43F04361-0E62-4385-B53B-2AC88291D8B0}"/>
                </a:ext>
              </a:extLst>
            </p:cNvPr>
            <p:cNvCxnSpPr>
              <a:stCxn id="33" idx="4"/>
              <a:endCxn id="34" idx="7"/>
            </p:cNvCxnSpPr>
            <p:nvPr/>
          </p:nvCxnSpPr>
          <p:spPr>
            <a:xfrm flipH="1">
              <a:off x="2475810" y="1768176"/>
              <a:ext cx="181134" cy="1961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6" name="直接连接符 185">
              <a:extLst>
                <a:ext uri="{FF2B5EF4-FFF2-40B4-BE49-F238E27FC236}">
                  <a16:creationId xmlns:a16="http://schemas.microsoft.com/office/drawing/2014/main" id="{AA9A7C1C-56B5-467A-B1E4-C1E466FAF562}"/>
                </a:ext>
              </a:extLst>
            </p:cNvPr>
            <p:cNvCxnSpPr>
              <a:endCxn id="35" idx="0"/>
            </p:cNvCxnSpPr>
            <p:nvPr/>
          </p:nvCxnSpPr>
          <p:spPr>
            <a:xfrm>
              <a:off x="2656944" y="1768176"/>
              <a:ext cx="0" cy="46450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87" name="直接连接符 186">
              <a:extLst>
                <a:ext uri="{FF2B5EF4-FFF2-40B4-BE49-F238E27FC236}">
                  <a16:creationId xmlns:a16="http://schemas.microsoft.com/office/drawing/2014/main" id="{DD4FB367-5389-4818-AB5C-71D17104C5D8}"/>
                </a:ext>
              </a:extLst>
            </p:cNvPr>
            <p:cNvCxnSpPr>
              <a:stCxn id="42" idx="4"/>
              <a:endCxn id="43" idx="0"/>
            </p:cNvCxnSpPr>
            <p:nvPr/>
          </p:nvCxnSpPr>
          <p:spPr>
            <a:xfrm>
              <a:off x="3255653" y="2058274"/>
              <a:ext cx="12743" cy="2493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188" name="椭圆 187">
              <a:extLst>
                <a:ext uri="{FF2B5EF4-FFF2-40B4-BE49-F238E27FC236}">
                  <a16:creationId xmlns:a16="http://schemas.microsoft.com/office/drawing/2014/main" id="{0E030411-B0CB-4B8D-BE35-EB8B330BDB25}"/>
                </a:ext>
              </a:extLst>
            </p:cNvPr>
            <p:cNvSpPr/>
            <p:nvPr/>
          </p:nvSpPr>
          <p:spPr>
            <a:xfrm>
              <a:off x="2328031" y="2437029"/>
              <a:ext cx="42966" cy="42966"/>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9" name="直接连接符 188">
              <a:extLst>
                <a:ext uri="{FF2B5EF4-FFF2-40B4-BE49-F238E27FC236}">
                  <a16:creationId xmlns:a16="http://schemas.microsoft.com/office/drawing/2014/main" id="{0BA4E216-C9EC-4B44-8D34-40A64EDA3C12}"/>
                </a:ext>
              </a:extLst>
            </p:cNvPr>
            <p:cNvCxnSpPr>
              <a:stCxn id="188" idx="7"/>
              <a:endCxn id="35" idx="3"/>
            </p:cNvCxnSpPr>
            <p:nvPr/>
          </p:nvCxnSpPr>
          <p:spPr>
            <a:xfrm flipV="1">
              <a:off x="2364705" y="2269353"/>
              <a:ext cx="277047" cy="17396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0" name="直接连接符 189">
              <a:extLst>
                <a:ext uri="{FF2B5EF4-FFF2-40B4-BE49-F238E27FC236}">
                  <a16:creationId xmlns:a16="http://schemas.microsoft.com/office/drawing/2014/main" id="{792FF1C2-B533-4E93-8072-B072694B43E3}"/>
                </a:ext>
              </a:extLst>
            </p:cNvPr>
            <p:cNvCxnSpPr>
              <a:endCxn id="43" idx="2"/>
            </p:cNvCxnSpPr>
            <p:nvPr/>
          </p:nvCxnSpPr>
          <p:spPr>
            <a:xfrm>
              <a:off x="3013279" y="2286152"/>
              <a:ext cx="233632" cy="42967"/>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1" name="直接连接符 190">
              <a:extLst>
                <a:ext uri="{FF2B5EF4-FFF2-40B4-BE49-F238E27FC236}">
                  <a16:creationId xmlns:a16="http://schemas.microsoft.com/office/drawing/2014/main" id="{9543E15B-D9D0-4231-A389-3BD285EB4051}"/>
                </a:ext>
              </a:extLst>
            </p:cNvPr>
            <p:cNvCxnSpPr>
              <a:stCxn id="43" idx="4"/>
              <a:endCxn id="47" idx="0"/>
            </p:cNvCxnSpPr>
            <p:nvPr/>
          </p:nvCxnSpPr>
          <p:spPr>
            <a:xfrm flipH="1">
              <a:off x="3191231" y="2350602"/>
              <a:ext cx="77164" cy="7769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2" name="直接连接符 191">
              <a:extLst>
                <a:ext uri="{FF2B5EF4-FFF2-40B4-BE49-F238E27FC236}">
                  <a16:creationId xmlns:a16="http://schemas.microsoft.com/office/drawing/2014/main" id="{50EBD4E0-53F2-4B25-B084-2BBBA4A3A4B6}"/>
                </a:ext>
              </a:extLst>
            </p:cNvPr>
            <p:cNvCxnSpPr>
              <a:stCxn id="45" idx="5"/>
              <a:endCxn id="47" idx="1"/>
            </p:cNvCxnSpPr>
            <p:nvPr/>
          </p:nvCxnSpPr>
          <p:spPr>
            <a:xfrm>
              <a:off x="2721672" y="2721622"/>
              <a:ext cx="454367" cy="41225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CBE7C02A-70E1-40DA-AB5D-4D3EF145CD7B}"/>
                </a:ext>
              </a:extLst>
            </p:cNvPr>
            <p:cNvCxnSpPr>
              <a:stCxn id="26" idx="4"/>
              <a:endCxn id="107" idx="0"/>
            </p:cNvCxnSpPr>
            <p:nvPr/>
          </p:nvCxnSpPr>
          <p:spPr>
            <a:xfrm flipH="1">
              <a:off x="1859364" y="2913462"/>
              <a:ext cx="3127" cy="19410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4" name="直接连接符 193">
              <a:extLst>
                <a:ext uri="{FF2B5EF4-FFF2-40B4-BE49-F238E27FC236}">
                  <a16:creationId xmlns:a16="http://schemas.microsoft.com/office/drawing/2014/main" id="{18BC424E-F614-486C-887C-F60C6723F26A}"/>
                </a:ext>
              </a:extLst>
            </p:cNvPr>
            <p:cNvCxnSpPr>
              <a:stCxn id="27" idx="5"/>
              <a:endCxn id="107" idx="1"/>
            </p:cNvCxnSpPr>
            <p:nvPr/>
          </p:nvCxnSpPr>
          <p:spPr>
            <a:xfrm>
              <a:off x="1477546" y="2705784"/>
              <a:ext cx="351369" cy="41439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5" name="直接连接符 194">
              <a:extLst>
                <a:ext uri="{FF2B5EF4-FFF2-40B4-BE49-F238E27FC236}">
                  <a16:creationId xmlns:a16="http://schemas.microsoft.com/office/drawing/2014/main" id="{24383CDB-B6E6-4642-A82E-DD853BB01384}"/>
                </a:ext>
              </a:extLst>
            </p:cNvPr>
            <p:cNvCxnSpPr>
              <a:stCxn id="23" idx="5"/>
              <a:endCxn id="22" idx="2"/>
            </p:cNvCxnSpPr>
            <p:nvPr/>
          </p:nvCxnSpPr>
          <p:spPr>
            <a:xfrm>
              <a:off x="1493132" y="3021941"/>
              <a:ext cx="153080" cy="23164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6" name="直接连接符 195">
              <a:extLst>
                <a:ext uri="{FF2B5EF4-FFF2-40B4-BE49-F238E27FC236}">
                  <a16:creationId xmlns:a16="http://schemas.microsoft.com/office/drawing/2014/main" id="{7EE7D540-E354-47FA-BD8C-0C450966B194}"/>
                </a:ext>
              </a:extLst>
            </p:cNvPr>
            <p:cNvCxnSpPr>
              <a:stCxn id="22" idx="6"/>
              <a:endCxn id="107" idx="2"/>
            </p:cNvCxnSpPr>
            <p:nvPr/>
          </p:nvCxnSpPr>
          <p:spPr>
            <a:xfrm flipV="1">
              <a:off x="1689178" y="3150626"/>
              <a:ext cx="127124" cy="10295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7" name="直接连接符 196">
              <a:extLst>
                <a:ext uri="{FF2B5EF4-FFF2-40B4-BE49-F238E27FC236}">
                  <a16:creationId xmlns:a16="http://schemas.microsoft.com/office/drawing/2014/main" id="{893B1594-D990-4886-A383-7E81E26C4AF6}"/>
                </a:ext>
              </a:extLst>
            </p:cNvPr>
            <p:cNvCxnSpPr>
              <a:stCxn id="19" idx="7"/>
              <a:endCxn id="107" idx="3"/>
            </p:cNvCxnSpPr>
            <p:nvPr/>
          </p:nvCxnSpPr>
          <p:spPr>
            <a:xfrm flipV="1">
              <a:off x="1664721" y="3181076"/>
              <a:ext cx="164194" cy="32624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8" name="直接连接符 197">
              <a:extLst>
                <a:ext uri="{FF2B5EF4-FFF2-40B4-BE49-F238E27FC236}">
                  <a16:creationId xmlns:a16="http://schemas.microsoft.com/office/drawing/2014/main" id="{E075649D-7F0D-4A6B-AB8F-15A0AB492E53}"/>
                </a:ext>
              </a:extLst>
            </p:cNvPr>
            <p:cNvCxnSpPr>
              <a:stCxn id="107" idx="4"/>
              <a:endCxn id="12" idx="0"/>
            </p:cNvCxnSpPr>
            <p:nvPr/>
          </p:nvCxnSpPr>
          <p:spPr>
            <a:xfrm>
              <a:off x="1859364" y="3193688"/>
              <a:ext cx="138472" cy="60301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199" name="直接连接符 198">
              <a:extLst>
                <a:ext uri="{FF2B5EF4-FFF2-40B4-BE49-F238E27FC236}">
                  <a16:creationId xmlns:a16="http://schemas.microsoft.com/office/drawing/2014/main" id="{D0BAD15F-3C40-41E6-97E2-E87A1D529C68}"/>
                </a:ext>
              </a:extLst>
            </p:cNvPr>
            <p:cNvCxnSpPr>
              <a:endCxn id="25" idx="2"/>
            </p:cNvCxnSpPr>
            <p:nvPr/>
          </p:nvCxnSpPr>
          <p:spPr>
            <a:xfrm>
              <a:off x="1883974" y="2891980"/>
              <a:ext cx="423697" cy="1256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0" name="直接连接符 199">
              <a:extLst>
                <a:ext uri="{FF2B5EF4-FFF2-40B4-BE49-F238E27FC236}">
                  <a16:creationId xmlns:a16="http://schemas.microsoft.com/office/drawing/2014/main" id="{4D6FF264-0704-4889-B4FC-CD3F21E204B7}"/>
                </a:ext>
              </a:extLst>
            </p:cNvPr>
            <p:cNvCxnSpPr>
              <a:stCxn id="28" idx="5"/>
              <a:endCxn id="25" idx="1"/>
            </p:cNvCxnSpPr>
            <p:nvPr/>
          </p:nvCxnSpPr>
          <p:spPr>
            <a:xfrm>
              <a:off x="1962796" y="2454948"/>
              <a:ext cx="351167" cy="434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1" name="直接连接符 200">
              <a:extLst>
                <a:ext uri="{FF2B5EF4-FFF2-40B4-BE49-F238E27FC236}">
                  <a16:creationId xmlns:a16="http://schemas.microsoft.com/office/drawing/2014/main" id="{344C909E-5C59-4BDF-AD44-901A095836AF}"/>
                </a:ext>
              </a:extLst>
            </p:cNvPr>
            <p:cNvCxnSpPr>
              <a:stCxn id="29" idx="4"/>
            </p:cNvCxnSpPr>
            <p:nvPr/>
          </p:nvCxnSpPr>
          <p:spPr>
            <a:xfrm flipH="1">
              <a:off x="1947605" y="1958017"/>
              <a:ext cx="39556" cy="45743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2" name="直接连接符 201">
              <a:extLst>
                <a:ext uri="{FF2B5EF4-FFF2-40B4-BE49-F238E27FC236}">
                  <a16:creationId xmlns:a16="http://schemas.microsoft.com/office/drawing/2014/main" id="{7DF175D2-4CFD-47AF-AAAB-F2FA08608985}"/>
                </a:ext>
              </a:extLst>
            </p:cNvPr>
            <p:cNvCxnSpPr>
              <a:stCxn id="29" idx="5"/>
              <a:endCxn id="30" idx="1"/>
            </p:cNvCxnSpPr>
            <p:nvPr/>
          </p:nvCxnSpPr>
          <p:spPr>
            <a:xfrm>
              <a:off x="2002351" y="1951726"/>
              <a:ext cx="151924" cy="1343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3" name="直接连接符 202">
              <a:extLst>
                <a:ext uri="{FF2B5EF4-FFF2-40B4-BE49-F238E27FC236}">
                  <a16:creationId xmlns:a16="http://schemas.microsoft.com/office/drawing/2014/main" id="{F1EE1FDB-293E-44A1-B256-61D122ED3511}"/>
                </a:ext>
              </a:extLst>
            </p:cNvPr>
            <p:cNvCxnSpPr>
              <a:stCxn id="107" idx="5"/>
              <a:endCxn id="8" idx="2"/>
            </p:cNvCxnSpPr>
            <p:nvPr/>
          </p:nvCxnSpPr>
          <p:spPr>
            <a:xfrm>
              <a:off x="1889813" y="3181076"/>
              <a:ext cx="763262" cy="20609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20D158D7-1A16-4EB0-82E5-5E3A258C3134}"/>
                </a:ext>
              </a:extLst>
            </p:cNvPr>
            <p:cNvCxnSpPr>
              <a:stCxn id="107" idx="5"/>
              <a:endCxn id="15" idx="0"/>
            </p:cNvCxnSpPr>
            <p:nvPr/>
          </p:nvCxnSpPr>
          <p:spPr>
            <a:xfrm>
              <a:off x="1889813" y="3181076"/>
              <a:ext cx="175695" cy="255505"/>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5" name="直接连接符 204">
              <a:extLst>
                <a:ext uri="{FF2B5EF4-FFF2-40B4-BE49-F238E27FC236}">
                  <a16:creationId xmlns:a16="http://schemas.microsoft.com/office/drawing/2014/main" id="{E2E3BAEC-7BC0-47CB-AEB7-1C23B716EE13}"/>
                </a:ext>
              </a:extLst>
            </p:cNvPr>
            <p:cNvCxnSpPr>
              <a:stCxn id="20" idx="4"/>
              <a:endCxn id="108" idx="1"/>
            </p:cNvCxnSpPr>
            <p:nvPr/>
          </p:nvCxnSpPr>
          <p:spPr>
            <a:xfrm>
              <a:off x="1321114" y="3340980"/>
              <a:ext cx="147861" cy="80839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6" name="直接连接符 205">
              <a:extLst>
                <a:ext uri="{FF2B5EF4-FFF2-40B4-BE49-F238E27FC236}">
                  <a16:creationId xmlns:a16="http://schemas.microsoft.com/office/drawing/2014/main" id="{11344581-A7D6-4EE1-952C-49904259C5F9}"/>
                </a:ext>
              </a:extLst>
            </p:cNvPr>
            <p:cNvCxnSpPr>
              <a:stCxn id="16" idx="4"/>
              <a:endCxn id="108" idx="0"/>
            </p:cNvCxnSpPr>
            <p:nvPr/>
          </p:nvCxnSpPr>
          <p:spPr>
            <a:xfrm flipH="1">
              <a:off x="1499423" y="3701104"/>
              <a:ext cx="1" cy="4356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B2013211-BD0A-4223-9B84-6494760EC3F6}"/>
                </a:ext>
              </a:extLst>
            </p:cNvPr>
            <p:cNvCxnSpPr>
              <a:stCxn id="17" idx="3"/>
              <a:endCxn id="108" idx="7"/>
            </p:cNvCxnSpPr>
            <p:nvPr/>
          </p:nvCxnSpPr>
          <p:spPr>
            <a:xfrm flipH="1">
              <a:off x="1529873" y="3902946"/>
              <a:ext cx="140549" cy="2464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8" name="直接连接符 207">
              <a:extLst>
                <a:ext uri="{FF2B5EF4-FFF2-40B4-BE49-F238E27FC236}">
                  <a16:creationId xmlns:a16="http://schemas.microsoft.com/office/drawing/2014/main" id="{0E93C90C-EBAF-414F-B41D-8EB5FBCA8FB4}"/>
                </a:ext>
              </a:extLst>
            </p:cNvPr>
            <p:cNvCxnSpPr>
              <a:stCxn id="108" idx="6"/>
              <a:endCxn id="18" idx="3"/>
            </p:cNvCxnSpPr>
            <p:nvPr/>
          </p:nvCxnSpPr>
          <p:spPr>
            <a:xfrm flipV="1">
              <a:off x="1542485" y="4064634"/>
              <a:ext cx="444674" cy="1151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09" name="直接连接符 208">
              <a:extLst>
                <a:ext uri="{FF2B5EF4-FFF2-40B4-BE49-F238E27FC236}">
                  <a16:creationId xmlns:a16="http://schemas.microsoft.com/office/drawing/2014/main" id="{64C21AF2-F0B3-4153-8719-4BBA06904E3C}"/>
                </a:ext>
              </a:extLst>
            </p:cNvPr>
            <p:cNvCxnSpPr>
              <a:stCxn id="108" idx="5"/>
              <a:endCxn id="88" idx="2"/>
            </p:cNvCxnSpPr>
            <p:nvPr/>
          </p:nvCxnSpPr>
          <p:spPr>
            <a:xfrm>
              <a:off x="1529873" y="4210268"/>
              <a:ext cx="177224" cy="7812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0" name="直接连接符 209">
              <a:extLst>
                <a:ext uri="{FF2B5EF4-FFF2-40B4-BE49-F238E27FC236}">
                  <a16:creationId xmlns:a16="http://schemas.microsoft.com/office/drawing/2014/main" id="{E55804BF-36F1-43F5-BF0E-B100ED1C1BF2}"/>
                </a:ext>
              </a:extLst>
            </p:cNvPr>
            <p:cNvCxnSpPr>
              <a:stCxn id="89" idx="4"/>
              <a:endCxn id="112" idx="0"/>
            </p:cNvCxnSpPr>
            <p:nvPr/>
          </p:nvCxnSpPr>
          <p:spPr>
            <a:xfrm>
              <a:off x="2107842" y="4537597"/>
              <a:ext cx="130193" cy="4961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1" name="直接连接符 210">
              <a:extLst>
                <a:ext uri="{FF2B5EF4-FFF2-40B4-BE49-F238E27FC236}">
                  <a16:creationId xmlns:a16="http://schemas.microsoft.com/office/drawing/2014/main" id="{21665680-5BB7-4345-A999-39A17503A12A}"/>
                </a:ext>
              </a:extLst>
            </p:cNvPr>
            <p:cNvCxnSpPr>
              <a:stCxn id="86" idx="5"/>
              <a:endCxn id="84" idx="0"/>
            </p:cNvCxnSpPr>
            <p:nvPr/>
          </p:nvCxnSpPr>
          <p:spPr>
            <a:xfrm>
              <a:off x="2306398" y="4509822"/>
              <a:ext cx="98689" cy="21383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2" name="直接连接符 211">
              <a:extLst>
                <a:ext uri="{FF2B5EF4-FFF2-40B4-BE49-F238E27FC236}">
                  <a16:creationId xmlns:a16="http://schemas.microsoft.com/office/drawing/2014/main" id="{917EDBBB-B210-46DA-BF42-B54DFBB45E1F}"/>
                </a:ext>
              </a:extLst>
            </p:cNvPr>
            <p:cNvCxnSpPr>
              <a:stCxn id="84" idx="7"/>
              <a:endCxn id="87" idx="3"/>
            </p:cNvCxnSpPr>
            <p:nvPr/>
          </p:nvCxnSpPr>
          <p:spPr>
            <a:xfrm flipV="1">
              <a:off x="2420278" y="4282099"/>
              <a:ext cx="260002" cy="44785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3" name="直接连接符 212">
              <a:extLst>
                <a:ext uri="{FF2B5EF4-FFF2-40B4-BE49-F238E27FC236}">
                  <a16:creationId xmlns:a16="http://schemas.microsoft.com/office/drawing/2014/main" id="{822AA6B1-29D1-460D-B6F1-2FDA6524800B}"/>
                </a:ext>
              </a:extLst>
            </p:cNvPr>
            <p:cNvCxnSpPr>
              <a:stCxn id="84" idx="6"/>
              <a:endCxn id="85" idx="2"/>
            </p:cNvCxnSpPr>
            <p:nvPr/>
          </p:nvCxnSpPr>
          <p:spPr>
            <a:xfrm>
              <a:off x="2426570" y="4745144"/>
              <a:ext cx="204452" cy="4126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4" name="直接连接符 213">
              <a:extLst>
                <a:ext uri="{FF2B5EF4-FFF2-40B4-BE49-F238E27FC236}">
                  <a16:creationId xmlns:a16="http://schemas.microsoft.com/office/drawing/2014/main" id="{F02F0D4B-6CF0-49D9-BA0D-328218BA6B8F}"/>
                </a:ext>
              </a:extLst>
            </p:cNvPr>
            <p:cNvCxnSpPr>
              <a:endCxn id="82" idx="0"/>
            </p:cNvCxnSpPr>
            <p:nvPr/>
          </p:nvCxnSpPr>
          <p:spPr>
            <a:xfrm>
              <a:off x="2411171" y="4767730"/>
              <a:ext cx="15399" cy="44658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5" name="直接连接符 214">
              <a:extLst>
                <a:ext uri="{FF2B5EF4-FFF2-40B4-BE49-F238E27FC236}">
                  <a16:creationId xmlns:a16="http://schemas.microsoft.com/office/drawing/2014/main" id="{FE1676DB-29FC-4E3C-8509-3CFC8DB9C491}"/>
                </a:ext>
              </a:extLst>
            </p:cNvPr>
            <p:cNvCxnSpPr>
              <a:stCxn id="84" idx="5"/>
              <a:endCxn id="83" idx="1"/>
            </p:cNvCxnSpPr>
            <p:nvPr/>
          </p:nvCxnSpPr>
          <p:spPr>
            <a:xfrm>
              <a:off x="2420278" y="4760335"/>
              <a:ext cx="285278" cy="35928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6" name="直接连接符 215">
              <a:extLst>
                <a:ext uri="{FF2B5EF4-FFF2-40B4-BE49-F238E27FC236}">
                  <a16:creationId xmlns:a16="http://schemas.microsoft.com/office/drawing/2014/main" id="{894790D0-563D-4B33-85BF-CD62BEDC32D0}"/>
                </a:ext>
              </a:extLst>
            </p:cNvPr>
            <p:cNvCxnSpPr>
              <a:stCxn id="82" idx="6"/>
              <a:endCxn id="81" idx="2"/>
            </p:cNvCxnSpPr>
            <p:nvPr/>
          </p:nvCxnSpPr>
          <p:spPr>
            <a:xfrm>
              <a:off x="2448053" y="5235803"/>
              <a:ext cx="495405" cy="20121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7" name="直接连接符 216">
              <a:extLst>
                <a:ext uri="{FF2B5EF4-FFF2-40B4-BE49-F238E27FC236}">
                  <a16:creationId xmlns:a16="http://schemas.microsoft.com/office/drawing/2014/main" id="{3F98BBB7-F06E-4934-AD4E-6052FF449012}"/>
                </a:ext>
              </a:extLst>
            </p:cNvPr>
            <p:cNvCxnSpPr>
              <a:stCxn id="91" idx="6"/>
              <a:endCxn id="92" idx="2"/>
            </p:cNvCxnSpPr>
            <p:nvPr/>
          </p:nvCxnSpPr>
          <p:spPr>
            <a:xfrm flipV="1">
              <a:off x="2741728" y="4600777"/>
              <a:ext cx="426125" cy="1567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8" name="直接连接符 217">
              <a:extLst>
                <a:ext uri="{FF2B5EF4-FFF2-40B4-BE49-F238E27FC236}">
                  <a16:creationId xmlns:a16="http://schemas.microsoft.com/office/drawing/2014/main" id="{C6B2F25E-F05F-4832-8767-C90E37B2D350}"/>
                </a:ext>
              </a:extLst>
            </p:cNvPr>
            <p:cNvCxnSpPr>
              <a:stCxn id="79" idx="5"/>
              <a:endCxn id="78" idx="1"/>
            </p:cNvCxnSpPr>
            <p:nvPr/>
          </p:nvCxnSpPr>
          <p:spPr>
            <a:xfrm>
              <a:off x="3381976" y="4398686"/>
              <a:ext cx="245912" cy="200961"/>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19" name="直接连接符 218">
              <a:extLst>
                <a:ext uri="{FF2B5EF4-FFF2-40B4-BE49-F238E27FC236}">
                  <a16:creationId xmlns:a16="http://schemas.microsoft.com/office/drawing/2014/main" id="{4C4A176E-E7FB-4CA3-AE53-C552D4124CAF}"/>
                </a:ext>
              </a:extLst>
            </p:cNvPr>
            <p:cNvCxnSpPr>
              <a:stCxn id="111" idx="7"/>
              <a:endCxn id="78" idx="3"/>
            </p:cNvCxnSpPr>
            <p:nvPr/>
          </p:nvCxnSpPr>
          <p:spPr>
            <a:xfrm flipV="1">
              <a:off x="3200197" y="4630030"/>
              <a:ext cx="427692" cy="316179"/>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0" name="直接连接符 219">
              <a:extLst>
                <a:ext uri="{FF2B5EF4-FFF2-40B4-BE49-F238E27FC236}">
                  <a16:creationId xmlns:a16="http://schemas.microsoft.com/office/drawing/2014/main" id="{E11BB576-5283-4968-9745-E964DB73F58F}"/>
                </a:ext>
              </a:extLst>
            </p:cNvPr>
            <p:cNvCxnSpPr>
              <a:stCxn id="78" idx="4"/>
              <a:endCxn id="80" idx="0"/>
            </p:cNvCxnSpPr>
            <p:nvPr/>
          </p:nvCxnSpPr>
          <p:spPr>
            <a:xfrm flipH="1">
              <a:off x="3547950" y="4636321"/>
              <a:ext cx="95130" cy="40168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21" name="椭圆 220">
              <a:extLst>
                <a:ext uri="{FF2B5EF4-FFF2-40B4-BE49-F238E27FC236}">
                  <a16:creationId xmlns:a16="http://schemas.microsoft.com/office/drawing/2014/main" id="{0D270F7F-963D-47AF-BBCB-F7D7C2A11B8A}"/>
                </a:ext>
              </a:extLst>
            </p:cNvPr>
            <p:cNvSpPr/>
            <p:nvPr/>
          </p:nvSpPr>
          <p:spPr>
            <a:xfrm>
              <a:off x="2884189" y="3935296"/>
              <a:ext cx="86124" cy="86124"/>
            </a:xfrm>
            <a:prstGeom prst="ellipse">
              <a:avLst/>
            </a:prstGeom>
            <a:solidFill>
              <a:srgbClr val="005CA7"/>
            </a:solidFill>
            <a:ln>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2" name="直接连接符 221">
              <a:extLst>
                <a:ext uri="{FF2B5EF4-FFF2-40B4-BE49-F238E27FC236}">
                  <a16:creationId xmlns:a16="http://schemas.microsoft.com/office/drawing/2014/main" id="{BD465607-CACC-46FE-9B76-D29BCC7C52BA}"/>
                </a:ext>
              </a:extLst>
            </p:cNvPr>
            <p:cNvCxnSpPr>
              <a:stCxn id="94" idx="6"/>
              <a:endCxn id="221" idx="2"/>
            </p:cNvCxnSpPr>
            <p:nvPr/>
          </p:nvCxnSpPr>
          <p:spPr>
            <a:xfrm>
              <a:off x="2695470" y="3884954"/>
              <a:ext cx="188719" cy="9340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424CA4DD-F181-4FFF-8611-2CB06B4D0D10}"/>
                </a:ext>
              </a:extLst>
            </p:cNvPr>
            <p:cNvCxnSpPr>
              <a:stCxn id="221" idx="4"/>
              <a:endCxn id="93" idx="0"/>
            </p:cNvCxnSpPr>
            <p:nvPr/>
          </p:nvCxnSpPr>
          <p:spPr>
            <a:xfrm>
              <a:off x="2927251" y="4021420"/>
              <a:ext cx="17771" cy="359350"/>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4" name="直接连接符 223">
              <a:extLst>
                <a:ext uri="{FF2B5EF4-FFF2-40B4-BE49-F238E27FC236}">
                  <a16:creationId xmlns:a16="http://schemas.microsoft.com/office/drawing/2014/main" id="{B69E97F8-9A9C-447F-A1A7-0CDC6EFFA6B5}"/>
                </a:ext>
              </a:extLst>
            </p:cNvPr>
            <p:cNvCxnSpPr>
              <a:stCxn id="221" idx="6"/>
              <a:endCxn id="95" idx="2"/>
            </p:cNvCxnSpPr>
            <p:nvPr/>
          </p:nvCxnSpPr>
          <p:spPr>
            <a:xfrm flipV="1">
              <a:off x="2970313" y="3816652"/>
              <a:ext cx="413681" cy="16170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5" name="直接连接符 224">
              <a:extLst>
                <a:ext uri="{FF2B5EF4-FFF2-40B4-BE49-F238E27FC236}">
                  <a16:creationId xmlns:a16="http://schemas.microsoft.com/office/drawing/2014/main" id="{633921CC-3845-4C89-B746-A2614710E2BC}"/>
                </a:ext>
              </a:extLst>
            </p:cNvPr>
            <p:cNvCxnSpPr>
              <a:stCxn id="10" idx="5"/>
              <a:endCxn id="221" idx="1"/>
            </p:cNvCxnSpPr>
            <p:nvPr/>
          </p:nvCxnSpPr>
          <p:spPr>
            <a:xfrm>
              <a:off x="2504993" y="3516221"/>
              <a:ext cx="391809" cy="431688"/>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6" name="直接连接符 225">
              <a:extLst>
                <a:ext uri="{FF2B5EF4-FFF2-40B4-BE49-F238E27FC236}">
                  <a16:creationId xmlns:a16="http://schemas.microsoft.com/office/drawing/2014/main" id="{6EBA5FA1-3AF1-4CA4-B270-083CF70E5A37}"/>
                </a:ext>
              </a:extLst>
            </p:cNvPr>
            <p:cNvCxnSpPr>
              <a:stCxn id="48" idx="6"/>
              <a:endCxn id="116" idx="2"/>
            </p:cNvCxnSpPr>
            <p:nvPr/>
          </p:nvCxnSpPr>
          <p:spPr>
            <a:xfrm flipV="1">
              <a:off x="3414872" y="3301513"/>
              <a:ext cx="390230" cy="43063"/>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7" name="直接连接符 226">
              <a:extLst>
                <a:ext uri="{FF2B5EF4-FFF2-40B4-BE49-F238E27FC236}">
                  <a16:creationId xmlns:a16="http://schemas.microsoft.com/office/drawing/2014/main" id="{A6EC2E6B-5B05-4394-959B-D2882957FF7A}"/>
                </a:ext>
              </a:extLst>
            </p:cNvPr>
            <p:cNvCxnSpPr>
              <a:stCxn id="116" idx="4"/>
              <a:endCxn id="97" idx="7"/>
            </p:cNvCxnSpPr>
            <p:nvPr/>
          </p:nvCxnSpPr>
          <p:spPr>
            <a:xfrm flipH="1">
              <a:off x="3776825" y="3344575"/>
              <a:ext cx="71338" cy="384834"/>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8" name="直接连接符 227">
              <a:extLst>
                <a:ext uri="{FF2B5EF4-FFF2-40B4-BE49-F238E27FC236}">
                  <a16:creationId xmlns:a16="http://schemas.microsoft.com/office/drawing/2014/main" id="{35EFA6B1-6C92-4C0D-82D5-6F16B6D27845}"/>
                </a:ext>
              </a:extLst>
            </p:cNvPr>
            <p:cNvCxnSpPr>
              <a:stCxn id="115" idx="4"/>
              <a:endCxn id="98" idx="0"/>
            </p:cNvCxnSpPr>
            <p:nvPr/>
          </p:nvCxnSpPr>
          <p:spPr>
            <a:xfrm>
              <a:off x="4051697" y="3134931"/>
              <a:ext cx="86945" cy="380252"/>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229" name="直接连接符 228">
              <a:extLst>
                <a:ext uri="{FF2B5EF4-FFF2-40B4-BE49-F238E27FC236}">
                  <a16:creationId xmlns:a16="http://schemas.microsoft.com/office/drawing/2014/main" id="{E94245B8-CD42-4858-82B0-A23883CCD42F}"/>
                </a:ext>
              </a:extLst>
            </p:cNvPr>
            <p:cNvCxnSpPr>
              <a:stCxn id="115" idx="6"/>
              <a:endCxn id="99" idx="3"/>
            </p:cNvCxnSpPr>
            <p:nvPr/>
          </p:nvCxnSpPr>
          <p:spPr>
            <a:xfrm>
              <a:off x="4094759" y="3091869"/>
              <a:ext cx="394582" cy="52466"/>
            </a:xfrm>
            <a:prstGeom prst="line">
              <a:avLst/>
            </a:prstGeom>
            <a:ln>
              <a:solidFill>
                <a:srgbClr val="005CA7"/>
              </a:solidFill>
            </a:ln>
          </p:spPr>
          <p:style>
            <a:lnRef idx="1">
              <a:schemeClr val="accent1"/>
            </a:lnRef>
            <a:fillRef idx="0">
              <a:schemeClr val="accent1"/>
            </a:fillRef>
            <a:effectRef idx="0">
              <a:schemeClr val="accent1"/>
            </a:effectRef>
            <a:fontRef idx="minor">
              <a:schemeClr val="tx1"/>
            </a:fontRef>
          </p:style>
        </p:cxnSp>
        <p:sp>
          <p:nvSpPr>
            <p:cNvPr id="230" name="Freeform 34">
              <a:extLst>
                <a:ext uri="{FF2B5EF4-FFF2-40B4-BE49-F238E27FC236}">
                  <a16:creationId xmlns:a16="http://schemas.microsoft.com/office/drawing/2014/main" id="{5C991165-BE1B-4ACC-AB5B-FD0DFBC3E9F4}"/>
                </a:ext>
              </a:extLst>
            </p:cNvPr>
            <p:cNvSpPr>
              <a:spLocks noEditPoints="1"/>
            </p:cNvSpPr>
            <p:nvPr/>
          </p:nvSpPr>
          <p:spPr bwMode="auto">
            <a:xfrm>
              <a:off x="3867786" y="4631608"/>
              <a:ext cx="268544" cy="270037"/>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1" name="Freeform 66">
              <a:extLst>
                <a:ext uri="{FF2B5EF4-FFF2-40B4-BE49-F238E27FC236}">
                  <a16:creationId xmlns:a16="http://schemas.microsoft.com/office/drawing/2014/main" id="{D24783E6-89CF-4301-83F7-D9AF50D968B1}"/>
                </a:ext>
              </a:extLst>
            </p:cNvPr>
            <p:cNvSpPr>
              <a:spLocks noEditPoints="1"/>
            </p:cNvSpPr>
            <p:nvPr/>
          </p:nvSpPr>
          <p:spPr bwMode="auto">
            <a:xfrm>
              <a:off x="2944495" y="3315893"/>
              <a:ext cx="270037" cy="237215"/>
            </a:xfrm>
            <a:custGeom>
              <a:avLst/>
              <a:gdLst>
                <a:gd name="T0" fmla="*/ 180 w 200"/>
                <a:gd name="T1" fmla="*/ 176 h 176"/>
                <a:gd name="T2" fmla="*/ 20 w 200"/>
                <a:gd name="T3" fmla="*/ 176 h 176"/>
                <a:gd name="T4" fmla="*/ 0 w 200"/>
                <a:gd name="T5" fmla="*/ 156 h 176"/>
                <a:gd name="T6" fmla="*/ 0 w 200"/>
                <a:gd name="T7" fmla="*/ 20 h 176"/>
                <a:gd name="T8" fmla="*/ 20 w 200"/>
                <a:gd name="T9" fmla="*/ 0 h 176"/>
                <a:gd name="T10" fmla="*/ 180 w 200"/>
                <a:gd name="T11" fmla="*/ 0 h 176"/>
                <a:gd name="T12" fmla="*/ 200 w 200"/>
                <a:gd name="T13" fmla="*/ 20 h 176"/>
                <a:gd name="T14" fmla="*/ 200 w 200"/>
                <a:gd name="T15" fmla="*/ 156 h 176"/>
                <a:gd name="T16" fmla="*/ 180 w 200"/>
                <a:gd name="T17" fmla="*/ 176 h 176"/>
                <a:gd name="T18" fmla="*/ 36 w 200"/>
                <a:gd name="T19" fmla="*/ 160 h 176"/>
                <a:gd name="T20" fmla="*/ 164 w 200"/>
                <a:gd name="T21" fmla="*/ 160 h 176"/>
                <a:gd name="T22" fmla="*/ 182 w 200"/>
                <a:gd name="T23" fmla="*/ 147 h 176"/>
                <a:gd name="T24" fmla="*/ 131 w 200"/>
                <a:gd name="T25" fmla="*/ 103 h 176"/>
                <a:gd name="T26" fmla="*/ 100 w 200"/>
                <a:gd name="T27" fmla="*/ 129 h 176"/>
                <a:gd name="T28" fmla="*/ 69 w 200"/>
                <a:gd name="T29" fmla="*/ 103 h 176"/>
                <a:gd name="T30" fmla="*/ 18 w 200"/>
                <a:gd name="T31" fmla="*/ 148 h 176"/>
                <a:gd name="T32" fmla="*/ 36 w 200"/>
                <a:gd name="T33" fmla="*/ 160 h 176"/>
                <a:gd name="T34" fmla="*/ 145 w 200"/>
                <a:gd name="T35" fmla="*/ 90 h 176"/>
                <a:gd name="T36" fmla="*/ 184 w 200"/>
                <a:gd name="T37" fmla="*/ 125 h 176"/>
                <a:gd name="T38" fmla="*/ 184 w 200"/>
                <a:gd name="T39" fmla="*/ 56 h 176"/>
                <a:gd name="T40" fmla="*/ 145 w 200"/>
                <a:gd name="T41" fmla="*/ 90 h 176"/>
                <a:gd name="T42" fmla="*/ 55 w 200"/>
                <a:gd name="T43" fmla="*/ 90 h 176"/>
                <a:gd name="T44" fmla="*/ 16 w 200"/>
                <a:gd name="T45" fmla="*/ 55 h 176"/>
                <a:gd name="T46" fmla="*/ 16 w 200"/>
                <a:gd name="T47" fmla="*/ 126 h 176"/>
                <a:gd name="T48" fmla="*/ 55 w 200"/>
                <a:gd name="T49" fmla="*/ 90 h 176"/>
                <a:gd name="T50" fmla="*/ 164 w 200"/>
                <a:gd name="T51" fmla="*/ 16 h 176"/>
                <a:gd name="T52" fmla="*/ 36 w 200"/>
                <a:gd name="T53" fmla="*/ 16 h 176"/>
                <a:gd name="T54" fmla="*/ 16 w 200"/>
                <a:gd name="T55" fmla="*/ 31 h 176"/>
                <a:gd name="T56" fmla="*/ 100 w 200"/>
                <a:gd name="T57" fmla="*/ 106 h 176"/>
                <a:gd name="T58" fmla="*/ 183 w 200"/>
                <a:gd name="T59" fmla="*/ 33 h 176"/>
                <a:gd name="T60" fmla="*/ 164 w 200"/>
                <a:gd name="T61" fmla="*/ 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0" h="176">
                  <a:moveTo>
                    <a:pt x="180" y="176"/>
                  </a:moveTo>
                  <a:cubicBezTo>
                    <a:pt x="20" y="176"/>
                    <a:pt x="20" y="176"/>
                    <a:pt x="20" y="176"/>
                  </a:cubicBezTo>
                  <a:cubicBezTo>
                    <a:pt x="8" y="176"/>
                    <a:pt x="0" y="167"/>
                    <a:pt x="0" y="156"/>
                  </a:cubicBezTo>
                  <a:cubicBezTo>
                    <a:pt x="0" y="20"/>
                    <a:pt x="0" y="20"/>
                    <a:pt x="0" y="20"/>
                  </a:cubicBezTo>
                  <a:cubicBezTo>
                    <a:pt x="0" y="9"/>
                    <a:pt x="8" y="0"/>
                    <a:pt x="20" y="0"/>
                  </a:cubicBezTo>
                  <a:cubicBezTo>
                    <a:pt x="180" y="0"/>
                    <a:pt x="180" y="0"/>
                    <a:pt x="180" y="0"/>
                  </a:cubicBezTo>
                  <a:cubicBezTo>
                    <a:pt x="191" y="0"/>
                    <a:pt x="200" y="9"/>
                    <a:pt x="200" y="20"/>
                  </a:cubicBezTo>
                  <a:cubicBezTo>
                    <a:pt x="200" y="156"/>
                    <a:pt x="200" y="156"/>
                    <a:pt x="200" y="156"/>
                  </a:cubicBezTo>
                  <a:cubicBezTo>
                    <a:pt x="200" y="167"/>
                    <a:pt x="191" y="176"/>
                    <a:pt x="180" y="176"/>
                  </a:cubicBezTo>
                  <a:close/>
                  <a:moveTo>
                    <a:pt x="36" y="160"/>
                  </a:moveTo>
                  <a:cubicBezTo>
                    <a:pt x="164" y="160"/>
                    <a:pt x="164" y="160"/>
                    <a:pt x="164" y="160"/>
                  </a:cubicBezTo>
                  <a:cubicBezTo>
                    <a:pt x="172" y="160"/>
                    <a:pt x="179" y="154"/>
                    <a:pt x="182" y="147"/>
                  </a:cubicBezTo>
                  <a:cubicBezTo>
                    <a:pt x="131" y="103"/>
                    <a:pt x="131" y="103"/>
                    <a:pt x="131" y="103"/>
                  </a:cubicBezTo>
                  <a:cubicBezTo>
                    <a:pt x="100" y="129"/>
                    <a:pt x="100" y="129"/>
                    <a:pt x="100" y="129"/>
                  </a:cubicBezTo>
                  <a:cubicBezTo>
                    <a:pt x="69" y="103"/>
                    <a:pt x="69" y="103"/>
                    <a:pt x="69" y="103"/>
                  </a:cubicBezTo>
                  <a:cubicBezTo>
                    <a:pt x="18" y="148"/>
                    <a:pt x="18" y="148"/>
                    <a:pt x="18" y="148"/>
                  </a:cubicBezTo>
                  <a:cubicBezTo>
                    <a:pt x="21" y="155"/>
                    <a:pt x="28" y="160"/>
                    <a:pt x="36" y="160"/>
                  </a:cubicBezTo>
                  <a:close/>
                  <a:moveTo>
                    <a:pt x="145" y="90"/>
                  </a:moveTo>
                  <a:cubicBezTo>
                    <a:pt x="184" y="125"/>
                    <a:pt x="184" y="125"/>
                    <a:pt x="184" y="125"/>
                  </a:cubicBezTo>
                  <a:cubicBezTo>
                    <a:pt x="184" y="56"/>
                    <a:pt x="184" y="56"/>
                    <a:pt x="184" y="56"/>
                  </a:cubicBezTo>
                  <a:lnTo>
                    <a:pt x="145" y="90"/>
                  </a:lnTo>
                  <a:close/>
                  <a:moveTo>
                    <a:pt x="55" y="90"/>
                  </a:moveTo>
                  <a:cubicBezTo>
                    <a:pt x="16" y="55"/>
                    <a:pt x="16" y="55"/>
                    <a:pt x="16" y="55"/>
                  </a:cubicBezTo>
                  <a:cubicBezTo>
                    <a:pt x="16" y="126"/>
                    <a:pt x="16" y="126"/>
                    <a:pt x="16" y="126"/>
                  </a:cubicBezTo>
                  <a:lnTo>
                    <a:pt x="55" y="90"/>
                  </a:lnTo>
                  <a:close/>
                  <a:moveTo>
                    <a:pt x="164" y="16"/>
                  </a:moveTo>
                  <a:cubicBezTo>
                    <a:pt x="36" y="16"/>
                    <a:pt x="36" y="16"/>
                    <a:pt x="36" y="16"/>
                  </a:cubicBezTo>
                  <a:cubicBezTo>
                    <a:pt x="26" y="16"/>
                    <a:pt x="18" y="22"/>
                    <a:pt x="16" y="31"/>
                  </a:cubicBezTo>
                  <a:cubicBezTo>
                    <a:pt x="100" y="106"/>
                    <a:pt x="100" y="106"/>
                    <a:pt x="100" y="106"/>
                  </a:cubicBezTo>
                  <a:cubicBezTo>
                    <a:pt x="183" y="33"/>
                    <a:pt x="183" y="33"/>
                    <a:pt x="183" y="33"/>
                  </a:cubicBezTo>
                  <a:cubicBezTo>
                    <a:pt x="182" y="23"/>
                    <a:pt x="174" y="16"/>
                    <a:pt x="164" y="1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2" name="Freeform 26">
              <a:extLst>
                <a:ext uri="{FF2B5EF4-FFF2-40B4-BE49-F238E27FC236}">
                  <a16:creationId xmlns:a16="http://schemas.microsoft.com/office/drawing/2014/main" id="{EFC561AD-A60C-462A-B406-7CD021B39790}"/>
                </a:ext>
              </a:extLst>
            </p:cNvPr>
            <p:cNvSpPr>
              <a:spLocks noEditPoints="1"/>
            </p:cNvSpPr>
            <p:nvPr/>
          </p:nvSpPr>
          <p:spPr bwMode="auto">
            <a:xfrm>
              <a:off x="4265281" y="3733419"/>
              <a:ext cx="241690" cy="268544"/>
            </a:xfrm>
            <a:custGeom>
              <a:avLst/>
              <a:gdLst>
                <a:gd name="T0" fmla="*/ 147 w 179"/>
                <a:gd name="T1" fmla="*/ 117 h 199"/>
                <a:gd name="T2" fmla="*/ 147 w 179"/>
                <a:gd name="T3" fmla="*/ 61 h 199"/>
                <a:gd name="T4" fmla="*/ 179 w 179"/>
                <a:gd name="T5" fmla="*/ 66 h 199"/>
                <a:gd name="T6" fmla="*/ 179 w 179"/>
                <a:gd name="T7" fmla="*/ 112 h 199"/>
                <a:gd name="T8" fmla="*/ 147 w 179"/>
                <a:gd name="T9" fmla="*/ 117 h 199"/>
                <a:gd name="T10" fmla="*/ 23 w 179"/>
                <a:gd name="T11" fmla="*/ 35 h 199"/>
                <a:gd name="T12" fmla="*/ 23 w 179"/>
                <a:gd name="T13" fmla="*/ 199 h 199"/>
                <a:gd name="T14" fmla="*/ 11 w 179"/>
                <a:gd name="T15" fmla="*/ 199 h 199"/>
                <a:gd name="T16" fmla="*/ 11 w 179"/>
                <a:gd name="T17" fmla="*/ 35 h 199"/>
                <a:gd name="T18" fmla="*/ 0 w 179"/>
                <a:gd name="T19" fmla="*/ 18 h 199"/>
                <a:gd name="T20" fmla="*/ 18 w 179"/>
                <a:gd name="T21" fmla="*/ 0 h 199"/>
                <a:gd name="T22" fmla="*/ 36 w 179"/>
                <a:gd name="T23" fmla="*/ 18 h 199"/>
                <a:gd name="T24" fmla="*/ 23 w 179"/>
                <a:gd name="T25" fmla="*/ 35 h 199"/>
                <a:gd name="T26" fmla="*/ 67 w 179"/>
                <a:gd name="T27" fmla="*/ 130 h 199"/>
                <a:gd name="T28" fmla="*/ 31 w 179"/>
                <a:gd name="T29" fmla="*/ 135 h 199"/>
                <a:gd name="T30" fmla="*/ 31 w 179"/>
                <a:gd name="T31" fmla="*/ 43 h 199"/>
                <a:gd name="T32" fmla="*/ 67 w 179"/>
                <a:gd name="T33" fmla="*/ 49 h 199"/>
                <a:gd name="T34" fmla="*/ 67 w 179"/>
                <a:gd name="T35" fmla="*/ 130 h 199"/>
                <a:gd name="T36" fmla="*/ 91 w 179"/>
                <a:gd name="T37" fmla="*/ 52 h 199"/>
                <a:gd name="T38" fmla="*/ 123 w 179"/>
                <a:gd name="T39" fmla="*/ 57 h 199"/>
                <a:gd name="T40" fmla="*/ 123 w 179"/>
                <a:gd name="T41" fmla="*/ 121 h 199"/>
                <a:gd name="T42" fmla="*/ 91 w 179"/>
                <a:gd name="T43" fmla="*/ 126 h 199"/>
                <a:gd name="T44" fmla="*/ 91 w 179"/>
                <a:gd name="T45" fmla="*/ 5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 h="199">
                  <a:moveTo>
                    <a:pt x="147" y="117"/>
                  </a:moveTo>
                  <a:cubicBezTo>
                    <a:pt x="147" y="61"/>
                    <a:pt x="147" y="61"/>
                    <a:pt x="147" y="61"/>
                  </a:cubicBezTo>
                  <a:cubicBezTo>
                    <a:pt x="179" y="66"/>
                    <a:pt x="179" y="66"/>
                    <a:pt x="179" y="66"/>
                  </a:cubicBezTo>
                  <a:cubicBezTo>
                    <a:pt x="179" y="112"/>
                    <a:pt x="179" y="112"/>
                    <a:pt x="179" y="112"/>
                  </a:cubicBezTo>
                  <a:lnTo>
                    <a:pt x="147" y="117"/>
                  </a:lnTo>
                  <a:close/>
                  <a:moveTo>
                    <a:pt x="23" y="35"/>
                  </a:moveTo>
                  <a:cubicBezTo>
                    <a:pt x="23" y="199"/>
                    <a:pt x="23" y="199"/>
                    <a:pt x="23" y="199"/>
                  </a:cubicBezTo>
                  <a:cubicBezTo>
                    <a:pt x="11" y="199"/>
                    <a:pt x="11" y="199"/>
                    <a:pt x="11" y="199"/>
                  </a:cubicBezTo>
                  <a:cubicBezTo>
                    <a:pt x="11" y="35"/>
                    <a:pt x="11" y="35"/>
                    <a:pt x="11" y="35"/>
                  </a:cubicBezTo>
                  <a:cubicBezTo>
                    <a:pt x="5" y="32"/>
                    <a:pt x="0" y="25"/>
                    <a:pt x="0" y="18"/>
                  </a:cubicBezTo>
                  <a:cubicBezTo>
                    <a:pt x="0" y="8"/>
                    <a:pt x="8" y="0"/>
                    <a:pt x="18" y="0"/>
                  </a:cubicBezTo>
                  <a:cubicBezTo>
                    <a:pt x="28" y="0"/>
                    <a:pt x="36" y="8"/>
                    <a:pt x="36" y="18"/>
                  </a:cubicBezTo>
                  <a:cubicBezTo>
                    <a:pt x="36" y="26"/>
                    <a:pt x="31" y="33"/>
                    <a:pt x="23" y="35"/>
                  </a:cubicBezTo>
                  <a:close/>
                  <a:moveTo>
                    <a:pt x="67" y="130"/>
                  </a:moveTo>
                  <a:cubicBezTo>
                    <a:pt x="31" y="135"/>
                    <a:pt x="31" y="135"/>
                    <a:pt x="31" y="135"/>
                  </a:cubicBezTo>
                  <a:cubicBezTo>
                    <a:pt x="31" y="43"/>
                    <a:pt x="31" y="43"/>
                    <a:pt x="31" y="43"/>
                  </a:cubicBezTo>
                  <a:cubicBezTo>
                    <a:pt x="67" y="49"/>
                    <a:pt x="67" y="49"/>
                    <a:pt x="67" y="49"/>
                  </a:cubicBezTo>
                  <a:lnTo>
                    <a:pt x="67" y="130"/>
                  </a:lnTo>
                  <a:close/>
                  <a:moveTo>
                    <a:pt x="91" y="52"/>
                  </a:moveTo>
                  <a:cubicBezTo>
                    <a:pt x="123" y="57"/>
                    <a:pt x="123" y="57"/>
                    <a:pt x="123" y="57"/>
                  </a:cubicBezTo>
                  <a:cubicBezTo>
                    <a:pt x="123" y="121"/>
                    <a:pt x="123" y="121"/>
                    <a:pt x="123" y="121"/>
                  </a:cubicBezTo>
                  <a:cubicBezTo>
                    <a:pt x="91" y="126"/>
                    <a:pt x="91" y="126"/>
                    <a:pt x="91" y="126"/>
                  </a:cubicBezTo>
                  <a:lnTo>
                    <a:pt x="91" y="52"/>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3" name="Freeform 143">
              <a:extLst>
                <a:ext uri="{FF2B5EF4-FFF2-40B4-BE49-F238E27FC236}">
                  <a16:creationId xmlns:a16="http://schemas.microsoft.com/office/drawing/2014/main" id="{3F442264-C730-45B7-85C5-61A758DE416E}"/>
                </a:ext>
              </a:extLst>
            </p:cNvPr>
            <p:cNvSpPr>
              <a:spLocks noEditPoints="1"/>
            </p:cNvSpPr>
            <p:nvPr/>
          </p:nvSpPr>
          <p:spPr bwMode="auto">
            <a:xfrm>
              <a:off x="1744999" y="4588078"/>
              <a:ext cx="268544" cy="241690"/>
            </a:xfrm>
            <a:custGeom>
              <a:avLst/>
              <a:gdLst>
                <a:gd name="T0" fmla="*/ 180 w 198"/>
                <a:gd name="T1" fmla="*/ 73 h 179"/>
                <a:gd name="T2" fmla="*/ 18 w 198"/>
                <a:gd name="T3" fmla="*/ 73 h 179"/>
                <a:gd name="T4" fmla="*/ 0 w 198"/>
                <a:gd name="T5" fmla="*/ 55 h 179"/>
                <a:gd name="T6" fmla="*/ 198 w 198"/>
                <a:gd name="T7" fmla="*/ 55 h 179"/>
                <a:gd name="T8" fmla="*/ 180 w 198"/>
                <a:gd name="T9" fmla="*/ 73 h 179"/>
                <a:gd name="T10" fmla="*/ 171 w 198"/>
                <a:gd name="T11" fmla="*/ 82 h 179"/>
                <a:gd name="T12" fmla="*/ 153 w 198"/>
                <a:gd name="T13" fmla="*/ 100 h 179"/>
                <a:gd name="T14" fmla="*/ 45 w 198"/>
                <a:gd name="T15" fmla="*/ 100 h 179"/>
                <a:gd name="T16" fmla="*/ 27 w 198"/>
                <a:gd name="T17" fmla="*/ 82 h 179"/>
                <a:gd name="T18" fmla="*/ 171 w 198"/>
                <a:gd name="T19" fmla="*/ 82 h 179"/>
                <a:gd name="T20" fmla="*/ 144 w 198"/>
                <a:gd name="T21" fmla="*/ 109 h 179"/>
                <a:gd name="T22" fmla="*/ 126 w 198"/>
                <a:gd name="T23" fmla="*/ 127 h 179"/>
                <a:gd name="T24" fmla="*/ 72 w 198"/>
                <a:gd name="T25" fmla="*/ 127 h 179"/>
                <a:gd name="T26" fmla="*/ 54 w 198"/>
                <a:gd name="T27" fmla="*/ 109 h 179"/>
                <a:gd name="T28" fmla="*/ 144 w 198"/>
                <a:gd name="T29" fmla="*/ 109 h 179"/>
                <a:gd name="T30" fmla="*/ 99 w 198"/>
                <a:gd name="T31" fmla="*/ 129 h 179"/>
                <a:gd name="T32" fmla="*/ 124 w 198"/>
                <a:gd name="T33" fmla="*/ 154 h 179"/>
                <a:gd name="T34" fmla="*/ 99 w 198"/>
                <a:gd name="T35" fmla="*/ 179 h 179"/>
                <a:gd name="T36" fmla="*/ 73 w 198"/>
                <a:gd name="T37" fmla="*/ 154 h 179"/>
                <a:gd name="T38" fmla="*/ 99 w 198"/>
                <a:gd name="T39" fmla="*/ 12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8" h="179">
                  <a:moveTo>
                    <a:pt x="180" y="73"/>
                  </a:moveTo>
                  <a:cubicBezTo>
                    <a:pt x="135" y="28"/>
                    <a:pt x="63" y="28"/>
                    <a:pt x="18" y="73"/>
                  </a:cubicBezTo>
                  <a:cubicBezTo>
                    <a:pt x="0" y="55"/>
                    <a:pt x="0" y="55"/>
                    <a:pt x="0" y="55"/>
                  </a:cubicBezTo>
                  <a:cubicBezTo>
                    <a:pt x="55" y="0"/>
                    <a:pt x="143" y="0"/>
                    <a:pt x="198" y="55"/>
                  </a:cubicBezTo>
                  <a:lnTo>
                    <a:pt x="180" y="73"/>
                  </a:lnTo>
                  <a:close/>
                  <a:moveTo>
                    <a:pt x="171" y="82"/>
                  </a:moveTo>
                  <a:cubicBezTo>
                    <a:pt x="153" y="100"/>
                    <a:pt x="153" y="100"/>
                    <a:pt x="153" y="100"/>
                  </a:cubicBezTo>
                  <a:cubicBezTo>
                    <a:pt x="123" y="70"/>
                    <a:pt x="75" y="70"/>
                    <a:pt x="45" y="100"/>
                  </a:cubicBezTo>
                  <a:cubicBezTo>
                    <a:pt x="27" y="82"/>
                    <a:pt x="27" y="82"/>
                    <a:pt x="27" y="82"/>
                  </a:cubicBezTo>
                  <a:cubicBezTo>
                    <a:pt x="67" y="42"/>
                    <a:pt x="131" y="42"/>
                    <a:pt x="171" y="82"/>
                  </a:cubicBezTo>
                  <a:close/>
                  <a:moveTo>
                    <a:pt x="144" y="109"/>
                  </a:moveTo>
                  <a:cubicBezTo>
                    <a:pt x="126" y="127"/>
                    <a:pt x="126" y="127"/>
                    <a:pt x="126" y="127"/>
                  </a:cubicBezTo>
                  <a:cubicBezTo>
                    <a:pt x="111" y="112"/>
                    <a:pt x="87" y="112"/>
                    <a:pt x="72" y="127"/>
                  </a:cubicBezTo>
                  <a:cubicBezTo>
                    <a:pt x="54" y="109"/>
                    <a:pt x="54" y="109"/>
                    <a:pt x="54" y="109"/>
                  </a:cubicBezTo>
                  <a:cubicBezTo>
                    <a:pt x="79" y="84"/>
                    <a:pt x="119" y="84"/>
                    <a:pt x="144" y="109"/>
                  </a:cubicBezTo>
                  <a:close/>
                  <a:moveTo>
                    <a:pt x="99" y="129"/>
                  </a:moveTo>
                  <a:cubicBezTo>
                    <a:pt x="113" y="129"/>
                    <a:pt x="124" y="140"/>
                    <a:pt x="124" y="154"/>
                  </a:cubicBezTo>
                  <a:cubicBezTo>
                    <a:pt x="124" y="168"/>
                    <a:pt x="113" y="179"/>
                    <a:pt x="99" y="179"/>
                  </a:cubicBezTo>
                  <a:cubicBezTo>
                    <a:pt x="85" y="179"/>
                    <a:pt x="73" y="168"/>
                    <a:pt x="73" y="154"/>
                  </a:cubicBezTo>
                  <a:cubicBezTo>
                    <a:pt x="73" y="140"/>
                    <a:pt x="85" y="129"/>
                    <a:pt x="99" y="129"/>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4" name="Freeform 239">
              <a:extLst>
                <a:ext uri="{FF2B5EF4-FFF2-40B4-BE49-F238E27FC236}">
                  <a16:creationId xmlns:a16="http://schemas.microsoft.com/office/drawing/2014/main" id="{3CD18159-CA51-4CF9-AD68-BC07E9171241}"/>
                </a:ext>
              </a:extLst>
            </p:cNvPr>
            <p:cNvSpPr>
              <a:spLocks noEditPoints="1"/>
            </p:cNvSpPr>
            <p:nvPr/>
          </p:nvSpPr>
          <p:spPr bwMode="auto">
            <a:xfrm>
              <a:off x="1527877" y="2325282"/>
              <a:ext cx="259593" cy="2536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5" name="Freeform 54">
              <a:extLst>
                <a:ext uri="{FF2B5EF4-FFF2-40B4-BE49-F238E27FC236}">
                  <a16:creationId xmlns:a16="http://schemas.microsoft.com/office/drawing/2014/main" id="{B2745E37-BD14-4D0C-A137-4BC412698208}"/>
                </a:ext>
              </a:extLst>
            </p:cNvPr>
            <p:cNvSpPr>
              <a:spLocks noEditPoints="1"/>
            </p:cNvSpPr>
            <p:nvPr/>
          </p:nvSpPr>
          <p:spPr bwMode="auto">
            <a:xfrm>
              <a:off x="4760280" y="2207983"/>
              <a:ext cx="258102" cy="256609"/>
            </a:xfrm>
            <a:custGeom>
              <a:avLst/>
              <a:gdLst>
                <a:gd name="T0" fmla="*/ 0 w 191"/>
                <a:gd name="T1" fmla="*/ 95 h 190"/>
                <a:gd name="T2" fmla="*/ 2 w 191"/>
                <a:gd name="T3" fmla="*/ 78 h 190"/>
                <a:gd name="T4" fmla="*/ 96 w 191"/>
                <a:gd name="T5" fmla="*/ 0 h 190"/>
                <a:gd name="T6" fmla="*/ 96 w 191"/>
                <a:gd name="T7" fmla="*/ 190 h 190"/>
                <a:gd name="T8" fmla="*/ 146 w 191"/>
                <a:gd name="T9" fmla="*/ 72 h 190"/>
                <a:gd name="T10" fmla="*/ 175 w 191"/>
                <a:gd name="T11" fmla="*/ 66 h 190"/>
                <a:gd name="T12" fmla="*/ 139 w 191"/>
                <a:gd name="T13" fmla="*/ 55 h 190"/>
                <a:gd name="T14" fmla="*/ 154 w 191"/>
                <a:gd name="T15" fmla="*/ 34 h 190"/>
                <a:gd name="T16" fmla="*/ 82 w 191"/>
                <a:gd name="T17" fmla="*/ 34 h 190"/>
                <a:gd name="T18" fmla="*/ 106 w 191"/>
                <a:gd name="T19" fmla="*/ 51 h 190"/>
                <a:gd name="T20" fmla="*/ 81 w 191"/>
                <a:gd name="T21" fmla="*/ 43 h 190"/>
                <a:gd name="T22" fmla="*/ 66 w 191"/>
                <a:gd name="T23" fmla="*/ 45 h 190"/>
                <a:gd name="T24" fmla="*/ 36 w 191"/>
                <a:gd name="T25" fmla="*/ 96 h 190"/>
                <a:gd name="T26" fmla="*/ 47 w 191"/>
                <a:gd name="T27" fmla="*/ 107 h 190"/>
                <a:gd name="T28" fmla="*/ 59 w 191"/>
                <a:gd name="T29" fmla="*/ 104 h 190"/>
                <a:gd name="T30" fmla="*/ 101 w 191"/>
                <a:gd name="T31" fmla="*/ 87 h 190"/>
                <a:gd name="T32" fmla="*/ 69 w 191"/>
                <a:gd name="T33" fmla="*/ 115 h 190"/>
                <a:gd name="T34" fmla="*/ 108 w 191"/>
                <a:gd name="T35" fmla="*/ 93 h 190"/>
                <a:gd name="T36" fmla="*/ 110 w 191"/>
                <a:gd name="T37" fmla="*/ 124 h 190"/>
                <a:gd name="T38" fmla="*/ 141 w 191"/>
                <a:gd name="T39" fmla="*/ 117 h 190"/>
                <a:gd name="T40" fmla="*/ 140 w 191"/>
                <a:gd name="T41" fmla="*/ 87 h 190"/>
                <a:gd name="T42" fmla="*/ 157 w 191"/>
                <a:gd name="T43" fmla="*/ 123 h 190"/>
                <a:gd name="T44" fmla="*/ 181 w 191"/>
                <a:gd name="T45" fmla="*/ 95 h 190"/>
                <a:gd name="T46" fmla="*/ 145 w 191"/>
                <a:gd name="T47" fmla="*/ 75 h 190"/>
                <a:gd name="T48" fmla="*/ 30 w 191"/>
                <a:gd name="T49" fmla="*/ 106 h 190"/>
                <a:gd name="T50" fmla="*/ 26 w 191"/>
                <a:gd name="T51" fmla="*/ 107 h 190"/>
                <a:gd name="T52" fmla="*/ 28 w 191"/>
                <a:gd name="T53" fmla="*/ 146 h 190"/>
                <a:gd name="T54" fmla="*/ 43 w 191"/>
                <a:gd name="T55" fmla="*/ 116 h 190"/>
                <a:gd name="T56" fmla="*/ 119 w 191"/>
                <a:gd name="T57" fmla="*/ 166 h 190"/>
                <a:gd name="T58" fmla="*/ 118 w 191"/>
                <a:gd name="T59" fmla="*/ 177 h 190"/>
                <a:gd name="T60" fmla="*/ 143 w 191"/>
                <a:gd name="T61" fmla="*/ 142 h 190"/>
                <a:gd name="T62" fmla="*/ 110 w 191"/>
                <a:gd name="T63" fmla="*/ 131 h 190"/>
                <a:gd name="T64" fmla="*/ 119 w 191"/>
                <a:gd name="T65" fmla="*/ 166 h 190"/>
                <a:gd name="T66" fmla="*/ 159 w 191"/>
                <a:gd name="T67" fmla="*/ 129 h 190"/>
                <a:gd name="T68" fmla="*/ 151 w 191"/>
                <a:gd name="T69" fmla="*/ 141 h 190"/>
                <a:gd name="T70" fmla="*/ 175 w 191"/>
                <a:gd name="T71" fmla="*/ 126 h 190"/>
                <a:gd name="T72" fmla="*/ 112 w 191"/>
                <a:gd name="T73" fmla="*/ 178 h 190"/>
                <a:gd name="T74" fmla="*/ 110 w 191"/>
                <a:gd name="T75" fmla="*/ 173 h 190"/>
                <a:gd name="T76" fmla="*/ 107 w 191"/>
                <a:gd name="T77" fmla="*/ 160 h 190"/>
                <a:gd name="T78" fmla="*/ 67 w 191"/>
                <a:gd name="T79" fmla="*/ 123 h 190"/>
                <a:gd name="T80" fmla="*/ 48 w 191"/>
                <a:gd name="T81" fmla="*/ 127 h 190"/>
                <a:gd name="T82" fmla="*/ 96 w 191"/>
                <a:gd name="T83" fmla="*/ 180 h 190"/>
                <a:gd name="T84" fmla="*/ 19 w 191"/>
                <a:gd name="T85" fmla="*/ 104 h 190"/>
                <a:gd name="T86" fmla="*/ 11 w 191"/>
                <a:gd name="T87" fmla="*/ 92 h 190"/>
                <a:gd name="T88" fmla="*/ 15 w 191"/>
                <a:gd name="T89" fmla="*/ 121 h 190"/>
                <a:gd name="T90" fmla="*/ 18 w 191"/>
                <a:gd name="T91" fmla="*/ 90 h 190"/>
                <a:gd name="T92" fmla="*/ 26 w 191"/>
                <a:gd name="T93" fmla="*/ 86 h 190"/>
                <a:gd name="T94" fmla="*/ 62 w 191"/>
                <a:gd name="T95" fmla="*/ 37 h 190"/>
                <a:gd name="T96" fmla="*/ 42 w 191"/>
                <a:gd name="T97" fmla="*/ 29 h 190"/>
                <a:gd name="T98" fmla="*/ 49 w 191"/>
                <a:gd name="T99" fmla="*/ 24 h 190"/>
                <a:gd name="T100" fmla="*/ 72 w 191"/>
                <a:gd name="T101" fmla="*/ 27 h 190"/>
                <a:gd name="T102" fmla="*/ 121 w 191"/>
                <a:gd name="T103" fmla="*/ 14 h 190"/>
                <a:gd name="T104" fmla="*/ 49 w 191"/>
                <a:gd name="T105" fmla="*/ 24 h 190"/>
                <a:gd name="T106" fmla="*/ 102 w 191"/>
                <a:gd name="T107" fmla="*/ 71 h 190"/>
                <a:gd name="T108" fmla="*/ 138 w 191"/>
                <a:gd name="T109" fmla="*/ 71 h 190"/>
                <a:gd name="T110" fmla="*/ 120 w 191"/>
                <a:gd name="T111" fmla="*/ 60 h 190"/>
                <a:gd name="T112" fmla="*/ 120 w 191"/>
                <a:gd name="T113" fmla="*/ 83 h 190"/>
                <a:gd name="T114" fmla="*/ 120 w 191"/>
                <a:gd name="T115" fmla="*/ 60 h 190"/>
                <a:gd name="T116" fmla="*/ 115 w 191"/>
                <a:gd name="T117" fmla="*/ 71 h 190"/>
                <a:gd name="T118" fmla="*/ 126 w 191"/>
                <a:gd name="T119" fmla="*/ 71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1" h="190">
                  <a:moveTo>
                    <a:pt x="96" y="190"/>
                  </a:moveTo>
                  <a:cubicBezTo>
                    <a:pt x="43" y="190"/>
                    <a:pt x="0" y="147"/>
                    <a:pt x="0" y="95"/>
                  </a:cubicBezTo>
                  <a:cubicBezTo>
                    <a:pt x="0" y="90"/>
                    <a:pt x="1" y="85"/>
                    <a:pt x="2" y="80"/>
                  </a:cubicBezTo>
                  <a:cubicBezTo>
                    <a:pt x="2" y="78"/>
                    <a:pt x="2" y="78"/>
                    <a:pt x="2" y="78"/>
                  </a:cubicBezTo>
                  <a:cubicBezTo>
                    <a:pt x="2" y="78"/>
                    <a:pt x="2" y="78"/>
                    <a:pt x="2" y="78"/>
                  </a:cubicBezTo>
                  <a:cubicBezTo>
                    <a:pt x="10" y="34"/>
                    <a:pt x="49" y="0"/>
                    <a:pt x="96" y="0"/>
                  </a:cubicBezTo>
                  <a:cubicBezTo>
                    <a:pt x="148" y="0"/>
                    <a:pt x="191" y="42"/>
                    <a:pt x="191" y="95"/>
                  </a:cubicBezTo>
                  <a:cubicBezTo>
                    <a:pt x="191" y="147"/>
                    <a:pt x="148" y="190"/>
                    <a:pt x="96" y="190"/>
                  </a:cubicBezTo>
                  <a:close/>
                  <a:moveTo>
                    <a:pt x="145" y="75"/>
                  </a:moveTo>
                  <a:cubicBezTo>
                    <a:pt x="145" y="74"/>
                    <a:pt x="146" y="73"/>
                    <a:pt x="146" y="72"/>
                  </a:cubicBezTo>
                  <a:cubicBezTo>
                    <a:pt x="146" y="70"/>
                    <a:pt x="145" y="68"/>
                    <a:pt x="145" y="67"/>
                  </a:cubicBezTo>
                  <a:cubicBezTo>
                    <a:pt x="154" y="66"/>
                    <a:pt x="164" y="65"/>
                    <a:pt x="175" y="66"/>
                  </a:cubicBezTo>
                  <a:cubicBezTo>
                    <a:pt x="172" y="56"/>
                    <a:pt x="167" y="47"/>
                    <a:pt x="160" y="40"/>
                  </a:cubicBezTo>
                  <a:cubicBezTo>
                    <a:pt x="155" y="42"/>
                    <a:pt x="147" y="47"/>
                    <a:pt x="139" y="55"/>
                  </a:cubicBezTo>
                  <a:cubicBezTo>
                    <a:pt x="138" y="53"/>
                    <a:pt x="136" y="52"/>
                    <a:pt x="134" y="50"/>
                  </a:cubicBezTo>
                  <a:cubicBezTo>
                    <a:pt x="142" y="42"/>
                    <a:pt x="150" y="36"/>
                    <a:pt x="154" y="34"/>
                  </a:cubicBezTo>
                  <a:cubicBezTo>
                    <a:pt x="147" y="27"/>
                    <a:pt x="139" y="22"/>
                    <a:pt x="131" y="18"/>
                  </a:cubicBezTo>
                  <a:cubicBezTo>
                    <a:pt x="123" y="19"/>
                    <a:pt x="103" y="22"/>
                    <a:pt x="82" y="34"/>
                  </a:cubicBezTo>
                  <a:cubicBezTo>
                    <a:pt x="82" y="35"/>
                    <a:pt x="82" y="36"/>
                    <a:pt x="82" y="37"/>
                  </a:cubicBezTo>
                  <a:cubicBezTo>
                    <a:pt x="90" y="40"/>
                    <a:pt x="99" y="45"/>
                    <a:pt x="106" y="51"/>
                  </a:cubicBezTo>
                  <a:cubicBezTo>
                    <a:pt x="105" y="52"/>
                    <a:pt x="103" y="53"/>
                    <a:pt x="102" y="55"/>
                  </a:cubicBezTo>
                  <a:cubicBezTo>
                    <a:pt x="96" y="51"/>
                    <a:pt x="89" y="46"/>
                    <a:pt x="81" y="43"/>
                  </a:cubicBezTo>
                  <a:cubicBezTo>
                    <a:pt x="79" y="45"/>
                    <a:pt x="76" y="47"/>
                    <a:pt x="72" y="47"/>
                  </a:cubicBezTo>
                  <a:cubicBezTo>
                    <a:pt x="70" y="47"/>
                    <a:pt x="68" y="46"/>
                    <a:pt x="66" y="45"/>
                  </a:cubicBezTo>
                  <a:cubicBezTo>
                    <a:pt x="54" y="55"/>
                    <a:pt x="42" y="69"/>
                    <a:pt x="33" y="89"/>
                  </a:cubicBezTo>
                  <a:cubicBezTo>
                    <a:pt x="35" y="91"/>
                    <a:pt x="36" y="93"/>
                    <a:pt x="36" y="96"/>
                  </a:cubicBezTo>
                  <a:cubicBezTo>
                    <a:pt x="36" y="98"/>
                    <a:pt x="36" y="100"/>
                    <a:pt x="35" y="101"/>
                  </a:cubicBezTo>
                  <a:cubicBezTo>
                    <a:pt x="39" y="103"/>
                    <a:pt x="43" y="105"/>
                    <a:pt x="47" y="107"/>
                  </a:cubicBezTo>
                  <a:cubicBezTo>
                    <a:pt x="49" y="105"/>
                    <a:pt x="52" y="103"/>
                    <a:pt x="56" y="103"/>
                  </a:cubicBezTo>
                  <a:cubicBezTo>
                    <a:pt x="57" y="103"/>
                    <a:pt x="58" y="103"/>
                    <a:pt x="59" y="104"/>
                  </a:cubicBezTo>
                  <a:cubicBezTo>
                    <a:pt x="69" y="95"/>
                    <a:pt x="81" y="86"/>
                    <a:pt x="97" y="79"/>
                  </a:cubicBezTo>
                  <a:cubicBezTo>
                    <a:pt x="98" y="82"/>
                    <a:pt x="99" y="85"/>
                    <a:pt x="101" y="87"/>
                  </a:cubicBezTo>
                  <a:cubicBezTo>
                    <a:pt x="89" y="92"/>
                    <a:pt x="77" y="99"/>
                    <a:pt x="66" y="108"/>
                  </a:cubicBezTo>
                  <a:cubicBezTo>
                    <a:pt x="67" y="110"/>
                    <a:pt x="68" y="113"/>
                    <a:pt x="69" y="115"/>
                  </a:cubicBezTo>
                  <a:cubicBezTo>
                    <a:pt x="79" y="119"/>
                    <a:pt x="90" y="121"/>
                    <a:pt x="103" y="123"/>
                  </a:cubicBezTo>
                  <a:cubicBezTo>
                    <a:pt x="103" y="112"/>
                    <a:pt x="105" y="102"/>
                    <a:pt x="108" y="93"/>
                  </a:cubicBezTo>
                  <a:cubicBezTo>
                    <a:pt x="110" y="95"/>
                    <a:pt x="112" y="96"/>
                    <a:pt x="115" y="96"/>
                  </a:cubicBezTo>
                  <a:cubicBezTo>
                    <a:pt x="112" y="104"/>
                    <a:pt x="111" y="114"/>
                    <a:pt x="110" y="124"/>
                  </a:cubicBezTo>
                  <a:cubicBezTo>
                    <a:pt x="118" y="125"/>
                    <a:pt x="126" y="125"/>
                    <a:pt x="134" y="125"/>
                  </a:cubicBezTo>
                  <a:cubicBezTo>
                    <a:pt x="136" y="122"/>
                    <a:pt x="138" y="119"/>
                    <a:pt x="141" y="117"/>
                  </a:cubicBezTo>
                  <a:cubicBezTo>
                    <a:pt x="140" y="109"/>
                    <a:pt x="137" y="101"/>
                    <a:pt x="134" y="93"/>
                  </a:cubicBezTo>
                  <a:cubicBezTo>
                    <a:pt x="136" y="91"/>
                    <a:pt x="138" y="90"/>
                    <a:pt x="140" y="87"/>
                  </a:cubicBezTo>
                  <a:cubicBezTo>
                    <a:pt x="145" y="96"/>
                    <a:pt x="148" y="106"/>
                    <a:pt x="150" y="117"/>
                  </a:cubicBezTo>
                  <a:cubicBezTo>
                    <a:pt x="153" y="118"/>
                    <a:pt x="156" y="120"/>
                    <a:pt x="157" y="123"/>
                  </a:cubicBezTo>
                  <a:cubicBezTo>
                    <a:pt x="164" y="122"/>
                    <a:pt x="170" y="120"/>
                    <a:pt x="177" y="119"/>
                  </a:cubicBezTo>
                  <a:cubicBezTo>
                    <a:pt x="179" y="111"/>
                    <a:pt x="181" y="103"/>
                    <a:pt x="181" y="95"/>
                  </a:cubicBezTo>
                  <a:cubicBezTo>
                    <a:pt x="181" y="87"/>
                    <a:pt x="179" y="80"/>
                    <a:pt x="177" y="73"/>
                  </a:cubicBezTo>
                  <a:cubicBezTo>
                    <a:pt x="172" y="73"/>
                    <a:pt x="160" y="73"/>
                    <a:pt x="145" y="75"/>
                  </a:cubicBezTo>
                  <a:close/>
                  <a:moveTo>
                    <a:pt x="43" y="113"/>
                  </a:moveTo>
                  <a:cubicBezTo>
                    <a:pt x="39" y="111"/>
                    <a:pt x="34" y="108"/>
                    <a:pt x="30" y="106"/>
                  </a:cubicBezTo>
                  <a:cubicBezTo>
                    <a:pt x="29" y="106"/>
                    <a:pt x="28" y="107"/>
                    <a:pt x="26" y="107"/>
                  </a:cubicBezTo>
                  <a:cubicBezTo>
                    <a:pt x="26" y="107"/>
                    <a:pt x="26" y="107"/>
                    <a:pt x="26" y="107"/>
                  </a:cubicBezTo>
                  <a:cubicBezTo>
                    <a:pt x="24" y="115"/>
                    <a:pt x="22" y="124"/>
                    <a:pt x="20" y="134"/>
                  </a:cubicBezTo>
                  <a:cubicBezTo>
                    <a:pt x="22" y="138"/>
                    <a:pt x="25" y="142"/>
                    <a:pt x="28" y="146"/>
                  </a:cubicBezTo>
                  <a:cubicBezTo>
                    <a:pt x="30" y="141"/>
                    <a:pt x="35" y="131"/>
                    <a:pt x="44" y="120"/>
                  </a:cubicBezTo>
                  <a:cubicBezTo>
                    <a:pt x="43" y="119"/>
                    <a:pt x="43" y="117"/>
                    <a:pt x="43" y="116"/>
                  </a:cubicBezTo>
                  <a:cubicBezTo>
                    <a:pt x="43" y="115"/>
                    <a:pt x="43" y="114"/>
                    <a:pt x="43" y="113"/>
                  </a:cubicBezTo>
                  <a:close/>
                  <a:moveTo>
                    <a:pt x="119" y="166"/>
                  </a:moveTo>
                  <a:cubicBezTo>
                    <a:pt x="119" y="167"/>
                    <a:pt x="117" y="171"/>
                    <a:pt x="116" y="172"/>
                  </a:cubicBezTo>
                  <a:cubicBezTo>
                    <a:pt x="117" y="174"/>
                    <a:pt x="117" y="174"/>
                    <a:pt x="118" y="177"/>
                  </a:cubicBezTo>
                  <a:cubicBezTo>
                    <a:pt x="126" y="175"/>
                    <a:pt x="133" y="172"/>
                    <a:pt x="139" y="168"/>
                  </a:cubicBezTo>
                  <a:cubicBezTo>
                    <a:pt x="141" y="162"/>
                    <a:pt x="143" y="153"/>
                    <a:pt x="143" y="142"/>
                  </a:cubicBezTo>
                  <a:cubicBezTo>
                    <a:pt x="138" y="140"/>
                    <a:pt x="135" y="136"/>
                    <a:pt x="134" y="132"/>
                  </a:cubicBezTo>
                  <a:cubicBezTo>
                    <a:pt x="126" y="132"/>
                    <a:pt x="118" y="132"/>
                    <a:pt x="110" y="131"/>
                  </a:cubicBezTo>
                  <a:cubicBezTo>
                    <a:pt x="110" y="140"/>
                    <a:pt x="112" y="149"/>
                    <a:pt x="114" y="160"/>
                  </a:cubicBezTo>
                  <a:cubicBezTo>
                    <a:pt x="116" y="161"/>
                    <a:pt x="119" y="163"/>
                    <a:pt x="119" y="166"/>
                  </a:cubicBezTo>
                  <a:close/>
                  <a:moveTo>
                    <a:pt x="175" y="126"/>
                  </a:moveTo>
                  <a:cubicBezTo>
                    <a:pt x="169" y="127"/>
                    <a:pt x="164" y="128"/>
                    <a:pt x="159" y="129"/>
                  </a:cubicBezTo>
                  <a:cubicBezTo>
                    <a:pt x="159" y="129"/>
                    <a:pt x="159" y="129"/>
                    <a:pt x="159" y="129"/>
                  </a:cubicBezTo>
                  <a:cubicBezTo>
                    <a:pt x="159" y="135"/>
                    <a:pt x="156" y="140"/>
                    <a:pt x="151" y="141"/>
                  </a:cubicBezTo>
                  <a:cubicBezTo>
                    <a:pt x="150" y="148"/>
                    <a:pt x="149" y="155"/>
                    <a:pt x="147" y="162"/>
                  </a:cubicBezTo>
                  <a:cubicBezTo>
                    <a:pt x="159" y="153"/>
                    <a:pt x="169" y="140"/>
                    <a:pt x="175" y="126"/>
                  </a:cubicBezTo>
                  <a:close/>
                  <a:moveTo>
                    <a:pt x="96" y="180"/>
                  </a:moveTo>
                  <a:cubicBezTo>
                    <a:pt x="101" y="180"/>
                    <a:pt x="106" y="179"/>
                    <a:pt x="112" y="178"/>
                  </a:cubicBezTo>
                  <a:cubicBezTo>
                    <a:pt x="111" y="177"/>
                    <a:pt x="111" y="175"/>
                    <a:pt x="110" y="173"/>
                  </a:cubicBezTo>
                  <a:cubicBezTo>
                    <a:pt x="110" y="173"/>
                    <a:pt x="110" y="173"/>
                    <a:pt x="110" y="173"/>
                  </a:cubicBezTo>
                  <a:cubicBezTo>
                    <a:pt x="106" y="173"/>
                    <a:pt x="103" y="170"/>
                    <a:pt x="103" y="166"/>
                  </a:cubicBezTo>
                  <a:cubicBezTo>
                    <a:pt x="103" y="164"/>
                    <a:pt x="104" y="162"/>
                    <a:pt x="107" y="160"/>
                  </a:cubicBezTo>
                  <a:cubicBezTo>
                    <a:pt x="104" y="150"/>
                    <a:pt x="103" y="140"/>
                    <a:pt x="103" y="131"/>
                  </a:cubicBezTo>
                  <a:cubicBezTo>
                    <a:pt x="90" y="129"/>
                    <a:pt x="78" y="126"/>
                    <a:pt x="67" y="123"/>
                  </a:cubicBezTo>
                  <a:cubicBezTo>
                    <a:pt x="65" y="126"/>
                    <a:pt x="61" y="129"/>
                    <a:pt x="56" y="129"/>
                  </a:cubicBezTo>
                  <a:cubicBezTo>
                    <a:pt x="53" y="129"/>
                    <a:pt x="51" y="128"/>
                    <a:pt x="48" y="127"/>
                  </a:cubicBezTo>
                  <a:cubicBezTo>
                    <a:pt x="43" y="134"/>
                    <a:pt x="38" y="143"/>
                    <a:pt x="34" y="154"/>
                  </a:cubicBezTo>
                  <a:cubicBezTo>
                    <a:pt x="50" y="170"/>
                    <a:pt x="71" y="180"/>
                    <a:pt x="96" y="180"/>
                  </a:cubicBezTo>
                  <a:close/>
                  <a:moveTo>
                    <a:pt x="15" y="121"/>
                  </a:moveTo>
                  <a:cubicBezTo>
                    <a:pt x="16" y="117"/>
                    <a:pt x="17" y="111"/>
                    <a:pt x="19" y="104"/>
                  </a:cubicBezTo>
                  <a:cubicBezTo>
                    <a:pt x="17" y="102"/>
                    <a:pt x="16" y="99"/>
                    <a:pt x="16" y="97"/>
                  </a:cubicBezTo>
                  <a:cubicBezTo>
                    <a:pt x="14" y="95"/>
                    <a:pt x="12" y="94"/>
                    <a:pt x="11" y="92"/>
                  </a:cubicBezTo>
                  <a:cubicBezTo>
                    <a:pt x="11" y="93"/>
                    <a:pt x="11" y="94"/>
                    <a:pt x="11" y="95"/>
                  </a:cubicBezTo>
                  <a:cubicBezTo>
                    <a:pt x="11" y="104"/>
                    <a:pt x="12" y="113"/>
                    <a:pt x="15" y="121"/>
                  </a:cubicBezTo>
                  <a:close/>
                  <a:moveTo>
                    <a:pt x="11" y="86"/>
                  </a:moveTo>
                  <a:cubicBezTo>
                    <a:pt x="13" y="87"/>
                    <a:pt x="15" y="89"/>
                    <a:pt x="18" y="90"/>
                  </a:cubicBezTo>
                  <a:cubicBezTo>
                    <a:pt x="20" y="88"/>
                    <a:pt x="23" y="86"/>
                    <a:pt x="26" y="86"/>
                  </a:cubicBezTo>
                  <a:cubicBezTo>
                    <a:pt x="26" y="86"/>
                    <a:pt x="26" y="86"/>
                    <a:pt x="26" y="86"/>
                  </a:cubicBezTo>
                  <a:cubicBezTo>
                    <a:pt x="34" y="71"/>
                    <a:pt x="45" y="54"/>
                    <a:pt x="62" y="40"/>
                  </a:cubicBezTo>
                  <a:cubicBezTo>
                    <a:pt x="62" y="39"/>
                    <a:pt x="62" y="38"/>
                    <a:pt x="62" y="37"/>
                  </a:cubicBezTo>
                  <a:cubicBezTo>
                    <a:pt x="62" y="36"/>
                    <a:pt x="62" y="36"/>
                    <a:pt x="62" y="35"/>
                  </a:cubicBezTo>
                  <a:cubicBezTo>
                    <a:pt x="56" y="33"/>
                    <a:pt x="49" y="31"/>
                    <a:pt x="42" y="29"/>
                  </a:cubicBezTo>
                  <a:cubicBezTo>
                    <a:pt x="25" y="43"/>
                    <a:pt x="14" y="63"/>
                    <a:pt x="11" y="86"/>
                  </a:cubicBezTo>
                  <a:close/>
                  <a:moveTo>
                    <a:pt x="49" y="24"/>
                  </a:moveTo>
                  <a:cubicBezTo>
                    <a:pt x="52" y="25"/>
                    <a:pt x="58" y="27"/>
                    <a:pt x="66" y="29"/>
                  </a:cubicBezTo>
                  <a:cubicBezTo>
                    <a:pt x="67" y="28"/>
                    <a:pt x="70" y="27"/>
                    <a:pt x="72" y="27"/>
                  </a:cubicBezTo>
                  <a:cubicBezTo>
                    <a:pt x="75" y="27"/>
                    <a:pt x="77" y="28"/>
                    <a:pt x="78" y="29"/>
                  </a:cubicBezTo>
                  <a:cubicBezTo>
                    <a:pt x="90" y="22"/>
                    <a:pt x="104" y="17"/>
                    <a:pt x="121" y="14"/>
                  </a:cubicBezTo>
                  <a:cubicBezTo>
                    <a:pt x="113" y="11"/>
                    <a:pt x="104" y="10"/>
                    <a:pt x="96" y="10"/>
                  </a:cubicBezTo>
                  <a:cubicBezTo>
                    <a:pt x="78" y="10"/>
                    <a:pt x="62" y="15"/>
                    <a:pt x="49" y="24"/>
                  </a:cubicBezTo>
                  <a:close/>
                  <a:moveTo>
                    <a:pt x="120" y="89"/>
                  </a:moveTo>
                  <a:cubicBezTo>
                    <a:pt x="110" y="89"/>
                    <a:pt x="102" y="81"/>
                    <a:pt x="102" y="71"/>
                  </a:cubicBezTo>
                  <a:cubicBezTo>
                    <a:pt x="102" y="62"/>
                    <a:pt x="110" y="54"/>
                    <a:pt x="120" y="54"/>
                  </a:cubicBezTo>
                  <a:cubicBezTo>
                    <a:pt x="130" y="54"/>
                    <a:pt x="138" y="62"/>
                    <a:pt x="138" y="71"/>
                  </a:cubicBezTo>
                  <a:cubicBezTo>
                    <a:pt x="138" y="81"/>
                    <a:pt x="130" y="89"/>
                    <a:pt x="120" y="89"/>
                  </a:cubicBezTo>
                  <a:close/>
                  <a:moveTo>
                    <a:pt x="120" y="60"/>
                  </a:moveTo>
                  <a:cubicBezTo>
                    <a:pt x="114" y="60"/>
                    <a:pt x="109" y="65"/>
                    <a:pt x="109" y="71"/>
                  </a:cubicBezTo>
                  <a:cubicBezTo>
                    <a:pt x="109" y="78"/>
                    <a:pt x="114" y="83"/>
                    <a:pt x="120" y="83"/>
                  </a:cubicBezTo>
                  <a:cubicBezTo>
                    <a:pt x="127" y="83"/>
                    <a:pt x="132" y="78"/>
                    <a:pt x="132" y="71"/>
                  </a:cubicBezTo>
                  <a:cubicBezTo>
                    <a:pt x="132" y="65"/>
                    <a:pt x="127" y="60"/>
                    <a:pt x="120" y="60"/>
                  </a:cubicBezTo>
                  <a:close/>
                  <a:moveTo>
                    <a:pt x="120" y="76"/>
                  </a:moveTo>
                  <a:cubicBezTo>
                    <a:pt x="117" y="76"/>
                    <a:pt x="115" y="74"/>
                    <a:pt x="115" y="71"/>
                  </a:cubicBezTo>
                  <a:cubicBezTo>
                    <a:pt x="115" y="67"/>
                    <a:pt x="117" y="65"/>
                    <a:pt x="120" y="65"/>
                  </a:cubicBezTo>
                  <a:cubicBezTo>
                    <a:pt x="123" y="65"/>
                    <a:pt x="126" y="67"/>
                    <a:pt x="126" y="71"/>
                  </a:cubicBezTo>
                  <a:cubicBezTo>
                    <a:pt x="126" y="74"/>
                    <a:pt x="123" y="76"/>
                    <a:pt x="120" y="76"/>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36" name="Freeform 145">
              <a:extLst>
                <a:ext uri="{FF2B5EF4-FFF2-40B4-BE49-F238E27FC236}">
                  <a16:creationId xmlns:a16="http://schemas.microsoft.com/office/drawing/2014/main" id="{1269733D-B31F-47A3-9F87-405BCEC50D46}"/>
                </a:ext>
              </a:extLst>
            </p:cNvPr>
            <p:cNvSpPr>
              <a:spLocks noEditPoints="1"/>
            </p:cNvSpPr>
            <p:nvPr/>
          </p:nvSpPr>
          <p:spPr bwMode="auto">
            <a:xfrm>
              <a:off x="2970637" y="1829144"/>
              <a:ext cx="162619" cy="270037"/>
            </a:xfrm>
            <a:custGeom>
              <a:avLst/>
              <a:gdLst>
                <a:gd name="T0" fmla="*/ 76 w 109"/>
                <a:gd name="T1" fmla="*/ 127 h 181"/>
                <a:gd name="T2" fmla="*/ 65 w 109"/>
                <a:gd name="T3" fmla="*/ 116 h 181"/>
                <a:gd name="T4" fmla="*/ 76 w 109"/>
                <a:gd name="T5" fmla="*/ 105 h 181"/>
                <a:gd name="T6" fmla="*/ 98 w 109"/>
                <a:gd name="T7" fmla="*/ 94 h 181"/>
                <a:gd name="T8" fmla="*/ 109 w 109"/>
                <a:gd name="T9" fmla="*/ 105 h 181"/>
                <a:gd name="T10" fmla="*/ 76 w 109"/>
                <a:gd name="T11" fmla="*/ 116 h 181"/>
                <a:gd name="T12" fmla="*/ 87 w 109"/>
                <a:gd name="T13" fmla="*/ 149 h 181"/>
                <a:gd name="T14" fmla="*/ 76 w 109"/>
                <a:gd name="T15" fmla="*/ 138 h 181"/>
                <a:gd name="T16" fmla="*/ 87 w 109"/>
                <a:gd name="T17" fmla="*/ 127 h 181"/>
                <a:gd name="T18" fmla="*/ 98 w 109"/>
                <a:gd name="T19" fmla="*/ 159 h 181"/>
                <a:gd name="T20" fmla="*/ 87 w 109"/>
                <a:gd name="T21" fmla="*/ 170 h 181"/>
                <a:gd name="T22" fmla="*/ 87 w 109"/>
                <a:gd name="T23" fmla="*/ 149 h 181"/>
                <a:gd name="T24" fmla="*/ 98 w 109"/>
                <a:gd name="T25" fmla="*/ 159 h 181"/>
                <a:gd name="T26" fmla="*/ 65 w 109"/>
                <a:gd name="T27" fmla="*/ 181 h 181"/>
                <a:gd name="T28" fmla="*/ 76 w 109"/>
                <a:gd name="T29" fmla="*/ 170 h 181"/>
                <a:gd name="T30" fmla="*/ 87 w 109"/>
                <a:gd name="T31" fmla="*/ 181 h 181"/>
                <a:gd name="T32" fmla="*/ 54 w 109"/>
                <a:gd name="T33" fmla="*/ 159 h 181"/>
                <a:gd name="T34" fmla="*/ 65 w 109"/>
                <a:gd name="T35" fmla="*/ 149 h 181"/>
                <a:gd name="T36" fmla="*/ 65 w 109"/>
                <a:gd name="T37" fmla="*/ 170 h 181"/>
                <a:gd name="T38" fmla="*/ 54 w 109"/>
                <a:gd name="T39" fmla="*/ 159 h 181"/>
                <a:gd name="T40" fmla="*/ 44 w 109"/>
                <a:gd name="T41" fmla="*/ 127 h 181"/>
                <a:gd name="T42" fmla="*/ 54 w 109"/>
                <a:gd name="T43" fmla="*/ 138 h 181"/>
                <a:gd name="T44" fmla="*/ 44 w 109"/>
                <a:gd name="T45" fmla="*/ 149 h 181"/>
                <a:gd name="T46" fmla="*/ 22 w 109"/>
                <a:gd name="T47" fmla="*/ 138 h 181"/>
                <a:gd name="T48" fmla="*/ 11 w 109"/>
                <a:gd name="T49" fmla="*/ 149 h 181"/>
                <a:gd name="T50" fmla="*/ 0 w 109"/>
                <a:gd name="T51" fmla="*/ 159 h 181"/>
                <a:gd name="T52" fmla="*/ 11 w 109"/>
                <a:gd name="T53" fmla="*/ 0 h 181"/>
                <a:gd name="T54" fmla="*/ 22 w 109"/>
                <a:gd name="T55" fmla="*/ 7 h 181"/>
                <a:gd name="T56" fmla="*/ 11 w 109"/>
                <a:gd name="T57" fmla="*/ 17 h 181"/>
                <a:gd name="T58" fmla="*/ 22 w 109"/>
                <a:gd name="T59" fmla="*/ 138 h 181"/>
                <a:gd name="T60" fmla="*/ 33 w 109"/>
                <a:gd name="T61" fmla="*/ 127 h 181"/>
                <a:gd name="T62" fmla="*/ 22 w 109"/>
                <a:gd name="T63" fmla="*/ 138 h 181"/>
                <a:gd name="T64" fmla="*/ 22 w 109"/>
                <a:gd name="T65" fmla="*/ 28 h 181"/>
                <a:gd name="T66" fmla="*/ 33 w 109"/>
                <a:gd name="T67" fmla="*/ 17 h 181"/>
                <a:gd name="T68" fmla="*/ 44 w 109"/>
                <a:gd name="T69" fmla="*/ 39 h 181"/>
                <a:gd name="T70" fmla="*/ 33 w 109"/>
                <a:gd name="T71" fmla="*/ 28 h 181"/>
                <a:gd name="T72" fmla="*/ 44 w 109"/>
                <a:gd name="T73" fmla="*/ 39 h 181"/>
                <a:gd name="T74" fmla="*/ 44 w 109"/>
                <a:gd name="T75" fmla="*/ 116 h 181"/>
                <a:gd name="T76" fmla="*/ 33 w 109"/>
                <a:gd name="T77" fmla="*/ 127 h 181"/>
                <a:gd name="T78" fmla="*/ 87 w 109"/>
                <a:gd name="T79" fmla="*/ 83 h 181"/>
                <a:gd name="T80" fmla="*/ 98 w 109"/>
                <a:gd name="T81" fmla="*/ 94 h 181"/>
                <a:gd name="T82" fmla="*/ 87 w 109"/>
                <a:gd name="T83" fmla="*/ 83 h 181"/>
                <a:gd name="T84" fmla="*/ 87 w 109"/>
                <a:gd name="T85" fmla="*/ 73 h 181"/>
                <a:gd name="T86" fmla="*/ 76 w 109"/>
                <a:gd name="T87" fmla="*/ 83 h 181"/>
                <a:gd name="T88" fmla="*/ 65 w 109"/>
                <a:gd name="T89" fmla="*/ 62 h 181"/>
                <a:gd name="T90" fmla="*/ 76 w 109"/>
                <a:gd name="T91" fmla="*/ 73 h 181"/>
                <a:gd name="T92" fmla="*/ 65 w 109"/>
                <a:gd name="T93" fmla="*/ 62 h 181"/>
                <a:gd name="T94" fmla="*/ 44 w 109"/>
                <a:gd name="T95" fmla="*/ 51 h 181"/>
                <a:gd name="T96" fmla="*/ 54 w 109"/>
                <a:gd name="T97" fmla="*/ 40 h 181"/>
                <a:gd name="T98" fmla="*/ 65 w 109"/>
                <a:gd name="T99" fmla="*/ 51 h 181"/>
                <a:gd name="T100" fmla="*/ 54 w 109"/>
                <a:gd name="T101" fmla="*/ 6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9" h="181">
                  <a:moveTo>
                    <a:pt x="76" y="116"/>
                  </a:moveTo>
                  <a:lnTo>
                    <a:pt x="76" y="127"/>
                  </a:lnTo>
                  <a:lnTo>
                    <a:pt x="65" y="127"/>
                  </a:lnTo>
                  <a:lnTo>
                    <a:pt x="65" y="116"/>
                  </a:lnTo>
                  <a:lnTo>
                    <a:pt x="65" y="105"/>
                  </a:lnTo>
                  <a:lnTo>
                    <a:pt x="76" y="105"/>
                  </a:lnTo>
                  <a:lnTo>
                    <a:pt x="98" y="105"/>
                  </a:lnTo>
                  <a:lnTo>
                    <a:pt x="98" y="94"/>
                  </a:lnTo>
                  <a:lnTo>
                    <a:pt x="109" y="94"/>
                  </a:lnTo>
                  <a:lnTo>
                    <a:pt x="109" y="105"/>
                  </a:lnTo>
                  <a:lnTo>
                    <a:pt x="109" y="116"/>
                  </a:lnTo>
                  <a:lnTo>
                    <a:pt x="76" y="116"/>
                  </a:lnTo>
                  <a:close/>
                  <a:moveTo>
                    <a:pt x="87" y="138"/>
                  </a:moveTo>
                  <a:lnTo>
                    <a:pt x="87" y="149"/>
                  </a:lnTo>
                  <a:lnTo>
                    <a:pt x="76" y="149"/>
                  </a:lnTo>
                  <a:lnTo>
                    <a:pt x="76" y="138"/>
                  </a:lnTo>
                  <a:lnTo>
                    <a:pt x="76" y="127"/>
                  </a:lnTo>
                  <a:lnTo>
                    <a:pt x="87" y="127"/>
                  </a:lnTo>
                  <a:lnTo>
                    <a:pt x="87" y="138"/>
                  </a:lnTo>
                  <a:close/>
                  <a:moveTo>
                    <a:pt x="98" y="159"/>
                  </a:moveTo>
                  <a:lnTo>
                    <a:pt x="98" y="170"/>
                  </a:lnTo>
                  <a:lnTo>
                    <a:pt x="87" y="170"/>
                  </a:lnTo>
                  <a:lnTo>
                    <a:pt x="87" y="159"/>
                  </a:lnTo>
                  <a:lnTo>
                    <a:pt x="87" y="149"/>
                  </a:lnTo>
                  <a:lnTo>
                    <a:pt x="98" y="149"/>
                  </a:lnTo>
                  <a:lnTo>
                    <a:pt x="98" y="159"/>
                  </a:lnTo>
                  <a:close/>
                  <a:moveTo>
                    <a:pt x="76" y="181"/>
                  </a:moveTo>
                  <a:lnTo>
                    <a:pt x="65" y="181"/>
                  </a:lnTo>
                  <a:lnTo>
                    <a:pt x="65" y="170"/>
                  </a:lnTo>
                  <a:lnTo>
                    <a:pt x="76" y="170"/>
                  </a:lnTo>
                  <a:lnTo>
                    <a:pt x="87" y="170"/>
                  </a:lnTo>
                  <a:lnTo>
                    <a:pt x="87" y="181"/>
                  </a:lnTo>
                  <a:lnTo>
                    <a:pt x="76" y="181"/>
                  </a:lnTo>
                  <a:close/>
                  <a:moveTo>
                    <a:pt x="54" y="159"/>
                  </a:moveTo>
                  <a:lnTo>
                    <a:pt x="54" y="149"/>
                  </a:lnTo>
                  <a:lnTo>
                    <a:pt x="65" y="149"/>
                  </a:lnTo>
                  <a:lnTo>
                    <a:pt x="65" y="159"/>
                  </a:lnTo>
                  <a:lnTo>
                    <a:pt x="65" y="170"/>
                  </a:lnTo>
                  <a:lnTo>
                    <a:pt x="54" y="170"/>
                  </a:lnTo>
                  <a:lnTo>
                    <a:pt x="54" y="159"/>
                  </a:lnTo>
                  <a:close/>
                  <a:moveTo>
                    <a:pt x="44" y="138"/>
                  </a:moveTo>
                  <a:lnTo>
                    <a:pt x="44" y="127"/>
                  </a:lnTo>
                  <a:lnTo>
                    <a:pt x="54" y="127"/>
                  </a:lnTo>
                  <a:lnTo>
                    <a:pt x="54" y="138"/>
                  </a:lnTo>
                  <a:lnTo>
                    <a:pt x="54" y="149"/>
                  </a:lnTo>
                  <a:lnTo>
                    <a:pt x="44" y="149"/>
                  </a:lnTo>
                  <a:lnTo>
                    <a:pt x="44" y="138"/>
                  </a:lnTo>
                  <a:close/>
                  <a:moveTo>
                    <a:pt x="22" y="138"/>
                  </a:moveTo>
                  <a:lnTo>
                    <a:pt x="22" y="149"/>
                  </a:lnTo>
                  <a:lnTo>
                    <a:pt x="11" y="149"/>
                  </a:lnTo>
                  <a:lnTo>
                    <a:pt x="11" y="159"/>
                  </a:lnTo>
                  <a:lnTo>
                    <a:pt x="0" y="159"/>
                  </a:lnTo>
                  <a:lnTo>
                    <a:pt x="0" y="0"/>
                  </a:lnTo>
                  <a:lnTo>
                    <a:pt x="11" y="0"/>
                  </a:lnTo>
                  <a:lnTo>
                    <a:pt x="11" y="7"/>
                  </a:lnTo>
                  <a:lnTo>
                    <a:pt x="22" y="7"/>
                  </a:lnTo>
                  <a:lnTo>
                    <a:pt x="22" y="17"/>
                  </a:lnTo>
                  <a:lnTo>
                    <a:pt x="11" y="17"/>
                  </a:lnTo>
                  <a:lnTo>
                    <a:pt x="11" y="138"/>
                  </a:lnTo>
                  <a:lnTo>
                    <a:pt x="22" y="138"/>
                  </a:lnTo>
                  <a:lnTo>
                    <a:pt x="22" y="127"/>
                  </a:lnTo>
                  <a:lnTo>
                    <a:pt x="33" y="127"/>
                  </a:lnTo>
                  <a:lnTo>
                    <a:pt x="33" y="138"/>
                  </a:lnTo>
                  <a:lnTo>
                    <a:pt x="22" y="138"/>
                  </a:lnTo>
                  <a:close/>
                  <a:moveTo>
                    <a:pt x="33" y="28"/>
                  </a:moveTo>
                  <a:lnTo>
                    <a:pt x="22" y="28"/>
                  </a:lnTo>
                  <a:lnTo>
                    <a:pt x="22" y="17"/>
                  </a:lnTo>
                  <a:lnTo>
                    <a:pt x="33" y="17"/>
                  </a:lnTo>
                  <a:lnTo>
                    <a:pt x="33" y="28"/>
                  </a:lnTo>
                  <a:close/>
                  <a:moveTo>
                    <a:pt x="44" y="39"/>
                  </a:moveTo>
                  <a:lnTo>
                    <a:pt x="33" y="39"/>
                  </a:lnTo>
                  <a:lnTo>
                    <a:pt x="33" y="28"/>
                  </a:lnTo>
                  <a:lnTo>
                    <a:pt x="44" y="28"/>
                  </a:lnTo>
                  <a:lnTo>
                    <a:pt x="44" y="39"/>
                  </a:lnTo>
                  <a:close/>
                  <a:moveTo>
                    <a:pt x="33" y="116"/>
                  </a:moveTo>
                  <a:lnTo>
                    <a:pt x="44" y="116"/>
                  </a:lnTo>
                  <a:lnTo>
                    <a:pt x="44" y="127"/>
                  </a:lnTo>
                  <a:lnTo>
                    <a:pt x="33" y="127"/>
                  </a:lnTo>
                  <a:lnTo>
                    <a:pt x="33" y="116"/>
                  </a:lnTo>
                  <a:close/>
                  <a:moveTo>
                    <a:pt x="87" y="83"/>
                  </a:moveTo>
                  <a:lnTo>
                    <a:pt x="98" y="83"/>
                  </a:lnTo>
                  <a:lnTo>
                    <a:pt x="98" y="94"/>
                  </a:lnTo>
                  <a:lnTo>
                    <a:pt x="87" y="94"/>
                  </a:lnTo>
                  <a:lnTo>
                    <a:pt x="87" y="83"/>
                  </a:lnTo>
                  <a:close/>
                  <a:moveTo>
                    <a:pt x="76" y="73"/>
                  </a:moveTo>
                  <a:lnTo>
                    <a:pt x="87" y="73"/>
                  </a:lnTo>
                  <a:lnTo>
                    <a:pt x="87" y="83"/>
                  </a:lnTo>
                  <a:lnTo>
                    <a:pt x="76" y="83"/>
                  </a:lnTo>
                  <a:lnTo>
                    <a:pt x="76" y="73"/>
                  </a:lnTo>
                  <a:close/>
                  <a:moveTo>
                    <a:pt x="65" y="62"/>
                  </a:moveTo>
                  <a:lnTo>
                    <a:pt x="76" y="62"/>
                  </a:lnTo>
                  <a:lnTo>
                    <a:pt x="76" y="73"/>
                  </a:lnTo>
                  <a:lnTo>
                    <a:pt x="65" y="73"/>
                  </a:lnTo>
                  <a:lnTo>
                    <a:pt x="65" y="62"/>
                  </a:lnTo>
                  <a:close/>
                  <a:moveTo>
                    <a:pt x="54" y="51"/>
                  </a:moveTo>
                  <a:lnTo>
                    <a:pt x="44" y="51"/>
                  </a:lnTo>
                  <a:lnTo>
                    <a:pt x="44" y="40"/>
                  </a:lnTo>
                  <a:lnTo>
                    <a:pt x="54" y="40"/>
                  </a:lnTo>
                  <a:lnTo>
                    <a:pt x="54" y="51"/>
                  </a:lnTo>
                  <a:lnTo>
                    <a:pt x="65" y="51"/>
                  </a:lnTo>
                  <a:lnTo>
                    <a:pt x="65" y="62"/>
                  </a:lnTo>
                  <a:lnTo>
                    <a:pt x="54" y="62"/>
                  </a:lnTo>
                  <a:lnTo>
                    <a:pt x="54" y="51"/>
                  </a:ln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grpSp>
      <p:sp>
        <p:nvSpPr>
          <p:cNvPr id="237" name="TextBox 42">
            <a:extLst>
              <a:ext uri="{FF2B5EF4-FFF2-40B4-BE49-F238E27FC236}">
                <a16:creationId xmlns:a16="http://schemas.microsoft.com/office/drawing/2014/main" id="{6789F01C-7558-430E-9E9A-C4C942701A0A}"/>
              </a:ext>
            </a:extLst>
          </p:cNvPr>
          <p:cNvSpPr txBox="1"/>
          <p:nvPr/>
        </p:nvSpPr>
        <p:spPr>
          <a:xfrm>
            <a:off x="881156" y="2785242"/>
            <a:ext cx="6275419" cy="923330"/>
          </a:xfrm>
          <a:prstGeom prst="rect">
            <a:avLst/>
          </a:prstGeom>
          <a:noFill/>
        </p:spPr>
        <p:txBody>
          <a:bodyPr wrap="square" rtlCol="0">
            <a:spAutoFit/>
          </a:bodyPr>
          <a:lstStyle/>
          <a:p>
            <a:pPr algn="ctr"/>
            <a:r>
              <a:rPr lang="zh-CN" altLang="en-US" sz="5400" b="1" spc="300" dirty="0">
                <a:solidFill>
                  <a:srgbClr val="005CA7"/>
                </a:solidFill>
                <a:latin typeface="微软雅黑" panose="020B0503020204020204" pitchFamily="34" charset="-122"/>
                <a:ea typeface="微软雅黑" panose="020B0503020204020204" pitchFamily="34" charset="-122"/>
              </a:rPr>
              <a:t>谢谢大家！</a:t>
            </a:r>
            <a:endParaRPr lang="zh-CN" altLang="zh-CN" sz="5400" b="1" spc="300" dirty="0">
              <a:solidFill>
                <a:srgbClr val="005CA7"/>
              </a:solidFill>
              <a:latin typeface="微软雅黑" panose="020B0503020204020204" pitchFamily="34" charset="-122"/>
              <a:ea typeface="微软雅黑" panose="020B0503020204020204" pitchFamily="34" charset="-122"/>
            </a:endParaRPr>
          </a:p>
        </p:txBody>
      </p:sp>
      <p:grpSp>
        <p:nvGrpSpPr>
          <p:cNvPr id="238" name="组合 237">
            <a:extLst>
              <a:ext uri="{FF2B5EF4-FFF2-40B4-BE49-F238E27FC236}">
                <a16:creationId xmlns:a16="http://schemas.microsoft.com/office/drawing/2014/main" id="{86C04D9B-A923-4D04-9F09-EF589CF95712}"/>
              </a:ext>
            </a:extLst>
          </p:cNvPr>
          <p:cNvGrpSpPr/>
          <p:nvPr/>
        </p:nvGrpSpPr>
        <p:grpSpPr>
          <a:xfrm flipH="1" flipV="1">
            <a:off x="961464" y="2676534"/>
            <a:ext cx="5761439" cy="0"/>
            <a:chOff x="1190453" y="2641879"/>
            <a:chExt cx="7953547" cy="0"/>
          </a:xfrm>
        </p:grpSpPr>
        <p:cxnSp>
          <p:nvCxnSpPr>
            <p:cNvPr id="239" name="直接连接符 238">
              <a:extLst>
                <a:ext uri="{FF2B5EF4-FFF2-40B4-BE49-F238E27FC236}">
                  <a16:creationId xmlns:a16="http://schemas.microsoft.com/office/drawing/2014/main" id="{A73BFE35-CB34-4173-B4C9-271E08B26929}"/>
                </a:ext>
              </a:extLst>
            </p:cNvPr>
            <p:cNvCxnSpPr/>
            <p:nvPr/>
          </p:nvCxnSpPr>
          <p:spPr>
            <a:xfrm flipV="1">
              <a:off x="1190453" y="2641879"/>
              <a:ext cx="6844412"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0" name="直接连接符 239">
              <a:extLst>
                <a:ext uri="{FF2B5EF4-FFF2-40B4-BE49-F238E27FC236}">
                  <a16:creationId xmlns:a16="http://schemas.microsoft.com/office/drawing/2014/main" id="{19228CB7-02BB-4EBE-AA1C-FFF86D74EDA5}"/>
                </a:ext>
              </a:extLst>
            </p:cNvPr>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1" name="直接连接符 240">
              <a:extLst>
                <a:ext uri="{FF2B5EF4-FFF2-40B4-BE49-F238E27FC236}">
                  <a16:creationId xmlns:a16="http://schemas.microsoft.com/office/drawing/2014/main" id="{3C72B578-CD96-4A55-A544-C8626D56E088}"/>
                </a:ext>
              </a:extLst>
            </p:cNvPr>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242" name="组合 241">
            <a:extLst>
              <a:ext uri="{FF2B5EF4-FFF2-40B4-BE49-F238E27FC236}">
                <a16:creationId xmlns:a16="http://schemas.microsoft.com/office/drawing/2014/main" id="{320D11C7-AB66-4560-81BA-EEE8F3542EE2}"/>
              </a:ext>
            </a:extLst>
          </p:cNvPr>
          <p:cNvGrpSpPr/>
          <p:nvPr/>
        </p:nvGrpSpPr>
        <p:grpSpPr>
          <a:xfrm flipV="1">
            <a:off x="961464" y="3747766"/>
            <a:ext cx="5776149" cy="0"/>
            <a:chOff x="1170147" y="2641879"/>
            <a:chExt cx="7973853" cy="0"/>
          </a:xfrm>
        </p:grpSpPr>
        <p:cxnSp>
          <p:nvCxnSpPr>
            <p:cNvPr id="243" name="直接连接符 242">
              <a:extLst>
                <a:ext uri="{FF2B5EF4-FFF2-40B4-BE49-F238E27FC236}">
                  <a16:creationId xmlns:a16="http://schemas.microsoft.com/office/drawing/2014/main" id="{2AAA6553-6ACF-463D-A181-8FEAA7A95171}"/>
                </a:ext>
              </a:extLst>
            </p:cNvPr>
            <p:cNvCxnSpPr/>
            <p:nvPr/>
          </p:nvCxnSpPr>
          <p:spPr>
            <a:xfrm flipV="1">
              <a:off x="1170147" y="2641879"/>
              <a:ext cx="6864719"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4" name="直接连接符 243">
              <a:extLst>
                <a:ext uri="{FF2B5EF4-FFF2-40B4-BE49-F238E27FC236}">
                  <a16:creationId xmlns:a16="http://schemas.microsoft.com/office/drawing/2014/main" id="{2E1A2030-F549-4D1A-A42F-FD1CEB360C69}"/>
                </a:ext>
              </a:extLst>
            </p:cNvPr>
            <p:cNvCxnSpPr/>
            <p:nvPr/>
          </p:nvCxnSpPr>
          <p:spPr>
            <a:xfrm>
              <a:off x="8103924" y="2641879"/>
              <a:ext cx="754055"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45" name="直接连接符 244">
              <a:extLst>
                <a:ext uri="{FF2B5EF4-FFF2-40B4-BE49-F238E27FC236}">
                  <a16:creationId xmlns:a16="http://schemas.microsoft.com/office/drawing/2014/main" id="{3DFFAF6D-F7C9-4DA8-BEA2-52351A260C68}"/>
                </a:ext>
              </a:extLst>
            </p:cNvPr>
            <p:cNvCxnSpPr/>
            <p:nvPr/>
          </p:nvCxnSpPr>
          <p:spPr>
            <a:xfrm>
              <a:off x="8948986" y="2641879"/>
              <a:ext cx="195014"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46" name="文本框 1">
            <a:extLst>
              <a:ext uri="{FF2B5EF4-FFF2-40B4-BE49-F238E27FC236}">
                <a16:creationId xmlns:a16="http://schemas.microsoft.com/office/drawing/2014/main" id="{FA26A92E-442B-4035-AE22-0931F2E88751}"/>
              </a:ext>
            </a:extLst>
          </p:cNvPr>
          <p:cNvSpPr>
            <a:spLocks noChangeArrowheads="1"/>
          </p:cNvSpPr>
          <p:nvPr/>
        </p:nvSpPr>
        <p:spPr bwMode="auto">
          <a:xfrm>
            <a:off x="881156" y="2207149"/>
            <a:ext cx="5873476" cy="338554"/>
          </a:xfrm>
          <a:prstGeom prst="rect">
            <a:avLst/>
          </a:prstGeom>
          <a:noFill/>
        </p:spPr>
        <p:txBody>
          <a:bodyPr wrap="square" rtlCol="0">
            <a:spAutoFit/>
          </a:bodyPr>
          <a:lstStyle/>
          <a:p>
            <a:pPr algn="dist"/>
            <a:r>
              <a:rPr lang="zh-CN" altLang="en-US" sz="16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全国云计算应用创新大赛</a:t>
            </a:r>
          </a:p>
        </p:txBody>
      </p:sp>
      <p:sp>
        <p:nvSpPr>
          <p:cNvPr id="251" name="文本框 250">
            <a:extLst>
              <a:ext uri="{FF2B5EF4-FFF2-40B4-BE49-F238E27FC236}">
                <a16:creationId xmlns:a16="http://schemas.microsoft.com/office/drawing/2014/main" id="{68391537-8AF4-47D8-8F17-BA6369EF4543}"/>
              </a:ext>
            </a:extLst>
          </p:cNvPr>
          <p:cNvSpPr txBox="1"/>
          <p:nvPr/>
        </p:nvSpPr>
        <p:spPr>
          <a:xfrm>
            <a:off x="880652" y="4001445"/>
            <a:ext cx="4772510" cy="369332"/>
          </a:xfrm>
          <a:prstGeom prst="rect">
            <a:avLst/>
          </a:prstGeom>
          <a:noFill/>
        </p:spPr>
        <p:txBody>
          <a:bodyPr wrap="square" rtlCol="0">
            <a:spAutoFit/>
          </a:bodyPr>
          <a:lstStyle/>
          <a:p>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参赛团队：</a:t>
            </a:r>
            <a:r>
              <a:rPr lang="en-US" altLang="zh-CN" dirty="0" err="1">
                <a:solidFill>
                  <a:schemeClr val="bg1">
                    <a:lumMod val="50000"/>
                  </a:schemeClr>
                </a:solidFill>
                <a:latin typeface="Adobe 黑体 Std R" panose="020B0400000000000000" pitchFamily="34" charset="-122"/>
                <a:ea typeface="Adobe 黑体 Std R" panose="020B0400000000000000" pitchFamily="34" charset="-122"/>
              </a:rPr>
              <a:t>efish</a:t>
            </a:r>
            <a:r>
              <a:rPr lang="en-US" altLang="zh-CN" dirty="0">
                <a:solidFill>
                  <a:schemeClr val="bg1">
                    <a:lumMod val="50000"/>
                  </a:schemeClr>
                </a:solidFill>
                <a:latin typeface="Adobe 黑体 Std R" panose="020B0400000000000000" pitchFamily="34" charset="-122"/>
                <a:ea typeface="Adobe 黑体 Std R" panose="020B0400000000000000" pitchFamily="34" charset="-122"/>
              </a:rPr>
              <a:t> </a:t>
            </a:r>
            <a:r>
              <a:rPr lang="zh-CN" altLang="en-US" dirty="0">
                <a:solidFill>
                  <a:schemeClr val="bg1">
                    <a:lumMod val="50000"/>
                  </a:schemeClr>
                </a:solidFill>
                <a:latin typeface="Adobe 黑体 Std R" panose="020B0400000000000000" pitchFamily="34" charset="-122"/>
                <a:ea typeface="Adobe 黑体 Std R" panose="020B0400000000000000" pitchFamily="34" charset="-122"/>
              </a:rPr>
              <a:t>团队</a:t>
            </a:r>
          </a:p>
        </p:txBody>
      </p:sp>
    </p:spTree>
    <p:extLst>
      <p:ext uri="{BB962C8B-B14F-4D97-AF65-F5344CB8AC3E}">
        <p14:creationId xmlns:p14="http://schemas.microsoft.com/office/powerpoint/2010/main" val="876813449"/>
      </p:ext>
    </p:extLst>
  </p:cSld>
  <p:clrMapOvr>
    <a:masterClrMapping/>
  </p:clrMapOvr>
  <mc:AlternateContent xmlns:mc="http://schemas.openxmlformats.org/markup-compatibility/2006" xmlns:p14="http://schemas.microsoft.com/office/powerpoint/2010/main">
    <mc:Choice Requires="p14">
      <p:transition spd="slow" p14:dur="2000" advTm="2855"/>
    </mc:Choice>
    <mc:Fallback xmlns="">
      <p:transition spd="slow" advTm="28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6*min(max(#ppt_w*#ppt_h,.3),1)-7.4)/-.7*#ppt_w"/>
                                          </p:val>
                                        </p:tav>
                                        <p:tav tm="100000">
                                          <p:val>
                                            <p:strVal val="#ppt_w"/>
                                          </p:val>
                                        </p:tav>
                                      </p:tavLst>
                                    </p:anim>
                                    <p:anim calcmode="lin" valueType="num">
                                      <p:cBhvr>
                                        <p:cTn id="8" dur="500" fill="hold"/>
                                        <p:tgtEl>
                                          <p:spTgt spid="2"/>
                                        </p:tgtEl>
                                        <p:attrNameLst>
                                          <p:attrName>ppt_h</p:attrName>
                                        </p:attrNameLst>
                                      </p:cBhvr>
                                      <p:tavLst>
                                        <p:tav tm="0">
                                          <p:val>
                                            <p:strVal val="(6*min(max(#ppt_w*#ppt_h,.3),1)-7.4)/-.7*#ppt_h"/>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237"/>
                                        </p:tgtEl>
                                        <p:attrNameLst>
                                          <p:attrName>style.visibility</p:attrName>
                                        </p:attrNameLst>
                                      </p:cBhvr>
                                      <p:to>
                                        <p:strVal val="visible"/>
                                      </p:to>
                                    </p:set>
                                    <p:anim calcmode="lin" valueType="num">
                                      <p:cBhvr>
                                        <p:cTn id="14" dur="500" fill="hold"/>
                                        <p:tgtEl>
                                          <p:spTgt spid="237"/>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37"/>
                                        </p:tgtEl>
                                        <p:attrNameLst>
                                          <p:attrName>ppt_y</p:attrName>
                                        </p:attrNameLst>
                                      </p:cBhvr>
                                      <p:tavLst>
                                        <p:tav tm="0">
                                          <p:val>
                                            <p:strVal val="#ppt_y"/>
                                          </p:val>
                                        </p:tav>
                                        <p:tav tm="100000">
                                          <p:val>
                                            <p:strVal val="#ppt_y"/>
                                          </p:val>
                                        </p:tav>
                                      </p:tavLst>
                                    </p:anim>
                                    <p:anim calcmode="lin" valueType="num">
                                      <p:cBhvr>
                                        <p:cTn id="16" dur="500" fill="hold"/>
                                        <p:tgtEl>
                                          <p:spTgt spid="237"/>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37"/>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37"/>
                                        </p:tgtEl>
                                      </p:cBhvr>
                                    </p:animEffect>
                                  </p:childTnLst>
                                </p:cTn>
                              </p:par>
                            </p:childTnLst>
                          </p:cTn>
                        </p:par>
                        <p:par>
                          <p:cTn id="19" fill="hold">
                            <p:stCondLst>
                              <p:cond delay="1200"/>
                            </p:stCondLst>
                            <p:childTnLst>
                              <p:par>
                                <p:cTn id="20" presetID="22" presetClass="entr" presetSubtype="8" fill="hold" nodeType="after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wipe(left)">
                                      <p:cBhvr>
                                        <p:cTn id="22" dur="500"/>
                                        <p:tgtEl>
                                          <p:spTgt spid="238"/>
                                        </p:tgtEl>
                                      </p:cBhvr>
                                    </p:animEffect>
                                  </p:childTnLst>
                                </p:cTn>
                              </p:par>
                              <p:par>
                                <p:cTn id="23" presetID="22" presetClass="entr" presetSubtype="2" fill="hold" nodeType="with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wipe(left)">
                                      <p:cBhvr>
                                        <p:cTn id="28" dur="500"/>
                                        <p:tgtEl>
                                          <p:spTgt spid="246"/>
                                        </p:tgtEl>
                                      </p:cBhvr>
                                    </p:animEffect>
                                  </p:childTnLst>
                                </p:cTn>
                              </p:par>
                              <p:par>
                                <p:cTn id="29" presetID="22" presetClass="entr" presetSubtype="8" fill="hold" grpId="0" nodeType="withEffect">
                                  <p:stCondLst>
                                    <p:cond delay="400"/>
                                  </p:stCondLst>
                                  <p:childTnLst>
                                    <p:set>
                                      <p:cBhvr>
                                        <p:cTn id="30" dur="1" fill="hold">
                                          <p:stCondLst>
                                            <p:cond delay="0"/>
                                          </p:stCondLst>
                                        </p:cTn>
                                        <p:tgtEl>
                                          <p:spTgt spid="251"/>
                                        </p:tgtEl>
                                        <p:attrNameLst>
                                          <p:attrName>style.visibility</p:attrName>
                                        </p:attrNameLst>
                                      </p:cBhvr>
                                      <p:to>
                                        <p:strVal val="visible"/>
                                      </p:to>
                                    </p:set>
                                    <p:animEffect transition="in" filter="wipe(left)">
                                      <p:cBhvr>
                                        <p:cTn id="31"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P spid="246" grpId="0"/>
      <p:bldP spid="2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nvSpPr>
        <p:spPr>
          <a:xfrm>
            <a:off x="4464789" y="382219"/>
            <a:ext cx="3262424" cy="707882"/>
          </a:xfrm>
          <a:prstGeom prst="rect">
            <a:avLst/>
          </a:prstGeom>
          <a:noFill/>
        </p:spPr>
        <p:txBody>
          <a:bodyPr wrap="square" lIns="91436" tIns="45718" rIns="91436" bIns="45718" rtlCol="0" anchor="ctr">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ctr"/>
            <a:r>
              <a:rPr lang="zh-CN" altLang="en-US" sz="4000" b="1" dirty="0">
                <a:solidFill>
                  <a:srgbClr val="005CA7"/>
                </a:solidFill>
              </a:rPr>
              <a:t>需求分析</a:t>
            </a:r>
          </a:p>
        </p:txBody>
      </p:sp>
      <p:sp>
        <p:nvSpPr>
          <p:cNvPr id="18" name="矩形 17"/>
          <p:cNvSpPr/>
          <p:nvPr/>
        </p:nvSpPr>
        <p:spPr>
          <a:xfrm>
            <a:off x="5017824" y="1093289"/>
            <a:ext cx="2156351" cy="369328"/>
          </a:xfrm>
          <a:prstGeom prst="rect">
            <a:avLst/>
          </a:prstGeom>
        </p:spPr>
        <p:txBody>
          <a:bodyPr wrap="none" lIns="91436" tIns="45718" rIns="91436" bIns="45718" anchor="ctr">
            <a:spAutoFit/>
          </a:bodyPr>
          <a:lstStyle/>
          <a:p>
            <a:pPr algn="ct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Demand Analysis </a:t>
            </a:r>
          </a:p>
        </p:txBody>
      </p:sp>
      <p:grpSp>
        <p:nvGrpSpPr>
          <p:cNvPr id="23" name="组合 22"/>
          <p:cNvGrpSpPr/>
          <p:nvPr/>
        </p:nvGrpSpPr>
        <p:grpSpPr>
          <a:xfrm>
            <a:off x="7924800" y="923823"/>
            <a:ext cx="4356099" cy="348914"/>
            <a:chOff x="743958" y="3475975"/>
            <a:chExt cx="753417" cy="0"/>
          </a:xfrm>
        </p:grpSpPr>
        <p:cxnSp>
          <p:nvCxnSpPr>
            <p:cNvPr id="21" name="直接连接符 20"/>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flipH="1">
            <a:off x="-114300" y="945793"/>
            <a:ext cx="4381500" cy="329549"/>
            <a:chOff x="743958" y="3475975"/>
            <a:chExt cx="753417" cy="0"/>
          </a:xfrm>
        </p:grpSpPr>
        <p:cxnSp>
          <p:nvCxnSpPr>
            <p:cNvPr id="13" name="直接连接符 12"/>
            <p:cNvCxnSpPr/>
            <p:nvPr/>
          </p:nvCxnSpPr>
          <p:spPr>
            <a:xfrm flipH="1" flipV="1">
              <a:off x="951148" y="3475975"/>
              <a:ext cx="546227" cy="0"/>
            </a:xfrm>
            <a:prstGeom prst="line">
              <a:avLst/>
            </a:prstGeom>
            <a:ln w="7620">
              <a:solidFill>
                <a:schemeClr val="tx1">
                  <a:lumMod val="50000"/>
                  <a:lumOff val="50000"/>
                </a:schemeClr>
              </a:solidFill>
              <a:prstDash val="dash"/>
              <a:tailEnd type="diamo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743958" y="3475975"/>
              <a:ext cx="207190" cy="0"/>
            </a:xfrm>
            <a:prstGeom prst="line">
              <a:avLst/>
            </a:prstGeom>
            <a:ln w="762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 name="椭圆 2">
            <a:extLst>
              <a:ext uri="{FF2B5EF4-FFF2-40B4-BE49-F238E27FC236}">
                <a16:creationId xmlns:a16="http://schemas.microsoft.com/office/drawing/2014/main" id="{956897A1-B46B-4C46-B588-274B150F6D84}"/>
              </a:ext>
            </a:extLst>
          </p:cNvPr>
          <p:cNvSpPr/>
          <p:nvPr/>
        </p:nvSpPr>
        <p:spPr>
          <a:xfrm>
            <a:off x="625147" y="3079102"/>
            <a:ext cx="2024743" cy="103386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华文行楷" panose="02010800040101010101" pitchFamily="2" charset="-122"/>
                <a:ea typeface="华文行楷" panose="02010800040101010101" pitchFamily="2" charset="-122"/>
              </a:rPr>
              <a:t>用户需求</a:t>
            </a:r>
          </a:p>
        </p:txBody>
      </p:sp>
      <p:sp>
        <p:nvSpPr>
          <p:cNvPr id="4" name="箭头: 右 3">
            <a:extLst>
              <a:ext uri="{FF2B5EF4-FFF2-40B4-BE49-F238E27FC236}">
                <a16:creationId xmlns:a16="http://schemas.microsoft.com/office/drawing/2014/main" id="{BC797564-9621-4954-AFE1-22984CC0831E}"/>
              </a:ext>
            </a:extLst>
          </p:cNvPr>
          <p:cNvSpPr/>
          <p:nvPr/>
        </p:nvSpPr>
        <p:spPr>
          <a:xfrm>
            <a:off x="2819686" y="3319145"/>
            <a:ext cx="1204914" cy="450421"/>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5A906EFB-7FAF-4CAC-B2C0-1B75B6D663B1}"/>
              </a:ext>
            </a:extLst>
          </p:cNvPr>
          <p:cNvGrpSpPr/>
          <p:nvPr/>
        </p:nvGrpSpPr>
        <p:grpSpPr>
          <a:xfrm>
            <a:off x="6737148" y="1533617"/>
            <a:ext cx="4281589" cy="638080"/>
            <a:chOff x="6737148" y="1534851"/>
            <a:chExt cx="4418646" cy="782601"/>
          </a:xfrm>
        </p:grpSpPr>
        <p:sp>
          <p:nvSpPr>
            <p:cNvPr id="20" name="Rectangle: Top Corners Rounded 11">
              <a:extLst>
                <a:ext uri="{FF2B5EF4-FFF2-40B4-BE49-F238E27FC236}">
                  <a16:creationId xmlns:a16="http://schemas.microsoft.com/office/drawing/2014/main" id="{31830F5C-4311-4D79-A3AC-28D8BBA5260C}"/>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a:p>
          </p:txBody>
        </p:sp>
        <p:grpSp>
          <p:nvGrpSpPr>
            <p:cNvPr id="24" name="组合 23">
              <a:extLst>
                <a:ext uri="{FF2B5EF4-FFF2-40B4-BE49-F238E27FC236}">
                  <a16:creationId xmlns:a16="http://schemas.microsoft.com/office/drawing/2014/main" id="{312D2997-0CA3-4910-9627-D6262B0507EB}"/>
                </a:ext>
              </a:extLst>
            </p:cNvPr>
            <p:cNvGrpSpPr/>
            <p:nvPr/>
          </p:nvGrpSpPr>
          <p:grpSpPr>
            <a:xfrm>
              <a:off x="6737148" y="1534851"/>
              <a:ext cx="4418646" cy="760827"/>
              <a:chOff x="6737148" y="1534851"/>
              <a:chExt cx="4418646" cy="760827"/>
            </a:xfrm>
          </p:grpSpPr>
          <p:sp>
            <p:nvSpPr>
              <p:cNvPr id="26" name="矩形 25">
                <a:extLst>
                  <a:ext uri="{FF2B5EF4-FFF2-40B4-BE49-F238E27FC236}">
                    <a16:creationId xmlns:a16="http://schemas.microsoft.com/office/drawing/2014/main" id="{AD8DB10B-9A4C-48E1-99A1-D50C427A735D}"/>
                  </a:ext>
                </a:extLst>
              </p:cNvPr>
              <p:cNvSpPr/>
              <p:nvPr/>
            </p:nvSpPr>
            <p:spPr>
              <a:xfrm>
                <a:off x="7723479" y="1534851"/>
                <a:ext cx="3432315" cy="712655"/>
              </a:xfrm>
              <a:prstGeom prst="rect">
                <a:avLst/>
              </a:prstGeom>
            </p:spPr>
            <p:txBody>
              <a:bodyPr wrap="square" lIns="91436" tIns="45718" rIns="91436" bIns="45718" anchor="ctr">
                <a:spAutoFit/>
              </a:bodyPr>
              <a:lstStyle/>
              <a:p>
                <a:pPr algn="just">
                  <a:lnSpc>
                    <a:spcPct val="150000"/>
                  </a:lnSpc>
                </a:pPr>
                <a:r>
                  <a:rPr lang="zh-CN" altLang="en-US" sz="2400" b="1" dirty="0">
                    <a:solidFill>
                      <a:schemeClr val="tx2"/>
                    </a:solidFill>
                    <a:latin typeface="宋体" panose="02010600030101010101" pitchFamily="2" charset="-122"/>
                    <a:ea typeface="宋体" panose="02010600030101010101" pitchFamily="2" charset="-122"/>
                  </a:rPr>
                  <a:t>数据采集</a:t>
                </a:r>
                <a:endParaRPr lang="en-US" altLang="zh-CN" sz="2400" b="1" dirty="0">
                  <a:solidFill>
                    <a:schemeClr val="tx2"/>
                  </a:solidFill>
                  <a:latin typeface="宋体" panose="02010600030101010101" pitchFamily="2" charset="-122"/>
                  <a:ea typeface="宋体" panose="02010600030101010101" pitchFamily="2" charset="-122"/>
                </a:endParaRPr>
              </a:p>
            </p:txBody>
          </p:sp>
          <p:sp>
            <p:nvSpPr>
              <p:cNvPr id="27" name="TextBox 76">
                <a:extLst>
                  <a:ext uri="{FF2B5EF4-FFF2-40B4-BE49-F238E27FC236}">
                    <a16:creationId xmlns:a16="http://schemas.microsoft.com/office/drawing/2014/main" id="{BC7A64B5-6725-4AF5-97C8-333A56F4A6C6}"/>
                  </a:ext>
                </a:extLst>
              </p:cNvPr>
              <p:cNvSpPr txBox="1"/>
              <p:nvPr/>
            </p:nvSpPr>
            <p:spPr>
              <a:xfrm>
                <a:off x="6737148" y="1578460"/>
                <a:ext cx="451951" cy="717218"/>
              </a:xfrm>
              <a:prstGeom prst="rect">
                <a:avLst/>
              </a:prstGeom>
              <a:noFill/>
            </p:spPr>
            <p:txBody>
              <a:bodyPr wrap="none" lIns="91436" tIns="45718" rIns="91436" bIns="45718" rtlCol="0" anchor="ctr">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algn="just"/>
                <a:r>
                  <a:rPr lang="en-US" altLang="zh-CN" sz="3200" dirty="0">
                    <a:solidFill>
                      <a:srgbClr val="005CA7"/>
                    </a:solidFill>
                  </a:rPr>
                  <a:t>1</a:t>
                </a:r>
                <a:endParaRPr lang="zh-CN" altLang="en-US" sz="3200" dirty="0">
                  <a:solidFill>
                    <a:srgbClr val="005CA7"/>
                  </a:solidFill>
                </a:endParaRPr>
              </a:p>
            </p:txBody>
          </p:sp>
        </p:grpSp>
      </p:grpSp>
      <p:sp>
        <p:nvSpPr>
          <p:cNvPr id="94" name="椭圆 93">
            <a:extLst>
              <a:ext uri="{FF2B5EF4-FFF2-40B4-BE49-F238E27FC236}">
                <a16:creationId xmlns:a16="http://schemas.microsoft.com/office/drawing/2014/main" id="{FE800DD2-208C-4EC0-BFC0-FDFA85499104}"/>
              </a:ext>
            </a:extLst>
          </p:cNvPr>
          <p:cNvSpPr/>
          <p:nvPr/>
        </p:nvSpPr>
        <p:spPr>
          <a:xfrm>
            <a:off x="4256516" y="3084865"/>
            <a:ext cx="2024743" cy="1033868"/>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华文行楷" panose="02010800040101010101" pitchFamily="2" charset="-122"/>
                <a:ea typeface="华文行楷" panose="02010800040101010101" pitchFamily="2" charset="-122"/>
              </a:rPr>
              <a:t>系统需求</a:t>
            </a:r>
          </a:p>
        </p:txBody>
      </p:sp>
      <p:grpSp>
        <p:nvGrpSpPr>
          <p:cNvPr id="95" name="组合 94">
            <a:extLst>
              <a:ext uri="{FF2B5EF4-FFF2-40B4-BE49-F238E27FC236}">
                <a16:creationId xmlns:a16="http://schemas.microsoft.com/office/drawing/2014/main" id="{4BC12C8D-EBB7-4C21-8E49-DAB12506010A}"/>
              </a:ext>
            </a:extLst>
          </p:cNvPr>
          <p:cNvGrpSpPr/>
          <p:nvPr/>
        </p:nvGrpSpPr>
        <p:grpSpPr>
          <a:xfrm>
            <a:off x="6737148" y="3638935"/>
            <a:ext cx="4281589" cy="638080"/>
            <a:chOff x="6737148" y="1534851"/>
            <a:chExt cx="4418646" cy="782601"/>
          </a:xfrm>
        </p:grpSpPr>
        <p:sp>
          <p:nvSpPr>
            <p:cNvPr id="96" name="Rectangle: Top Corners Rounded 11">
              <a:extLst>
                <a:ext uri="{FF2B5EF4-FFF2-40B4-BE49-F238E27FC236}">
                  <a16:creationId xmlns:a16="http://schemas.microsoft.com/office/drawing/2014/main" id="{7903BE5B-25BA-4EA9-AF7C-44897220ADBF}"/>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a:p>
          </p:txBody>
        </p:sp>
        <p:grpSp>
          <p:nvGrpSpPr>
            <p:cNvPr id="97" name="组合 96">
              <a:extLst>
                <a:ext uri="{FF2B5EF4-FFF2-40B4-BE49-F238E27FC236}">
                  <a16:creationId xmlns:a16="http://schemas.microsoft.com/office/drawing/2014/main" id="{FF1021BB-7E37-4010-BE48-A3F7AD3ECF19}"/>
                </a:ext>
              </a:extLst>
            </p:cNvPr>
            <p:cNvGrpSpPr/>
            <p:nvPr/>
          </p:nvGrpSpPr>
          <p:grpSpPr>
            <a:xfrm>
              <a:off x="6737148" y="1534851"/>
              <a:ext cx="4418646" cy="760827"/>
              <a:chOff x="6737148" y="1534851"/>
              <a:chExt cx="4418646" cy="760827"/>
            </a:xfrm>
          </p:grpSpPr>
          <p:sp>
            <p:nvSpPr>
              <p:cNvPr id="98" name="矩形 97">
                <a:extLst>
                  <a:ext uri="{FF2B5EF4-FFF2-40B4-BE49-F238E27FC236}">
                    <a16:creationId xmlns:a16="http://schemas.microsoft.com/office/drawing/2014/main" id="{8B614671-AE03-4519-AFE0-F5C8B63DC604}"/>
                  </a:ext>
                </a:extLst>
              </p:cNvPr>
              <p:cNvSpPr/>
              <p:nvPr/>
            </p:nvSpPr>
            <p:spPr>
              <a:xfrm>
                <a:off x="7723479" y="1534851"/>
                <a:ext cx="3432315" cy="712656"/>
              </a:xfrm>
              <a:prstGeom prst="rect">
                <a:avLst/>
              </a:prstGeom>
            </p:spPr>
            <p:txBody>
              <a:bodyPr wrap="square" lIns="91436" tIns="45718" rIns="91436" bIns="45718" anchor="ctr">
                <a:spAutoFit/>
              </a:bodyPr>
              <a:lstStyle/>
              <a:p>
                <a:pPr algn="just">
                  <a:lnSpc>
                    <a:spcPct val="150000"/>
                  </a:lnSpc>
                </a:pPr>
                <a:r>
                  <a:rPr lang="zh-CN" altLang="en-US" sz="2400" b="1" dirty="0">
                    <a:solidFill>
                      <a:schemeClr val="tx2"/>
                    </a:solidFill>
                    <a:latin typeface="宋体" panose="02010600030101010101" pitchFamily="2" charset="-122"/>
                    <a:ea typeface="宋体" panose="02010600030101010101" pitchFamily="2" charset="-122"/>
                  </a:rPr>
                  <a:t>数据分析处理</a:t>
                </a:r>
                <a:endParaRPr lang="en-US" altLang="zh-CN" sz="2400" b="1" dirty="0">
                  <a:solidFill>
                    <a:schemeClr val="tx2"/>
                  </a:solidFill>
                  <a:latin typeface="宋体" panose="02010600030101010101" pitchFamily="2" charset="-122"/>
                  <a:ea typeface="宋体" panose="02010600030101010101" pitchFamily="2" charset="-122"/>
                </a:endParaRPr>
              </a:p>
            </p:txBody>
          </p:sp>
          <p:sp>
            <p:nvSpPr>
              <p:cNvPr id="99" name="TextBox 76">
                <a:extLst>
                  <a:ext uri="{FF2B5EF4-FFF2-40B4-BE49-F238E27FC236}">
                    <a16:creationId xmlns:a16="http://schemas.microsoft.com/office/drawing/2014/main" id="{2FD9F6BA-B8B0-4690-B46B-B48A86F5D90A}"/>
                  </a:ext>
                </a:extLst>
              </p:cNvPr>
              <p:cNvSpPr txBox="1"/>
              <p:nvPr/>
            </p:nvSpPr>
            <p:spPr>
              <a:xfrm>
                <a:off x="6737148" y="1578460"/>
                <a:ext cx="451951" cy="717218"/>
              </a:xfrm>
              <a:prstGeom prst="rect">
                <a:avLst/>
              </a:prstGeom>
              <a:noFill/>
            </p:spPr>
            <p:txBody>
              <a:bodyPr wrap="none" lIns="91436" tIns="45718" rIns="91436" bIns="45718" rtlCol="0" anchor="ctr">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algn="just"/>
                <a:r>
                  <a:rPr lang="en-US" altLang="zh-CN" sz="3200" dirty="0">
                    <a:solidFill>
                      <a:srgbClr val="005CA7"/>
                    </a:solidFill>
                  </a:rPr>
                  <a:t>3</a:t>
                </a:r>
                <a:endParaRPr lang="zh-CN" altLang="en-US" sz="3200" dirty="0">
                  <a:solidFill>
                    <a:srgbClr val="005CA7"/>
                  </a:solidFill>
                </a:endParaRPr>
              </a:p>
            </p:txBody>
          </p:sp>
        </p:grpSp>
      </p:grpSp>
      <p:grpSp>
        <p:nvGrpSpPr>
          <p:cNvPr id="100" name="组合 99">
            <a:extLst>
              <a:ext uri="{FF2B5EF4-FFF2-40B4-BE49-F238E27FC236}">
                <a16:creationId xmlns:a16="http://schemas.microsoft.com/office/drawing/2014/main" id="{B019060B-82B5-4531-8AE0-CF75396B0314}"/>
              </a:ext>
            </a:extLst>
          </p:cNvPr>
          <p:cNvGrpSpPr/>
          <p:nvPr/>
        </p:nvGrpSpPr>
        <p:grpSpPr>
          <a:xfrm>
            <a:off x="6737148" y="4720009"/>
            <a:ext cx="4281589" cy="638080"/>
            <a:chOff x="6737148" y="1534851"/>
            <a:chExt cx="4418646" cy="782601"/>
          </a:xfrm>
        </p:grpSpPr>
        <p:sp>
          <p:nvSpPr>
            <p:cNvPr id="101" name="Rectangle: Top Corners Rounded 11">
              <a:extLst>
                <a:ext uri="{FF2B5EF4-FFF2-40B4-BE49-F238E27FC236}">
                  <a16:creationId xmlns:a16="http://schemas.microsoft.com/office/drawing/2014/main" id="{61F0278D-50AF-4C0E-BD79-BB2235733E6D}"/>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a:p>
          </p:txBody>
        </p:sp>
        <p:grpSp>
          <p:nvGrpSpPr>
            <p:cNvPr id="102" name="组合 101">
              <a:extLst>
                <a:ext uri="{FF2B5EF4-FFF2-40B4-BE49-F238E27FC236}">
                  <a16:creationId xmlns:a16="http://schemas.microsoft.com/office/drawing/2014/main" id="{9636CD9C-97B5-4729-B712-C62A1370A790}"/>
                </a:ext>
              </a:extLst>
            </p:cNvPr>
            <p:cNvGrpSpPr/>
            <p:nvPr/>
          </p:nvGrpSpPr>
          <p:grpSpPr>
            <a:xfrm>
              <a:off x="6737148" y="1534851"/>
              <a:ext cx="4418646" cy="760827"/>
              <a:chOff x="6737148" y="1534851"/>
              <a:chExt cx="4418646" cy="760827"/>
            </a:xfrm>
          </p:grpSpPr>
          <p:sp>
            <p:nvSpPr>
              <p:cNvPr id="103" name="矩形 102">
                <a:extLst>
                  <a:ext uri="{FF2B5EF4-FFF2-40B4-BE49-F238E27FC236}">
                    <a16:creationId xmlns:a16="http://schemas.microsoft.com/office/drawing/2014/main" id="{02A5DFDF-4395-491C-A71A-5E9F33C6C243}"/>
                  </a:ext>
                </a:extLst>
              </p:cNvPr>
              <p:cNvSpPr/>
              <p:nvPr/>
            </p:nvSpPr>
            <p:spPr>
              <a:xfrm>
                <a:off x="7723479" y="1534851"/>
                <a:ext cx="3432315" cy="712656"/>
              </a:xfrm>
              <a:prstGeom prst="rect">
                <a:avLst/>
              </a:prstGeom>
            </p:spPr>
            <p:txBody>
              <a:bodyPr wrap="square" lIns="91436" tIns="45718" rIns="91436" bIns="45718" anchor="ctr">
                <a:spAutoFit/>
              </a:bodyPr>
              <a:lstStyle/>
              <a:p>
                <a:pPr algn="just">
                  <a:lnSpc>
                    <a:spcPct val="150000"/>
                  </a:lnSpc>
                </a:pPr>
                <a:r>
                  <a:rPr lang="zh-CN" altLang="en-US" sz="2400" b="1" dirty="0">
                    <a:solidFill>
                      <a:schemeClr val="tx2"/>
                    </a:solidFill>
                    <a:latin typeface="宋体" panose="02010600030101010101" pitchFamily="2" charset="-122"/>
                    <a:ea typeface="宋体" panose="02010600030101010101" pitchFamily="2" charset="-122"/>
                  </a:rPr>
                  <a:t>智能推荐和检索</a:t>
                </a:r>
                <a:endParaRPr lang="en-US" altLang="zh-CN" sz="2400" b="1" dirty="0">
                  <a:solidFill>
                    <a:schemeClr val="tx2"/>
                  </a:solidFill>
                  <a:latin typeface="宋体" panose="02010600030101010101" pitchFamily="2" charset="-122"/>
                  <a:ea typeface="宋体" panose="02010600030101010101" pitchFamily="2" charset="-122"/>
                </a:endParaRPr>
              </a:p>
            </p:txBody>
          </p:sp>
          <p:sp>
            <p:nvSpPr>
              <p:cNvPr id="104" name="TextBox 76">
                <a:extLst>
                  <a:ext uri="{FF2B5EF4-FFF2-40B4-BE49-F238E27FC236}">
                    <a16:creationId xmlns:a16="http://schemas.microsoft.com/office/drawing/2014/main" id="{3CEDA726-7828-4F80-9F39-C8A3E2384123}"/>
                  </a:ext>
                </a:extLst>
              </p:cNvPr>
              <p:cNvSpPr txBox="1"/>
              <p:nvPr/>
            </p:nvSpPr>
            <p:spPr>
              <a:xfrm>
                <a:off x="6737148" y="1578460"/>
                <a:ext cx="451951" cy="717218"/>
              </a:xfrm>
              <a:prstGeom prst="rect">
                <a:avLst/>
              </a:prstGeom>
              <a:noFill/>
            </p:spPr>
            <p:txBody>
              <a:bodyPr wrap="none" lIns="91436" tIns="45718" rIns="91436" bIns="45718" rtlCol="0" anchor="ctr">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algn="just"/>
                <a:r>
                  <a:rPr lang="en-US" altLang="zh-CN" sz="3200" dirty="0">
                    <a:solidFill>
                      <a:srgbClr val="005CA7"/>
                    </a:solidFill>
                  </a:rPr>
                  <a:t>4</a:t>
                </a:r>
                <a:endParaRPr lang="zh-CN" altLang="en-US" sz="3200" dirty="0">
                  <a:solidFill>
                    <a:srgbClr val="005CA7"/>
                  </a:solidFill>
                </a:endParaRPr>
              </a:p>
            </p:txBody>
          </p:sp>
        </p:grpSp>
      </p:grpSp>
      <p:grpSp>
        <p:nvGrpSpPr>
          <p:cNvPr id="105" name="组合 104">
            <a:extLst>
              <a:ext uri="{FF2B5EF4-FFF2-40B4-BE49-F238E27FC236}">
                <a16:creationId xmlns:a16="http://schemas.microsoft.com/office/drawing/2014/main" id="{74409C55-8464-40EB-9B1F-42CD3431F69F}"/>
              </a:ext>
            </a:extLst>
          </p:cNvPr>
          <p:cNvGrpSpPr/>
          <p:nvPr/>
        </p:nvGrpSpPr>
        <p:grpSpPr>
          <a:xfrm>
            <a:off x="6740792" y="2572256"/>
            <a:ext cx="4281589" cy="638079"/>
            <a:chOff x="6737148" y="1534852"/>
            <a:chExt cx="4418646" cy="782600"/>
          </a:xfrm>
        </p:grpSpPr>
        <p:sp>
          <p:nvSpPr>
            <p:cNvPr id="106" name="Rectangle: Top Corners Rounded 11">
              <a:extLst>
                <a:ext uri="{FF2B5EF4-FFF2-40B4-BE49-F238E27FC236}">
                  <a16:creationId xmlns:a16="http://schemas.microsoft.com/office/drawing/2014/main" id="{E27A30ED-27A8-4BDB-B014-00854144FC43}"/>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a:p>
          </p:txBody>
        </p:sp>
        <p:grpSp>
          <p:nvGrpSpPr>
            <p:cNvPr id="107" name="组合 106">
              <a:extLst>
                <a:ext uri="{FF2B5EF4-FFF2-40B4-BE49-F238E27FC236}">
                  <a16:creationId xmlns:a16="http://schemas.microsoft.com/office/drawing/2014/main" id="{7FAF5CBF-B328-45D4-A4C9-4B30D6785089}"/>
                </a:ext>
              </a:extLst>
            </p:cNvPr>
            <p:cNvGrpSpPr/>
            <p:nvPr/>
          </p:nvGrpSpPr>
          <p:grpSpPr>
            <a:xfrm>
              <a:off x="6737148" y="1534852"/>
              <a:ext cx="4418646" cy="760827"/>
              <a:chOff x="6737148" y="1534852"/>
              <a:chExt cx="4418646" cy="760827"/>
            </a:xfrm>
          </p:grpSpPr>
          <p:sp>
            <p:nvSpPr>
              <p:cNvPr id="108" name="矩形 107">
                <a:extLst>
                  <a:ext uri="{FF2B5EF4-FFF2-40B4-BE49-F238E27FC236}">
                    <a16:creationId xmlns:a16="http://schemas.microsoft.com/office/drawing/2014/main" id="{918FAF66-24FB-4EBB-9694-17B499AEE639}"/>
                  </a:ext>
                </a:extLst>
              </p:cNvPr>
              <p:cNvSpPr/>
              <p:nvPr/>
            </p:nvSpPr>
            <p:spPr>
              <a:xfrm>
                <a:off x="7723479" y="1534852"/>
                <a:ext cx="3432315" cy="712658"/>
              </a:xfrm>
              <a:prstGeom prst="rect">
                <a:avLst/>
              </a:prstGeom>
            </p:spPr>
            <p:txBody>
              <a:bodyPr wrap="square" lIns="91436" tIns="45718" rIns="91436" bIns="45718" anchor="ctr">
                <a:spAutoFit/>
              </a:bodyPr>
              <a:lstStyle/>
              <a:p>
                <a:pPr algn="just">
                  <a:lnSpc>
                    <a:spcPct val="150000"/>
                  </a:lnSpc>
                </a:pPr>
                <a:r>
                  <a:rPr lang="zh-CN" altLang="en-US" sz="2400" b="1" dirty="0">
                    <a:solidFill>
                      <a:schemeClr val="tx2"/>
                    </a:solidFill>
                    <a:latin typeface="宋体" panose="02010600030101010101" pitchFamily="2" charset="-122"/>
                    <a:ea typeface="宋体" panose="02010600030101010101" pitchFamily="2" charset="-122"/>
                  </a:rPr>
                  <a:t>数据的存储与转换</a:t>
                </a:r>
                <a:endParaRPr lang="en-US" altLang="zh-CN" sz="2400" b="1" dirty="0">
                  <a:solidFill>
                    <a:schemeClr val="tx2"/>
                  </a:solidFill>
                  <a:latin typeface="宋体" panose="02010600030101010101" pitchFamily="2" charset="-122"/>
                  <a:ea typeface="宋体" panose="02010600030101010101" pitchFamily="2" charset="-122"/>
                </a:endParaRPr>
              </a:p>
            </p:txBody>
          </p:sp>
          <p:sp>
            <p:nvSpPr>
              <p:cNvPr id="109" name="TextBox 76">
                <a:extLst>
                  <a:ext uri="{FF2B5EF4-FFF2-40B4-BE49-F238E27FC236}">
                    <a16:creationId xmlns:a16="http://schemas.microsoft.com/office/drawing/2014/main" id="{2C00CD8A-DC20-4210-BD34-FDA7ADB01167}"/>
                  </a:ext>
                </a:extLst>
              </p:cNvPr>
              <p:cNvSpPr txBox="1"/>
              <p:nvPr/>
            </p:nvSpPr>
            <p:spPr>
              <a:xfrm>
                <a:off x="6737148" y="1578461"/>
                <a:ext cx="451951" cy="717218"/>
              </a:xfrm>
              <a:prstGeom prst="rect">
                <a:avLst/>
              </a:prstGeom>
              <a:noFill/>
            </p:spPr>
            <p:txBody>
              <a:bodyPr wrap="none" lIns="91436" tIns="45718" rIns="91436" bIns="45718" rtlCol="0" anchor="ctr">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algn="just"/>
                <a:r>
                  <a:rPr lang="en-US" altLang="zh-CN" sz="3200" dirty="0">
                    <a:solidFill>
                      <a:srgbClr val="005CA7"/>
                    </a:solidFill>
                  </a:rPr>
                  <a:t>2</a:t>
                </a:r>
                <a:endParaRPr lang="zh-CN" altLang="en-US" sz="3200" dirty="0">
                  <a:solidFill>
                    <a:srgbClr val="005CA7"/>
                  </a:solidFill>
                </a:endParaRPr>
              </a:p>
            </p:txBody>
          </p:sp>
        </p:grpSp>
      </p:grpSp>
      <p:grpSp>
        <p:nvGrpSpPr>
          <p:cNvPr id="110" name="组合 109">
            <a:extLst>
              <a:ext uri="{FF2B5EF4-FFF2-40B4-BE49-F238E27FC236}">
                <a16:creationId xmlns:a16="http://schemas.microsoft.com/office/drawing/2014/main" id="{BE26706C-6B32-40D0-AE44-EFD525D59183}"/>
              </a:ext>
            </a:extLst>
          </p:cNvPr>
          <p:cNvGrpSpPr/>
          <p:nvPr/>
        </p:nvGrpSpPr>
        <p:grpSpPr>
          <a:xfrm>
            <a:off x="6737148" y="5720965"/>
            <a:ext cx="4281589" cy="638080"/>
            <a:chOff x="6737148" y="1534851"/>
            <a:chExt cx="4418646" cy="782601"/>
          </a:xfrm>
        </p:grpSpPr>
        <p:sp>
          <p:nvSpPr>
            <p:cNvPr id="111" name="Rectangle: Top Corners Rounded 11">
              <a:extLst>
                <a:ext uri="{FF2B5EF4-FFF2-40B4-BE49-F238E27FC236}">
                  <a16:creationId xmlns:a16="http://schemas.microsoft.com/office/drawing/2014/main" id="{39176E9E-C08E-49C1-ACB9-DF2F703E25A2}"/>
                </a:ext>
              </a:extLst>
            </p:cNvPr>
            <p:cNvSpPr/>
            <p:nvPr/>
          </p:nvSpPr>
          <p:spPr>
            <a:xfrm rot="10800000" flipH="1">
              <a:off x="7357542" y="1573962"/>
              <a:ext cx="61528" cy="743490"/>
            </a:xfrm>
            <a:prstGeom prst="round2SameRect">
              <a:avLst>
                <a:gd name="adj1" fmla="val 50000"/>
                <a:gd name="adj2" fmla="val 50000"/>
              </a:avLst>
            </a:prstGeom>
            <a:solidFill>
              <a:srgbClr val="005C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endParaRPr/>
            </a:p>
          </p:txBody>
        </p:sp>
        <p:grpSp>
          <p:nvGrpSpPr>
            <p:cNvPr id="112" name="组合 111">
              <a:extLst>
                <a:ext uri="{FF2B5EF4-FFF2-40B4-BE49-F238E27FC236}">
                  <a16:creationId xmlns:a16="http://schemas.microsoft.com/office/drawing/2014/main" id="{7CD773EC-41F1-4FD9-B2BA-B83B41CF8356}"/>
                </a:ext>
              </a:extLst>
            </p:cNvPr>
            <p:cNvGrpSpPr/>
            <p:nvPr/>
          </p:nvGrpSpPr>
          <p:grpSpPr>
            <a:xfrm>
              <a:off x="6737148" y="1534851"/>
              <a:ext cx="4418646" cy="760827"/>
              <a:chOff x="6737148" y="1534851"/>
              <a:chExt cx="4418646" cy="760827"/>
            </a:xfrm>
          </p:grpSpPr>
          <p:sp>
            <p:nvSpPr>
              <p:cNvPr id="113" name="矩形 112">
                <a:extLst>
                  <a:ext uri="{FF2B5EF4-FFF2-40B4-BE49-F238E27FC236}">
                    <a16:creationId xmlns:a16="http://schemas.microsoft.com/office/drawing/2014/main" id="{D3A05153-AD8A-4B16-94DB-FAFDE996393F}"/>
                  </a:ext>
                </a:extLst>
              </p:cNvPr>
              <p:cNvSpPr/>
              <p:nvPr/>
            </p:nvSpPr>
            <p:spPr>
              <a:xfrm>
                <a:off x="7723479" y="1534851"/>
                <a:ext cx="3432315" cy="712656"/>
              </a:xfrm>
              <a:prstGeom prst="rect">
                <a:avLst/>
              </a:prstGeom>
            </p:spPr>
            <p:txBody>
              <a:bodyPr wrap="square" lIns="91436" tIns="45718" rIns="91436" bIns="45718" anchor="ctr">
                <a:spAutoFit/>
              </a:bodyPr>
              <a:lstStyle/>
              <a:p>
                <a:pPr algn="just">
                  <a:lnSpc>
                    <a:spcPct val="150000"/>
                  </a:lnSpc>
                </a:pPr>
                <a:r>
                  <a:rPr lang="zh-CN" altLang="en-US" sz="2400" b="1" dirty="0">
                    <a:solidFill>
                      <a:schemeClr val="tx2"/>
                    </a:solidFill>
                    <a:latin typeface="宋体" panose="02010600030101010101" pitchFamily="2" charset="-122"/>
                    <a:ea typeface="宋体" panose="02010600030101010101" pitchFamily="2" charset="-122"/>
                  </a:rPr>
                  <a:t>应用开发部署</a:t>
                </a:r>
                <a:endParaRPr lang="en-US" altLang="zh-CN" sz="2400" b="1" dirty="0">
                  <a:solidFill>
                    <a:schemeClr val="tx2"/>
                  </a:solidFill>
                  <a:latin typeface="宋体" panose="02010600030101010101" pitchFamily="2" charset="-122"/>
                  <a:ea typeface="宋体" panose="02010600030101010101" pitchFamily="2" charset="-122"/>
                </a:endParaRPr>
              </a:p>
            </p:txBody>
          </p:sp>
          <p:sp>
            <p:nvSpPr>
              <p:cNvPr id="114" name="TextBox 76">
                <a:extLst>
                  <a:ext uri="{FF2B5EF4-FFF2-40B4-BE49-F238E27FC236}">
                    <a16:creationId xmlns:a16="http://schemas.microsoft.com/office/drawing/2014/main" id="{ADC461A6-2BA7-46FD-9427-500289783F6B}"/>
                  </a:ext>
                </a:extLst>
              </p:cNvPr>
              <p:cNvSpPr txBox="1"/>
              <p:nvPr/>
            </p:nvSpPr>
            <p:spPr>
              <a:xfrm>
                <a:off x="6737148" y="1578460"/>
                <a:ext cx="451951" cy="717218"/>
              </a:xfrm>
              <a:prstGeom prst="rect">
                <a:avLst/>
              </a:prstGeom>
              <a:noFill/>
            </p:spPr>
            <p:txBody>
              <a:bodyPr wrap="none" lIns="91436" tIns="45718" rIns="91436" bIns="45718" rtlCol="0" anchor="ctr">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pPr algn="just"/>
                <a:r>
                  <a:rPr lang="en-US" altLang="zh-CN" sz="3200" dirty="0">
                    <a:solidFill>
                      <a:srgbClr val="005CA7"/>
                    </a:solidFill>
                  </a:rPr>
                  <a:t>5</a:t>
                </a:r>
                <a:endParaRPr lang="zh-CN" altLang="en-US" sz="3200" dirty="0">
                  <a:solidFill>
                    <a:srgbClr val="005CA7"/>
                  </a:solidFill>
                </a:endParaRPr>
              </a:p>
            </p:txBody>
          </p:sp>
        </p:grpSp>
      </p:grpSp>
    </p:spTree>
    <p:custDataLst>
      <p:tags r:id="rId1"/>
    </p:custDataLst>
    <p:extLst>
      <p:ext uri="{BB962C8B-B14F-4D97-AF65-F5344CB8AC3E}">
        <p14:creationId xmlns:p14="http://schemas.microsoft.com/office/powerpoint/2010/main" val="3907981237"/>
      </p:ext>
    </p:extLst>
  </p:cSld>
  <p:clrMapOvr>
    <a:masterClrMapping/>
  </p:clrMapOvr>
  <p:transition spd="slow" advTm="70172">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fade">
                                      <p:cBhvr>
                                        <p:cTn id="17" dur="500"/>
                                        <p:tgtEl>
                                          <p:spTgt spid="94"/>
                                        </p:tgtEl>
                                      </p:cBhvr>
                                    </p:animEffect>
                                  </p:childTnLst>
                                </p:cTn>
                              </p:par>
                              <p:par>
                                <p:cTn id="18" presetID="42"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1000"/>
                                        <p:tgtEl>
                                          <p:spTgt spid="105"/>
                                        </p:tgtEl>
                                      </p:cBhvr>
                                    </p:animEffect>
                                    <p:anim calcmode="lin" valueType="num">
                                      <p:cBhvr>
                                        <p:cTn id="26" dur="1000" fill="hold"/>
                                        <p:tgtEl>
                                          <p:spTgt spid="105"/>
                                        </p:tgtEl>
                                        <p:attrNameLst>
                                          <p:attrName>ppt_x</p:attrName>
                                        </p:attrNameLst>
                                      </p:cBhvr>
                                      <p:tavLst>
                                        <p:tav tm="0">
                                          <p:val>
                                            <p:strVal val="#ppt_x"/>
                                          </p:val>
                                        </p:tav>
                                        <p:tav tm="100000">
                                          <p:val>
                                            <p:strVal val="#ppt_x"/>
                                          </p:val>
                                        </p:tav>
                                      </p:tavLst>
                                    </p:anim>
                                    <p:anim calcmode="lin" valueType="num">
                                      <p:cBhvr>
                                        <p:cTn id="27" dur="1000" fill="hold"/>
                                        <p:tgtEl>
                                          <p:spTgt spid="105"/>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95"/>
                                        </p:tgtEl>
                                        <p:attrNameLst>
                                          <p:attrName>style.visibility</p:attrName>
                                        </p:attrNameLst>
                                      </p:cBhvr>
                                      <p:to>
                                        <p:strVal val="visible"/>
                                      </p:to>
                                    </p:set>
                                    <p:animEffect transition="in" filter="fade">
                                      <p:cBhvr>
                                        <p:cTn id="30" dur="1000"/>
                                        <p:tgtEl>
                                          <p:spTgt spid="95"/>
                                        </p:tgtEl>
                                      </p:cBhvr>
                                    </p:animEffect>
                                    <p:anim calcmode="lin" valueType="num">
                                      <p:cBhvr>
                                        <p:cTn id="31" dur="1000" fill="hold"/>
                                        <p:tgtEl>
                                          <p:spTgt spid="95"/>
                                        </p:tgtEl>
                                        <p:attrNameLst>
                                          <p:attrName>ppt_x</p:attrName>
                                        </p:attrNameLst>
                                      </p:cBhvr>
                                      <p:tavLst>
                                        <p:tav tm="0">
                                          <p:val>
                                            <p:strVal val="#ppt_x"/>
                                          </p:val>
                                        </p:tav>
                                        <p:tav tm="100000">
                                          <p:val>
                                            <p:strVal val="#ppt_x"/>
                                          </p:val>
                                        </p:tav>
                                      </p:tavLst>
                                    </p:anim>
                                    <p:anim calcmode="lin" valueType="num">
                                      <p:cBhvr>
                                        <p:cTn id="32" dur="1000" fill="hold"/>
                                        <p:tgtEl>
                                          <p:spTgt spid="95"/>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00"/>
                                        </p:tgtEl>
                                        <p:attrNameLst>
                                          <p:attrName>style.visibility</p:attrName>
                                        </p:attrNameLst>
                                      </p:cBhvr>
                                      <p:to>
                                        <p:strVal val="visible"/>
                                      </p:to>
                                    </p:set>
                                    <p:animEffect transition="in" filter="fade">
                                      <p:cBhvr>
                                        <p:cTn id="35" dur="1000"/>
                                        <p:tgtEl>
                                          <p:spTgt spid="100"/>
                                        </p:tgtEl>
                                      </p:cBhvr>
                                    </p:animEffect>
                                    <p:anim calcmode="lin" valueType="num">
                                      <p:cBhvr>
                                        <p:cTn id="36" dur="1000" fill="hold"/>
                                        <p:tgtEl>
                                          <p:spTgt spid="100"/>
                                        </p:tgtEl>
                                        <p:attrNameLst>
                                          <p:attrName>ppt_x</p:attrName>
                                        </p:attrNameLst>
                                      </p:cBhvr>
                                      <p:tavLst>
                                        <p:tav tm="0">
                                          <p:val>
                                            <p:strVal val="#ppt_x"/>
                                          </p:val>
                                        </p:tav>
                                        <p:tav tm="100000">
                                          <p:val>
                                            <p:strVal val="#ppt_x"/>
                                          </p:val>
                                        </p:tav>
                                      </p:tavLst>
                                    </p:anim>
                                    <p:anim calcmode="lin" valueType="num">
                                      <p:cBhvr>
                                        <p:cTn id="37" dur="1000" fill="hold"/>
                                        <p:tgtEl>
                                          <p:spTgt spid="10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1000"/>
                                        <p:tgtEl>
                                          <p:spTgt spid="110"/>
                                        </p:tgtEl>
                                      </p:cBhvr>
                                    </p:animEffect>
                                    <p:anim calcmode="lin" valueType="num">
                                      <p:cBhvr>
                                        <p:cTn id="41" dur="1000" fill="hold"/>
                                        <p:tgtEl>
                                          <p:spTgt spid="110"/>
                                        </p:tgtEl>
                                        <p:attrNameLst>
                                          <p:attrName>ppt_x</p:attrName>
                                        </p:attrNameLst>
                                      </p:cBhvr>
                                      <p:tavLst>
                                        <p:tav tm="0">
                                          <p:val>
                                            <p:strVal val="#ppt_x"/>
                                          </p:val>
                                        </p:tav>
                                        <p:tav tm="100000">
                                          <p:val>
                                            <p:strVal val="#ppt_x"/>
                                          </p:val>
                                        </p:tav>
                                      </p:tavLst>
                                    </p:anim>
                                    <p:anim calcmode="lin" valueType="num">
                                      <p:cBhvr>
                                        <p:cTn id="42"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A158FE36-BF13-454D-8853-415479FA4FF7}"/>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F93DBF83-C423-4D9F-BA48-4FD65B120B0B}"/>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AA304BFF-8DEA-41DF-83C3-365BD0F5E434}"/>
              </a:ext>
            </a:extLst>
          </p:cNvPr>
          <p:cNvGrpSpPr/>
          <p:nvPr/>
        </p:nvGrpSpPr>
        <p:grpSpPr>
          <a:xfrm>
            <a:off x="666819" y="300264"/>
            <a:ext cx="3778721" cy="523220"/>
            <a:chOff x="666819" y="300264"/>
            <a:chExt cx="3257149" cy="523220"/>
          </a:xfrm>
        </p:grpSpPr>
        <p:sp>
          <p:nvSpPr>
            <p:cNvPr id="7" name="圆角矩形 34">
              <a:extLst>
                <a:ext uri="{FF2B5EF4-FFF2-40B4-BE49-F238E27FC236}">
                  <a16:creationId xmlns:a16="http://schemas.microsoft.com/office/drawing/2014/main" id="{C91FE32A-7B2D-40AC-8B28-2524DEB0F8FA}"/>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1">
              <a:extLst>
                <a:ext uri="{FF2B5EF4-FFF2-40B4-BE49-F238E27FC236}">
                  <a16:creationId xmlns:a16="http://schemas.microsoft.com/office/drawing/2014/main" id="{969416B3-0D61-461C-BE6E-5F842673070A}"/>
                </a:ext>
              </a:extLst>
            </p:cNvPr>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系统总体设计框架</a:t>
              </a:r>
              <a:endParaRPr lang="zh-CN" altLang="en-US" sz="28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a:extLst>
              <a:ext uri="{FF2B5EF4-FFF2-40B4-BE49-F238E27FC236}">
                <a16:creationId xmlns:a16="http://schemas.microsoft.com/office/drawing/2014/main" id="{BC57F5FE-E0EC-46FE-AF66-8A7A39E29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626" y="1079782"/>
            <a:ext cx="9747316" cy="5778218"/>
          </a:xfrm>
          <a:prstGeom prst="rect">
            <a:avLst/>
          </a:prstGeom>
        </p:spPr>
      </p:pic>
    </p:spTree>
    <p:extLst>
      <p:ext uri="{BB962C8B-B14F-4D97-AF65-F5344CB8AC3E}">
        <p14:creationId xmlns:p14="http://schemas.microsoft.com/office/powerpoint/2010/main" val="1011868185"/>
      </p:ext>
    </p:extLst>
  </p:cSld>
  <p:clrMapOvr>
    <a:masterClrMapping/>
  </p:clrMapOvr>
  <mc:AlternateContent xmlns:mc="http://schemas.openxmlformats.org/markup-compatibility/2006" xmlns:p14="http://schemas.microsoft.com/office/powerpoint/2010/main">
    <mc:Choice Requires="p14">
      <p:transition spd="slow" p14:dur="2000" advTm="92912"/>
    </mc:Choice>
    <mc:Fallback xmlns="">
      <p:transition spd="slow" advTm="929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par>
                                <p:cTn id="8" presetID="22" presetClass="entr" presetSubtype="8" fill="hold"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wipe(right)">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CA81B27D-22A4-45BA-80DA-52200AE96BF7}"/>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2B3D78C2-C147-4BF1-89DA-FC991E593CC5}"/>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931F22B5-C0BE-4969-B98A-F92FD0851585}"/>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BBAA9FB9-4B6A-4957-8E2C-331870B75C59}"/>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2341018B-748C-4CFD-B19B-8B9F7C4706B6}"/>
                </a:ext>
              </a:extLst>
            </p:cNvPr>
            <p:cNvSpPr>
              <a:spLocks noChangeArrowheads="1"/>
            </p:cNvSpPr>
            <p:nvPr/>
          </p:nvSpPr>
          <p:spPr bwMode="auto">
            <a:xfrm>
              <a:off x="666819" y="300264"/>
              <a:ext cx="3092049" cy="523220"/>
            </a:xfrm>
            <a:prstGeom prst="rect">
              <a:avLst/>
            </a:prstGeom>
            <a:noFill/>
          </p:spPr>
          <p:txBody>
            <a:bodyPr wrap="square" rtlCol="0">
              <a:spAutoFit/>
            </a:bodyPr>
            <a:lstStyle/>
            <a:p>
              <a:pPr algn="ctr"/>
              <a:r>
                <a:rPr lang="zh-CN" altLang="en-US" sz="28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技术路线</a:t>
              </a:r>
              <a:r>
                <a:rPr lang="en-US" altLang="zh-CN"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数据采集</a:t>
              </a:r>
              <a:endParaRPr lang="zh-CN" altLang="en-US" sz="28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9" name="文本框 8">
            <a:extLst>
              <a:ext uri="{FF2B5EF4-FFF2-40B4-BE49-F238E27FC236}">
                <a16:creationId xmlns:a16="http://schemas.microsoft.com/office/drawing/2014/main" id="{7B62877D-16A7-4258-AB6B-82EAE77BF51C}"/>
              </a:ext>
            </a:extLst>
          </p:cNvPr>
          <p:cNvSpPr txBox="1"/>
          <p:nvPr/>
        </p:nvSpPr>
        <p:spPr>
          <a:xfrm>
            <a:off x="984262" y="1116725"/>
            <a:ext cx="902803" cy="400105"/>
          </a:xfrm>
          <a:prstGeom prst="rect">
            <a:avLst/>
          </a:prstGeom>
          <a:noFill/>
        </p:spPr>
        <p:txBody>
          <a:bodyPr wrap="squar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目标</a:t>
            </a:r>
          </a:p>
        </p:txBody>
      </p:sp>
      <p:sp>
        <p:nvSpPr>
          <p:cNvPr id="11" name="文本框 10">
            <a:extLst>
              <a:ext uri="{FF2B5EF4-FFF2-40B4-BE49-F238E27FC236}">
                <a16:creationId xmlns:a16="http://schemas.microsoft.com/office/drawing/2014/main" id="{26C510E8-0E0A-4004-A94B-B5FE8F4B2171}"/>
              </a:ext>
            </a:extLst>
          </p:cNvPr>
          <p:cNvSpPr txBox="1"/>
          <p:nvPr/>
        </p:nvSpPr>
        <p:spPr>
          <a:xfrm>
            <a:off x="984262" y="1535729"/>
            <a:ext cx="8197060" cy="584775"/>
          </a:xfrm>
          <a:prstGeom prst="rect">
            <a:avLst/>
          </a:prstGeom>
          <a:noFill/>
        </p:spPr>
        <p:txBody>
          <a:bodyPr wrap="square" rtlCol="0">
            <a:spAutoFit/>
          </a:bodyPr>
          <a:lstStyle/>
          <a:p>
            <a:pPr indent="266700" algn="just">
              <a:spcAft>
                <a:spcPts val="0"/>
              </a:spcAft>
            </a:pP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通过</a:t>
            </a:r>
            <a:r>
              <a:rPr lang="zh-CN" altLang="zh-CN" sz="1600" kern="100" dirty="0">
                <a:latin typeface="等线" panose="02010600030101010101" pitchFamily="2" charset="-122"/>
                <a:ea typeface="宋体" panose="02010600030101010101" pitchFamily="2" charset="-122"/>
                <a:cs typeface="Times New Roman" panose="02020603050405020304" pitchFamily="18" charset="0"/>
              </a:rPr>
              <a:t>网络爬虫根据选定的网站列表（智联招聘）进行爬取，爬取网站公布的招聘信息。并将爬取到的信息进行整理后存储在数据库中。</a:t>
            </a:r>
            <a:endParaRPr lang="zh-CN" altLang="zh-CN" sz="1200" kern="100" dirty="0">
              <a:latin typeface="等线"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5F5746F2-7A89-4DF1-A263-A1C74302513B}"/>
              </a:ext>
            </a:extLst>
          </p:cNvPr>
          <p:cNvSpPr txBox="1"/>
          <p:nvPr/>
        </p:nvSpPr>
        <p:spPr>
          <a:xfrm>
            <a:off x="984262" y="2161510"/>
            <a:ext cx="69761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工具</a:t>
            </a:r>
          </a:p>
        </p:txBody>
      </p:sp>
      <p:sp>
        <p:nvSpPr>
          <p:cNvPr id="14" name="文本框 13">
            <a:extLst>
              <a:ext uri="{FF2B5EF4-FFF2-40B4-BE49-F238E27FC236}">
                <a16:creationId xmlns:a16="http://schemas.microsoft.com/office/drawing/2014/main" id="{B69773CF-2C26-42D1-9C3D-61BD0164B5D2}"/>
              </a:ext>
            </a:extLst>
          </p:cNvPr>
          <p:cNvSpPr txBox="1"/>
          <p:nvPr/>
        </p:nvSpPr>
        <p:spPr>
          <a:xfrm>
            <a:off x="984262" y="2623658"/>
            <a:ext cx="8197060" cy="338554"/>
          </a:xfrm>
          <a:prstGeom prst="rect">
            <a:avLst/>
          </a:prstGeom>
          <a:noFill/>
        </p:spPr>
        <p:txBody>
          <a:bodyPr wrap="square" rtlCol="0">
            <a:spAutoFit/>
          </a:bodyPr>
          <a:lstStyle/>
          <a:p>
            <a:pPr indent="266700" algn="just">
              <a:spcAft>
                <a:spcPts val="0"/>
              </a:spcAft>
            </a:pPr>
            <a:r>
              <a:rPr lang="en-US" altLang="zh-CN" sz="1600" dirty="0">
                <a:latin typeface="宋体" panose="02010600030101010101" pitchFamily="2" charset="-122"/>
                <a:ea typeface="宋体" panose="02010600030101010101" pitchFamily="2" charset="-122"/>
              </a:rPr>
              <a:t>Python</a:t>
            </a:r>
            <a:r>
              <a:rPr lang="zh-CN" altLang="zh-CN" sz="1600" dirty="0">
                <a:latin typeface="宋体" panose="02010600030101010101" pitchFamily="2" charset="-122"/>
                <a:ea typeface="宋体" panose="02010600030101010101" pitchFamily="2" charset="-122"/>
              </a:rPr>
              <a:t>开源框架</a:t>
            </a:r>
            <a:r>
              <a:rPr lang="en-US" altLang="zh-CN" sz="1600" dirty="0" err="1">
                <a:latin typeface="宋体" panose="02010600030101010101" pitchFamily="2" charset="-122"/>
                <a:ea typeface="宋体" panose="02010600030101010101" pitchFamily="2" charset="-122"/>
              </a:rPr>
              <a:t>Scrapy</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MySQL</a:t>
            </a:r>
            <a:r>
              <a:rPr lang="zh-CN" altLang="zh-CN" sz="1600" dirty="0">
                <a:latin typeface="宋体" panose="02010600030101010101" pitchFamily="2" charset="-122"/>
                <a:ea typeface="宋体" panose="02010600030101010101" pitchFamily="2" charset="-122"/>
              </a:rPr>
              <a:t>数据库</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D108C850-F355-4CAB-8953-A30D69BCB3A2}"/>
              </a:ext>
            </a:extLst>
          </p:cNvPr>
          <p:cNvSpPr txBox="1"/>
          <p:nvPr/>
        </p:nvSpPr>
        <p:spPr>
          <a:xfrm>
            <a:off x="984262" y="3104309"/>
            <a:ext cx="69761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格式</a:t>
            </a:r>
          </a:p>
        </p:txBody>
      </p:sp>
      <p:sp>
        <p:nvSpPr>
          <p:cNvPr id="8" name="文本框 7">
            <a:extLst>
              <a:ext uri="{FF2B5EF4-FFF2-40B4-BE49-F238E27FC236}">
                <a16:creationId xmlns:a16="http://schemas.microsoft.com/office/drawing/2014/main" id="{5D24DD0C-644E-42A4-A376-6C1F2A30A60A}"/>
              </a:ext>
            </a:extLst>
          </p:cNvPr>
          <p:cNvSpPr txBox="1"/>
          <p:nvPr/>
        </p:nvSpPr>
        <p:spPr>
          <a:xfrm>
            <a:off x="1917642" y="3872204"/>
            <a:ext cx="461665" cy="1296956"/>
          </a:xfrm>
          <a:prstGeom prst="rect">
            <a:avLst/>
          </a:prstGeom>
          <a:noFill/>
        </p:spPr>
        <p:txBody>
          <a:bodyPr vert="eaVert" wrap="square" rtlCol="0">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企业信息</a:t>
            </a:r>
          </a:p>
        </p:txBody>
      </p:sp>
      <p:sp>
        <p:nvSpPr>
          <p:cNvPr id="16" name="文本框 15">
            <a:extLst>
              <a:ext uri="{FF2B5EF4-FFF2-40B4-BE49-F238E27FC236}">
                <a16:creationId xmlns:a16="http://schemas.microsoft.com/office/drawing/2014/main" id="{AD5CE905-DFFD-468B-A80C-D43D27833420}"/>
              </a:ext>
            </a:extLst>
          </p:cNvPr>
          <p:cNvSpPr txBox="1"/>
          <p:nvPr/>
        </p:nvSpPr>
        <p:spPr>
          <a:xfrm>
            <a:off x="5579033" y="3895789"/>
            <a:ext cx="461665" cy="1296956"/>
          </a:xfrm>
          <a:prstGeom prst="rect">
            <a:avLst/>
          </a:prstGeom>
          <a:noFill/>
        </p:spPr>
        <p:txBody>
          <a:bodyPr vert="eaVert" wrap="square" rtlCol="0">
            <a:spAutoFit/>
          </a:bodyPr>
          <a:lstStyle/>
          <a:p>
            <a:pPr algn="ctr"/>
            <a:r>
              <a:rPr lang="zh-CN" altLang="en-US" dirty="0">
                <a:solidFill>
                  <a:schemeClr val="accent1"/>
                </a:solidFill>
                <a:latin typeface="微软雅黑" panose="020B0503020204020204" pitchFamily="34" charset="-122"/>
                <a:ea typeface="微软雅黑" panose="020B0503020204020204" pitchFamily="34" charset="-122"/>
              </a:rPr>
              <a:t>职位信息</a:t>
            </a:r>
          </a:p>
        </p:txBody>
      </p:sp>
      <p:sp>
        <p:nvSpPr>
          <p:cNvPr id="23" name="文本框 22">
            <a:extLst>
              <a:ext uri="{FF2B5EF4-FFF2-40B4-BE49-F238E27FC236}">
                <a16:creationId xmlns:a16="http://schemas.microsoft.com/office/drawing/2014/main" id="{31046046-6352-45BA-8192-0018DD473C7C}"/>
              </a:ext>
            </a:extLst>
          </p:cNvPr>
          <p:cNvSpPr txBox="1"/>
          <p:nvPr/>
        </p:nvSpPr>
        <p:spPr>
          <a:xfrm>
            <a:off x="2667414" y="3574005"/>
            <a:ext cx="2262178" cy="1846659"/>
          </a:xfrm>
          <a:prstGeom prst="rect">
            <a:avLst/>
          </a:prstGeom>
          <a:noFill/>
        </p:spPr>
        <p:txBody>
          <a:bodyPr wrap="square" rtlCol="0">
            <a:spAutoFit/>
          </a:bodyPr>
          <a:lstStyle/>
          <a:p>
            <a:r>
              <a:rPr lang="zh-CN" altLang="en-US" sz="1600" dirty="0">
                <a:solidFill>
                  <a:schemeClr val="tx2">
                    <a:lumMod val="75000"/>
                  </a:schemeClr>
                </a:solidFill>
                <a:latin typeface="宋体" panose="02010600030101010101" pitchFamily="2" charset="-122"/>
                <a:ea typeface="宋体" panose="02010600030101010101" pitchFamily="2" charset="-122"/>
              </a:rPr>
              <a:t>企业名称</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企业形式</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企业所属行业</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企业规模 </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企业介绍</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企业网址</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企业地址</a:t>
            </a:r>
            <a:r>
              <a:rPr lang="zh-CN" altLang="en-US" dirty="0"/>
              <a:t> </a:t>
            </a:r>
            <a:endParaRPr lang="en-US" altLang="zh-CN" dirty="0"/>
          </a:p>
        </p:txBody>
      </p:sp>
      <p:sp>
        <p:nvSpPr>
          <p:cNvPr id="24" name="文本框 23">
            <a:extLst>
              <a:ext uri="{FF2B5EF4-FFF2-40B4-BE49-F238E27FC236}">
                <a16:creationId xmlns:a16="http://schemas.microsoft.com/office/drawing/2014/main" id="{859C154D-DB71-4B64-AD43-B0B07EF86767}"/>
              </a:ext>
            </a:extLst>
          </p:cNvPr>
          <p:cNvSpPr txBox="1"/>
          <p:nvPr/>
        </p:nvSpPr>
        <p:spPr>
          <a:xfrm>
            <a:off x="6578081" y="3583335"/>
            <a:ext cx="2351314" cy="2092881"/>
          </a:xfrm>
          <a:prstGeom prst="rect">
            <a:avLst/>
          </a:prstGeom>
          <a:noFill/>
        </p:spPr>
        <p:txBody>
          <a:bodyPr wrap="square" rtlCol="0">
            <a:spAutoFit/>
          </a:bodyPr>
          <a:lstStyle/>
          <a:p>
            <a:r>
              <a:rPr lang="zh-CN" altLang="en-US" sz="1600" dirty="0">
                <a:solidFill>
                  <a:schemeClr val="tx2">
                    <a:lumMod val="75000"/>
                  </a:schemeClr>
                </a:solidFill>
                <a:latin typeface="宋体" panose="02010600030101010101" pitchFamily="2" charset="-122"/>
                <a:ea typeface="宋体" panose="02010600030101010101" pitchFamily="2" charset="-122"/>
              </a:rPr>
              <a:t>职位名称 </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职位所属企业 </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工作性质</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最低月薪</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最高月薪</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工作城市</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工作地点 </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招聘人数</a:t>
            </a:r>
            <a:r>
              <a:rPr lang="zh-CN" altLang="en-US" dirty="0"/>
              <a:t> </a:t>
            </a:r>
            <a:endParaRPr lang="en-US" altLang="zh-CN" dirty="0"/>
          </a:p>
        </p:txBody>
      </p:sp>
      <p:sp>
        <p:nvSpPr>
          <p:cNvPr id="25" name="文本框 24">
            <a:extLst>
              <a:ext uri="{FF2B5EF4-FFF2-40B4-BE49-F238E27FC236}">
                <a16:creationId xmlns:a16="http://schemas.microsoft.com/office/drawing/2014/main" id="{53C51119-700F-497F-AD59-E8D91EDBA52D}"/>
              </a:ext>
            </a:extLst>
          </p:cNvPr>
          <p:cNvSpPr txBox="1"/>
          <p:nvPr/>
        </p:nvSpPr>
        <p:spPr>
          <a:xfrm>
            <a:off x="8478420" y="3574005"/>
            <a:ext cx="2315347" cy="2092881"/>
          </a:xfrm>
          <a:prstGeom prst="rect">
            <a:avLst/>
          </a:prstGeom>
          <a:noFill/>
        </p:spPr>
        <p:txBody>
          <a:bodyPr wrap="square" rtlCol="0">
            <a:spAutoFit/>
          </a:bodyPr>
          <a:lstStyle/>
          <a:p>
            <a:r>
              <a:rPr lang="zh-CN" altLang="en-US" sz="1600" dirty="0">
                <a:solidFill>
                  <a:schemeClr val="tx2">
                    <a:lumMod val="75000"/>
                  </a:schemeClr>
                </a:solidFill>
                <a:latin typeface="宋体" panose="02010600030101010101" pitchFamily="2" charset="-122"/>
                <a:ea typeface="宋体" panose="02010600030101010101" pitchFamily="2" charset="-122"/>
              </a:rPr>
              <a:t>学历</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职位福利</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工作经验</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职位类型</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职位要求</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数据添加时间 </a:t>
            </a:r>
            <a:endParaRPr lang="en-US" altLang="zh-CN" sz="1600" dirty="0">
              <a:solidFill>
                <a:schemeClr val="tx2">
                  <a:lumMod val="75000"/>
                </a:schemeClr>
              </a:solidFill>
              <a:latin typeface="宋体" panose="02010600030101010101" pitchFamily="2" charset="-122"/>
              <a:ea typeface="宋体" panose="02010600030101010101" pitchFamily="2" charset="-122"/>
            </a:endParaRPr>
          </a:p>
          <a:p>
            <a:r>
              <a:rPr lang="zh-CN" altLang="en-US" sz="1600" dirty="0">
                <a:solidFill>
                  <a:schemeClr val="tx2">
                    <a:lumMod val="75000"/>
                  </a:schemeClr>
                </a:solidFill>
                <a:latin typeface="宋体" panose="02010600030101010101" pitchFamily="2" charset="-122"/>
                <a:ea typeface="宋体" panose="02010600030101010101" pitchFamily="2" charset="-122"/>
              </a:rPr>
              <a:t>数据来源网站</a:t>
            </a:r>
          </a:p>
          <a:p>
            <a:endParaRPr lang="zh-CN" altLang="en-US" dirty="0"/>
          </a:p>
        </p:txBody>
      </p:sp>
    </p:spTree>
    <p:extLst>
      <p:ext uri="{BB962C8B-B14F-4D97-AF65-F5344CB8AC3E}">
        <p14:creationId xmlns:p14="http://schemas.microsoft.com/office/powerpoint/2010/main" val="864787685"/>
      </p:ext>
    </p:extLst>
  </p:cSld>
  <p:clrMapOvr>
    <a:masterClrMapping/>
  </p:clrMapOvr>
  <mc:AlternateContent xmlns:mc="http://schemas.openxmlformats.org/markup-compatibility/2006" xmlns:p14="http://schemas.microsoft.com/office/powerpoint/2010/main">
    <mc:Choice Requires="p14">
      <p:transition spd="slow" p14:dur="2000" advTm="29543"/>
    </mc:Choice>
    <mc:Fallback xmlns="">
      <p:transition spd="slow" advTm="295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42" presetClass="entr" presetSubtype="0" fill="hold" grpId="0" nodeType="withEffect">
                                  <p:stCondLst>
                                    <p:cond delay="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2" grpId="0"/>
      <p:bldP spid="8" grpId="0"/>
      <p:bldP spid="16"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A3158ABC-4E59-4B06-B711-643134205529}"/>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236FE2C-B166-4F32-A826-C6E1E3246603}"/>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EBFA9ED8-0642-4F3C-AC6C-E5C4B5662590}"/>
              </a:ext>
            </a:extLst>
          </p:cNvPr>
          <p:cNvGrpSpPr/>
          <p:nvPr/>
        </p:nvGrpSpPr>
        <p:grpSpPr>
          <a:xfrm>
            <a:off x="666819" y="300264"/>
            <a:ext cx="3778721" cy="523220"/>
            <a:chOff x="666819" y="300264"/>
            <a:chExt cx="3257149" cy="523220"/>
          </a:xfrm>
        </p:grpSpPr>
        <p:sp>
          <p:nvSpPr>
            <p:cNvPr id="9" name="圆角矩形 34">
              <a:extLst>
                <a:ext uri="{FF2B5EF4-FFF2-40B4-BE49-F238E27FC236}">
                  <a16:creationId xmlns:a16="http://schemas.microsoft.com/office/drawing/2014/main" id="{1073BE4F-0948-443F-8A1B-CE8C7A99F7C4}"/>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1">
              <a:extLst>
                <a:ext uri="{FF2B5EF4-FFF2-40B4-BE49-F238E27FC236}">
                  <a16:creationId xmlns:a16="http://schemas.microsoft.com/office/drawing/2014/main" id="{FE9C5ADA-84F4-4687-BA90-F53D2087E786}"/>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Scrapy</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框架介绍</a:t>
              </a:r>
              <a:endPar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3" name="图片 12">
            <a:extLst>
              <a:ext uri="{FF2B5EF4-FFF2-40B4-BE49-F238E27FC236}">
                <a16:creationId xmlns:a16="http://schemas.microsoft.com/office/drawing/2014/main" id="{BF706958-3929-4857-8C82-68299B189EE9}"/>
              </a:ext>
            </a:extLst>
          </p:cNvPr>
          <p:cNvPicPr>
            <a:picLocks noChangeAspect="1"/>
          </p:cNvPicPr>
          <p:nvPr/>
        </p:nvPicPr>
        <p:blipFill>
          <a:blip r:embed="rId3"/>
          <a:stretch>
            <a:fillRect/>
          </a:stretch>
        </p:blipFill>
        <p:spPr>
          <a:xfrm>
            <a:off x="2170585" y="1525317"/>
            <a:ext cx="7286625" cy="4391025"/>
          </a:xfrm>
          <a:prstGeom prst="rect">
            <a:avLst/>
          </a:prstGeom>
        </p:spPr>
      </p:pic>
      <p:pic>
        <p:nvPicPr>
          <p:cNvPr id="14" name="图片 13">
            <a:extLst>
              <a:ext uri="{FF2B5EF4-FFF2-40B4-BE49-F238E27FC236}">
                <a16:creationId xmlns:a16="http://schemas.microsoft.com/office/drawing/2014/main" id="{EDA929C6-196B-488B-BCB3-49566E03EFDF}"/>
              </a:ext>
            </a:extLst>
          </p:cNvPr>
          <p:cNvPicPr>
            <a:picLocks noChangeAspect="1"/>
          </p:cNvPicPr>
          <p:nvPr/>
        </p:nvPicPr>
        <p:blipFill>
          <a:blip r:embed="rId4"/>
          <a:stretch>
            <a:fillRect/>
          </a:stretch>
        </p:blipFill>
        <p:spPr>
          <a:xfrm>
            <a:off x="5212202" y="1273334"/>
            <a:ext cx="5619750" cy="2124075"/>
          </a:xfrm>
          <a:prstGeom prst="rect">
            <a:avLst/>
          </a:prstGeom>
        </p:spPr>
      </p:pic>
      <p:pic>
        <p:nvPicPr>
          <p:cNvPr id="15" name="图片 14">
            <a:extLst>
              <a:ext uri="{FF2B5EF4-FFF2-40B4-BE49-F238E27FC236}">
                <a16:creationId xmlns:a16="http://schemas.microsoft.com/office/drawing/2014/main" id="{3798D1A8-A49D-4A71-A070-1F69A24395D8}"/>
              </a:ext>
            </a:extLst>
          </p:cNvPr>
          <p:cNvPicPr>
            <a:picLocks noChangeAspect="1"/>
          </p:cNvPicPr>
          <p:nvPr/>
        </p:nvPicPr>
        <p:blipFill>
          <a:blip r:embed="rId5"/>
          <a:stretch>
            <a:fillRect/>
          </a:stretch>
        </p:blipFill>
        <p:spPr>
          <a:xfrm>
            <a:off x="4559570" y="3193937"/>
            <a:ext cx="7734300" cy="2314575"/>
          </a:xfrm>
          <a:prstGeom prst="rect">
            <a:avLst/>
          </a:prstGeom>
        </p:spPr>
      </p:pic>
    </p:spTree>
    <p:custDataLst>
      <p:tags r:id="rId1"/>
    </p:custDataLst>
    <p:extLst>
      <p:ext uri="{BB962C8B-B14F-4D97-AF65-F5344CB8AC3E}">
        <p14:creationId xmlns:p14="http://schemas.microsoft.com/office/powerpoint/2010/main" val="670082077"/>
      </p:ext>
    </p:extLst>
  </p:cSld>
  <p:clrMapOvr>
    <a:masterClrMapping/>
  </p:clrMapOvr>
  <mc:AlternateContent xmlns:mc="http://schemas.openxmlformats.org/markup-compatibility/2006" xmlns:p14="http://schemas.microsoft.com/office/powerpoint/2010/main">
    <mc:Choice Requires="p14">
      <p:transition spd="slow" p14:dur="2000" advTm="27543"/>
    </mc:Choice>
    <mc:Fallback xmlns="">
      <p:transition spd="slow" advTm="275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22" presetClass="entr" presetSubtype="8"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2"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210FAC0-539B-43EB-868F-223B17ADBD1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298599" y="1237028"/>
            <a:ext cx="10131401" cy="5234109"/>
          </a:xfrm>
          <a:prstGeom prst="rect">
            <a:avLst/>
          </a:prstGeom>
        </p:spPr>
      </p:pic>
      <p:cxnSp>
        <p:nvCxnSpPr>
          <p:cNvPr id="3" name="直接连接符 2">
            <a:extLst>
              <a:ext uri="{FF2B5EF4-FFF2-40B4-BE49-F238E27FC236}">
                <a16:creationId xmlns:a16="http://schemas.microsoft.com/office/drawing/2014/main" id="{389DE0CC-F3B7-46FE-8115-6BD1DEFA7DE5}"/>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C3277113-61B8-46A5-B43E-D973BDD5EF78}"/>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A8920C53-2F11-4A49-8CAC-EB74762C86CB}"/>
              </a:ext>
            </a:extLst>
          </p:cNvPr>
          <p:cNvGrpSpPr/>
          <p:nvPr/>
        </p:nvGrpSpPr>
        <p:grpSpPr>
          <a:xfrm>
            <a:off x="666819" y="300264"/>
            <a:ext cx="3778721" cy="523220"/>
            <a:chOff x="666819" y="300264"/>
            <a:chExt cx="3257149" cy="523220"/>
          </a:xfrm>
        </p:grpSpPr>
        <p:sp>
          <p:nvSpPr>
            <p:cNvPr id="6" name="圆角矩形 34">
              <a:extLst>
                <a:ext uri="{FF2B5EF4-FFF2-40B4-BE49-F238E27FC236}">
                  <a16:creationId xmlns:a16="http://schemas.microsoft.com/office/drawing/2014/main" id="{58A91505-72FA-4FE5-BAB9-6DC3E8EF3846}"/>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1">
              <a:extLst>
                <a:ext uri="{FF2B5EF4-FFF2-40B4-BE49-F238E27FC236}">
                  <a16:creationId xmlns:a16="http://schemas.microsoft.com/office/drawing/2014/main" id="{1E997A8F-AD4C-4129-BCD7-980A846B1461}"/>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Scrapy</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框架介绍</a:t>
              </a:r>
              <a:endParaRPr lang="zh-CN" altLang="en-US" sz="24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8" name="图片 7">
            <a:extLst>
              <a:ext uri="{FF2B5EF4-FFF2-40B4-BE49-F238E27FC236}">
                <a16:creationId xmlns:a16="http://schemas.microsoft.com/office/drawing/2014/main" id="{1C4CDB95-57FE-4FF4-A894-774DB27247D0}"/>
              </a:ext>
            </a:extLst>
          </p:cNvPr>
          <p:cNvPicPr>
            <a:picLocks noChangeAspect="1"/>
          </p:cNvPicPr>
          <p:nvPr/>
        </p:nvPicPr>
        <p:blipFill>
          <a:blip r:embed="rId4"/>
          <a:stretch>
            <a:fillRect/>
          </a:stretch>
        </p:blipFill>
        <p:spPr>
          <a:xfrm>
            <a:off x="7183572" y="531096"/>
            <a:ext cx="3974053" cy="2627944"/>
          </a:xfrm>
          <a:prstGeom prst="rect">
            <a:avLst/>
          </a:prstGeom>
        </p:spPr>
      </p:pic>
      <p:pic>
        <p:nvPicPr>
          <p:cNvPr id="9" name="图片 8">
            <a:extLst>
              <a:ext uri="{FF2B5EF4-FFF2-40B4-BE49-F238E27FC236}">
                <a16:creationId xmlns:a16="http://schemas.microsoft.com/office/drawing/2014/main" id="{049A90E4-2965-406A-A98F-D51C78A1BE8E}"/>
              </a:ext>
            </a:extLst>
          </p:cNvPr>
          <p:cNvPicPr>
            <a:picLocks noChangeAspect="1"/>
          </p:cNvPicPr>
          <p:nvPr/>
        </p:nvPicPr>
        <p:blipFill>
          <a:blip r:embed="rId5"/>
          <a:stretch>
            <a:fillRect/>
          </a:stretch>
        </p:blipFill>
        <p:spPr>
          <a:xfrm>
            <a:off x="7183572" y="2704757"/>
            <a:ext cx="4985730" cy="2110331"/>
          </a:xfrm>
          <a:prstGeom prst="rect">
            <a:avLst/>
          </a:prstGeom>
        </p:spPr>
      </p:pic>
    </p:spTree>
    <p:custDataLst>
      <p:tags r:id="rId1"/>
    </p:custDataLst>
    <p:extLst>
      <p:ext uri="{BB962C8B-B14F-4D97-AF65-F5344CB8AC3E}">
        <p14:creationId xmlns:p14="http://schemas.microsoft.com/office/powerpoint/2010/main" val="2301110934"/>
      </p:ext>
    </p:extLst>
  </p:cSld>
  <p:clrMapOvr>
    <a:masterClrMapping/>
  </p:clrMapOvr>
  <mc:AlternateContent xmlns:mc="http://schemas.openxmlformats.org/markup-compatibility/2006" xmlns:p14="http://schemas.microsoft.com/office/powerpoint/2010/main">
    <mc:Choice Requires="p14">
      <p:transition spd="slow" p14:dur="2000" advTm="34088"/>
    </mc:Choice>
    <mc:Fallback xmlns="">
      <p:transition spd="slow" advTm="340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2"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6"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ircle(in)">
                                      <p:cBhvr>
                                        <p:cTn id="22" dur="2000"/>
                                        <p:tgtEl>
                                          <p:spTgt spid="8"/>
                                        </p:tgtEl>
                                      </p:cBhvr>
                                    </p:animEffect>
                                  </p:childTnLst>
                                </p:cTn>
                              </p:par>
                              <p:par>
                                <p:cTn id="23" presetID="6"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ircle(in)">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BB7C02A-5031-407F-947D-DDB6193136C6}"/>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C0946AD2-070B-43CF-BA89-490EEB0713B0}"/>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2CBFF21B-B917-4339-8427-E077DCD2087E}"/>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AC2153BA-8C1A-48C4-A72F-B2D63A739236}"/>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C8453793-2DA6-477B-ACA8-7555B0B6BEBF}"/>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数据存储与转换</a:t>
              </a:r>
            </a:p>
          </p:txBody>
        </p:sp>
      </p:grpSp>
      <p:sp>
        <p:nvSpPr>
          <p:cNvPr id="7" name="文本框 6">
            <a:extLst>
              <a:ext uri="{FF2B5EF4-FFF2-40B4-BE49-F238E27FC236}">
                <a16:creationId xmlns:a16="http://schemas.microsoft.com/office/drawing/2014/main" id="{BB187992-D601-4823-9E99-A76058FB2FD4}"/>
              </a:ext>
            </a:extLst>
          </p:cNvPr>
          <p:cNvSpPr txBox="1"/>
          <p:nvPr/>
        </p:nvSpPr>
        <p:spPr>
          <a:xfrm>
            <a:off x="993592" y="1909827"/>
            <a:ext cx="902803" cy="400105"/>
          </a:xfrm>
          <a:prstGeom prst="rect">
            <a:avLst/>
          </a:prstGeom>
          <a:noFill/>
        </p:spPr>
        <p:txBody>
          <a:bodyPr wrap="squar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目标</a:t>
            </a:r>
          </a:p>
        </p:txBody>
      </p:sp>
      <p:sp>
        <p:nvSpPr>
          <p:cNvPr id="8" name="文本框 7">
            <a:extLst>
              <a:ext uri="{FF2B5EF4-FFF2-40B4-BE49-F238E27FC236}">
                <a16:creationId xmlns:a16="http://schemas.microsoft.com/office/drawing/2014/main" id="{46B4F308-CB87-446B-A3C3-B15FC8FA1CC5}"/>
              </a:ext>
            </a:extLst>
          </p:cNvPr>
          <p:cNvSpPr txBox="1"/>
          <p:nvPr/>
        </p:nvSpPr>
        <p:spPr>
          <a:xfrm>
            <a:off x="993592" y="2328831"/>
            <a:ext cx="8197060" cy="338554"/>
          </a:xfrm>
          <a:prstGeom prst="rect">
            <a:avLst/>
          </a:prstGeom>
          <a:noFill/>
        </p:spPr>
        <p:txBody>
          <a:bodyPr wrap="square" rtlCol="0">
            <a:spAutoFit/>
          </a:bodyPr>
          <a:lstStyle/>
          <a:p>
            <a:pPr indent="266700" algn="just">
              <a:spcAft>
                <a:spcPts val="0"/>
              </a:spcAft>
            </a:pPr>
            <a:r>
              <a:rPr lang="zh-CN" altLang="en-US" sz="1600" kern="100" dirty="0">
                <a:latin typeface="等线" panose="02010600030101010101" pitchFamily="2" charset="-122"/>
                <a:ea typeface="宋体" panose="02010600030101010101" pitchFamily="2" charset="-122"/>
                <a:cs typeface="Times New Roman" panose="02020603050405020304" pitchFamily="18" charset="0"/>
              </a:rPr>
              <a:t>构建大数据分布式存储框架，将爬取下来的数据抽取、转换、加载到大数据平台 </a:t>
            </a:r>
            <a:endParaRPr lang="zh-CN" altLang="zh-CN" sz="1200" kern="100" dirty="0">
              <a:latin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48F956C9-27BE-4626-9936-6F8324C43526}"/>
              </a:ext>
            </a:extLst>
          </p:cNvPr>
          <p:cNvSpPr txBox="1"/>
          <p:nvPr/>
        </p:nvSpPr>
        <p:spPr>
          <a:xfrm>
            <a:off x="993592" y="2954612"/>
            <a:ext cx="697619" cy="400105"/>
          </a:xfrm>
          <a:prstGeom prst="rect">
            <a:avLst/>
          </a:prstGeom>
          <a:noFill/>
        </p:spPr>
        <p:txBody>
          <a:bodyPr wrap="none" lIns="91436" tIns="45718" rIns="91436" bIns="45718" rtlCol="0">
            <a:spAutoFit/>
          </a:bodyPr>
          <a:lstStyle>
            <a:defPPr>
              <a:defRPr lang="zh-CN"/>
            </a:defPPr>
            <a:lvl1pPr>
              <a:defRPr sz="28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000" dirty="0">
                <a:solidFill>
                  <a:schemeClr val="accent1"/>
                </a:solidFill>
              </a:rPr>
              <a:t>工具</a:t>
            </a:r>
          </a:p>
        </p:txBody>
      </p:sp>
      <p:sp>
        <p:nvSpPr>
          <p:cNvPr id="10" name="文本框 9">
            <a:extLst>
              <a:ext uri="{FF2B5EF4-FFF2-40B4-BE49-F238E27FC236}">
                <a16:creationId xmlns:a16="http://schemas.microsoft.com/office/drawing/2014/main" id="{9F7CD17F-C3BF-480D-A5C8-F941DF3E97AB}"/>
              </a:ext>
            </a:extLst>
          </p:cNvPr>
          <p:cNvSpPr txBox="1"/>
          <p:nvPr/>
        </p:nvSpPr>
        <p:spPr>
          <a:xfrm>
            <a:off x="1058907" y="3472667"/>
            <a:ext cx="5507263" cy="338554"/>
          </a:xfrm>
          <a:prstGeom prst="rect">
            <a:avLst/>
          </a:prstGeom>
          <a:noFill/>
        </p:spPr>
        <p:txBody>
          <a:bodyPr wrap="square" rtlCol="0">
            <a:spAutoFit/>
          </a:bodyPr>
          <a:lstStyle/>
          <a:p>
            <a:pPr indent="266700" algn="just">
              <a:spcAft>
                <a:spcPts val="0"/>
              </a:spcAft>
            </a:pPr>
            <a:r>
              <a:rPr lang="en-US" altLang="zh-CN" sz="1600" dirty="0">
                <a:latin typeface="宋体" panose="02010600030101010101" pitchFamily="2" charset="-122"/>
                <a:ea typeface="宋体" panose="02010600030101010101" pitchFamily="2" charset="-122"/>
              </a:rPr>
              <a:t>MySQL</a:t>
            </a:r>
            <a:r>
              <a:rPr lang="zh-CN" altLang="zh-CN" sz="1600" dirty="0">
                <a:latin typeface="宋体" panose="02010600030101010101" pitchFamily="2" charset="-122"/>
                <a:ea typeface="宋体" panose="02010600030101010101" pitchFamily="2" charset="-122"/>
              </a:rPr>
              <a:t>数据库</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Sqoop</a:t>
            </a:r>
            <a:r>
              <a:rPr lang="zh-CN" altLang="en-US" sz="1600" dirty="0">
                <a:latin typeface="宋体" panose="02010600030101010101" pitchFamily="2" charset="-122"/>
                <a:ea typeface="宋体" panose="02010600030101010101" pitchFamily="2" charset="-122"/>
              </a:rPr>
              <a:t>工具、</a:t>
            </a:r>
            <a:r>
              <a:rPr lang="en-US" altLang="zh-CN" sz="1600" dirty="0">
                <a:latin typeface="宋体" panose="02010600030101010101" pitchFamily="2" charset="-122"/>
                <a:ea typeface="宋体" panose="02010600030101010101" pitchFamily="2" charset="-122"/>
              </a:rPr>
              <a:t>Hdfs</a:t>
            </a:r>
            <a:r>
              <a:rPr lang="zh-CN" altLang="en-US" sz="1600" dirty="0">
                <a:latin typeface="宋体" panose="02010600030101010101" pitchFamily="2" charset="-122"/>
                <a:ea typeface="宋体" panose="02010600030101010101" pitchFamily="2" charset="-122"/>
              </a:rPr>
              <a:t>分布式文件系统</a:t>
            </a:r>
            <a:endParaRPr lang="zh-CN" altLang="zh-CN" sz="16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737460"/>
      </p:ext>
    </p:extLst>
  </p:cSld>
  <p:clrMapOvr>
    <a:masterClrMapping/>
  </p:clrMapOvr>
  <mc:AlternateContent xmlns:mc="http://schemas.openxmlformats.org/markup-compatibility/2006" xmlns:p14="http://schemas.microsoft.com/office/powerpoint/2010/main">
    <mc:Choice Requires="p14">
      <p:transition spd="slow" p14:dur="2000" advTm="17999"/>
    </mc:Choice>
    <mc:Fallback xmlns="">
      <p:transition spd="slow" advTm="179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par>
                                <p:cTn id="14" presetID="42"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5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5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471A4E4F-F6C3-43E8-8A59-DE801ABA25A0}"/>
              </a:ext>
            </a:extLst>
          </p:cNvPr>
          <p:cNvCxnSpPr>
            <a:cxnSpLocks/>
          </p:cNvCxnSpPr>
          <p:nvPr/>
        </p:nvCxnSpPr>
        <p:spPr>
          <a:xfrm>
            <a:off x="4445540" y="571500"/>
            <a:ext cx="7962360"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BC36DE6B-B8F0-4FFB-9C12-F109B52BBDF7}"/>
              </a:ext>
            </a:extLst>
          </p:cNvPr>
          <p:cNvCxnSpPr/>
          <p:nvPr/>
        </p:nvCxnSpPr>
        <p:spPr>
          <a:xfrm>
            <a:off x="-193573" y="571500"/>
            <a:ext cx="1052155" cy="0"/>
          </a:xfrm>
          <a:prstGeom prst="line">
            <a:avLst/>
          </a:prstGeom>
          <a:ln w="38100">
            <a:solidFill>
              <a:srgbClr val="005CA7"/>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D2EABD15-4234-4733-AF32-FD5F938784C5}"/>
              </a:ext>
            </a:extLst>
          </p:cNvPr>
          <p:cNvGrpSpPr/>
          <p:nvPr/>
        </p:nvGrpSpPr>
        <p:grpSpPr>
          <a:xfrm>
            <a:off x="666819" y="300264"/>
            <a:ext cx="3778721" cy="523220"/>
            <a:chOff x="666819" y="300264"/>
            <a:chExt cx="3257149" cy="523220"/>
          </a:xfrm>
        </p:grpSpPr>
        <p:sp>
          <p:nvSpPr>
            <p:cNvPr id="5" name="圆角矩形 34">
              <a:extLst>
                <a:ext uri="{FF2B5EF4-FFF2-40B4-BE49-F238E27FC236}">
                  <a16:creationId xmlns:a16="http://schemas.microsoft.com/office/drawing/2014/main" id="{0AE61A49-8036-4DF9-916D-7DFC844F29D6}"/>
                </a:ext>
              </a:extLst>
            </p:cNvPr>
            <p:cNvSpPr/>
            <p:nvPr/>
          </p:nvSpPr>
          <p:spPr>
            <a:xfrm>
              <a:off x="858582" y="325576"/>
              <a:ext cx="3065386" cy="497908"/>
            </a:xfrm>
            <a:prstGeom prst="roundRect">
              <a:avLst>
                <a:gd name="adj" fmla="val 50000"/>
              </a:avLst>
            </a:prstGeom>
            <a:noFill/>
            <a:ln w="38100">
              <a:solidFill>
                <a:srgbClr val="005C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
              <a:extLst>
                <a:ext uri="{FF2B5EF4-FFF2-40B4-BE49-F238E27FC236}">
                  <a16:creationId xmlns:a16="http://schemas.microsoft.com/office/drawing/2014/main" id="{88C4E899-6ED9-4FED-AABB-24C7556B6C28}"/>
                </a:ext>
              </a:extLst>
            </p:cNvPr>
            <p:cNvSpPr>
              <a:spLocks noChangeArrowheads="1"/>
            </p:cNvSpPr>
            <p:nvPr/>
          </p:nvSpPr>
          <p:spPr bwMode="auto">
            <a:xfrm>
              <a:off x="666819" y="300264"/>
              <a:ext cx="3092049" cy="461665"/>
            </a:xfrm>
            <a:prstGeom prst="rect">
              <a:avLst/>
            </a:prstGeom>
            <a:noFill/>
          </p:spPr>
          <p:txBody>
            <a:bodyPr wrap="square" rtlCol="0">
              <a:spAutoFit/>
            </a:bodyPr>
            <a:lstStyle/>
            <a:p>
              <a:pPr algn="ctr"/>
              <a:r>
                <a:rPr lang="zh-CN" altLang="en-US" sz="2400" b="1"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rgbClr val="005CA7"/>
                  </a:solidFill>
                  <a:latin typeface="微软雅黑" panose="020B0503020204020204" pitchFamily="34" charset="-122"/>
                  <a:ea typeface="微软雅黑" panose="020B0503020204020204" pitchFamily="34" charset="-122"/>
                  <a:sym typeface="微软雅黑" panose="020B0503020204020204" pitchFamily="34" charset="-122"/>
                </a:rPr>
                <a:t>分布式存储框架</a:t>
              </a:r>
            </a:p>
          </p:txBody>
        </p:sp>
      </p:grpSp>
      <p:pic>
        <p:nvPicPr>
          <p:cNvPr id="8" name="图片 7">
            <a:extLst>
              <a:ext uri="{FF2B5EF4-FFF2-40B4-BE49-F238E27FC236}">
                <a16:creationId xmlns:a16="http://schemas.microsoft.com/office/drawing/2014/main" id="{61CB8164-F475-4F09-B12E-405629015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65" y="1007853"/>
            <a:ext cx="9739070" cy="5742675"/>
          </a:xfrm>
          <a:prstGeom prst="rect">
            <a:avLst/>
          </a:prstGeom>
        </p:spPr>
      </p:pic>
    </p:spTree>
    <p:extLst>
      <p:ext uri="{BB962C8B-B14F-4D97-AF65-F5344CB8AC3E}">
        <p14:creationId xmlns:p14="http://schemas.microsoft.com/office/powerpoint/2010/main" val="2577220303"/>
      </p:ext>
    </p:extLst>
  </p:cSld>
  <p:clrMapOvr>
    <a:masterClrMapping/>
  </p:clrMapOvr>
  <mc:AlternateContent xmlns:mc="http://schemas.openxmlformats.org/markup-compatibility/2006" xmlns:p14="http://schemas.microsoft.com/office/powerpoint/2010/main">
    <mc:Choice Requires="p14">
      <p:transition spd="slow" p14:dur="2000" advTm="23055"/>
    </mc:Choice>
    <mc:Fallback xmlns="">
      <p:transition spd="slow" advTm="230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22" presetClass="entr" presetSubtype="8"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2" fill="hold"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10.xml><?xml version="1.0" encoding="utf-8"?>
<p:tagLst xmlns:a="http://schemas.openxmlformats.org/drawingml/2006/main" xmlns:r="http://schemas.openxmlformats.org/officeDocument/2006/relationships" xmlns:p="http://schemas.openxmlformats.org/presentationml/2006/main">
  <p:tag name="TIMING" val="|1.2|1.3"/>
</p:tagLst>
</file>

<file path=ppt/tags/tag2.xml><?xml version="1.0" encoding="utf-8"?>
<p:tagLst xmlns:a="http://schemas.openxmlformats.org/drawingml/2006/main" xmlns:r="http://schemas.openxmlformats.org/officeDocument/2006/relationships" xmlns:p="http://schemas.openxmlformats.org/presentationml/2006/main">
  <p:tag name="TIMING" val="|13.9|7.8"/>
</p:tagLst>
</file>

<file path=ppt/tags/tag3.xml><?xml version="1.0" encoding="utf-8"?>
<p:tagLst xmlns:a="http://schemas.openxmlformats.org/drawingml/2006/main" xmlns:r="http://schemas.openxmlformats.org/officeDocument/2006/relationships" xmlns:p="http://schemas.openxmlformats.org/presentationml/2006/main">
  <p:tag name="TIMING" val="|11.8"/>
</p:tagLst>
</file>

<file path=ppt/tags/tag4.xml><?xml version="1.0" encoding="utf-8"?>
<p:tagLst xmlns:a="http://schemas.openxmlformats.org/drawingml/2006/main" xmlns:r="http://schemas.openxmlformats.org/officeDocument/2006/relationships" xmlns:p="http://schemas.openxmlformats.org/presentationml/2006/main">
  <p:tag name="TIMING" val="|4.7|23.2"/>
</p:tagLst>
</file>

<file path=ppt/tags/tag5.xml><?xml version="1.0" encoding="utf-8"?>
<p:tagLst xmlns:a="http://schemas.openxmlformats.org/drawingml/2006/main" xmlns:r="http://schemas.openxmlformats.org/officeDocument/2006/relationships" xmlns:p="http://schemas.openxmlformats.org/presentationml/2006/main">
  <p:tag name="TIMING" val="|13.9|4.9|9.8"/>
</p:tagLst>
</file>

<file path=ppt/tags/tag6.xml><?xml version="1.0" encoding="utf-8"?>
<p:tagLst xmlns:a="http://schemas.openxmlformats.org/drawingml/2006/main" xmlns:r="http://schemas.openxmlformats.org/officeDocument/2006/relationships" xmlns:p="http://schemas.openxmlformats.org/presentationml/2006/main">
  <p:tag name="TIMING" val="|33.1"/>
</p:tagLst>
</file>

<file path=ppt/tags/tag7.xml><?xml version="1.0" encoding="utf-8"?>
<p:tagLst xmlns:a="http://schemas.openxmlformats.org/drawingml/2006/main" xmlns:r="http://schemas.openxmlformats.org/officeDocument/2006/relationships" xmlns:p="http://schemas.openxmlformats.org/presentationml/2006/main">
  <p:tag name="TIMING" val="|4.9|38.3|8.6"/>
</p:tagLst>
</file>

<file path=ppt/tags/tag8.xml><?xml version="1.0" encoding="utf-8"?>
<p:tagLst xmlns:a="http://schemas.openxmlformats.org/drawingml/2006/main" xmlns:r="http://schemas.openxmlformats.org/officeDocument/2006/relationships" xmlns:p="http://schemas.openxmlformats.org/presentationml/2006/main">
  <p:tag name="TIMING" val="|10.2|3.6|6.7|12|12.7"/>
</p:tagLst>
</file>

<file path=ppt/tags/tag9.xml><?xml version="1.0" encoding="utf-8"?>
<p:tagLst xmlns:a="http://schemas.openxmlformats.org/drawingml/2006/main" xmlns:r="http://schemas.openxmlformats.org/officeDocument/2006/relationships" xmlns:p="http://schemas.openxmlformats.org/presentationml/2006/main">
  <p:tag name="TIMING"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2175</TotalTime>
  <Words>1623</Words>
  <Application>Microsoft Office PowerPoint</Application>
  <PresentationFormat>宽屏</PresentationFormat>
  <Paragraphs>238</Paragraphs>
  <Slides>25</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Adobe 黑体 Std R</vt:lpstr>
      <vt:lpstr>Adobe 楷体 Std R</vt:lpstr>
      <vt:lpstr>-apple-system</vt:lpstr>
      <vt:lpstr>Lifeline JL</vt:lpstr>
      <vt:lpstr>等线</vt:lpstr>
      <vt:lpstr>等线 Light</vt:lpstr>
      <vt:lpstr>华文行楷</vt:lpstr>
      <vt:lpstr>宋体</vt:lpstr>
      <vt:lpstr>微软雅黑</vt:lpstr>
      <vt:lpstr>Arial</vt:lpstr>
      <vt:lpstr>Consolas</vt:lpstr>
      <vt:lpstr>Iskoola Pota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gang</dc:creator>
  <cp:lastModifiedBy>liu gang</cp:lastModifiedBy>
  <cp:revision>121</cp:revision>
  <dcterms:created xsi:type="dcterms:W3CDTF">2018-04-20T00:45:19Z</dcterms:created>
  <dcterms:modified xsi:type="dcterms:W3CDTF">2018-04-23T12:46:38Z</dcterms:modified>
</cp:coreProperties>
</file>