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58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3" r:id="rId21"/>
    <p:sldId id="2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FCA"/>
    <a:srgbClr val="005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2B3C1-55D4-4EC7-96CE-66456574B3C3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BD55-45A5-499E-AFE6-111FB8880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9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64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C5329-552F-47DE-96E3-9461CD9CE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95A0B-BBBB-4ECB-95DE-F0A7D0C28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01A98-F746-4EB3-A375-59AE2BCF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CCC95-04D2-415E-8FFF-B5CA21BE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01633-CB14-4527-8E95-3885CF50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2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F7670-C336-47AF-AFCC-D8110CFD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E2156E-B266-4203-949A-944BDEB7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19CAA-6F79-4480-8CB4-E5BBEAA2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92FD3-093B-4959-B888-05AE6B49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4648A-F5E2-4721-B37E-967AB7DD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9491CB-8D5A-430F-85F1-10474CE13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330064-6923-4FE6-8351-73A0AF4D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DA35F-5F37-40AC-9E5F-B0D845B4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0401A-3A25-4ED9-9249-D9E99F3E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60895-1EEF-4A6E-B90A-1E103373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8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D946D-1829-4C9F-9FC5-D7E0F93A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03043-0414-4E36-9A82-245D6436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5E00B-59E8-4B7D-B60F-12DC4EDC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5591-5F33-4F8E-9F95-ABDFC1B9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12A9D-C021-4254-B1D8-732BD810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1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AF8D8-22B5-44AB-B1FA-58E652F9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D0348-9DDF-4C86-9865-275D3F288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4DCBF-9B52-45D8-BA68-9D9918B5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D3E7E-4A49-47E0-91DB-0BF78F40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C2E3-E0E8-49B4-98BA-F42D93F8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2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EDD68-753E-469C-B9CC-1800F867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3A75E-B64C-48C9-B3A4-AFDF674CA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94F020-7B0C-4B90-97C8-40FD6C1D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3CB60-A96A-4F8C-9ABF-2E02BDC9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DAD79-CE0B-4E6D-ABBF-538E6A00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3A497-E2A6-4341-8B74-A2BB4884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60BB7-24B3-4CF9-B061-90B9932E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1D6A4-0268-40DE-A0A0-AC30627C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D75FFD-4313-4B84-897A-CBD0131A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05E81-AD25-42C3-B5E6-1F4846E42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1C4D8-16E8-4D7A-A4CB-04384996F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46CB05-3DE2-46F1-91D1-377DE0D8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38A671-5145-4BC4-850F-053A652A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66EB14-DC35-4A51-828B-F5912BFF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3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54794-3B7D-4781-A766-9F45608B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AABA78-9BBE-4991-B108-F32E2225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94C0D1-B5B5-480E-8435-45DDEFD5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95F513-3012-4075-AE7C-57284365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2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1B77D1-37B4-4F8C-8CD2-F9889D6F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13F1-7728-4425-BA73-6266FA38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4C42B2-5485-4917-8C99-751F72EB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4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40528-ADE6-4FA5-AFCC-26ACAE8F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9CE5E-4C42-4BF3-8D30-88DC3B75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8A5907-39A0-4E5C-8103-2AF66736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6626A-EB83-44FD-AE0C-765567AA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EAB4A-A425-4148-AC0D-83F31A81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E7CFED-CFFD-47A1-B426-62FF6109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4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55792-4652-4A71-91F3-A7B98E7C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65499E-BEF0-406D-83AB-8C3E7018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B81F7-0D00-4B23-8087-A58F2BDC9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3282B2-B69C-4D0A-8FA6-BC2AF081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C76D5-EB42-4386-BD89-AE88E806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2FDDE-1609-4A2B-A285-7D7E48DC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D7BDCD-5303-425E-B73C-4383E446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03A32-ADAB-4025-8136-31CBF4AD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BB1C2-87DE-466C-AC90-D2320D41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178-6447-4845-A58A-B42B6619DC82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EE808-6B10-4376-BB4A-C3E61F143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F5958-3FD9-4B5D-BB05-80C8DB7EB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gzxhy.top/blog/cloud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35305" y="1118059"/>
            <a:ext cx="3750675" cy="3668546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7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868929" y="2875537"/>
            <a:ext cx="6275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求职者智能分析系统</a:t>
            </a:r>
            <a:endParaRPr lang="zh-CN" altLang="zh-CN" sz="48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9237" y="2766829"/>
            <a:ext cx="5761439" cy="0"/>
            <a:chOff x="743958" y="3475975"/>
            <a:chExt cx="5761439" cy="0"/>
          </a:xfrm>
        </p:grpSpPr>
        <p:cxnSp>
          <p:nvCxnSpPr>
            <p:cNvPr id="241" name="直接连接符 240"/>
            <p:cNvCxnSpPr/>
            <p:nvPr/>
          </p:nvCxnSpPr>
          <p:spPr>
            <a:xfrm flipH="1">
              <a:off x="1547400" y="3475975"/>
              <a:ext cx="495799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H="1" flipV="1">
              <a:off x="743958" y="3475975"/>
              <a:ext cx="14126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组合 244"/>
          <p:cNvGrpSpPr/>
          <p:nvPr/>
        </p:nvGrpSpPr>
        <p:grpSpPr>
          <a:xfrm flipV="1">
            <a:off x="949237" y="3838061"/>
            <a:ext cx="5776149" cy="0"/>
            <a:chOff x="1170147" y="2641879"/>
            <a:chExt cx="7973853" cy="0"/>
          </a:xfrm>
        </p:grpSpPr>
        <p:cxnSp>
          <p:nvCxnSpPr>
            <p:cNvPr id="246" name="直接连接符 245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文本框 1"/>
          <p:cNvSpPr>
            <a:spLocks noChangeArrowheads="1"/>
          </p:cNvSpPr>
          <p:nvPr/>
        </p:nvSpPr>
        <p:spPr bwMode="auto">
          <a:xfrm>
            <a:off x="868929" y="2297444"/>
            <a:ext cx="587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全国高校云计算应用创新大赛</a:t>
            </a:r>
          </a:p>
        </p:txBody>
      </p:sp>
      <p:sp>
        <p:nvSpPr>
          <p:cNvPr id="250" name="文本框 249"/>
          <p:cNvSpPr txBox="1"/>
          <p:nvPr/>
        </p:nvSpPr>
        <p:spPr>
          <a:xfrm>
            <a:off x="880652" y="4001445"/>
            <a:ext cx="477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参赛团队：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efish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团队</a:t>
            </a:r>
          </a:p>
        </p:txBody>
      </p:sp>
      <p:sp>
        <p:nvSpPr>
          <p:cNvPr id="262" name="文本框 261"/>
          <p:cNvSpPr txBox="1"/>
          <p:nvPr/>
        </p:nvSpPr>
        <p:spPr>
          <a:xfrm>
            <a:off x="882062" y="4543113"/>
            <a:ext cx="382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指导老师：张昊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4F55EE-6C3E-4127-9334-32E933D7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75" y="287472"/>
            <a:ext cx="1200568" cy="1200568"/>
          </a:xfrm>
          <a:prstGeom prst="rect">
            <a:avLst/>
          </a:prstGeom>
        </p:spPr>
      </p:pic>
      <p:sp>
        <p:nvSpPr>
          <p:cNvPr id="260" name="文本框 259">
            <a:extLst>
              <a:ext uri="{FF2B5EF4-FFF2-40B4-BE49-F238E27FC236}">
                <a16:creationId xmlns:a16="http://schemas.microsoft.com/office/drawing/2014/main" id="{54F769D2-A47F-4CCD-8C7E-294EF0DBB1DF}"/>
              </a:ext>
            </a:extLst>
          </p:cNvPr>
          <p:cNvSpPr txBox="1"/>
          <p:nvPr/>
        </p:nvSpPr>
        <p:spPr>
          <a:xfrm>
            <a:off x="3600176" y="4539191"/>
            <a:ext cx="382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参赛成员：刘港</a:t>
            </a:r>
          </a:p>
        </p:txBody>
      </p:sp>
    </p:spTree>
    <p:extLst>
      <p:ext uri="{BB962C8B-B14F-4D97-AF65-F5344CB8AC3E}">
        <p14:creationId xmlns:p14="http://schemas.microsoft.com/office/powerpoint/2010/main" val="181742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9" grpId="0"/>
      <p:bldP spid="250" grpId="0"/>
      <p:bldP spid="262" grpId="0"/>
      <p:bldP spid="2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B3021B0-277C-4ED5-9526-A4088C31ED4E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AB08C4B-4F3E-4FAC-85AA-08EDA2F7395B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882FD7C4-3CB8-4C4C-ABCF-B18D2DF62AC3}"/>
              </a:ext>
            </a:extLst>
          </p:cNvPr>
          <p:cNvGrpSpPr/>
          <p:nvPr/>
        </p:nvGrpSpPr>
        <p:grpSpPr>
          <a:xfrm>
            <a:off x="666819" y="300264"/>
            <a:ext cx="3778721" cy="523220"/>
            <a:chOff x="666819" y="300264"/>
            <a:chExt cx="3257149" cy="523220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8A60AA9C-5248-467D-9975-95F02C5BD3AE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F3EF71C7-C54B-4AE7-BC9F-5B8C81D50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数据的分析处理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4B086A1-A40F-4C49-AD3F-19A31015E16D}"/>
              </a:ext>
            </a:extLst>
          </p:cNvPr>
          <p:cNvSpPr txBox="1"/>
          <p:nvPr/>
        </p:nvSpPr>
        <p:spPr>
          <a:xfrm>
            <a:off x="1103220" y="3488351"/>
            <a:ext cx="3303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Spark</a:t>
            </a:r>
            <a:r>
              <a:rPr lang="zh-CN" altLang="en-US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计算引擎框架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3E9B18B-395F-4D6E-90C5-1C036888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5" y="3929368"/>
            <a:ext cx="4887675" cy="266158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6B92CE3-FD3B-4AB5-A986-376F74BB5716}"/>
              </a:ext>
            </a:extLst>
          </p:cNvPr>
          <p:cNvSpPr/>
          <p:nvPr/>
        </p:nvSpPr>
        <p:spPr>
          <a:xfrm>
            <a:off x="783772" y="1340890"/>
            <a:ext cx="431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搭建分布式计算框架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769928-7DB7-45FC-9766-43150A5E9483}"/>
              </a:ext>
            </a:extLst>
          </p:cNvPr>
          <p:cNvSpPr/>
          <p:nvPr/>
        </p:nvSpPr>
        <p:spPr>
          <a:xfrm>
            <a:off x="783773" y="1840027"/>
            <a:ext cx="267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C1B54D-0E2B-456E-B633-743E9BA4B514}"/>
              </a:ext>
            </a:extLst>
          </p:cNvPr>
          <p:cNvSpPr/>
          <p:nvPr/>
        </p:nvSpPr>
        <p:spPr>
          <a:xfrm>
            <a:off x="2059020" y="2291510"/>
            <a:ext cx="7564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是专为大规模数据处理而设计的快速通用的计算引擎。是开源的类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 MapReduce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的通用并行框架，并且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能更好地适用于数据挖掘与机器学习等需要迭代的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的算法。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2434A9-5125-4A0D-BB94-623E90EF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70" y="3933153"/>
            <a:ext cx="6309556" cy="26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8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DBC2817-9B92-4A15-B405-3533A135CDBA}"/>
              </a:ext>
            </a:extLst>
          </p:cNvPr>
          <p:cNvGrpSpPr/>
          <p:nvPr/>
        </p:nvGrpSpPr>
        <p:grpSpPr>
          <a:xfrm>
            <a:off x="4237790" y="2093189"/>
            <a:ext cx="1757290" cy="1757290"/>
            <a:chOff x="4237790" y="2093189"/>
            <a:chExt cx="1757290" cy="1757290"/>
          </a:xfrm>
        </p:grpSpPr>
        <p:sp>
          <p:nvSpPr>
            <p:cNvPr id="8" name="泪滴形 7">
              <a:extLst>
                <a:ext uri="{FF2B5EF4-FFF2-40B4-BE49-F238E27FC236}">
                  <a16:creationId xmlns:a16="http://schemas.microsoft.com/office/drawing/2014/main" id="{5F5AF8D1-F2A7-4021-AF96-1FD5599825AB}"/>
                </a:ext>
              </a:extLst>
            </p:cNvPr>
            <p:cNvSpPr/>
            <p:nvPr/>
          </p:nvSpPr>
          <p:spPr>
            <a:xfrm flipH="1">
              <a:off x="4237790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8514083C-AF94-49B2-88AB-0D994F359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638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DAA35E-59E8-417A-BC51-C374841BDC30}"/>
                </a:ext>
              </a:extLst>
            </p:cNvPr>
            <p:cNvSpPr txBox="1"/>
            <p:nvPr/>
          </p:nvSpPr>
          <p:spPr>
            <a:xfrm>
              <a:off x="4791078" y="2642136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rPr>
                <a:t>01</a:t>
              </a:r>
              <a:endParaRPr lang="zh-CN" altLang="en-US" sz="28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skoola Pota" panose="020B0502040204020203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DAEDEE-D251-4CA4-AE3C-B1E231A95B20}"/>
              </a:ext>
            </a:extLst>
          </p:cNvPr>
          <p:cNvGrpSpPr/>
          <p:nvPr/>
        </p:nvGrpSpPr>
        <p:grpSpPr>
          <a:xfrm>
            <a:off x="6198593" y="2093189"/>
            <a:ext cx="1757290" cy="1757290"/>
            <a:chOff x="6198593" y="2093189"/>
            <a:chExt cx="1757290" cy="1757290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F3097249-C919-43CA-94B8-CACCB4B0F482}"/>
                </a:ext>
              </a:extLst>
            </p:cNvPr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AEE380AB-01B0-477F-9560-1115025CE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CE6B93E-4372-4934-913A-BF813937CCD9}"/>
                </a:ext>
              </a:extLst>
            </p:cNvPr>
            <p:cNvSpPr txBox="1"/>
            <p:nvPr/>
          </p:nvSpPr>
          <p:spPr>
            <a:xfrm>
              <a:off x="6799768" y="2656650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altLang="zh-CN" dirty="0"/>
                <a:t>02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F969FE-3FCA-4AD3-BCAA-A8390B4E00EA}"/>
              </a:ext>
            </a:extLst>
          </p:cNvPr>
          <p:cNvGrpSpPr/>
          <p:nvPr/>
        </p:nvGrpSpPr>
        <p:grpSpPr>
          <a:xfrm>
            <a:off x="4237790" y="4017366"/>
            <a:ext cx="1757290" cy="1757290"/>
            <a:chOff x="4237790" y="4017366"/>
            <a:chExt cx="1757290" cy="1757290"/>
          </a:xfrm>
        </p:grpSpPr>
        <p:sp>
          <p:nvSpPr>
            <p:cNvPr id="16" name="泪滴形 15">
              <a:extLst>
                <a:ext uri="{FF2B5EF4-FFF2-40B4-BE49-F238E27FC236}">
                  <a16:creationId xmlns:a16="http://schemas.microsoft.com/office/drawing/2014/main" id="{688199C6-F80B-46C7-B036-CE6F1F13977D}"/>
                </a:ext>
              </a:extLst>
            </p:cNvPr>
            <p:cNvSpPr/>
            <p:nvPr/>
          </p:nvSpPr>
          <p:spPr>
            <a:xfrm flipH="1" flipV="1">
              <a:off x="4237790" y="4017366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4291640D-FF0A-43B1-AA5C-0F72CB346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638" y="4505887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18DF4E5-131F-43FA-8531-84EE912D783C}"/>
                </a:ext>
              </a:extLst>
            </p:cNvPr>
            <p:cNvSpPr txBox="1"/>
            <p:nvPr/>
          </p:nvSpPr>
          <p:spPr>
            <a:xfrm>
              <a:off x="4786268" y="4632596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altLang="zh-CN" dirty="0"/>
                <a:t>03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E39ADBE-57A5-47A0-8934-B8F2715D35A1}"/>
              </a:ext>
            </a:extLst>
          </p:cNvPr>
          <p:cNvGrpSpPr/>
          <p:nvPr/>
        </p:nvGrpSpPr>
        <p:grpSpPr>
          <a:xfrm>
            <a:off x="6198593" y="4017366"/>
            <a:ext cx="1757290" cy="1757290"/>
            <a:chOff x="6198593" y="4017366"/>
            <a:chExt cx="1757290" cy="1757290"/>
          </a:xfrm>
        </p:grpSpPr>
        <p:sp>
          <p:nvSpPr>
            <p:cNvPr id="20" name="泪滴形 19">
              <a:extLst>
                <a:ext uri="{FF2B5EF4-FFF2-40B4-BE49-F238E27FC236}">
                  <a16:creationId xmlns:a16="http://schemas.microsoft.com/office/drawing/2014/main" id="{854CC855-E9DF-4BC8-AE0C-13F9F73718F4}"/>
                </a:ext>
              </a:extLst>
            </p:cNvPr>
            <p:cNvSpPr/>
            <p:nvPr/>
          </p:nvSpPr>
          <p:spPr>
            <a:xfrm flipV="1">
              <a:off x="6198593" y="4017366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8A5C2657-96DA-4B8D-B65B-BF7A8C7D9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2901" y="4505887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13D1697-6322-4D6F-9F2D-8E103B5B7F3F}"/>
                </a:ext>
              </a:extLst>
            </p:cNvPr>
            <p:cNvSpPr txBox="1"/>
            <p:nvPr/>
          </p:nvSpPr>
          <p:spPr>
            <a:xfrm>
              <a:off x="6786335" y="4631511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altLang="zh-CN" dirty="0"/>
                <a:t>04</a:t>
              </a:r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34BB784-05E1-458B-AF31-DC69466C3EBF}"/>
              </a:ext>
            </a:extLst>
          </p:cNvPr>
          <p:cNvGrpSpPr/>
          <p:nvPr/>
        </p:nvGrpSpPr>
        <p:grpSpPr>
          <a:xfrm>
            <a:off x="749287" y="2139864"/>
            <a:ext cx="3040762" cy="898785"/>
            <a:chOff x="858581" y="2194158"/>
            <a:chExt cx="3040762" cy="89878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629D387-EB11-43B9-9093-055B6099CDC6}"/>
                </a:ext>
              </a:extLst>
            </p:cNvPr>
            <p:cNvSpPr/>
            <p:nvPr/>
          </p:nvSpPr>
          <p:spPr>
            <a:xfrm>
              <a:off x="858581" y="2479253"/>
              <a:ext cx="3040762" cy="61369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职位薪酬分析：分析不同的行业，地区，学历，工作经验的薪酬分布情况。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72FE85E-8A5E-432E-853B-B526A9CB8998}"/>
                </a:ext>
              </a:extLst>
            </p:cNvPr>
            <p:cNvSpPr txBox="1"/>
            <p:nvPr/>
          </p:nvSpPr>
          <p:spPr>
            <a:xfrm>
              <a:off x="2303020" y="2194158"/>
              <a:ext cx="800211" cy="33855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主题一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C504FFB-34FA-49DB-9623-9AB682123BD3}"/>
              </a:ext>
            </a:extLst>
          </p:cNvPr>
          <p:cNvGrpSpPr/>
          <p:nvPr/>
        </p:nvGrpSpPr>
        <p:grpSpPr>
          <a:xfrm>
            <a:off x="749287" y="4505887"/>
            <a:ext cx="3040762" cy="898785"/>
            <a:chOff x="858581" y="2194158"/>
            <a:chExt cx="3040762" cy="89878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E528909-D31F-46FA-97CD-4FE382FC18C6}"/>
                </a:ext>
              </a:extLst>
            </p:cNvPr>
            <p:cNvSpPr/>
            <p:nvPr/>
          </p:nvSpPr>
          <p:spPr>
            <a:xfrm>
              <a:off x="858581" y="2479253"/>
              <a:ext cx="3040762" cy="61369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对各职位的企业进行分析，包括企业的性质，需求等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AA83030-1E16-4E69-8586-B16A8CAD0409}"/>
                </a:ext>
              </a:extLst>
            </p:cNvPr>
            <p:cNvSpPr txBox="1"/>
            <p:nvPr/>
          </p:nvSpPr>
          <p:spPr>
            <a:xfrm>
              <a:off x="2303020" y="2194158"/>
              <a:ext cx="800211" cy="33855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主题三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A1EB921-F74D-4700-AE5E-AD3EA4A1B423}"/>
              </a:ext>
            </a:extLst>
          </p:cNvPr>
          <p:cNvGrpSpPr/>
          <p:nvPr/>
        </p:nvGrpSpPr>
        <p:grpSpPr>
          <a:xfrm>
            <a:off x="8397618" y="2139864"/>
            <a:ext cx="3040762" cy="922173"/>
            <a:chOff x="858581" y="2170770"/>
            <a:chExt cx="3040762" cy="92217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923C18B-0D4D-4E1D-B348-B8FA03A3E2FD}"/>
                </a:ext>
              </a:extLst>
            </p:cNvPr>
            <p:cNvSpPr/>
            <p:nvPr/>
          </p:nvSpPr>
          <p:spPr>
            <a:xfrm>
              <a:off x="858581" y="2479253"/>
              <a:ext cx="3040762" cy="61369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职位需求分析：分析各行业，城市对不同职位的需求状况。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13ACA58-2E3B-430E-9CCF-D4E76182466B}"/>
                </a:ext>
              </a:extLst>
            </p:cNvPr>
            <p:cNvSpPr txBox="1"/>
            <p:nvPr/>
          </p:nvSpPr>
          <p:spPr>
            <a:xfrm>
              <a:off x="858581" y="2170770"/>
              <a:ext cx="800211" cy="33855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主题二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9BE48F7-B582-4E22-881C-5C388AA3CA44}"/>
              </a:ext>
            </a:extLst>
          </p:cNvPr>
          <p:cNvGrpSpPr/>
          <p:nvPr/>
        </p:nvGrpSpPr>
        <p:grpSpPr>
          <a:xfrm>
            <a:off x="8397618" y="4482499"/>
            <a:ext cx="3040762" cy="922173"/>
            <a:chOff x="858581" y="2170770"/>
            <a:chExt cx="3040762" cy="92217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871756F-2F4A-4A21-BF9E-1A6B8D2FEAA9}"/>
                </a:ext>
              </a:extLst>
            </p:cNvPr>
            <p:cNvSpPr/>
            <p:nvPr/>
          </p:nvSpPr>
          <p:spPr>
            <a:xfrm>
              <a:off x="858581" y="2479253"/>
              <a:ext cx="3040762" cy="613690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采用多元线性回归对影响薪酬的因素进行分析，并进行薪酬的预测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BC47CDB-8A53-438E-A47A-0E8839BA6FF4}"/>
                </a:ext>
              </a:extLst>
            </p:cNvPr>
            <p:cNvSpPr txBox="1"/>
            <p:nvPr/>
          </p:nvSpPr>
          <p:spPr>
            <a:xfrm>
              <a:off x="858581" y="2170770"/>
              <a:ext cx="800211" cy="33855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主题四</a:t>
              </a: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613A6E1-3E05-4AFD-AF5B-BEB3F412FA81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15E39CF-5403-4516-9E92-AA6BA1D9520D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E5462E6-831E-47DB-AB90-9323B0895AF4}"/>
              </a:ext>
            </a:extLst>
          </p:cNvPr>
          <p:cNvGrpSpPr/>
          <p:nvPr/>
        </p:nvGrpSpPr>
        <p:grpSpPr>
          <a:xfrm>
            <a:off x="666819" y="300264"/>
            <a:ext cx="3778721" cy="523220"/>
            <a:chOff x="666819" y="300264"/>
            <a:chExt cx="3257149" cy="523220"/>
          </a:xfrm>
        </p:grpSpPr>
        <p:sp>
          <p:nvSpPr>
            <p:cNvPr id="43" name="圆角矩形 34">
              <a:extLst>
                <a:ext uri="{FF2B5EF4-FFF2-40B4-BE49-F238E27FC236}">
                  <a16:creationId xmlns:a16="http://schemas.microsoft.com/office/drawing/2014/main" id="{6FC1D5AB-7422-433A-AF9A-F763385BDBC8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1">
              <a:extLst>
                <a:ext uri="{FF2B5EF4-FFF2-40B4-BE49-F238E27FC236}">
                  <a16:creationId xmlns:a16="http://schemas.microsoft.com/office/drawing/2014/main" id="{EAA4E759-19E7-4B3E-8CC6-14CBD6595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数据的分析处理</a:t>
              </a:r>
              <a:r>
                <a:rPr lang="en-US" altLang="zh-CN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应用主题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0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6BCBA40-097F-46DE-8FDE-5700A723749F}"/>
              </a:ext>
            </a:extLst>
          </p:cNvPr>
          <p:cNvCxnSpPr>
            <a:cxnSpLocks/>
          </p:cNvCxnSpPr>
          <p:nvPr/>
        </p:nvCxnSpPr>
        <p:spPr>
          <a:xfrm>
            <a:off x="4823927" y="571500"/>
            <a:ext cx="7583973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493B2B8-E789-4AED-B132-E05D1B6C8638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C62E50-294A-471E-B866-ED528BDF305C}"/>
              </a:ext>
            </a:extLst>
          </p:cNvPr>
          <p:cNvGrpSpPr/>
          <p:nvPr/>
        </p:nvGrpSpPr>
        <p:grpSpPr>
          <a:xfrm>
            <a:off x="666819" y="300264"/>
            <a:ext cx="4054471" cy="523220"/>
            <a:chOff x="666819" y="300264"/>
            <a:chExt cx="3257149" cy="523220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E5B5ADDD-6D07-4224-91EE-B6D38572D418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6D41B61B-4FF9-4226-A4C4-42FF5B35F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数据的分析处理</a:t>
              </a:r>
              <a:r>
                <a:rPr lang="en-US" altLang="zh-CN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主题举例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A521690-3191-4097-92FB-26464501713A}"/>
              </a:ext>
            </a:extLst>
          </p:cNvPr>
          <p:cNvSpPr txBox="1"/>
          <p:nvPr/>
        </p:nvSpPr>
        <p:spPr>
          <a:xfrm>
            <a:off x="858582" y="1388533"/>
            <a:ext cx="1066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主题一：对于同一城市相同行业的职位进行分析。分析其薪酬的分布函数，极大（小）值，平均值等。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673307-A392-4838-9A19-55AED4BC24BE}"/>
              </a:ext>
            </a:extLst>
          </p:cNvPr>
          <p:cNvSpPr txBox="1"/>
          <p:nvPr/>
        </p:nvSpPr>
        <p:spPr>
          <a:xfrm>
            <a:off x="889289" y="1964336"/>
            <a:ext cx="1066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分析工具：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分布式存储，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pyspark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编程接口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A313AF1-07C5-4194-B99D-80C15B60F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14" y="2540139"/>
            <a:ext cx="7322407" cy="41623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711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DE653B4-E024-4E28-83A0-293C3B132FB8}"/>
              </a:ext>
            </a:extLst>
          </p:cNvPr>
          <p:cNvCxnSpPr>
            <a:cxnSpLocks/>
          </p:cNvCxnSpPr>
          <p:nvPr/>
        </p:nvCxnSpPr>
        <p:spPr>
          <a:xfrm>
            <a:off x="4945224" y="571500"/>
            <a:ext cx="7462676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5780547-21F1-4F58-89B2-9B2A3FE1F540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89527649-1B50-4B5E-B902-62A950D0BD78}"/>
              </a:ext>
            </a:extLst>
          </p:cNvPr>
          <p:cNvGrpSpPr/>
          <p:nvPr/>
        </p:nvGrpSpPr>
        <p:grpSpPr>
          <a:xfrm>
            <a:off x="666819" y="300264"/>
            <a:ext cx="4101124" cy="769441"/>
            <a:chOff x="666819" y="300264"/>
            <a:chExt cx="3257149" cy="769441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9EE7A5B8-1CF2-4D52-BE85-75917A1CC584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17D02BAC-132F-4C68-A0EE-082B05D4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数据分析处理</a:t>
              </a:r>
              <a:r>
                <a:rPr lang="en-US" altLang="zh-CN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多元线性回归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7919F90-E728-492F-BADD-0215F6668452}"/>
              </a:ext>
            </a:extLst>
          </p:cNvPr>
          <p:cNvSpPr/>
          <p:nvPr/>
        </p:nvSpPr>
        <p:spPr>
          <a:xfrm>
            <a:off x="1357484" y="1371999"/>
            <a:ext cx="986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主题二：从数据中的学历、工作年限来对薪水进行预测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A7DC46-2C13-4136-914D-121E8FA8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7997"/>
            <a:ext cx="5167223" cy="251664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4AC7CB3-4EF9-4891-BBA5-3440816598F0}"/>
              </a:ext>
            </a:extLst>
          </p:cNvPr>
          <p:cNvSpPr/>
          <p:nvPr/>
        </p:nvSpPr>
        <p:spPr>
          <a:xfrm>
            <a:off x="594049" y="1879223"/>
            <a:ext cx="3735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一、确定回归类型和变量</a:t>
            </a:r>
            <a:endParaRPr lang="en-US" altLang="zh-CN" b="1" dirty="0">
              <a:solidFill>
                <a:srgbClr val="1A1A1A"/>
              </a:solidFill>
              <a:latin typeface="-apple-system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55B94D-BB52-4FD2-8633-6443EBE70E5B}"/>
              </a:ext>
            </a:extLst>
          </p:cNvPr>
          <p:cNvSpPr/>
          <p:nvPr/>
        </p:nvSpPr>
        <p:spPr>
          <a:xfrm>
            <a:off x="594049" y="3794374"/>
            <a:ext cx="3175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二、建立模型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62C4B4-A6A2-4C21-A028-D4D5BA72A35E}"/>
              </a:ext>
            </a:extLst>
          </p:cNvPr>
          <p:cNvSpPr/>
          <p:nvPr/>
        </p:nvSpPr>
        <p:spPr>
          <a:xfrm>
            <a:off x="594049" y="4945935"/>
            <a:ext cx="4351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三、模型预测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7212D6-BBE8-4835-B6E1-F3E32EE4022F}"/>
              </a:ext>
            </a:extLst>
          </p:cNvPr>
          <p:cNvSpPr/>
          <p:nvPr/>
        </p:nvSpPr>
        <p:spPr>
          <a:xfrm>
            <a:off x="594049" y="2919963"/>
            <a:ext cx="4173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因变量：薪酬</a:t>
            </a:r>
          </a:p>
          <a:p>
            <a:pPr lvl="1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自变量：学历、工作年限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DA93E2-1682-4F98-AE77-A903F9F0E7F1}"/>
              </a:ext>
            </a:extLst>
          </p:cNvPr>
          <p:cNvSpPr/>
          <p:nvPr/>
        </p:nvSpPr>
        <p:spPr>
          <a:xfrm>
            <a:off x="1063853" y="2358527"/>
            <a:ext cx="4397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绘制散点图，确定回归模型类型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3CACAE-8B8A-41AC-B1DB-209C16FCEDDC}"/>
              </a:ext>
            </a:extLst>
          </p:cNvPr>
          <p:cNvSpPr/>
          <p:nvPr/>
        </p:nvSpPr>
        <p:spPr>
          <a:xfrm>
            <a:off x="1063853" y="4335307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估计模型参数，建立回归模型（采用最小二乘法）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E36AF6-E1B6-4AE9-9BBA-5B563B4611F1}"/>
              </a:ext>
            </a:extLst>
          </p:cNvPr>
          <p:cNvSpPr/>
          <p:nvPr/>
        </p:nvSpPr>
        <p:spPr>
          <a:xfrm>
            <a:off x="1063853" y="548686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利用回归模型进行预测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11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CD17A4C-F3F1-4664-9999-0494C745164A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5D9FAB-9235-4D75-AD96-C1B8715F8A3A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B22B2CF-0E50-4EB6-8A76-AF5DA500E123}"/>
              </a:ext>
            </a:extLst>
          </p:cNvPr>
          <p:cNvGrpSpPr/>
          <p:nvPr/>
        </p:nvGrpSpPr>
        <p:grpSpPr>
          <a:xfrm>
            <a:off x="666819" y="300264"/>
            <a:ext cx="3778721" cy="523220"/>
            <a:chOff x="666819" y="300264"/>
            <a:chExt cx="3257149" cy="523220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585F165C-5C06-4DE5-B533-CA767263F0FD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5763B16D-A7A8-43AA-BF4A-C5D8E1542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智能推荐与检索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408F9211-F026-42B8-8A5B-08C8ABEB9780}"/>
              </a:ext>
            </a:extLst>
          </p:cNvPr>
          <p:cNvSpPr/>
          <p:nvPr/>
        </p:nvSpPr>
        <p:spPr>
          <a:xfrm>
            <a:off x="1446245" y="2078009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主题一：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提取职位描述的关键词，为求职者提供该行业的职位需求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9E2A02-7186-4AB6-8B0A-1948C8FE388E}"/>
              </a:ext>
            </a:extLst>
          </p:cNvPr>
          <p:cNvSpPr/>
          <p:nvPr/>
        </p:nvSpPr>
        <p:spPr>
          <a:xfrm>
            <a:off x="1446245" y="2577146"/>
            <a:ext cx="4254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分词、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D50827-4C90-4FCC-8612-4EA9952022E1}"/>
              </a:ext>
            </a:extLst>
          </p:cNvPr>
          <p:cNvSpPr/>
          <p:nvPr/>
        </p:nvSpPr>
        <p:spPr>
          <a:xfrm>
            <a:off x="1446245" y="3533585"/>
            <a:ext cx="7962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主题二：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将文本进行向量化，通过余弦相似性计算出职位描述之间的相似性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DD689D-9C6C-495F-ACCA-2D19808F52B1}"/>
              </a:ext>
            </a:extLst>
          </p:cNvPr>
          <p:cNvSpPr/>
          <p:nvPr/>
        </p:nvSpPr>
        <p:spPr>
          <a:xfrm>
            <a:off x="1446245" y="4032722"/>
            <a:ext cx="6871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分词、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模型、文本相似度库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gensim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94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C7C8C10-03FE-46A1-903F-90E17CA94089}"/>
              </a:ext>
            </a:extLst>
          </p:cNvPr>
          <p:cNvCxnSpPr>
            <a:cxnSpLocks/>
          </p:cNvCxnSpPr>
          <p:nvPr/>
        </p:nvCxnSpPr>
        <p:spPr>
          <a:xfrm>
            <a:off x="4898571" y="571500"/>
            <a:ext cx="750932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1F338E-EE9F-4478-807D-AC2C2EB14835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15AEEC43-3D73-4375-A063-8C062F75A828}"/>
              </a:ext>
            </a:extLst>
          </p:cNvPr>
          <p:cNvGrpSpPr/>
          <p:nvPr/>
        </p:nvGrpSpPr>
        <p:grpSpPr>
          <a:xfrm>
            <a:off x="666819" y="300264"/>
            <a:ext cx="4082463" cy="769441"/>
            <a:chOff x="666819" y="300264"/>
            <a:chExt cx="3257149" cy="769441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98B1F7D0-9EF9-495B-8E46-3B10E357554C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56CD1ECB-0C94-44A5-B502-2299150FB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智能推荐与检索</a:t>
              </a:r>
              <a:r>
                <a:rPr lang="en-US" altLang="zh-CN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提取关键词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14DC2C-D6E3-43F7-83AE-B48DB2147925}"/>
              </a:ext>
            </a:extLst>
          </p:cNvPr>
          <p:cNvSpPr/>
          <p:nvPr/>
        </p:nvSpPr>
        <p:spPr>
          <a:xfrm>
            <a:off x="889290" y="1480842"/>
            <a:ext cx="337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算法来提取关键词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670802-95DF-4390-8259-9CC96C31D5AB}"/>
              </a:ext>
            </a:extLst>
          </p:cNvPr>
          <p:cNvSpPr/>
          <p:nvPr/>
        </p:nvSpPr>
        <p:spPr>
          <a:xfrm>
            <a:off x="889289" y="1997761"/>
            <a:ext cx="11257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词频 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(term frequency, TF)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：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指的是某一个给定的词语在该文件中出现的次数。这个数字通常会被归一化</a:t>
            </a:r>
            <a:r>
              <a:rPr lang="en-US" altLang="zh-CN" sz="1600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一般是词频除以文章总词数</a:t>
            </a:r>
            <a:r>
              <a:rPr lang="en-US" altLang="zh-CN" sz="1600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以防止它偏向长的文件。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04A439-4A0F-4274-86CD-C10AEE3A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17" y="2627625"/>
            <a:ext cx="4308058" cy="92998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E9D16D9-CC64-4D2A-9311-515D46779E7F}"/>
              </a:ext>
            </a:extLst>
          </p:cNvPr>
          <p:cNvSpPr/>
          <p:nvPr/>
        </p:nvSpPr>
        <p:spPr>
          <a:xfrm>
            <a:off x="889290" y="3749521"/>
            <a:ext cx="110320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逆向文件频率 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(inverse document frequency, IDF) 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如果包含词条</a:t>
            </a:r>
            <a:r>
              <a:rPr lang="en-US" altLang="zh-CN" sz="1600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的文档越少</a:t>
            </a:r>
            <a:r>
              <a:rPr lang="en-US" altLang="zh-CN" sz="1600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IDF</a:t>
            </a:r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越大，则说明词条具有很好的类别区分能力。某一特定词语的</a:t>
            </a:r>
            <a:r>
              <a:rPr lang="en-US" altLang="zh-CN" sz="1600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IDF</a:t>
            </a:r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，可以由总文件数目除以包含该词语之文件的数目，再将得到的商取对数得到。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0E79C6-6224-4691-AB50-2B3CFD674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233" y="4596996"/>
            <a:ext cx="3878253" cy="7926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2A14C9-79C1-4683-A7E9-581AF7287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009" y="5820234"/>
            <a:ext cx="3498424" cy="55451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70D9738-3C8B-43A8-A9BA-58F4203FE1B6}"/>
              </a:ext>
            </a:extLst>
          </p:cNvPr>
          <p:cNvSpPr/>
          <p:nvPr/>
        </p:nvSpPr>
        <p:spPr>
          <a:xfrm>
            <a:off x="858582" y="5973705"/>
            <a:ext cx="1194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90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83AA22C-7F38-45A7-9816-D391FF96ECC9}"/>
              </a:ext>
            </a:extLst>
          </p:cNvPr>
          <p:cNvCxnSpPr>
            <a:cxnSpLocks/>
          </p:cNvCxnSpPr>
          <p:nvPr/>
        </p:nvCxnSpPr>
        <p:spPr>
          <a:xfrm>
            <a:off x="4807751" y="571500"/>
            <a:ext cx="7600149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15F925-0A73-45AB-85F7-46FDB8D3BC48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15D8A1-4B64-4FE5-A06A-6952D4068BF4}"/>
              </a:ext>
            </a:extLst>
          </p:cNvPr>
          <p:cNvGrpSpPr/>
          <p:nvPr/>
        </p:nvGrpSpPr>
        <p:grpSpPr>
          <a:xfrm>
            <a:off x="666819" y="300264"/>
            <a:ext cx="4091793" cy="769441"/>
            <a:chOff x="666819" y="300264"/>
            <a:chExt cx="3257149" cy="769441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A36F0A0A-95CF-4607-9DCC-B7CE3A0BBF10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1C09B6E9-5D6C-4CA5-8BB3-A91CFE80F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智能推荐与检索</a:t>
              </a:r>
              <a:r>
                <a:rPr lang="en-US" altLang="zh-CN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文本相似性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9EDD4EDB-FA5B-414E-88AD-3D0139CA1701}"/>
              </a:ext>
            </a:extLst>
          </p:cNvPr>
          <p:cNvSpPr/>
          <p:nvPr/>
        </p:nvSpPr>
        <p:spPr>
          <a:xfrm>
            <a:off x="783772" y="1340890"/>
            <a:ext cx="8292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将文本进行向量化，通过余弦相似性计算出职位描述之间文本的相似性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D22F02-F237-4336-B55A-A6B796FA3DC5}"/>
              </a:ext>
            </a:extLst>
          </p:cNvPr>
          <p:cNvSpPr/>
          <p:nvPr/>
        </p:nvSpPr>
        <p:spPr>
          <a:xfrm>
            <a:off x="783772" y="1840027"/>
            <a:ext cx="6871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分词、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模型、文本相似度库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gensim</a:t>
            </a:r>
            <a:endParaRPr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271E86D-5908-4FE4-9F4B-CB3A7E1F3045}"/>
              </a:ext>
            </a:extLst>
          </p:cNvPr>
          <p:cNvGrpSpPr/>
          <p:nvPr/>
        </p:nvGrpSpPr>
        <p:grpSpPr>
          <a:xfrm>
            <a:off x="889289" y="2508721"/>
            <a:ext cx="8186513" cy="760172"/>
            <a:chOff x="6737148" y="1557280"/>
            <a:chExt cx="5865573" cy="760172"/>
          </a:xfrm>
        </p:grpSpPr>
        <p:sp>
          <p:nvSpPr>
            <p:cNvPr id="38" name="Rectangle: Top Corners Rounded 11">
              <a:extLst>
                <a:ext uri="{FF2B5EF4-FFF2-40B4-BE49-F238E27FC236}">
                  <a16:creationId xmlns:a16="http://schemas.microsoft.com/office/drawing/2014/main" id="{14E60242-CEE5-4E6D-A8A5-DF7D8ACE9AC9}"/>
                </a:ext>
              </a:extLst>
            </p:cNvPr>
            <p:cNvSpPr/>
            <p:nvPr/>
          </p:nvSpPr>
          <p:spPr>
            <a:xfrm rot="10800000" flipH="1">
              <a:off x="7357542" y="157396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D4BAE5E-CDAA-45E7-A711-A1EE473879BF}"/>
                </a:ext>
              </a:extLst>
            </p:cNvPr>
            <p:cNvGrpSpPr/>
            <p:nvPr/>
          </p:nvGrpSpPr>
          <p:grpSpPr>
            <a:xfrm>
              <a:off x="6737148" y="1557280"/>
              <a:ext cx="5865573" cy="727406"/>
              <a:chOff x="6737148" y="1557280"/>
              <a:chExt cx="5865573" cy="727406"/>
            </a:xfrm>
          </p:grpSpPr>
          <p:sp>
            <p:nvSpPr>
              <p:cNvPr id="40" name="TextBox 76">
                <a:extLst>
                  <a:ext uri="{FF2B5EF4-FFF2-40B4-BE49-F238E27FC236}">
                    <a16:creationId xmlns:a16="http://schemas.microsoft.com/office/drawing/2014/main" id="{56B3A95F-5834-4EBD-AE63-0D0BC68E7DDA}"/>
                  </a:ext>
                </a:extLst>
              </p:cNvPr>
              <p:cNvSpPr txBox="1"/>
              <p:nvPr/>
            </p:nvSpPr>
            <p:spPr>
              <a:xfrm>
                <a:off x="7679061" y="1557280"/>
                <a:ext cx="426332" cy="338550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accent5"/>
                    </a:solidFill>
                  </a:rPr>
                  <a:t>分词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701DDD1-1B76-485E-B465-A4F32233D9A4}"/>
                  </a:ext>
                </a:extLst>
              </p:cNvPr>
              <p:cNvSpPr/>
              <p:nvPr/>
            </p:nvSpPr>
            <p:spPr>
              <a:xfrm>
                <a:off x="7679061" y="1907279"/>
                <a:ext cx="4923660" cy="377407"/>
              </a:xfrm>
              <a:prstGeom prst="rect">
                <a:avLst/>
              </a:prstGeom>
            </p:spPr>
            <p:txBody>
              <a:bodyPr wrap="square" lIns="91436" tIns="45718" rIns="91436" bIns="45718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en-US" altLang="zh-CN" sz="1400" dirty="0" err="1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jieba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分词工具将所有的职位需求进行分词，并进行停用词的过滤</a:t>
                </a:r>
                <a:endPara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TextBox 76">
                <a:extLst>
                  <a:ext uri="{FF2B5EF4-FFF2-40B4-BE49-F238E27FC236}">
                    <a16:creationId xmlns:a16="http://schemas.microsoft.com/office/drawing/2014/main" id="{148C3C34-2588-4D7F-9ADE-A2D50D18322E}"/>
                  </a:ext>
                </a:extLst>
              </p:cNvPr>
              <p:cNvSpPr txBox="1"/>
              <p:nvPr/>
            </p:nvSpPr>
            <p:spPr>
              <a:xfrm>
                <a:off x="6737148" y="1644684"/>
                <a:ext cx="437932" cy="58477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200" dirty="0">
                    <a:solidFill>
                      <a:srgbClr val="005CA7"/>
                    </a:solidFill>
                  </a:rPr>
                  <a:t>1</a:t>
                </a:r>
                <a:endParaRPr lang="zh-CN" altLang="en-US" sz="3200" dirty="0">
                  <a:solidFill>
                    <a:srgbClr val="005CA7"/>
                  </a:solidFill>
                </a:endParaRP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FEB07E9-7B4A-4CE3-A91C-15B82A003F71}"/>
              </a:ext>
            </a:extLst>
          </p:cNvPr>
          <p:cNvGrpSpPr/>
          <p:nvPr/>
        </p:nvGrpSpPr>
        <p:grpSpPr>
          <a:xfrm>
            <a:off x="889289" y="3648018"/>
            <a:ext cx="10046189" cy="769785"/>
            <a:chOff x="6737148" y="2696577"/>
            <a:chExt cx="7303665" cy="769785"/>
          </a:xfrm>
        </p:grpSpPr>
        <p:sp>
          <p:nvSpPr>
            <p:cNvPr id="44" name="Rectangle: Top Corners Rounded 13">
              <a:extLst>
                <a:ext uri="{FF2B5EF4-FFF2-40B4-BE49-F238E27FC236}">
                  <a16:creationId xmlns:a16="http://schemas.microsoft.com/office/drawing/2014/main" id="{72F4DB63-18E4-4B87-BEB2-1CA503A2069F}"/>
                </a:ext>
              </a:extLst>
            </p:cNvPr>
            <p:cNvSpPr/>
            <p:nvPr/>
          </p:nvSpPr>
          <p:spPr>
            <a:xfrm rot="10800000" flipH="1">
              <a:off x="7357542" y="272287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F2602EB-1C57-4114-85C8-ACF8F5532910}"/>
                </a:ext>
              </a:extLst>
            </p:cNvPr>
            <p:cNvGrpSpPr/>
            <p:nvPr/>
          </p:nvGrpSpPr>
          <p:grpSpPr>
            <a:xfrm>
              <a:off x="7692884" y="2696577"/>
              <a:ext cx="6347929" cy="696527"/>
              <a:chOff x="7807184" y="1688170"/>
              <a:chExt cx="6347929" cy="696527"/>
            </a:xfrm>
          </p:grpSpPr>
          <p:sp>
            <p:nvSpPr>
              <p:cNvPr id="47" name="TextBox 76">
                <a:extLst>
                  <a:ext uri="{FF2B5EF4-FFF2-40B4-BE49-F238E27FC236}">
                    <a16:creationId xmlns:a16="http://schemas.microsoft.com/office/drawing/2014/main" id="{A8F77647-FE38-44CA-805D-A7819E72F6DF}"/>
                  </a:ext>
                </a:extLst>
              </p:cNvPr>
              <p:cNvSpPr txBox="1"/>
              <p:nvPr/>
            </p:nvSpPr>
            <p:spPr>
              <a:xfrm>
                <a:off x="7807185" y="1688170"/>
                <a:ext cx="880102" cy="338550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accent5"/>
                    </a:solidFill>
                  </a:rPr>
                  <a:t>制作语料库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A184B03-0588-4A9B-8568-1018EBB6D95D}"/>
                  </a:ext>
                </a:extLst>
              </p:cNvPr>
              <p:cNvSpPr/>
              <p:nvPr/>
            </p:nvSpPr>
            <p:spPr>
              <a:xfrm>
                <a:off x="7807184" y="2007290"/>
                <a:ext cx="6347929" cy="377407"/>
              </a:xfrm>
              <a:prstGeom prst="rect">
                <a:avLst/>
              </a:prstGeom>
            </p:spPr>
            <p:txBody>
              <a:bodyPr wrap="square" lIns="91436" tIns="45718" rIns="91436" bIns="45718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将分词得到的词进行向量的映射。根据词典集将所有文本分词结果转为向量表示，得到一个语料库</a:t>
                </a:r>
                <a:r>
                  <a:rPr lang="en-US" altLang="zh-CN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corpus</a:t>
                </a:r>
              </a:p>
            </p:txBody>
          </p:sp>
        </p:grpSp>
        <p:sp>
          <p:nvSpPr>
            <p:cNvPr id="46" name="TextBox 76">
              <a:extLst>
                <a:ext uri="{FF2B5EF4-FFF2-40B4-BE49-F238E27FC236}">
                  <a16:creationId xmlns:a16="http://schemas.microsoft.com/office/drawing/2014/main" id="{2BF74038-3266-4E58-93F2-65F99922FC4F}"/>
                </a:ext>
              </a:extLst>
            </p:cNvPr>
            <p:cNvSpPr txBox="1"/>
            <p:nvPr/>
          </p:nvSpPr>
          <p:spPr>
            <a:xfrm>
              <a:off x="6737148" y="2802231"/>
              <a:ext cx="437932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>
                  <a:solidFill>
                    <a:srgbClr val="005CA7"/>
                  </a:solidFill>
                </a:rPr>
                <a:t>2</a:t>
              </a:r>
              <a:endParaRPr lang="zh-CN" altLang="en-US" sz="3200" dirty="0">
                <a:solidFill>
                  <a:srgbClr val="005CA7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5A27362-F530-4737-AFE4-FE639F709CE2}"/>
              </a:ext>
            </a:extLst>
          </p:cNvPr>
          <p:cNvGrpSpPr/>
          <p:nvPr/>
        </p:nvGrpSpPr>
        <p:grpSpPr>
          <a:xfrm>
            <a:off x="889289" y="4816425"/>
            <a:ext cx="9187772" cy="750288"/>
            <a:chOff x="6737148" y="3864984"/>
            <a:chExt cx="6679589" cy="750288"/>
          </a:xfrm>
        </p:grpSpPr>
        <p:sp>
          <p:nvSpPr>
            <p:cNvPr id="50" name="Rectangle: Top Corners Rounded 14">
              <a:extLst>
                <a:ext uri="{FF2B5EF4-FFF2-40B4-BE49-F238E27FC236}">
                  <a16:creationId xmlns:a16="http://schemas.microsoft.com/office/drawing/2014/main" id="{7AC9038C-5C8F-4AEA-8B0A-40C2D5F42F0D}"/>
                </a:ext>
              </a:extLst>
            </p:cNvPr>
            <p:cNvSpPr/>
            <p:nvPr/>
          </p:nvSpPr>
          <p:spPr>
            <a:xfrm rot="10800000" flipH="1">
              <a:off x="7357543" y="387178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5ED3AAD-543A-418C-8E63-073AFE96898D}"/>
                </a:ext>
              </a:extLst>
            </p:cNvPr>
            <p:cNvGrpSpPr/>
            <p:nvPr/>
          </p:nvGrpSpPr>
          <p:grpSpPr>
            <a:xfrm>
              <a:off x="7692885" y="3864984"/>
              <a:ext cx="5723852" cy="715272"/>
              <a:chOff x="7807185" y="1688170"/>
              <a:chExt cx="5723852" cy="715272"/>
            </a:xfrm>
          </p:grpSpPr>
          <p:sp>
            <p:nvSpPr>
              <p:cNvPr id="53" name="TextBox 76">
                <a:extLst>
                  <a:ext uri="{FF2B5EF4-FFF2-40B4-BE49-F238E27FC236}">
                    <a16:creationId xmlns:a16="http://schemas.microsoft.com/office/drawing/2014/main" id="{186C901D-DB95-4EC8-A3D0-2938F5E7EC4C}"/>
                  </a:ext>
                </a:extLst>
              </p:cNvPr>
              <p:cNvSpPr txBox="1"/>
              <p:nvPr/>
            </p:nvSpPr>
            <p:spPr>
              <a:xfrm>
                <a:off x="7807185" y="1688170"/>
                <a:ext cx="1355584" cy="338550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accent5"/>
                    </a:solidFill>
                  </a:rPr>
                  <a:t>建立一个</a:t>
                </a:r>
                <a:r>
                  <a:rPr lang="en-US" altLang="zh-CN" dirty="0" err="1">
                    <a:solidFill>
                      <a:schemeClr val="accent5"/>
                    </a:solidFill>
                  </a:rPr>
                  <a:t>tfidf</a:t>
                </a:r>
                <a:r>
                  <a:rPr lang="zh-CN" altLang="en-US" dirty="0">
                    <a:solidFill>
                      <a:schemeClr val="accent5"/>
                    </a:solidFill>
                  </a:rPr>
                  <a:t>模型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7BC3A99-87A4-46C4-A8B5-D71C5A8730F9}"/>
                  </a:ext>
                </a:extLst>
              </p:cNvPr>
              <p:cNvSpPr/>
              <p:nvPr/>
            </p:nvSpPr>
            <p:spPr>
              <a:xfrm>
                <a:off x="7807185" y="2026035"/>
                <a:ext cx="5723852" cy="377407"/>
              </a:xfrm>
              <a:prstGeom prst="rect">
                <a:avLst/>
              </a:prstGeom>
            </p:spPr>
            <p:txBody>
              <a:bodyPr wrap="square" lIns="91436" tIns="45718" rIns="91436" bIns="45718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通过语料库建立一个</a:t>
                </a:r>
                <a:r>
                  <a:rPr lang="en-US" altLang="zh-CN" sz="1400" dirty="0" err="1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tfidf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模型，利用此模型可以将文档的向量表示转换为</a:t>
                </a:r>
                <a:r>
                  <a:rPr lang="en-US" altLang="zh-CN" sz="1400" dirty="0" err="1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tfidf</a:t>
                </a: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表示方法</a:t>
                </a:r>
                <a:endPara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76">
              <a:extLst>
                <a:ext uri="{FF2B5EF4-FFF2-40B4-BE49-F238E27FC236}">
                  <a16:creationId xmlns:a16="http://schemas.microsoft.com/office/drawing/2014/main" id="{6D3F6F94-5B23-49CB-95D1-4222053C3DAD}"/>
                </a:ext>
              </a:extLst>
            </p:cNvPr>
            <p:cNvSpPr txBox="1"/>
            <p:nvPr/>
          </p:nvSpPr>
          <p:spPr>
            <a:xfrm>
              <a:off x="6737148" y="3951141"/>
              <a:ext cx="437932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>
                  <a:solidFill>
                    <a:srgbClr val="005CA7"/>
                  </a:solidFill>
                </a:rPr>
                <a:t>3</a:t>
              </a:r>
              <a:endParaRPr lang="zh-CN" altLang="en-US" sz="3200" dirty="0">
                <a:solidFill>
                  <a:srgbClr val="005CA7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EDB28F0-DF57-4297-9547-3A2823E12C6E}"/>
              </a:ext>
            </a:extLst>
          </p:cNvPr>
          <p:cNvGrpSpPr/>
          <p:nvPr/>
        </p:nvGrpSpPr>
        <p:grpSpPr>
          <a:xfrm>
            <a:off x="889289" y="5972133"/>
            <a:ext cx="8292032" cy="743490"/>
            <a:chOff x="6737148" y="5020692"/>
            <a:chExt cx="6028378" cy="743490"/>
          </a:xfrm>
        </p:grpSpPr>
        <p:sp>
          <p:nvSpPr>
            <p:cNvPr id="56" name="Rectangle: Top Corners Rounded 15">
              <a:extLst>
                <a:ext uri="{FF2B5EF4-FFF2-40B4-BE49-F238E27FC236}">
                  <a16:creationId xmlns:a16="http://schemas.microsoft.com/office/drawing/2014/main" id="{C76605BE-87AF-4278-95FA-E67B2B5A0C3A}"/>
                </a:ext>
              </a:extLst>
            </p:cNvPr>
            <p:cNvSpPr/>
            <p:nvPr/>
          </p:nvSpPr>
          <p:spPr>
            <a:xfrm rot="10800000" flipH="1">
              <a:off x="7357543" y="502069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1DA8F654-7297-45FC-BB6C-93BB91F9B275}"/>
                </a:ext>
              </a:extLst>
            </p:cNvPr>
            <p:cNvGrpSpPr/>
            <p:nvPr/>
          </p:nvGrpSpPr>
          <p:grpSpPr>
            <a:xfrm>
              <a:off x="7692884" y="5033392"/>
              <a:ext cx="5072642" cy="714864"/>
              <a:chOff x="7807184" y="1688170"/>
              <a:chExt cx="5072642" cy="714864"/>
            </a:xfrm>
          </p:grpSpPr>
          <p:sp>
            <p:nvSpPr>
              <p:cNvPr id="59" name="TextBox 76">
                <a:extLst>
                  <a:ext uri="{FF2B5EF4-FFF2-40B4-BE49-F238E27FC236}">
                    <a16:creationId xmlns:a16="http://schemas.microsoft.com/office/drawing/2014/main" id="{EDFD67D9-8264-4264-8183-CD8FEE3CB69C}"/>
                  </a:ext>
                </a:extLst>
              </p:cNvPr>
              <p:cNvSpPr txBox="1"/>
              <p:nvPr/>
            </p:nvSpPr>
            <p:spPr>
              <a:xfrm>
                <a:off x="7807185" y="1688170"/>
                <a:ext cx="880102" cy="338550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>
                    <a:solidFill>
                      <a:schemeClr val="accent5"/>
                    </a:solidFill>
                  </a:rPr>
                  <a:t>相似度计算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08A6B05-2903-4AA0-9DB9-AE12C756CED7}"/>
                  </a:ext>
                </a:extLst>
              </p:cNvPr>
              <p:cNvSpPr/>
              <p:nvPr/>
            </p:nvSpPr>
            <p:spPr>
              <a:xfrm>
                <a:off x="7807184" y="2025627"/>
                <a:ext cx="5072642" cy="377407"/>
              </a:xfrm>
              <a:prstGeom prst="rect">
                <a:avLst/>
              </a:prstGeom>
            </p:spPr>
            <p:txBody>
              <a:bodyPr wrap="square" lIns="91436" tIns="45718" rIns="91436" bIns="45718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将求职者的信息与职位信息进行余弦相似性计算</a:t>
                </a:r>
                <a:endPara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TextBox 76">
              <a:extLst>
                <a:ext uri="{FF2B5EF4-FFF2-40B4-BE49-F238E27FC236}">
                  <a16:creationId xmlns:a16="http://schemas.microsoft.com/office/drawing/2014/main" id="{137A396D-5904-4230-BCD9-42E1788F955F}"/>
                </a:ext>
              </a:extLst>
            </p:cNvPr>
            <p:cNvSpPr txBox="1"/>
            <p:nvPr/>
          </p:nvSpPr>
          <p:spPr>
            <a:xfrm>
              <a:off x="6737148" y="5050437"/>
              <a:ext cx="437932" cy="584771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>
                  <a:solidFill>
                    <a:srgbClr val="005CA7"/>
                  </a:solidFill>
                </a:rPr>
                <a:t>4</a:t>
              </a:r>
              <a:endParaRPr lang="zh-CN" altLang="en-US" sz="3200" dirty="0">
                <a:solidFill>
                  <a:srgbClr val="005CA7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949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08469C4-31BC-491B-9FBC-B926BAED369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609322" y="571500"/>
            <a:ext cx="7798578" cy="303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88D2F6-E835-431F-8A2F-4C0FCDE0175C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36869BB-3645-442D-A54A-D00D4399BE1A}"/>
              </a:ext>
            </a:extLst>
          </p:cNvPr>
          <p:cNvGrpSpPr/>
          <p:nvPr/>
        </p:nvGrpSpPr>
        <p:grpSpPr>
          <a:xfrm>
            <a:off x="666819" y="300264"/>
            <a:ext cx="3942503" cy="769441"/>
            <a:chOff x="666819" y="300264"/>
            <a:chExt cx="3257149" cy="769441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36A0F838-280C-4147-86F2-B3F47250EF9D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4985F2FD-F969-4EF1-999F-B8E81D6A9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智能推荐与检索</a:t>
              </a:r>
              <a:r>
                <a:rPr lang="en-US" altLang="zh-CN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文本相似性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ED53F59F-D91C-42C3-9985-67ED0528BDB5}"/>
              </a:ext>
            </a:extLst>
          </p:cNvPr>
          <p:cNvSpPr/>
          <p:nvPr/>
        </p:nvSpPr>
        <p:spPr>
          <a:xfrm>
            <a:off x="858582" y="1568866"/>
            <a:ext cx="4430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模型唯度太大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417C53-7343-46A6-BD49-B966A28B67FE}"/>
              </a:ext>
            </a:extLst>
          </p:cNvPr>
          <p:cNvSpPr/>
          <p:nvPr/>
        </p:nvSpPr>
        <p:spPr>
          <a:xfrm>
            <a:off x="1036443" y="2027679"/>
            <a:ext cx="7398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自定义停用词词典，进一步删除停用词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2.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提取文本的关键词，将前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个关键词作为这个文本的信息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8B8D15-E355-4868-AD4D-89E13220252F}"/>
              </a:ext>
            </a:extLst>
          </p:cNvPr>
          <p:cNvSpPr/>
          <p:nvPr/>
        </p:nvSpPr>
        <p:spPr>
          <a:xfrm>
            <a:off x="858582" y="3044768"/>
            <a:ext cx="4430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关键词提取不准确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01F340-27D3-4045-945C-B714075D8057}"/>
              </a:ext>
            </a:extLst>
          </p:cNvPr>
          <p:cNvSpPr/>
          <p:nvPr/>
        </p:nvSpPr>
        <p:spPr>
          <a:xfrm>
            <a:off x="1036443" y="3500641"/>
            <a:ext cx="7398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通过导入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分词的自定义词典，优化分词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CBADA5-2F96-4E0D-98F8-649E24041A7F}"/>
              </a:ext>
            </a:extLst>
          </p:cNvPr>
          <p:cNvSpPr/>
          <p:nvPr/>
        </p:nvSpPr>
        <p:spPr>
          <a:xfrm>
            <a:off x="837887" y="4520670"/>
            <a:ext cx="4430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内存空间不足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2D0BAC-BB52-42DE-BB5E-904276A6FB12}"/>
              </a:ext>
            </a:extLst>
          </p:cNvPr>
          <p:cNvSpPr/>
          <p:nvPr/>
        </p:nvSpPr>
        <p:spPr>
          <a:xfrm>
            <a:off x="1036443" y="4983761"/>
            <a:ext cx="7398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交换区的空间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13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9CB4CFC-C621-4C20-A2F2-0D3C98F3A55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777273" y="571500"/>
            <a:ext cx="7630627" cy="303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A8BF04D-F7CA-45C5-971A-899185D01475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F2DEE5-708B-43EE-AC29-BA803BB46030}"/>
              </a:ext>
            </a:extLst>
          </p:cNvPr>
          <p:cNvGrpSpPr/>
          <p:nvPr/>
        </p:nvGrpSpPr>
        <p:grpSpPr>
          <a:xfrm>
            <a:off x="666819" y="300264"/>
            <a:ext cx="4110454" cy="523220"/>
            <a:chOff x="666819" y="300264"/>
            <a:chExt cx="3257149" cy="523220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B5FBDA0E-02B4-47F6-AADB-DE3E078257C9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4F5F66FA-D38A-442D-8F97-3E9B5C1FB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智能推荐与检索</a:t>
              </a:r>
              <a:r>
                <a:rPr lang="en-US" altLang="zh-CN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检索和评估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8B4F57B-D24F-4B49-B2D2-130F13905D19}"/>
              </a:ext>
            </a:extLst>
          </p:cNvPr>
          <p:cNvSpPr txBox="1"/>
          <p:nvPr/>
        </p:nvSpPr>
        <p:spPr>
          <a:xfrm>
            <a:off x="2076810" y="1907446"/>
            <a:ext cx="6340189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采用分布式计算框架，进行分布式计算，加快运算速度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03BF3C4-9742-4D1B-B97D-D3F96299C99C}"/>
              </a:ext>
            </a:extLst>
          </p:cNvPr>
          <p:cNvGrpSpPr/>
          <p:nvPr/>
        </p:nvGrpSpPr>
        <p:grpSpPr>
          <a:xfrm>
            <a:off x="1190848" y="1850351"/>
            <a:ext cx="457200" cy="457200"/>
            <a:chOff x="4473270" y="2468419"/>
            <a:chExt cx="457200" cy="45720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9D19FB5-812B-4DAA-A3B2-56E07CEFF8A4}"/>
                </a:ext>
              </a:extLst>
            </p:cNvPr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">
              <a:extLst>
                <a:ext uri="{FF2B5EF4-FFF2-40B4-BE49-F238E27FC236}">
                  <a16:creationId xmlns:a16="http://schemas.microsoft.com/office/drawing/2014/main" id="{590E259E-ED7E-4934-9494-05F7AF3CC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354E998-B683-4FA5-8FD1-EB28B754B712}"/>
              </a:ext>
            </a:extLst>
          </p:cNvPr>
          <p:cNvSpPr txBox="1"/>
          <p:nvPr/>
        </p:nvSpPr>
        <p:spPr>
          <a:xfrm>
            <a:off x="2076810" y="2868940"/>
            <a:ext cx="5827228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根据行业、职位等结构化的数据，减少运算的次数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5D8AECB-6E5C-44C9-B4D3-B82FD41E918C}"/>
              </a:ext>
            </a:extLst>
          </p:cNvPr>
          <p:cNvGrpSpPr/>
          <p:nvPr/>
        </p:nvGrpSpPr>
        <p:grpSpPr>
          <a:xfrm>
            <a:off x="1190848" y="2813983"/>
            <a:ext cx="457200" cy="457200"/>
            <a:chOff x="4473270" y="2468419"/>
            <a:chExt cx="457200" cy="45720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C12A1D5-19B5-44B0-80D3-20181454DB76}"/>
                </a:ext>
              </a:extLst>
            </p:cNvPr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1">
              <a:extLst>
                <a:ext uri="{FF2B5EF4-FFF2-40B4-BE49-F238E27FC236}">
                  <a16:creationId xmlns:a16="http://schemas.microsoft.com/office/drawing/2014/main" id="{F09ADFDA-2813-4BA2-B3E9-E0C8C4C97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5185F20-532E-4C1A-9DA0-EC9CCA244DE6}"/>
              </a:ext>
            </a:extLst>
          </p:cNvPr>
          <p:cNvSpPr txBox="1"/>
          <p:nvPr/>
        </p:nvSpPr>
        <p:spPr>
          <a:xfrm>
            <a:off x="2076810" y="3885391"/>
            <a:ext cx="6098136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计算得出推荐的信息，并将</a:t>
            </a:r>
            <a:r>
              <a:rPr lang="en-US" altLang="zh-CN" sz="2000" dirty="0"/>
              <a:t>ID</a:t>
            </a:r>
            <a:r>
              <a:rPr lang="zh-CN" altLang="en-US" sz="2000" dirty="0"/>
              <a:t>返回至数据库进行查找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3078064-8EAF-4D0D-A87D-77354D3FF671}"/>
              </a:ext>
            </a:extLst>
          </p:cNvPr>
          <p:cNvGrpSpPr/>
          <p:nvPr/>
        </p:nvGrpSpPr>
        <p:grpSpPr>
          <a:xfrm>
            <a:off x="1190848" y="3830434"/>
            <a:ext cx="457200" cy="457200"/>
            <a:chOff x="4473270" y="2468419"/>
            <a:chExt cx="457200" cy="45720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7C9F45D-694D-4355-AA75-25FF9FFBDB0C}"/>
                </a:ext>
              </a:extLst>
            </p:cNvPr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1">
              <a:extLst>
                <a:ext uri="{FF2B5EF4-FFF2-40B4-BE49-F238E27FC236}">
                  <a16:creationId xmlns:a16="http://schemas.microsoft.com/office/drawing/2014/main" id="{C1C39A4D-2461-4197-B2B8-1ACA8EF33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FBE96690-025E-4C3F-B5DB-00E885D0E3C2}"/>
              </a:ext>
            </a:extLst>
          </p:cNvPr>
          <p:cNvSpPr txBox="1"/>
          <p:nvPr/>
        </p:nvSpPr>
        <p:spPr>
          <a:xfrm>
            <a:off x="2076810" y="4893542"/>
            <a:ext cx="7109631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结合推荐的职位的薪酬和多元线性回归，评估出求职者的薪酬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BB49551-69CB-45CB-84B0-DE53E183AF72}"/>
              </a:ext>
            </a:extLst>
          </p:cNvPr>
          <p:cNvGrpSpPr/>
          <p:nvPr/>
        </p:nvGrpSpPr>
        <p:grpSpPr>
          <a:xfrm>
            <a:off x="1190848" y="4838585"/>
            <a:ext cx="457200" cy="457200"/>
            <a:chOff x="4473270" y="2468419"/>
            <a:chExt cx="457200" cy="45720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7949B15-E86E-4C05-9F57-438BAC48F5CD}"/>
                </a:ext>
              </a:extLst>
            </p:cNvPr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1">
              <a:extLst>
                <a:ext uri="{FF2B5EF4-FFF2-40B4-BE49-F238E27FC236}">
                  <a16:creationId xmlns:a16="http://schemas.microsoft.com/office/drawing/2014/main" id="{727FA2D0-1F67-435F-81AF-928557C3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68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32EC3C7-E36F-415D-932C-E54DBBFCF988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C1457A1-5619-40AA-BEDC-FD3B9535C3EA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CC5D38ED-1BC1-406D-B07F-9400F36CAB89}"/>
              </a:ext>
            </a:extLst>
          </p:cNvPr>
          <p:cNvGrpSpPr/>
          <p:nvPr/>
        </p:nvGrpSpPr>
        <p:grpSpPr>
          <a:xfrm>
            <a:off x="666819" y="300264"/>
            <a:ext cx="3778721" cy="523220"/>
            <a:chOff x="666819" y="300264"/>
            <a:chExt cx="3257149" cy="523220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A03EEC72-C09D-48E8-943A-150DF9FB7A4B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B90D62B1-E1AC-4ADC-9FB4-8E404E384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应用开发部署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ED7BBD4-C0B3-465D-90D1-FAC7D19D25B2}"/>
              </a:ext>
            </a:extLst>
          </p:cNvPr>
          <p:cNvSpPr txBox="1"/>
          <p:nvPr/>
        </p:nvSpPr>
        <p:spPr>
          <a:xfrm>
            <a:off x="993592" y="1909827"/>
            <a:ext cx="902803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ABBC8D-8189-47C3-AB84-A9488BEAD43B}"/>
              </a:ext>
            </a:extLst>
          </p:cNvPr>
          <p:cNvSpPr txBox="1"/>
          <p:nvPr/>
        </p:nvSpPr>
        <p:spPr>
          <a:xfrm>
            <a:off x="993591" y="2328831"/>
            <a:ext cx="915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开发可与用户进行交互的推荐系统，有快速和精准的推荐和良好的用户体验效果。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C60630-073D-4031-B140-80670EE174AF}"/>
              </a:ext>
            </a:extLst>
          </p:cNvPr>
          <p:cNvSpPr txBox="1"/>
          <p:nvPr/>
        </p:nvSpPr>
        <p:spPr>
          <a:xfrm>
            <a:off x="993592" y="2954612"/>
            <a:ext cx="697619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工具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01D2F-492E-42FD-B581-B7C4CFD83BFF}"/>
              </a:ext>
            </a:extLst>
          </p:cNvPr>
          <p:cNvSpPr txBox="1"/>
          <p:nvPr/>
        </p:nvSpPr>
        <p:spPr>
          <a:xfrm>
            <a:off x="1058907" y="3472667"/>
            <a:ext cx="33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开源框架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8F6B79-8673-433B-B5FF-DA1801C05017}"/>
              </a:ext>
            </a:extLst>
          </p:cNvPr>
          <p:cNvSpPr/>
          <p:nvPr/>
        </p:nvSpPr>
        <p:spPr>
          <a:xfrm>
            <a:off x="1058907" y="4067262"/>
            <a:ext cx="538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HTML/CSS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224430-1683-4340-9A29-B96F009B6044}"/>
              </a:ext>
            </a:extLst>
          </p:cNvPr>
          <p:cNvSpPr/>
          <p:nvPr/>
        </p:nvSpPr>
        <p:spPr>
          <a:xfrm>
            <a:off x="1058907" y="4658030"/>
            <a:ext cx="538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网页服务器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9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组合 307"/>
          <p:cNvGrpSpPr/>
          <p:nvPr/>
        </p:nvGrpSpPr>
        <p:grpSpPr>
          <a:xfrm>
            <a:off x="6076290" y="1160407"/>
            <a:ext cx="1620948" cy="737692"/>
            <a:chOff x="2285474" y="2459367"/>
            <a:chExt cx="1620948" cy="737692"/>
          </a:xfrm>
        </p:grpSpPr>
        <p:sp>
          <p:nvSpPr>
            <p:cNvPr id="296" name="文本框 295"/>
            <p:cNvSpPr txBox="1"/>
            <p:nvPr/>
          </p:nvSpPr>
          <p:spPr>
            <a:xfrm>
              <a:off x="2285474" y="2459367"/>
              <a:ext cx="1620948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302" name="矩形 301"/>
            <p:cNvSpPr/>
            <p:nvPr/>
          </p:nvSpPr>
          <p:spPr>
            <a:xfrm>
              <a:off x="2288679" y="2943147"/>
              <a:ext cx="1332408" cy="253912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Demand Analysis </a:t>
              </a:r>
            </a:p>
          </p:txBody>
        </p:sp>
      </p:grpSp>
      <p:grpSp>
        <p:nvGrpSpPr>
          <p:cNvPr id="311" name="组合 310"/>
          <p:cNvGrpSpPr/>
          <p:nvPr/>
        </p:nvGrpSpPr>
        <p:grpSpPr>
          <a:xfrm>
            <a:off x="6120397" y="2365042"/>
            <a:ext cx="2698166" cy="744124"/>
            <a:chOff x="6984877" y="2459366"/>
            <a:chExt cx="2698166" cy="744124"/>
          </a:xfrm>
        </p:grpSpPr>
        <p:sp>
          <p:nvSpPr>
            <p:cNvPr id="297" name="文本框 296"/>
            <p:cNvSpPr txBox="1"/>
            <p:nvPr/>
          </p:nvSpPr>
          <p:spPr>
            <a:xfrm>
              <a:off x="6984877" y="2459366"/>
              <a:ext cx="2698166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系统设计与框架</a:t>
              </a:r>
            </a:p>
          </p:txBody>
        </p:sp>
        <p:sp>
          <p:nvSpPr>
            <p:cNvPr id="303" name="矩形 302"/>
            <p:cNvSpPr/>
            <p:nvPr/>
          </p:nvSpPr>
          <p:spPr>
            <a:xfrm>
              <a:off x="7001017" y="2949578"/>
              <a:ext cx="1521562" cy="253912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Framework</a:t>
              </a:r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6101938" y="3535465"/>
            <a:ext cx="1620948" cy="734139"/>
            <a:chOff x="2285474" y="3653623"/>
            <a:chExt cx="1620948" cy="734139"/>
          </a:xfrm>
        </p:grpSpPr>
        <p:sp>
          <p:nvSpPr>
            <p:cNvPr id="298" name="文本框 297"/>
            <p:cNvSpPr txBox="1"/>
            <p:nvPr/>
          </p:nvSpPr>
          <p:spPr>
            <a:xfrm>
              <a:off x="2285474" y="3653623"/>
              <a:ext cx="1620948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技术路线</a:t>
              </a:r>
            </a:p>
          </p:txBody>
        </p:sp>
        <p:sp>
          <p:nvSpPr>
            <p:cNvPr id="304" name="矩形 303"/>
            <p:cNvSpPr/>
            <p:nvPr/>
          </p:nvSpPr>
          <p:spPr>
            <a:xfrm>
              <a:off x="2301503" y="4133850"/>
              <a:ext cx="1207374" cy="253912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Technical Route</a:t>
              </a:r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6108510" y="4837009"/>
            <a:ext cx="1640932" cy="726444"/>
            <a:chOff x="6961049" y="3653622"/>
            <a:chExt cx="1640932" cy="726444"/>
          </a:xfrm>
        </p:grpSpPr>
        <p:sp>
          <p:nvSpPr>
            <p:cNvPr id="299" name="文本框 298"/>
            <p:cNvSpPr txBox="1"/>
            <p:nvPr/>
          </p:nvSpPr>
          <p:spPr>
            <a:xfrm>
              <a:off x="6981033" y="3653622"/>
              <a:ext cx="1620948" cy="523216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应用展示</a:t>
              </a:r>
            </a:p>
          </p:txBody>
        </p:sp>
        <p:sp>
          <p:nvSpPr>
            <p:cNvPr id="305" name="矩形 304"/>
            <p:cNvSpPr/>
            <p:nvPr/>
          </p:nvSpPr>
          <p:spPr>
            <a:xfrm>
              <a:off x="6961049" y="4126154"/>
              <a:ext cx="1308363" cy="253912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 Show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87604" y="1315324"/>
            <a:ext cx="457200" cy="457200"/>
            <a:chOff x="4473270" y="2468419"/>
            <a:chExt cx="457200" cy="457200"/>
          </a:xfrm>
        </p:grpSpPr>
        <p:sp>
          <p:nvSpPr>
            <p:cNvPr id="287" name="椭圆 286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00280" y="2526037"/>
            <a:ext cx="457200" cy="457200"/>
            <a:chOff x="8413446" y="2472723"/>
            <a:chExt cx="457200" cy="457200"/>
          </a:xfrm>
        </p:grpSpPr>
        <p:sp>
          <p:nvSpPr>
            <p:cNvPr id="292" name="椭圆 291"/>
            <p:cNvSpPr/>
            <p:nvPr/>
          </p:nvSpPr>
          <p:spPr>
            <a:xfrm>
              <a:off x="8413446" y="2472723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文本框 1"/>
            <p:cNvSpPr>
              <a:spLocks noChangeArrowheads="1"/>
            </p:cNvSpPr>
            <p:nvPr/>
          </p:nvSpPr>
          <p:spPr bwMode="auto">
            <a:xfrm>
              <a:off x="8436526" y="2518187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89426" y="3645931"/>
            <a:ext cx="457200" cy="457200"/>
            <a:chOff x="4475092" y="3513535"/>
            <a:chExt cx="457200" cy="457200"/>
          </a:xfrm>
        </p:grpSpPr>
        <p:sp>
          <p:nvSpPr>
            <p:cNvPr id="288" name="椭圆 287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92237" y="4947475"/>
            <a:ext cx="457200" cy="457200"/>
            <a:chOff x="8413446" y="3513535"/>
            <a:chExt cx="457200" cy="457200"/>
          </a:xfrm>
        </p:grpSpPr>
        <p:sp>
          <p:nvSpPr>
            <p:cNvPr id="293" name="椭圆 292"/>
            <p:cNvSpPr/>
            <p:nvPr/>
          </p:nvSpPr>
          <p:spPr>
            <a:xfrm>
              <a:off x="8413446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文本框 1"/>
            <p:cNvSpPr>
              <a:spLocks noChangeArrowheads="1"/>
            </p:cNvSpPr>
            <p:nvPr/>
          </p:nvSpPr>
          <p:spPr bwMode="auto">
            <a:xfrm>
              <a:off x="8439608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</a:t>
              </a: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322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23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099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EEDDF7-A192-4BE9-81E7-F091FF7A6C0B}"/>
              </a:ext>
            </a:extLst>
          </p:cNvPr>
          <p:cNvSpPr txBox="1"/>
          <p:nvPr/>
        </p:nvSpPr>
        <p:spPr>
          <a:xfrm>
            <a:off x="4464789" y="412996"/>
            <a:ext cx="3262424" cy="646327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005CA7"/>
                </a:solidFill>
              </a:rPr>
              <a:t>系统总述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3C06E7-5509-4B6A-8E7C-4562987A6D07}"/>
              </a:ext>
            </a:extLst>
          </p:cNvPr>
          <p:cNvSpPr/>
          <p:nvPr/>
        </p:nvSpPr>
        <p:spPr>
          <a:xfrm>
            <a:off x="5017824" y="1093289"/>
            <a:ext cx="2156351" cy="369328"/>
          </a:xfrm>
          <a:prstGeom prst="rect">
            <a:avLst/>
          </a:prstGeom>
        </p:spPr>
        <p:txBody>
          <a:bodyPr wrap="square" lIns="91436" tIns="45718" rIns="91436" bIns="45718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Systemic Review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63B88D3-5EB8-400B-877D-5A3433822078}"/>
              </a:ext>
            </a:extLst>
          </p:cNvPr>
          <p:cNvGrpSpPr/>
          <p:nvPr/>
        </p:nvGrpSpPr>
        <p:grpSpPr>
          <a:xfrm>
            <a:off x="7924800" y="923823"/>
            <a:ext cx="4356099" cy="348914"/>
            <a:chOff x="743958" y="3475975"/>
            <a:chExt cx="753417" cy="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6A37FF7-2E33-4E7A-B765-F4D2EFA8633B}"/>
                </a:ext>
              </a:extLst>
            </p:cNvPr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3E7D575-8F42-406B-88D3-3AE8CA2F9750}"/>
                </a:ext>
              </a:extLst>
            </p:cNvPr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3790DD5-1EF5-4684-8311-8530CD608A78}"/>
              </a:ext>
            </a:extLst>
          </p:cNvPr>
          <p:cNvGrpSpPr/>
          <p:nvPr/>
        </p:nvGrpSpPr>
        <p:grpSpPr>
          <a:xfrm flipH="1">
            <a:off x="-114300" y="945793"/>
            <a:ext cx="4381500" cy="329549"/>
            <a:chOff x="743958" y="3475975"/>
            <a:chExt cx="753417" cy="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1739C77-FA6F-4017-8A87-21DA60D50340}"/>
                </a:ext>
              </a:extLst>
            </p:cNvPr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141CD9F-B32F-4845-8FEA-DCC0198F89AE}"/>
                </a:ext>
              </a:extLst>
            </p:cNvPr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8A5F1CF-B6DC-4254-B5A7-8E865E278355}"/>
              </a:ext>
            </a:extLst>
          </p:cNvPr>
          <p:cNvSpPr txBox="1"/>
          <p:nvPr/>
        </p:nvSpPr>
        <p:spPr>
          <a:xfrm>
            <a:off x="1796120" y="1578696"/>
            <a:ext cx="449353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基于</a:t>
            </a:r>
            <a:r>
              <a:rPr lang="en-US" altLang="zh-CN" sz="2400" dirty="0" err="1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Scrapy</a:t>
            </a:r>
            <a:r>
              <a:rPr lang="zh-CN" altLang="en-US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爬虫框架的数据采集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ED2FBC-8508-4484-8375-AB5BE9B3C494}"/>
              </a:ext>
            </a:extLst>
          </p:cNvPr>
          <p:cNvSpPr txBox="1"/>
          <p:nvPr/>
        </p:nvSpPr>
        <p:spPr>
          <a:xfrm>
            <a:off x="1796120" y="2429303"/>
            <a:ext cx="390362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基于</a:t>
            </a:r>
            <a:r>
              <a:rPr lang="en-US" altLang="zh-CN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Hdfs</a:t>
            </a:r>
            <a:r>
              <a:rPr lang="zh-CN" altLang="en-US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的分布式存储框架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2A0E70-6663-47C2-B5D9-0EE8666F85B4}"/>
              </a:ext>
            </a:extLst>
          </p:cNvPr>
          <p:cNvSpPr txBox="1"/>
          <p:nvPr/>
        </p:nvSpPr>
        <p:spPr>
          <a:xfrm>
            <a:off x="1796120" y="3324472"/>
            <a:ext cx="402705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基于</a:t>
            </a:r>
            <a:r>
              <a:rPr lang="en-US" altLang="zh-CN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Spark</a:t>
            </a:r>
            <a:r>
              <a:rPr lang="zh-CN" altLang="en-US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的分布式计算框架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DE02833-D42B-4CA7-89AE-381B8A446465}"/>
              </a:ext>
            </a:extLst>
          </p:cNvPr>
          <p:cNvSpPr txBox="1"/>
          <p:nvPr/>
        </p:nvSpPr>
        <p:spPr>
          <a:xfrm>
            <a:off x="1796120" y="4180575"/>
            <a:ext cx="4185753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基于多元回归等数据分析算法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CD1698F-1C7B-4A13-A168-37E6EC8D84CF}"/>
              </a:ext>
            </a:extLst>
          </p:cNvPr>
          <p:cNvGrpSpPr/>
          <p:nvPr/>
        </p:nvGrpSpPr>
        <p:grpSpPr>
          <a:xfrm>
            <a:off x="1038759" y="1600222"/>
            <a:ext cx="457200" cy="457200"/>
            <a:chOff x="4473270" y="2468419"/>
            <a:chExt cx="457200" cy="45720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A66AD9-0A31-4764-B4D3-571F998EB01E}"/>
                </a:ext>
              </a:extLst>
            </p:cNvPr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文本框 1">
              <a:extLst>
                <a:ext uri="{FF2B5EF4-FFF2-40B4-BE49-F238E27FC236}">
                  <a16:creationId xmlns:a16="http://schemas.microsoft.com/office/drawing/2014/main" id="{2B31BB63-F24A-4597-B74D-A50D150FF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B06A676-3364-4643-AD5B-AA8120E3E390}"/>
              </a:ext>
            </a:extLst>
          </p:cNvPr>
          <p:cNvGrpSpPr/>
          <p:nvPr/>
        </p:nvGrpSpPr>
        <p:grpSpPr>
          <a:xfrm>
            <a:off x="1026829" y="2397055"/>
            <a:ext cx="457200" cy="457200"/>
            <a:chOff x="8413446" y="2472723"/>
            <a:chExt cx="457200" cy="45720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A38FB7F-101D-490B-9D0B-D8F8C6629AF2}"/>
                </a:ext>
              </a:extLst>
            </p:cNvPr>
            <p:cNvSpPr/>
            <p:nvPr/>
          </p:nvSpPr>
          <p:spPr>
            <a:xfrm>
              <a:off x="8413446" y="2472723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文本框 1">
              <a:extLst>
                <a:ext uri="{FF2B5EF4-FFF2-40B4-BE49-F238E27FC236}">
                  <a16:creationId xmlns:a16="http://schemas.microsoft.com/office/drawing/2014/main" id="{D0093858-A4D6-43CC-8797-B44BE913C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526" y="2518187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4C10A9D-569E-4905-A34D-F430F0960955}"/>
              </a:ext>
            </a:extLst>
          </p:cNvPr>
          <p:cNvGrpSpPr/>
          <p:nvPr/>
        </p:nvGrpSpPr>
        <p:grpSpPr>
          <a:xfrm>
            <a:off x="1026829" y="3246874"/>
            <a:ext cx="457200" cy="457200"/>
            <a:chOff x="4475092" y="3513535"/>
            <a:chExt cx="457200" cy="4572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8431584-6AC9-4449-89F7-A18E03C443AB}"/>
                </a:ext>
              </a:extLst>
            </p:cNvPr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文本框 1">
              <a:extLst>
                <a:ext uri="{FF2B5EF4-FFF2-40B4-BE49-F238E27FC236}">
                  <a16:creationId xmlns:a16="http://schemas.microsoft.com/office/drawing/2014/main" id="{56805FE2-7007-4139-A826-66AED5B8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A6754F0-3306-440E-9E45-5EDD7C9B40BE}"/>
              </a:ext>
            </a:extLst>
          </p:cNvPr>
          <p:cNvGrpSpPr/>
          <p:nvPr/>
        </p:nvGrpSpPr>
        <p:grpSpPr>
          <a:xfrm>
            <a:off x="1032363" y="4167807"/>
            <a:ext cx="457200" cy="457200"/>
            <a:chOff x="8413446" y="3513535"/>
            <a:chExt cx="457200" cy="45720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3D5A6B1-74C1-4677-9970-AE36746AA0BD}"/>
                </a:ext>
              </a:extLst>
            </p:cNvPr>
            <p:cNvSpPr/>
            <p:nvPr/>
          </p:nvSpPr>
          <p:spPr>
            <a:xfrm>
              <a:off x="8413446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文本框 1">
              <a:extLst>
                <a:ext uri="{FF2B5EF4-FFF2-40B4-BE49-F238E27FC236}">
                  <a16:creationId xmlns:a16="http://schemas.microsoft.com/office/drawing/2014/main" id="{7028D1A1-1EC4-4707-8E06-2828ED210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9608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2AEB6AB0-B35C-4C40-97EB-E1834FF03696}"/>
              </a:ext>
            </a:extLst>
          </p:cNvPr>
          <p:cNvSpPr txBox="1"/>
          <p:nvPr/>
        </p:nvSpPr>
        <p:spPr>
          <a:xfrm>
            <a:off x="1796120" y="5015465"/>
            <a:ext cx="510267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基于</a:t>
            </a:r>
            <a:r>
              <a:rPr lang="en-US" altLang="zh-CN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TF-IDF</a:t>
            </a:r>
            <a:r>
              <a:rPr lang="zh-CN" altLang="en-US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、余弦相似性的推荐算法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A344865-7AD0-43DA-8F03-F4EED0A20FEE}"/>
              </a:ext>
            </a:extLst>
          </p:cNvPr>
          <p:cNvGrpSpPr/>
          <p:nvPr/>
        </p:nvGrpSpPr>
        <p:grpSpPr>
          <a:xfrm>
            <a:off x="1040079" y="5019926"/>
            <a:ext cx="457200" cy="457200"/>
            <a:chOff x="8413446" y="3513535"/>
            <a:chExt cx="457200" cy="457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B9BA2EC-0033-4FCF-914A-09A07E7B178F}"/>
                </a:ext>
              </a:extLst>
            </p:cNvPr>
            <p:cNvSpPr/>
            <p:nvPr/>
          </p:nvSpPr>
          <p:spPr>
            <a:xfrm>
              <a:off x="8413446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文本框 1">
              <a:extLst>
                <a:ext uri="{FF2B5EF4-FFF2-40B4-BE49-F238E27FC236}">
                  <a16:creationId xmlns:a16="http://schemas.microsoft.com/office/drawing/2014/main" id="{0AFDD5CB-123D-497F-9C3D-295E6E3D1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9608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五</a:t>
              </a: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31E6ABEC-084C-4F2C-9846-A44C6D84339B}"/>
              </a:ext>
            </a:extLst>
          </p:cNvPr>
          <p:cNvSpPr txBox="1"/>
          <p:nvPr/>
        </p:nvSpPr>
        <p:spPr>
          <a:xfrm>
            <a:off x="1782870" y="5866072"/>
            <a:ext cx="376256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基于</a:t>
            </a:r>
            <a:r>
              <a:rPr lang="en-US" altLang="zh-CN" sz="2400" dirty="0" err="1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Djngo</a:t>
            </a:r>
            <a:r>
              <a:rPr lang="zh-CN" altLang="en-US" sz="2400" dirty="0">
                <a:solidFill>
                  <a:schemeClr val="accent5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的网页设计框架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B527844-B9CE-4FBD-BAEA-DCAD400D765D}"/>
              </a:ext>
            </a:extLst>
          </p:cNvPr>
          <p:cNvGrpSpPr/>
          <p:nvPr/>
        </p:nvGrpSpPr>
        <p:grpSpPr>
          <a:xfrm>
            <a:off x="1026829" y="5870533"/>
            <a:ext cx="457200" cy="457200"/>
            <a:chOff x="8413446" y="3513535"/>
            <a:chExt cx="457200" cy="45720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271110B-2B0A-4C4D-9FAA-8E40864A0E9E}"/>
                </a:ext>
              </a:extLst>
            </p:cNvPr>
            <p:cNvSpPr/>
            <p:nvPr/>
          </p:nvSpPr>
          <p:spPr>
            <a:xfrm>
              <a:off x="8413446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文本框 1">
              <a:extLst>
                <a:ext uri="{FF2B5EF4-FFF2-40B4-BE49-F238E27FC236}">
                  <a16:creationId xmlns:a16="http://schemas.microsoft.com/office/drawing/2014/main" id="{281471B0-59AC-43F0-A31E-FB1C1F565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9608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六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5AFF1CF-6432-4D37-9027-4839A04990BC}"/>
              </a:ext>
            </a:extLst>
          </p:cNvPr>
          <p:cNvSpPr txBox="1"/>
          <p:nvPr/>
        </p:nvSpPr>
        <p:spPr>
          <a:xfrm>
            <a:off x="8416211" y="5598367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http://www.lgzxhy.top/blog/cloud/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8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D20F31B-A741-4953-996C-7665DB237B45}"/>
              </a:ext>
            </a:extLst>
          </p:cNvPr>
          <p:cNvGrpSpPr/>
          <p:nvPr/>
        </p:nvGrpSpPr>
        <p:grpSpPr>
          <a:xfrm>
            <a:off x="7589129" y="1519004"/>
            <a:ext cx="3514299" cy="3565522"/>
            <a:chOff x="1295511" y="1384930"/>
            <a:chExt cx="4015043" cy="4073566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67DF4E0-0856-4BE1-88E2-BDA59853312E}"/>
                </a:ext>
              </a:extLst>
            </p:cNvPr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3AD42C8-DC82-4528-A68F-6B51003A36ED}"/>
                </a:ext>
              </a:extLst>
            </p:cNvPr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EAF5871-499C-499D-A9C6-F7945236F2CC}"/>
                </a:ext>
              </a:extLst>
            </p:cNvPr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381174C-282B-4748-A7C7-E9430F225CAE}"/>
                </a:ext>
              </a:extLst>
            </p:cNvPr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819595A-8426-43E9-BFE5-7DBB0CAD8997}"/>
                </a:ext>
              </a:extLst>
            </p:cNvPr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56FA6C3-7575-405E-8DE9-B5FB72981392}"/>
                </a:ext>
              </a:extLst>
            </p:cNvPr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49A61CD-717F-48FF-8D86-E3A37BBBA016}"/>
                </a:ext>
              </a:extLst>
            </p:cNvPr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291282A-D7CD-4B19-BF8C-DDF147480CE1}"/>
                </a:ext>
              </a:extLst>
            </p:cNvPr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10D760-BFDF-4EF8-956F-D920F2EE74C4}"/>
                </a:ext>
              </a:extLst>
            </p:cNvPr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A58D372-7959-4B1E-8B13-7944CCBD4D40}"/>
                </a:ext>
              </a:extLst>
            </p:cNvPr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FB9C90D-5115-4721-AF53-DB5AC824B371}"/>
                </a:ext>
              </a:extLst>
            </p:cNvPr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6FB8D9-E365-44FF-94B4-C4C1E64FD107}"/>
                </a:ext>
              </a:extLst>
            </p:cNvPr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733D3C-7735-4E8C-B187-9CACCF50CDB3}"/>
                </a:ext>
              </a:extLst>
            </p:cNvPr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7DACDA3-ED25-4109-A16F-2A1A29A701DF}"/>
                </a:ext>
              </a:extLst>
            </p:cNvPr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29FEF28-5094-4F43-835F-A4BB12FF1A67}"/>
                </a:ext>
              </a:extLst>
            </p:cNvPr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A37904A-ED22-4BA1-87EA-2704AF17499C}"/>
                </a:ext>
              </a:extLst>
            </p:cNvPr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63E6D17-72E1-461F-A3DE-C36BCB8BFE2B}"/>
                </a:ext>
              </a:extLst>
            </p:cNvPr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31ED2F-A1DE-42FE-9805-FF7840AB3880}"/>
                </a:ext>
              </a:extLst>
            </p:cNvPr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C410D9-9B45-4E3B-89E5-ED6C0E5C9BF7}"/>
                </a:ext>
              </a:extLst>
            </p:cNvPr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F3A9826-1478-4888-B790-7C6BACC5C2D1}"/>
                </a:ext>
              </a:extLst>
            </p:cNvPr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982D24-776A-41AE-B320-DB06BF7B33D4}"/>
                </a:ext>
              </a:extLst>
            </p:cNvPr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73EC8D7-4E77-4CBD-905C-647919B9FD96}"/>
                </a:ext>
              </a:extLst>
            </p:cNvPr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7251AB5-18C4-4A28-B457-302671359775}"/>
                </a:ext>
              </a:extLst>
            </p:cNvPr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921601A-3BFB-4DDE-AD5F-88B23849DE12}"/>
                </a:ext>
              </a:extLst>
            </p:cNvPr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DEB238E-80B3-42BF-96B6-42E2C0685C0D}"/>
                </a:ext>
              </a:extLst>
            </p:cNvPr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8CAD2A9-FDEA-4A0F-81BA-96806497F390}"/>
                </a:ext>
              </a:extLst>
            </p:cNvPr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DCB8ED-312E-486B-A2D1-5F6CF0247CBC}"/>
                </a:ext>
              </a:extLst>
            </p:cNvPr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CD26AA9-9E93-4AF0-BDCD-523D686459D8}"/>
                </a:ext>
              </a:extLst>
            </p:cNvPr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CB1E04B-82BB-4557-859E-4BA6D5447C66}"/>
                </a:ext>
              </a:extLst>
            </p:cNvPr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6A77488-6BC4-46F7-A3D3-C36D7B379163}"/>
                </a:ext>
              </a:extLst>
            </p:cNvPr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76D688A-8358-4DB1-A305-F34D18653BA4}"/>
                </a:ext>
              </a:extLst>
            </p:cNvPr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F9E6136-D17E-4553-8C90-1453288EEE50}"/>
                </a:ext>
              </a:extLst>
            </p:cNvPr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751312C-75DD-4C7D-9374-2451570F8753}"/>
                </a:ext>
              </a:extLst>
            </p:cNvPr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8C832D9-A0B9-488F-B353-11964BCC6F1E}"/>
                </a:ext>
              </a:extLst>
            </p:cNvPr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97255F1-3516-4BE8-A0A7-4C10C38D59BF}"/>
                </a:ext>
              </a:extLst>
            </p:cNvPr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69F32B9-7C3E-4837-B084-7BAF38CEDFAB}"/>
                </a:ext>
              </a:extLst>
            </p:cNvPr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7794EBD-80B0-4D4F-BB4E-CC8E6A17F3C3}"/>
                </a:ext>
              </a:extLst>
            </p:cNvPr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43F73A5-B07D-46F8-967C-C85F6EBCB59B}"/>
                </a:ext>
              </a:extLst>
            </p:cNvPr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988741E-A687-47FD-A17B-C80193A70E3C}"/>
                </a:ext>
              </a:extLst>
            </p:cNvPr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E2A5913-08C7-4058-8A2B-1B203F37C213}"/>
                </a:ext>
              </a:extLst>
            </p:cNvPr>
            <p:cNvSpPr/>
            <p:nvPr/>
          </p:nvSpPr>
          <p:spPr>
            <a:xfrm>
              <a:off x="3234169" y="2017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CC2A332-0C53-45F3-9C29-93741AAFBD3E}"/>
                </a:ext>
              </a:extLst>
            </p:cNvPr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D92DE27-4F64-4ABD-9123-1C9FA11B8F35}"/>
                </a:ext>
              </a:extLst>
            </p:cNvPr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979C0C3-3141-419D-A9B1-B1D24908BE56}"/>
                </a:ext>
              </a:extLst>
            </p:cNvPr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98015EA-F5D4-408E-AACC-0C8AC33CFF61}"/>
                </a:ext>
              </a:extLst>
            </p:cNvPr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E1F0A72-7416-4AF1-B43E-20BCA137D409}"/>
                </a:ext>
              </a:extLst>
            </p:cNvPr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E18D301-0526-45A3-A2E8-D3C8548072CE}"/>
                </a:ext>
              </a:extLst>
            </p:cNvPr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D94065E-AEE4-4FD1-B4E4-276C0D7993DA}"/>
                </a:ext>
              </a:extLst>
            </p:cNvPr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100F2B46-A46F-45AE-B746-A8A98DBE25E2}"/>
                </a:ext>
              </a:extLst>
            </p:cNvPr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1CEA7AE-164D-4A78-B5F5-6074C396D116}"/>
                </a:ext>
              </a:extLst>
            </p:cNvPr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D2F7F61-BAE2-4B9A-8ECC-A9726CB1CB07}"/>
                </a:ext>
              </a:extLst>
            </p:cNvPr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BF7B540-3A25-4F96-9673-E4EC1DD600A7}"/>
                </a:ext>
              </a:extLst>
            </p:cNvPr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7CE5E9C7-1100-4DD9-8159-8379E7432A52}"/>
                </a:ext>
              </a:extLst>
            </p:cNvPr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5AFEBC3-A7FD-4943-9CA3-9E7884D2F532}"/>
                </a:ext>
              </a:extLst>
            </p:cNvPr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54BC4DD-FC09-400C-A55F-0333DF436E0D}"/>
                </a:ext>
              </a:extLst>
            </p:cNvPr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F446D53-0C4B-4A94-BF6B-E2B8C39C4211}"/>
                </a:ext>
              </a:extLst>
            </p:cNvPr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32ACD64-63DC-4C84-8F30-704ACEEDACE0}"/>
                </a:ext>
              </a:extLst>
            </p:cNvPr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9D0B5D8-7327-48EA-A160-9A634904EB5B}"/>
                </a:ext>
              </a:extLst>
            </p:cNvPr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40F6C12-8353-4F67-9049-89C34335E3CE}"/>
                </a:ext>
              </a:extLst>
            </p:cNvPr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0E3D728-9B2F-4591-9044-B155E7378B4D}"/>
                </a:ext>
              </a:extLst>
            </p:cNvPr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CD2439E-5256-4229-ACED-55A70D56F6C3}"/>
                </a:ext>
              </a:extLst>
            </p:cNvPr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474E989-5D63-46ED-9030-5E23136A6E29}"/>
                </a:ext>
              </a:extLst>
            </p:cNvPr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A25F246-1330-4B54-AC5D-43B366959AA5}"/>
                </a:ext>
              </a:extLst>
            </p:cNvPr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D6560E2-7021-46E6-832E-472EF63B3B3E}"/>
                </a:ext>
              </a:extLst>
            </p:cNvPr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72961F6-6355-45E9-B14B-25C02E487AA5}"/>
                </a:ext>
              </a:extLst>
            </p:cNvPr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AAFA102-C56A-40C4-A4A4-DBA27480E669}"/>
                </a:ext>
              </a:extLst>
            </p:cNvPr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69D1BC9-09BA-40CA-8919-BC5EB9182668}"/>
                </a:ext>
              </a:extLst>
            </p:cNvPr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8296A8-B69A-4E0D-B8CC-E6AE0F252715}"/>
                </a:ext>
              </a:extLst>
            </p:cNvPr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738FF36-81D6-4519-A700-E437DEC99C46}"/>
                </a:ext>
              </a:extLst>
            </p:cNvPr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4B9D1D2-3361-4F19-8FFB-17714BDE9B84}"/>
                </a:ext>
              </a:extLst>
            </p:cNvPr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76DE302-C21C-4EE1-A56C-F9E7E60995F4}"/>
                </a:ext>
              </a:extLst>
            </p:cNvPr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9CA81EA-17D9-469A-8A0D-E7C7BECD64C3}"/>
                </a:ext>
              </a:extLst>
            </p:cNvPr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F88781D-577B-4FB3-A363-91BB27D7B670}"/>
                </a:ext>
              </a:extLst>
            </p:cNvPr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851A5F9-01B0-4893-BBF0-7B9590572F2A}"/>
                </a:ext>
              </a:extLst>
            </p:cNvPr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1DB07123-C31E-4203-9451-D3F09FC7A457}"/>
                </a:ext>
              </a:extLst>
            </p:cNvPr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D91A742-A1BA-4600-8F6F-3155584B6101}"/>
                </a:ext>
              </a:extLst>
            </p:cNvPr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9C0C8C9-15B9-47FF-9F5E-B1E7EFB07AF8}"/>
                </a:ext>
              </a:extLst>
            </p:cNvPr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851854D-9158-4EA8-AC99-396DA3997C05}"/>
                </a:ext>
              </a:extLst>
            </p:cNvPr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1BE8A91-2B60-4E68-B586-976B7272C805}"/>
                </a:ext>
              </a:extLst>
            </p:cNvPr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90EBA6C-469A-4BC7-88F0-E66939752BE9}"/>
                </a:ext>
              </a:extLst>
            </p:cNvPr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D9757A6-6923-454C-AA3B-E8359D9A2FAC}"/>
                </a:ext>
              </a:extLst>
            </p:cNvPr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08A7751-4821-46D8-A75E-22A8EECDD010}"/>
                </a:ext>
              </a:extLst>
            </p:cNvPr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F18862E-1FE9-4087-80FC-EC98AE873384}"/>
                </a:ext>
              </a:extLst>
            </p:cNvPr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FAE69F25-D2EB-4D74-B394-71C2BC7F3D44}"/>
                </a:ext>
              </a:extLst>
            </p:cNvPr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DF3CAD3-0558-40FE-A9F1-F045AFED32A0}"/>
                </a:ext>
              </a:extLst>
            </p:cNvPr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D1D64C9-F068-44C3-B9C1-52CF2CD294F1}"/>
                </a:ext>
              </a:extLst>
            </p:cNvPr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B2F04A8B-6ED7-4C10-BEC7-50382D583736}"/>
                </a:ext>
              </a:extLst>
            </p:cNvPr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DB3DCF3-5E4D-4C15-8D8A-53F7A76251D9}"/>
                </a:ext>
              </a:extLst>
            </p:cNvPr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358556F-E35A-414B-860D-0CCDED790986}"/>
                </a:ext>
              </a:extLst>
            </p:cNvPr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7A79E730-862C-4E47-A73E-6695878A5086}"/>
                </a:ext>
              </a:extLst>
            </p:cNvPr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4D7D24AD-9C89-416F-8C88-E2568D902EF1}"/>
                </a:ext>
              </a:extLst>
            </p:cNvPr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3C0685F-21AA-431A-B259-F7A94FC9016B}"/>
                </a:ext>
              </a:extLst>
            </p:cNvPr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F9FA41F-1A18-4701-B65B-D264DAA41AF5}"/>
                </a:ext>
              </a:extLst>
            </p:cNvPr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275935B3-84F2-443E-B12F-8F4B6C9FEE69}"/>
                </a:ext>
              </a:extLst>
            </p:cNvPr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7562CBCB-FBE7-4E0B-AFE2-BAFAF1693122}"/>
                </a:ext>
              </a:extLst>
            </p:cNvPr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106452F6-AB55-4847-A33C-75CDEF0DCC2E}"/>
                </a:ext>
              </a:extLst>
            </p:cNvPr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7EA8366F-8CB4-4D16-9E24-E439A3F136DC}"/>
                </a:ext>
              </a:extLst>
            </p:cNvPr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908F297-4621-4DEC-B548-1C5C2AEFD656}"/>
                </a:ext>
              </a:extLst>
            </p:cNvPr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EC60DD3-9571-4C05-9BDE-FF733F556DDC}"/>
                </a:ext>
              </a:extLst>
            </p:cNvPr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DCD84973-7762-40FE-85E1-D57AB4F86154}"/>
                </a:ext>
              </a:extLst>
            </p:cNvPr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BFE36C32-1F95-4C55-8FA8-134DBEB216DB}"/>
                </a:ext>
              </a:extLst>
            </p:cNvPr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F50DEAC3-BD42-4CBF-BFE4-ADE21CFD6CA3}"/>
                </a:ext>
              </a:extLst>
            </p:cNvPr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A19CF042-E8D2-429B-97D0-05AC922931CD}"/>
                </a:ext>
              </a:extLst>
            </p:cNvPr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36F0CC6-B350-41D7-8855-72762C0886AA}"/>
                </a:ext>
              </a:extLst>
            </p:cNvPr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2144E15B-A6B2-4B37-9F48-8FAACFA09F82}"/>
                </a:ext>
              </a:extLst>
            </p:cNvPr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C2E1E84D-CD81-4FF1-8C4F-238B2E024EFC}"/>
                </a:ext>
              </a:extLst>
            </p:cNvPr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747A057E-0D4C-43F6-B1A8-47F7AB3D0288}"/>
                </a:ext>
              </a:extLst>
            </p:cNvPr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E5DB096-1287-459B-A0FD-371DDC7F4430}"/>
                </a:ext>
              </a:extLst>
            </p:cNvPr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CC862FF1-2A5C-4117-A2E6-9CE6192CCEA5}"/>
                </a:ext>
              </a:extLst>
            </p:cNvPr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E2CA6F33-E235-40FF-9759-B15F0C9F45E3}"/>
                </a:ext>
              </a:extLst>
            </p:cNvPr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B3595C25-B3A7-423E-A2EC-5E217E5FEAA9}"/>
                </a:ext>
              </a:extLst>
            </p:cNvPr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23ED4AE-9A40-4EFA-B6C1-ACCA680E9C7A}"/>
                </a:ext>
              </a:extLst>
            </p:cNvPr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A1B577E-A4D4-41F7-8123-1DCF9DAA3220}"/>
                </a:ext>
              </a:extLst>
            </p:cNvPr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ED9E232B-C483-430E-8561-74A431E04073}"/>
                </a:ext>
              </a:extLst>
            </p:cNvPr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5F8D5BDE-B1EC-4B13-BBFA-E70FB9C9B5A1}"/>
                </a:ext>
              </a:extLst>
            </p:cNvPr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9F0C2E5-6B87-41C4-9594-393BCE1F090E}"/>
                </a:ext>
              </a:extLst>
            </p:cNvPr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4B8C1D2F-F201-46C9-9432-C6CA813AF224}"/>
                </a:ext>
              </a:extLst>
            </p:cNvPr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AA3D61AF-F58E-4FD0-8498-C05012BD0D4D}"/>
                </a:ext>
              </a:extLst>
            </p:cNvPr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47A8154-9784-4B03-9750-D061559631DC}"/>
                </a:ext>
              </a:extLst>
            </p:cNvPr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C802C86A-6A62-4773-9A53-2BF1A28DF890}"/>
                </a:ext>
              </a:extLst>
            </p:cNvPr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F8E1F7-9B25-4900-9D7D-F3E8E49DA9D8}"/>
                </a:ext>
              </a:extLst>
            </p:cNvPr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EB1ABE3B-14D7-4980-8313-4812F397BACD}"/>
                </a:ext>
              </a:extLst>
            </p:cNvPr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4B4E4F03-15A3-4D09-A68F-5F5AB6A42329}"/>
                </a:ext>
              </a:extLst>
            </p:cNvPr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FE7FB9D-3401-4092-9966-1BFDD1A39152}"/>
                </a:ext>
              </a:extLst>
            </p:cNvPr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22030DD-838E-4D81-B6A9-779E50242F03}"/>
                </a:ext>
              </a:extLst>
            </p:cNvPr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4EC0C38-5A3F-43D4-AECD-829A41F99BFD}"/>
                </a:ext>
              </a:extLst>
            </p:cNvPr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928C074-2E04-43B8-8903-1485DCEEF94D}"/>
                </a:ext>
              </a:extLst>
            </p:cNvPr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08CF9EC-C686-4591-8B78-28D083E01B6B}"/>
                </a:ext>
              </a:extLst>
            </p:cNvPr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12C9F04-5A75-46DD-8311-6365BD347A0A}"/>
                </a:ext>
              </a:extLst>
            </p:cNvPr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44E9B04-1C87-406D-A7F7-81A0A3220D32}"/>
                </a:ext>
              </a:extLst>
            </p:cNvPr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F3B8ACE-0BE3-4DC7-94E5-875AD8E1B06D}"/>
                </a:ext>
              </a:extLst>
            </p:cNvPr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7D09522-7606-4BAF-8901-41DD87ACE45F}"/>
                </a:ext>
              </a:extLst>
            </p:cNvPr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A8D0DBB0-5A3F-4970-8CB0-B926C99B3C51}"/>
                </a:ext>
              </a:extLst>
            </p:cNvPr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68397611-60FB-4603-9912-387DC9CFCFB9}"/>
                </a:ext>
              </a:extLst>
            </p:cNvPr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D47BEE0-54F3-4959-9797-CA88177FF806}"/>
                </a:ext>
              </a:extLst>
            </p:cNvPr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9DB6E3D-58FB-41DA-89A2-C3EF705E3287}"/>
                </a:ext>
              </a:extLst>
            </p:cNvPr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958BDF0C-D8BA-4123-8CA4-C14173E07E45}"/>
                </a:ext>
              </a:extLst>
            </p:cNvPr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832D7086-F8C2-496E-AC7B-4E7B983AB119}"/>
                </a:ext>
              </a:extLst>
            </p:cNvPr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B2DD306C-0655-4516-86A5-04B14101E780}"/>
                </a:ext>
              </a:extLst>
            </p:cNvPr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BDF7342B-4132-48D4-AFD8-56D7A4F9D6C3}"/>
                </a:ext>
              </a:extLst>
            </p:cNvPr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FD64440-8988-47F0-90B4-B33A3F292496}"/>
                </a:ext>
              </a:extLst>
            </p:cNvPr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FDFB9C23-F453-4A39-B91C-E8E4A84BBB50}"/>
                </a:ext>
              </a:extLst>
            </p:cNvPr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D3D944A-B816-4150-B373-844196037F4D}"/>
                </a:ext>
              </a:extLst>
            </p:cNvPr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9A545BC1-0F7A-417A-A023-833EFD2E78AC}"/>
                </a:ext>
              </a:extLst>
            </p:cNvPr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B13F2B7F-2984-4E57-A0AF-25974138F6CA}"/>
                </a:ext>
              </a:extLst>
            </p:cNvPr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6D1E5CAC-46DB-4A72-A3AC-FD8918095541}"/>
                </a:ext>
              </a:extLst>
            </p:cNvPr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58AA514-BED4-4767-8835-152CC8D1BA69}"/>
                </a:ext>
              </a:extLst>
            </p:cNvPr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FD463123-4BA8-4F40-A10F-F1EF4844743F}"/>
                </a:ext>
              </a:extLst>
            </p:cNvPr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8B8EEBF-899F-4AC1-8D31-55302E2612A8}"/>
                </a:ext>
              </a:extLst>
            </p:cNvPr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A69E97D3-D7DB-40CA-9E53-350037CA9F02}"/>
                </a:ext>
              </a:extLst>
            </p:cNvPr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0CC3010-DB6C-4A42-AB6D-79CD5503E9D7}"/>
                </a:ext>
              </a:extLst>
            </p:cNvPr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6A478265-CDDB-4824-A866-3B8D59B14260}"/>
                </a:ext>
              </a:extLst>
            </p:cNvPr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9005C86A-E51E-4D51-AB5D-5D8F7C1DE786}"/>
                </a:ext>
              </a:extLst>
            </p:cNvPr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A5381B47-8716-41CF-BC61-2D38090951C9}"/>
                </a:ext>
              </a:extLst>
            </p:cNvPr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0684F89-4739-4222-9FF5-FBE1791C2B7A}"/>
                </a:ext>
              </a:extLst>
            </p:cNvPr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19D381F-7922-4650-B020-3C8C4E679EF0}"/>
                </a:ext>
              </a:extLst>
            </p:cNvPr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20E1A8E8-3D6E-4EC5-B26A-D0BF62522F65}"/>
                </a:ext>
              </a:extLst>
            </p:cNvPr>
            <p:cNvCxnSpPr>
              <a:stCxn id="71" idx="7"/>
              <a:endCxn id="113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FA0F23E7-EC25-4AA6-8A66-5537BD0BC7E1}"/>
                </a:ext>
              </a:extLst>
            </p:cNvPr>
            <p:cNvCxnSpPr>
              <a:endCxn id="72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C9ED0415-3C2F-40DB-B254-3B7C2C8778DD}"/>
                </a:ext>
              </a:extLst>
            </p:cNvPr>
            <p:cNvCxnSpPr>
              <a:stCxn id="73" idx="5"/>
              <a:endCxn id="113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0D6F90AD-71FD-477D-BD62-F67C73E1BF20}"/>
                </a:ext>
              </a:extLst>
            </p:cNvPr>
            <p:cNvCxnSpPr>
              <a:stCxn id="73" idx="7"/>
              <a:endCxn id="74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B5E76568-D9A6-4178-8DD0-1C1197B783CB}"/>
                </a:ext>
              </a:extLst>
            </p:cNvPr>
            <p:cNvCxnSpPr>
              <a:stCxn id="69" idx="6"/>
              <a:endCxn id="68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B5523BD8-7CD2-47CD-A4EF-AB21700E010D}"/>
                </a:ext>
              </a:extLst>
            </p:cNvPr>
            <p:cNvCxnSpPr>
              <a:stCxn id="67" idx="4"/>
              <a:endCxn id="68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3F02FF2-D899-4B5E-9EFF-17CB15FBF18F}"/>
                </a:ext>
              </a:extLst>
            </p:cNvPr>
            <p:cNvCxnSpPr>
              <a:stCxn id="114" idx="4"/>
              <a:endCxn id="65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6499EF8-9453-4446-A631-B9C14F3A1DC3}"/>
                </a:ext>
              </a:extLst>
            </p:cNvPr>
            <p:cNvCxnSpPr>
              <a:endCxn id="114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4107BC38-7292-47A2-B6DB-A7C407C7BA59}"/>
                </a:ext>
              </a:extLst>
            </p:cNvPr>
            <p:cNvCxnSpPr>
              <a:stCxn id="114" idx="6"/>
              <a:endCxn id="62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A3C168BC-9179-4537-A665-CCAEE8D2D7DB}"/>
                </a:ext>
              </a:extLst>
            </p:cNvPr>
            <p:cNvCxnSpPr>
              <a:stCxn id="114" idx="7"/>
              <a:endCxn id="61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391C495D-D8AB-435F-8059-DDCB6E4B1FC9}"/>
                </a:ext>
              </a:extLst>
            </p:cNvPr>
            <p:cNvCxnSpPr>
              <a:stCxn id="101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73017DCF-3132-47F9-BC8A-535C0415CAB7}"/>
                </a:ext>
              </a:extLst>
            </p:cNvPr>
            <p:cNvCxnSpPr>
              <a:stCxn id="101" idx="7"/>
              <a:endCxn id="119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32FB23B9-5C22-4562-849E-A6215119A0D6}"/>
                </a:ext>
              </a:extLst>
            </p:cNvPr>
            <p:cNvCxnSpPr>
              <a:stCxn id="120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567A66A3-CFBF-4B18-8C67-781BA3C4B95A}"/>
                </a:ext>
              </a:extLst>
            </p:cNvPr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9EFC7A0B-734A-4D74-B4EF-5AAD62156E70}"/>
                </a:ext>
              </a:extLst>
            </p:cNvPr>
            <p:cNvCxnSpPr>
              <a:stCxn id="171" idx="7"/>
              <a:endCxn id="57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7C0F7E4-61F9-44AB-ABAD-A3932C4EDE1D}"/>
                </a:ext>
              </a:extLst>
            </p:cNvPr>
            <p:cNvCxnSpPr>
              <a:stCxn id="120" idx="5"/>
              <a:endCxn id="55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EF1E911D-053C-4C9F-8A49-5D32FD0E8FBF}"/>
                </a:ext>
              </a:extLst>
            </p:cNvPr>
            <p:cNvCxnSpPr>
              <a:stCxn id="121" idx="4"/>
              <a:endCxn id="49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7B7DD69E-16D1-4CD4-9BE9-05BD7B97E920}"/>
                </a:ext>
              </a:extLst>
            </p:cNvPr>
            <p:cNvCxnSpPr>
              <a:stCxn id="50" idx="5"/>
              <a:endCxn id="49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BCC2BF2E-DA55-45B1-ABDF-31438E44291A}"/>
                </a:ext>
              </a:extLst>
            </p:cNvPr>
            <p:cNvCxnSpPr>
              <a:stCxn id="43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9AFA5855-7047-4930-B280-8C1156B63060}"/>
                </a:ext>
              </a:extLst>
            </p:cNvPr>
            <p:cNvCxnSpPr>
              <a:stCxn id="39" idx="6"/>
              <a:endCxn id="121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F5F4CFCD-3406-441C-9955-445AEC62AA95}"/>
                </a:ext>
              </a:extLst>
            </p:cNvPr>
            <p:cNvCxnSpPr>
              <a:stCxn id="41" idx="7"/>
              <a:endCxn id="123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AB964641-9F2E-4200-B113-E0EA6482D15A}"/>
                </a:ext>
              </a:extLst>
            </p:cNvPr>
            <p:cNvCxnSpPr>
              <a:stCxn id="40" idx="6"/>
              <a:endCxn id="123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5E8CC17C-2390-48A7-817D-EFFF6C246587}"/>
                </a:ext>
              </a:extLst>
            </p:cNvPr>
            <p:cNvCxnSpPr>
              <a:stCxn id="36" idx="3"/>
              <a:endCxn id="33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B8B7BBE6-7DD3-4219-B752-4BF540E308A4}"/>
                </a:ext>
              </a:extLst>
            </p:cNvPr>
            <p:cNvCxnSpPr>
              <a:stCxn id="32" idx="5"/>
              <a:endCxn id="33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8BF376EE-110A-4A1D-B815-7F7A156939C0}"/>
                </a:ext>
              </a:extLst>
            </p:cNvPr>
            <p:cNvCxnSpPr>
              <a:endCxn id="37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E12D58C4-D909-4B84-BCF7-FCB61A4F9BF6}"/>
                </a:ext>
              </a:extLst>
            </p:cNvPr>
            <p:cNvCxnSpPr>
              <a:stCxn id="29" idx="6"/>
              <a:endCxn id="33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08B24CDC-5330-49CA-944D-4787DAA32FE7}"/>
                </a:ext>
              </a:extLst>
            </p:cNvPr>
            <p:cNvCxnSpPr>
              <a:stCxn id="29" idx="7"/>
              <a:endCxn id="31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43F04361-0E62-4385-B53B-2AC88291D8B0}"/>
                </a:ext>
              </a:extLst>
            </p:cNvPr>
            <p:cNvCxnSpPr>
              <a:stCxn id="33" idx="4"/>
              <a:endCxn id="34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AA9A7C1C-56B5-467A-B1E4-C1E466FAF562}"/>
                </a:ext>
              </a:extLst>
            </p:cNvPr>
            <p:cNvCxnSpPr>
              <a:endCxn id="35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DD4FB367-5389-4818-AB5C-71D17104C5D8}"/>
                </a:ext>
              </a:extLst>
            </p:cNvPr>
            <p:cNvCxnSpPr>
              <a:stCxn id="42" idx="4"/>
              <a:endCxn id="43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0E030411-B0CB-4B8D-BE35-EB8B330BDB25}"/>
                </a:ext>
              </a:extLst>
            </p:cNvPr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0BA4E216-C9EC-4B44-8D34-40A64EDA3C12}"/>
                </a:ext>
              </a:extLst>
            </p:cNvPr>
            <p:cNvCxnSpPr>
              <a:stCxn id="188" idx="7"/>
              <a:endCxn id="35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792FF1C2-B533-4E93-8072-B072694B43E3}"/>
                </a:ext>
              </a:extLst>
            </p:cNvPr>
            <p:cNvCxnSpPr>
              <a:endCxn id="43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9543E15B-D9D0-4231-A389-3BD285EB4051}"/>
                </a:ext>
              </a:extLst>
            </p:cNvPr>
            <p:cNvCxnSpPr>
              <a:stCxn id="43" idx="4"/>
              <a:endCxn id="47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50EBD4E0-53F2-4B25-B084-2BBBA4A3A4B6}"/>
                </a:ext>
              </a:extLst>
            </p:cNvPr>
            <p:cNvCxnSpPr>
              <a:stCxn id="45" idx="5"/>
              <a:endCxn id="47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CBE7C02A-70E1-40DA-AB5D-4D3EF145CD7B}"/>
                </a:ext>
              </a:extLst>
            </p:cNvPr>
            <p:cNvCxnSpPr>
              <a:stCxn id="26" idx="4"/>
              <a:endCxn id="107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18BC424E-F614-486C-887C-F60C6723F26A}"/>
                </a:ext>
              </a:extLst>
            </p:cNvPr>
            <p:cNvCxnSpPr>
              <a:stCxn id="27" idx="5"/>
              <a:endCxn id="107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24383CDB-B6E6-4642-A82E-DD853BB01384}"/>
                </a:ext>
              </a:extLst>
            </p:cNvPr>
            <p:cNvCxnSpPr>
              <a:stCxn id="23" idx="5"/>
              <a:endCxn id="22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7EE7D540-E354-47FA-BD8C-0C450966B194}"/>
                </a:ext>
              </a:extLst>
            </p:cNvPr>
            <p:cNvCxnSpPr>
              <a:stCxn id="22" idx="6"/>
              <a:endCxn id="107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893B1594-D990-4886-A383-7E81E26C4AF6}"/>
                </a:ext>
              </a:extLst>
            </p:cNvPr>
            <p:cNvCxnSpPr>
              <a:stCxn id="19" idx="7"/>
              <a:endCxn id="107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E075649D-7F0D-4A6B-AB8F-15A0AB492E53}"/>
                </a:ext>
              </a:extLst>
            </p:cNvPr>
            <p:cNvCxnSpPr>
              <a:stCxn id="107" idx="4"/>
              <a:endCxn id="12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D0BAD15F-3C40-41E6-97E2-E87A1D529C68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4D6FF264-0704-4889-B4FC-CD3F21E204B7}"/>
                </a:ext>
              </a:extLst>
            </p:cNvPr>
            <p:cNvCxnSpPr>
              <a:stCxn id="28" idx="5"/>
              <a:endCxn id="25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344C909E-5C59-4BDF-AD44-901A095836AF}"/>
                </a:ext>
              </a:extLst>
            </p:cNvPr>
            <p:cNvCxnSpPr>
              <a:stCxn id="29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7DF175D2-4CFD-47AF-AAAB-F2FA08608985}"/>
                </a:ext>
              </a:extLst>
            </p:cNvPr>
            <p:cNvCxnSpPr>
              <a:stCxn id="29" idx="5"/>
              <a:endCxn id="30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F1EE1FDB-293E-44A1-B256-61D122ED3511}"/>
                </a:ext>
              </a:extLst>
            </p:cNvPr>
            <p:cNvCxnSpPr>
              <a:stCxn id="107" idx="5"/>
              <a:endCxn id="8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20D158D7-1A16-4EB0-82E5-5E3A258C3134}"/>
                </a:ext>
              </a:extLst>
            </p:cNvPr>
            <p:cNvCxnSpPr>
              <a:stCxn id="107" idx="5"/>
              <a:endCxn id="15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E2E3BAEC-7BC0-47CB-AEB7-1C23B716EE13}"/>
                </a:ext>
              </a:extLst>
            </p:cNvPr>
            <p:cNvCxnSpPr>
              <a:stCxn id="20" idx="4"/>
              <a:endCxn id="108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11344581-A7D6-4EE1-952C-49904259C5F9}"/>
                </a:ext>
              </a:extLst>
            </p:cNvPr>
            <p:cNvCxnSpPr>
              <a:stCxn id="16" idx="4"/>
              <a:endCxn id="108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B2013211-BD0A-4223-9B84-6494760EC3F6}"/>
                </a:ext>
              </a:extLst>
            </p:cNvPr>
            <p:cNvCxnSpPr>
              <a:stCxn id="17" idx="3"/>
              <a:endCxn id="108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E93C90C-EBAF-414F-B41D-8EB5FBCA8FB4}"/>
                </a:ext>
              </a:extLst>
            </p:cNvPr>
            <p:cNvCxnSpPr>
              <a:stCxn id="108" idx="6"/>
              <a:endCxn id="18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64C21AF2-F0B3-4153-8719-4BBA06904E3C}"/>
                </a:ext>
              </a:extLst>
            </p:cNvPr>
            <p:cNvCxnSpPr>
              <a:stCxn id="108" idx="5"/>
              <a:endCxn id="88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E55804BF-36F1-43F5-BF0E-B100ED1C1BF2}"/>
                </a:ext>
              </a:extLst>
            </p:cNvPr>
            <p:cNvCxnSpPr>
              <a:stCxn id="89" idx="4"/>
              <a:endCxn id="112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21665680-5BB7-4345-A999-39A17503A12A}"/>
                </a:ext>
              </a:extLst>
            </p:cNvPr>
            <p:cNvCxnSpPr>
              <a:stCxn id="86" idx="5"/>
              <a:endCxn id="84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917EDBBB-B210-46DA-BF42-B54DFBB45E1F}"/>
                </a:ext>
              </a:extLst>
            </p:cNvPr>
            <p:cNvCxnSpPr>
              <a:stCxn id="84" idx="7"/>
              <a:endCxn id="87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822AA6B1-29D1-460D-B6F1-2FDA6524800B}"/>
                </a:ext>
              </a:extLst>
            </p:cNvPr>
            <p:cNvCxnSpPr>
              <a:stCxn id="84" idx="6"/>
              <a:endCxn id="85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F02F0D4B-6CF0-49D9-BA0D-328218BA6B8F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FE1676DB-29FC-4E3C-8509-3CFC8DB9C491}"/>
                </a:ext>
              </a:extLst>
            </p:cNvPr>
            <p:cNvCxnSpPr>
              <a:stCxn id="84" idx="5"/>
              <a:endCxn id="83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894790D0-563D-4B33-85BF-CD62BEDC32D0}"/>
                </a:ext>
              </a:extLst>
            </p:cNvPr>
            <p:cNvCxnSpPr>
              <a:stCxn id="82" idx="6"/>
              <a:endCxn id="81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3F98BBB7-F06E-4934-AD4E-6052FF449012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C6B2F25E-F05F-4832-8767-C90E37B2D350}"/>
                </a:ext>
              </a:extLst>
            </p:cNvPr>
            <p:cNvCxnSpPr>
              <a:stCxn id="79" idx="5"/>
              <a:endCxn id="78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4C4A176E-E7FB-4CA3-AE53-C552D4124CAF}"/>
                </a:ext>
              </a:extLst>
            </p:cNvPr>
            <p:cNvCxnSpPr>
              <a:stCxn id="111" idx="7"/>
              <a:endCxn id="78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E11BB576-5283-4968-9745-E964DB73F58F}"/>
                </a:ext>
              </a:extLst>
            </p:cNvPr>
            <p:cNvCxnSpPr>
              <a:stCxn id="78" idx="4"/>
              <a:endCxn id="80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0D270F7F-963D-47AF-BBCB-F7D7C2A11B8A}"/>
                </a:ext>
              </a:extLst>
            </p:cNvPr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BD465607-CACC-46FE-9B76-D29BCC7C52BA}"/>
                </a:ext>
              </a:extLst>
            </p:cNvPr>
            <p:cNvCxnSpPr>
              <a:stCxn id="94" idx="6"/>
              <a:endCxn id="221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424CA4DD-F181-4FFF-8611-2CB06B4D0D10}"/>
                </a:ext>
              </a:extLst>
            </p:cNvPr>
            <p:cNvCxnSpPr>
              <a:stCxn id="221" idx="4"/>
              <a:endCxn id="93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B69E97F8-9A9C-447F-A1A7-0CDC6EFFA6B5}"/>
                </a:ext>
              </a:extLst>
            </p:cNvPr>
            <p:cNvCxnSpPr>
              <a:stCxn id="221" idx="6"/>
              <a:endCxn id="95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633921CC-3845-4C89-B746-A2614710E2BC}"/>
                </a:ext>
              </a:extLst>
            </p:cNvPr>
            <p:cNvCxnSpPr>
              <a:stCxn id="10" idx="5"/>
              <a:endCxn id="221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6EBA5FA1-3AF1-4CA4-B270-083CF70E5A37}"/>
                </a:ext>
              </a:extLst>
            </p:cNvPr>
            <p:cNvCxnSpPr>
              <a:stCxn id="48" idx="6"/>
              <a:endCxn id="116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A6EC2E6B-5B05-4394-959B-D2882957FF7A}"/>
                </a:ext>
              </a:extLst>
            </p:cNvPr>
            <p:cNvCxnSpPr>
              <a:stCxn id="116" idx="4"/>
              <a:endCxn id="97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35EFA6B1-6C92-4C0D-82D5-6F16B6D27845}"/>
                </a:ext>
              </a:extLst>
            </p:cNvPr>
            <p:cNvCxnSpPr>
              <a:stCxn id="115" idx="4"/>
              <a:endCxn id="98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E94245B8-CD42-4858-82B0-A23883CCD42F}"/>
                </a:ext>
              </a:extLst>
            </p:cNvPr>
            <p:cNvCxnSpPr>
              <a:stCxn id="115" idx="6"/>
              <a:endCxn id="99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Freeform 34">
              <a:extLst>
                <a:ext uri="{FF2B5EF4-FFF2-40B4-BE49-F238E27FC236}">
                  <a16:creationId xmlns:a16="http://schemas.microsoft.com/office/drawing/2014/main" id="{5C991165-BE1B-4ACC-AB5B-FD0DFBC3E9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66">
              <a:extLst>
                <a:ext uri="{FF2B5EF4-FFF2-40B4-BE49-F238E27FC236}">
                  <a16:creationId xmlns:a16="http://schemas.microsoft.com/office/drawing/2014/main" id="{D24783E6-89CF-4301-83F7-D9AF50D96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6">
              <a:extLst>
                <a:ext uri="{FF2B5EF4-FFF2-40B4-BE49-F238E27FC236}">
                  <a16:creationId xmlns:a16="http://schemas.microsoft.com/office/drawing/2014/main" id="{EFC561AD-A60C-462A-B406-7CD021B39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43">
              <a:extLst>
                <a:ext uri="{FF2B5EF4-FFF2-40B4-BE49-F238E27FC236}">
                  <a16:creationId xmlns:a16="http://schemas.microsoft.com/office/drawing/2014/main" id="{3F442264-C730-45B7-85C5-61A758DE4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39">
              <a:extLst>
                <a:ext uri="{FF2B5EF4-FFF2-40B4-BE49-F238E27FC236}">
                  <a16:creationId xmlns:a16="http://schemas.microsoft.com/office/drawing/2014/main" id="{3CD18159-CA51-4CF9-AD68-BC07E91712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54">
              <a:extLst>
                <a:ext uri="{FF2B5EF4-FFF2-40B4-BE49-F238E27FC236}">
                  <a16:creationId xmlns:a16="http://schemas.microsoft.com/office/drawing/2014/main" id="{B2745E37-BD14-4D0C-A137-4BC412698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45">
              <a:extLst>
                <a:ext uri="{FF2B5EF4-FFF2-40B4-BE49-F238E27FC236}">
                  <a16:creationId xmlns:a16="http://schemas.microsoft.com/office/drawing/2014/main" id="{1269733D-B31F-47A3-9F87-405BCEC50D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7" name="TextBox 42">
            <a:extLst>
              <a:ext uri="{FF2B5EF4-FFF2-40B4-BE49-F238E27FC236}">
                <a16:creationId xmlns:a16="http://schemas.microsoft.com/office/drawing/2014/main" id="{6789F01C-7558-430E-9E9A-C4C942701A0A}"/>
              </a:ext>
            </a:extLst>
          </p:cNvPr>
          <p:cNvSpPr txBox="1"/>
          <p:nvPr/>
        </p:nvSpPr>
        <p:spPr>
          <a:xfrm>
            <a:off x="881156" y="2785242"/>
            <a:ext cx="627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zh-CN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86C04D9B-A923-4D04-9F09-EF589CF95712}"/>
              </a:ext>
            </a:extLst>
          </p:cNvPr>
          <p:cNvGrpSpPr/>
          <p:nvPr/>
        </p:nvGrpSpPr>
        <p:grpSpPr>
          <a:xfrm flipH="1" flipV="1">
            <a:off x="961464" y="2676534"/>
            <a:ext cx="5761439" cy="0"/>
            <a:chOff x="1190453" y="2641879"/>
            <a:chExt cx="7953547" cy="0"/>
          </a:xfrm>
        </p:grpSpPr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A73BFE35-CB34-4173-B4C9-271E08B26929}"/>
                </a:ext>
              </a:extLst>
            </p:cNvPr>
            <p:cNvCxnSpPr/>
            <p:nvPr/>
          </p:nvCxnSpPr>
          <p:spPr>
            <a:xfrm flipV="1">
              <a:off x="1190453" y="2641879"/>
              <a:ext cx="6844412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19228CB7-02BB-4EBE-AA1C-FFF86D74EDA5}"/>
                </a:ext>
              </a:extLst>
            </p:cNvPr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3C72B578-CD96-4A55-A544-C8626D56E088}"/>
                </a:ext>
              </a:extLst>
            </p:cNvPr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320D11C7-AB66-4560-81BA-EEE8F3542EE2}"/>
              </a:ext>
            </a:extLst>
          </p:cNvPr>
          <p:cNvGrpSpPr/>
          <p:nvPr/>
        </p:nvGrpSpPr>
        <p:grpSpPr>
          <a:xfrm flipV="1">
            <a:off x="961464" y="3747766"/>
            <a:ext cx="5776149" cy="0"/>
            <a:chOff x="1170147" y="2641879"/>
            <a:chExt cx="7973853" cy="0"/>
          </a:xfrm>
        </p:grpSpPr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2AAA6553-6ACF-463D-A181-8FEAA7A95171}"/>
                </a:ext>
              </a:extLst>
            </p:cNvPr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2E1A2030-F549-4D1A-A42F-FD1CEB360C69}"/>
                </a:ext>
              </a:extLst>
            </p:cNvPr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3DFFAF6D-F7C9-4DA8-BEA2-52351A260C68}"/>
                </a:ext>
              </a:extLst>
            </p:cNvPr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文本框 1">
            <a:extLst>
              <a:ext uri="{FF2B5EF4-FFF2-40B4-BE49-F238E27FC236}">
                <a16:creationId xmlns:a16="http://schemas.microsoft.com/office/drawing/2014/main" id="{FA26A92E-442B-4035-AE22-0931F2E88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56" y="2207149"/>
            <a:ext cx="587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全国云计算应用创新大赛</a:t>
            </a: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68391537-8AF4-47D8-8F17-BA6369EF4543}"/>
              </a:ext>
            </a:extLst>
          </p:cNvPr>
          <p:cNvSpPr txBox="1"/>
          <p:nvPr/>
        </p:nvSpPr>
        <p:spPr>
          <a:xfrm>
            <a:off x="880652" y="4001445"/>
            <a:ext cx="477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参赛团队：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efish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团队</a:t>
            </a:r>
          </a:p>
        </p:txBody>
      </p:sp>
    </p:spTree>
    <p:extLst>
      <p:ext uri="{BB962C8B-B14F-4D97-AF65-F5344CB8AC3E}">
        <p14:creationId xmlns:p14="http://schemas.microsoft.com/office/powerpoint/2010/main" val="8768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246" grpId="0"/>
      <p:bldP spid="2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464789" y="382219"/>
            <a:ext cx="3262424" cy="707882"/>
          </a:xfrm>
          <a:prstGeom prst="rect">
            <a:avLst/>
          </a:prstGeom>
          <a:noFill/>
        </p:spPr>
        <p:txBody>
          <a:bodyPr wrap="square" lIns="91436" tIns="45718" rIns="91436" bIns="45718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000" b="1" dirty="0">
                <a:solidFill>
                  <a:srgbClr val="005CA7"/>
                </a:solidFill>
              </a:rPr>
              <a:t>需求分析</a:t>
            </a:r>
          </a:p>
        </p:txBody>
      </p:sp>
      <p:sp>
        <p:nvSpPr>
          <p:cNvPr id="18" name="矩形 17"/>
          <p:cNvSpPr/>
          <p:nvPr/>
        </p:nvSpPr>
        <p:spPr>
          <a:xfrm>
            <a:off x="5017824" y="1093289"/>
            <a:ext cx="2156351" cy="369328"/>
          </a:xfrm>
          <a:prstGeom prst="rect">
            <a:avLst/>
          </a:prstGeom>
        </p:spPr>
        <p:txBody>
          <a:bodyPr wrap="none" lIns="91436" tIns="45718" rIns="91436" bIns="45718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Demand Analysis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924800" y="923823"/>
            <a:ext cx="4356099" cy="348914"/>
            <a:chOff x="743958" y="3475975"/>
            <a:chExt cx="753417" cy="0"/>
          </a:xfrm>
        </p:grpSpPr>
        <p:cxnSp>
          <p:nvCxnSpPr>
            <p:cNvPr id="21" name="直接连接符 20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>
            <a:off x="-114300" y="945793"/>
            <a:ext cx="4381500" cy="329549"/>
            <a:chOff x="743958" y="3475975"/>
            <a:chExt cx="753417" cy="0"/>
          </a:xfrm>
        </p:grpSpPr>
        <p:cxnSp>
          <p:nvCxnSpPr>
            <p:cNvPr id="13" name="直接连接符 12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956897A1-B46B-4C46-B588-274B150F6D84}"/>
              </a:ext>
            </a:extLst>
          </p:cNvPr>
          <p:cNvSpPr/>
          <p:nvPr/>
        </p:nvSpPr>
        <p:spPr>
          <a:xfrm>
            <a:off x="625147" y="3079102"/>
            <a:ext cx="2024743" cy="10338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用户需求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BC797564-9621-4954-AFE1-22984CC0831E}"/>
              </a:ext>
            </a:extLst>
          </p:cNvPr>
          <p:cNvSpPr/>
          <p:nvPr/>
        </p:nvSpPr>
        <p:spPr>
          <a:xfrm>
            <a:off x="2819686" y="3319145"/>
            <a:ext cx="1204914" cy="45042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A906EFB-7FAF-4CAC-B2C0-1B75B6D663B1}"/>
              </a:ext>
            </a:extLst>
          </p:cNvPr>
          <p:cNvGrpSpPr/>
          <p:nvPr/>
        </p:nvGrpSpPr>
        <p:grpSpPr>
          <a:xfrm>
            <a:off x="6737148" y="1533617"/>
            <a:ext cx="4281589" cy="638080"/>
            <a:chOff x="6737148" y="1534851"/>
            <a:chExt cx="4418646" cy="782601"/>
          </a:xfrm>
        </p:grpSpPr>
        <p:sp>
          <p:nvSpPr>
            <p:cNvPr id="20" name="Rectangle: Top Corners Rounded 11">
              <a:extLst>
                <a:ext uri="{FF2B5EF4-FFF2-40B4-BE49-F238E27FC236}">
                  <a16:creationId xmlns:a16="http://schemas.microsoft.com/office/drawing/2014/main" id="{31830F5C-4311-4D79-A3AC-28D8BBA5260C}"/>
                </a:ext>
              </a:extLst>
            </p:cNvPr>
            <p:cNvSpPr/>
            <p:nvPr/>
          </p:nvSpPr>
          <p:spPr>
            <a:xfrm rot="10800000" flipH="1">
              <a:off x="7357542" y="157396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/>
              <a:endParaRPr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12D2997-0CA3-4910-9627-D6262B0507EB}"/>
                </a:ext>
              </a:extLst>
            </p:cNvPr>
            <p:cNvGrpSpPr/>
            <p:nvPr/>
          </p:nvGrpSpPr>
          <p:grpSpPr>
            <a:xfrm>
              <a:off x="6737148" y="1534851"/>
              <a:ext cx="4418646" cy="760827"/>
              <a:chOff x="6737148" y="1534851"/>
              <a:chExt cx="4418646" cy="76082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8DB10B-9A4C-48E1-99A1-D50C427A735D}"/>
                  </a:ext>
                </a:extLst>
              </p:cNvPr>
              <p:cNvSpPr/>
              <p:nvPr/>
            </p:nvSpPr>
            <p:spPr>
              <a:xfrm>
                <a:off x="7723479" y="1534851"/>
                <a:ext cx="3432315" cy="712655"/>
              </a:xfrm>
              <a:prstGeom prst="rect">
                <a:avLst/>
              </a:prstGeom>
            </p:spPr>
            <p:txBody>
              <a:bodyPr wrap="square" lIns="91436" tIns="45718" rIns="91436" bIns="45718" anchor="ctr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数据采集</a:t>
                </a:r>
                <a:endPara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TextBox 76">
                <a:extLst>
                  <a:ext uri="{FF2B5EF4-FFF2-40B4-BE49-F238E27FC236}">
                    <a16:creationId xmlns:a16="http://schemas.microsoft.com/office/drawing/2014/main" id="{BC7A64B5-6725-4AF5-97C8-333A56F4A6C6}"/>
                  </a:ext>
                </a:extLst>
              </p:cNvPr>
              <p:cNvSpPr txBox="1"/>
              <p:nvPr/>
            </p:nvSpPr>
            <p:spPr>
              <a:xfrm>
                <a:off x="6737148" y="1578460"/>
                <a:ext cx="451951" cy="717218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 anchor="ctr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just"/>
                <a:r>
                  <a:rPr lang="en-US" altLang="zh-CN" sz="3200" dirty="0">
                    <a:solidFill>
                      <a:srgbClr val="005CA7"/>
                    </a:solidFill>
                  </a:rPr>
                  <a:t>1</a:t>
                </a:r>
                <a:endParaRPr lang="zh-CN" altLang="en-US" sz="3200" dirty="0">
                  <a:solidFill>
                    <a:srgbClr val="005CA7"/>
                  </a:solidFill>
                </a:endParaRPr>
              </a:p>
            </p:txBody>
          </p:sp>
        </p:grpSp>
      </p:grpSp>
      <p:sp>
        <p:nvSpPr>
          <p:cNvPr id="94" name="椭圆 93">
            <a:extLst>
              <a:ext uri="{FF2B5EF4-FFF2-40B4-BE49-F238E27FC236}">
                <a16:creationId xmlns:a16="http://schemas.microsoft.com/office/drawing/2014/main" id="{FE800DD2-208C-4EC0-BFC0-FDFA85499104}"/>
              </a:ext>
            </a:extLst>
          </p:cNvPr>
          <p:cNvSpPr/>
          <p:nvPr/>
        </p:nvSpPr>
        <p:spPr>
          <a:xfrm>
            <a:off x="4256516" y="3084865"/>
            <a:ext cx="2024743" cy="10338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系统需求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4BC12C8D-EBB7-4C21-8E49-DAB12506010A}"/>
              </a:ext>
            </a:extLst>
          </p:cNvPr>
          <p:cNvGrpSpPr/>
          <p:nvPr/>
        </p:nvGrpSpPr>
        <p:grpSpPr>
          <a:xfrm>
            <a:off x="6737148" y="3638935"/>
            <a:ext cx="4281589" cy="638080"/>
            <a:chOff x="6737148" y="1534851"/>
            <a:chExt cx="4418646" cy="782601"/>
          </a:xfrm>
        </p:grpSpPr>
        <p:sp>
          <p:nvSpPr>
            <p:cNvPr id="96" name="Rectangle: Top Corners Rounded 11">
              <a:extLst>
                <a:ext uri="{FF2B5EF4-FFF2-40B4-BE49-F238E27FC236}">
                  <a16:creationId xmlns:a16="http://schemas.microsoft.com/office/drawing/2014/main" id="{7903BE5B-25BA-4EA9-AF7C-44897220ADBF}"/>
                </a:ext>
              </a:extLst>
            </p:cNvPr>
            <p:cNvSpPr/>
            <p:nvPr/>
          </p:nvSpPr>
          <p:spPr>
            <a:xfrm rot="10800000" flipH="1">
              <a:off x="7357542" y="157396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/>
              <a:endParaRPr/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FF1021BB-7E37-4010-BE48-A3F7AD3ECF19}"/>
                </a:ext>
              </a:extLst>
            </p:cNvPr>
            <p:cNvGrpSpPr/>
            <p:nvPr/>
          </p:nvGrpSpPr>
          <p:grpSpPr>
            <a:xfrm>
              <a:off x="6737148" y="1534851"/>
              <a:ext cx="4418646" cy="760827"/>
              <a:chOff x="6737148" y="1534851"/>
              <a:chExt cx="4418646" cy="760827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8B614671-AE03-4519-AFE0-F5C8B63DC604}"/>
                  </a:ext>
                </a:extLst>
              </p:cNvPr>
              <p:cNvSpPr/>
              <p:nvPr/>
            </p:nvSpPr>
            <p:spPr>
              <a:xfrm>
                <a:off x="7723479" y="1534851"/>
                <a:ext cx="3432315" cy="712656"/>
              </a:xfrm>
              <a:prstGeom prst="rect">
                <a:avLst/>
              </a:prstGeom>
            </p:spPr>
            <p:txBody>
              <a:bodyPr wrap="square" lIns="91436" tIns="45718" rIns="91436" bIns="45718" anchor="ctr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数据分析处理</a:t>
                </a:r>
                <a:endPara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TextBox 76">
                <a:extLst>
                  <a:ext uri="{FF2B5EF4-FFF2-40B4-BE49-F238E27FC236}">
                    <a16:creationId xmlns:a16="http://schemas.microsoft.com/office/drawing/2014/main" id="{2FD9F6BA-B8B0-4690-B46B-B48A86F5D90A}"/>
                  </a:ext>
                </a:extLst>
              </p:cNvPr>
              <p:cNvSpPr txBox="1"/>
              <p:nvPr/>
            </p:nvSpPr>
            <p:spPr>
              <a:xfrm>
                <a:off x="6737148" y="1578460"/>
                <a:ext cx="451951" cy="717218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 anchor="ctr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just"/>
                <a:r>
                  <a:rPr lang="en-US" altLang="zh-CN" sz="3200" dirty="0">
                    <a:solidFill>
                      <a:srgbClr val="005CA7"/>
                    </a:solidFill>
                  </a:rPr>
                  <a:t>3</a:t>
                </a:r>
                <a:endParaRPr lang="zh-CN" altLang="en-US" sz="3200" dirty="0">
                  <a:solidFill>
                    <a:srgbClr val="005CA7"/>
                  </a:solidFill>
                </a:endParaRPr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019060B-82B5-4531-8AE0-CF75396B0314}"/>
              </a:ext>
            </a:extLst>
          </p:cNvPr>
          <p:cNvGrpSpPr/>
          <p:nvPr/>
        </p:nvGrpSpPr>
        <p:grpSpPr>
          <a:xfrm>
            <a:off x="6737148" y="4720009"/>
            <a:ext cx="4281589" cy="638080"/>
            <a:chOff x="6737148" y="1534851"/>
            <a:chExt cx="4418646" cy="782601"/>
          </a:xfrm>
        </p:grpSpPr>
        <p:sp>
          <p:nvSpPr>
            <p:cNvPr id="101" name="Rectangle: Top Corners Rounded 11">
              <a:extLst>
                <a:ext uri="{FF2B5EF4-FFF2-40B4-BE49-F238E27FC236}">
                  <a16:creationId xmlns:a16="http://schemas.microsoft.com/office/drawing/2014/main" id="{61F0278D-50AF-4C0E-BD79-BB2235733E6D}"/>
                </a:ext>
              </a:extLst>
            </p:cNvPr>
            <p:cNvSpPr/>
            <p:nvPr/>
          </p:nvSpPr>
          <p:spPr>
            <a:xfrm rot="10800000" flipH="1">
              <a:off x="7357542" y="157396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/>
              <a:endParaRPr/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636CD9C-97B5-4729-B712-C62A1370A790}"/>
                </a:ext>
              </a:extLst>
            </p:cNvPr>
            <p:cNvGrpSpPr/>
            <p:nvPr/>
          </p:nvGrpSpPr>
          <p:grpSpPr>
            <a:xfrm>
              <a:off x="6737148" y="1534851"/>
              <a:ext cx="4418646" cy="760827"/>
              <a:chOff x="6737148" y="1534851"/>
              <a:chExt cx="4418646" cy="760827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02A5DFDF-4395-491C-A71A-5E9F33C6C243}"/>
                  </a:ext>
                </a:extLst>
              </p:cNvPr>
              <p:cNvSpPr/>
              <p:nvPr/>
            </p:nvSpPr>
            <p:spPr>
              <a:xfrm>
                <a:off x="7723479" y="1534851"/>
                <a:ext cx="3432315" cy="712656"/>
              </a:xfrm>
              <a:prstGeom prst="rect">
                <a:avLst/>
              </a:prstGeom>
            </p:spPr>
            <p:txBody>
              <a:bodyPr wrap="square" lIns="91436" tIns="45718" rIns="91436" bIns="45718" anchor="ctr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智能推荐和检索</a:t>
                </a:r>
                <a:endPara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TextBox 76">
                <a:extLst>
                  <a:ext uri="{FF2B5EF4-FFF2-40B4-BE49-F238E27FC236}">
                    <a16:creationId xmlns:a16="http://schemas.microsoft.com/office/drawing/2014/main" id="{3CEDA726-7828-4F80-9F39-C8A3E2384123}"/>
                  </a:ext>
                </a:extLst>
              </p:cNvPr>
              <p:cNvSpPr txBox="1"/>
              <p:nvPr/>
            </p:nvSpPr>
            <p:spPr>
              <a:xfrm>
                <a:off x="6737148" y="1578460"/>
                <a:ext cx="451951" cy="717218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 anchor="ctr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just"/>
                <a:r>
                  <a:rPr lang="en-US" altLang="zh-CN" sz="3200" dirty="0">
                    <a:solidFill>
                      <a:srgbClr val="005CA7"/>
                    </a:solidFill>
                  </a:rPr>
                  <a:t>4</a:t>
                </a:r>
                <a:endParaRPr lang="zh-CN" altLang="en-US" sz="3200" dirty="0">
                  <a:solidFill>
                    <a:srgbClr val="005CA7"/>
                  </a:solidFill>
                </a:endParaRPr>
              </a:p>
            </p:txBody>
          </p:sp>
        </p:grp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74409C55-8464-40EB-9B1F-42CD3431F69F}"/>
              </a:ext>
            </a:extLst>
          </p:cNvPr>
          <p:cNvGrpSpPr/>
          <p:nvPr/>
        </p:nvGrpSpPr>
        <p:grpSpPr>
          <a:xfrm>
            <a:off x="6740792" y="2572256"/>
            <a:ext cx="4281589" cy="638079"/>
            <a:chOff x="6737148" y="1534852"/>
            <a:chExt cx="4418646" cy="782600"/>
          </a:xfrm>
        </p:grpSpPr>
        <p:sp>
          <p:nvSpPr>
            <p:cNvPr id="106" name="Rectangle: Top Corners Rounded 11">
              <a:extLst>
                <a:ext uri="{FF2B5EF4-FFF2-40B4-BE49-F238E27FC236}">
                  <a16:creationId xmlns:a16="http://schemas.microsoft.com/office/drawing/2014/main" id="{E27A30ED-27A8-4BDB-B014-00854144FC43}"/>
                </a:ext>
              </a:extLst>
            </p:cNvPr>
            <p:cNvSpPr/>
            <p:nvPr/>
          </p:nvSpPr>
          <p:spPr>
            <a:xfrm rot="10800000" flipH="1">
              <a:off x="7357542" y="157396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/>
              <a:endParaRPr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FAF5CBF-B328-45D4-A4C9-4B30D6785089}"/>
                </a:ext>
              </a:extLst>
            </p:cNvPr>
            <p:cNvGrpSpPr/>
            <p:nvPr/>
          </p:nvGrpSpPr>
          <p:grpSpPr>
            <a:xfrm>
              <a:off x="6737148" y="1534852"/>
              <a:ext cx="4418646" cy="760827"/>
              <a:chOff x="6737148" y="1534852"/>
              <a:chExt cx="4418646" cy="760827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918FAF66-24FB-4EBB-9694-17B499AEE639}"/>
                  </a:ext>
                </a:extLst>
              </p:cNvPr>
              <p:cNvSpPr/>
              <p:nvPr/>
            </p:nvSpPr>
            <p:spPr>
              <a:xfrm>
                <a:off x="7723479" y="1534852"/>
                <a:ext cx="3432315" cy="712658"/>
              </a:xfrm>
              <a:prstGeom prst="rect">
                <a:avLst/>
              </a:prstGeom>
            </p:spPr>
            <p:txBody>
              <a:bodyPr wrap="square" lIns="91436" tIns="45718" rIns="91436" bIns="45718" anchor="ctr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数据的存储与转换</a:t>
                </a:r>
                <a:endPara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TextBox 76">
                <a:extLst>
                  <a:ext uri="{FF2B5EF4-FFF2-40B4-BE49-F238E27FC236}">
                    <a16:creationId xmlns:a16="http://schemas.microsoft.com/office/drawing/2014/main" id="{2C00CD8A-DC20-4210-BD34-FDA7ADB01167}"/>
                  </a:ext>
                </a:extLst>
              </p:cNvPr>
              <p:cNvSpPr txBox="1"/>
              <p:nvPr/>
            </p:nvSpPr>
            <p:spPr>
              <a:xfrm>
                <a:off x="6737148" y="1578461"/>
                <a:ext cx="451951" cy="717218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 anchor="ctr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just"/>
                <a:r>
                  <a:rPr lang="en-US" altLang="zh-CN" sz="3200" dirty="0">
                    <a:solidFill>
                      <a:srgbClr val="005CA7"/>
                    </a:solidFill>
                  </a:rPr>
                  <a:t>2</a:t>
                </a:r>
                <a:endParaRPr lang="zh-CN" altLang="en-US" sz="3200" dirty="0">
                  <a:solidFill>
                    <a:srgbClr val="005CA7"/>
                  </a:solidFill>
                </a:endParaRPr>
              </a:p>
            </p:txBody>
          </p:sp>
        </p:grp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BE26706C-6B32-40D0-AE44-EFD525D59183}"/>
              </a:ext>
            </a:extLst>
          </p:cNvPr>
          <p:cNvGrpSpPr/>
          <p:nvPr/>
        </p:nvGrpSpPr>
        <p:grpSpPr>
          <a:xfrm>
            <a:off x="6737148" y="5720965"/>
            <a:ext cx="4281589" cy="638080"/>
            <a:chOff x="6737148" y="1534851"/>
            <a:chExt cx="4418646" cy="782601"/>
          </a:xfrm>
        </p:grpSpPr>
        <p:sp>
          <p:nvSpPr>
            <p:cNvPr id="111" name="Rectangle: Top Corners Rounded 11">
              <a:extLst>
                <a:ext uri="{FF2B5EF4-FFF2-40B4-BE49-F238E27FC236}">
                  <a16:creationId xmlns:a16="http://schemas.microsoft.com/office/drawing/2014/main" id="{39176E9E-C08E-49C1-ACB9-DF2F703E25A2}"/>
                </a:ext>
              </a:extLst>
            </p:cNvPr>
            <p:cNvSpPr/>
            <p:nvPr/>
          </p:nvSpPr>
          <p:spPr>
            <a:xfrm rot="10800000" flipH="1">
              <a:off x="7357542" y="1573962"/>
              <a:ext cx="61528" cy="74349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/>
              <a:endParaRPr/>
            </a:p>
          </p:txBody>
        </p: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7CD773EC-41F1-4FD9-B2BA-B83B41CF8356}"/>
                </a:ext>
              </a:extLst>
            </p:cNvPr>
            <p:cNvGrpSpPr/>
            <p:nvPr/>
          </p:nvGrpSpPr>
          <p:grpSpPr>
            <a:xfrm>
              <a:off x="6737148" y="1534851"/>
              <a:ext cx="4418646" cy="760827"/>
              <a:chOff x="6737148" y="1534851"/>
              <a:chExt cx="4418646" cy="760827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3A05153-AD8A-4B16-94DB-FAFDE996393F}"/>
                  </a:ext>
                </a:extLst>
              </p:cNvPr>
              <p:cNvSpPr/>
              <p:nvPr/>
            </p:nvSpPr>
            <p:spPr>
              <a:xfrm>
                <a:off x="7723479" y="1534851"/>
                <a:ext cx="3432315" cy="712656"/>
              </a:xfrm>
              <a:prstGeom prst="rect">
                <a:avLst/>
              </a:prstGeom>
            </p:spPr>
            <p:txBody>
              <a:bodyPr wrap="square" lIns="91436" tIns="45718" rIns="91436" bIns="45718" anchor="ctr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应用开发部署</a:t>
                </a:r>
                <a:endPara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TextBox 76">
                <a:extLst>
                  <a:ext uri="{FF2B5EF4-FFF2-40B4-BE49-F238E27FC236}">
                    <a16:creationId xmlns:a16="http://schemas.microsoft.com/office/drawing/2014/main" id="{ADC461A6-2BA7-46FD-9427-500289783F6B}"/>
                  </a:ext>
                </a:extLst>
              </p:cNvPr>
              <p:cNvSpPr txBox="1"/>
              <p:nvPr/>
            </p:nvSpPr>
            <p:spPr>
              <a:xfrm>
                <a:off x="6737148" y="1578460"/>
                <a:ext cx="451951" cy="717218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 anchor="ctr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just"/>
                <a:r>
                  <a:rPr lang="en-US" altLang="zh-CN" sz="3200" dirty="0">
                    <a:solidFill>
                      <a:srgbClr val="005CA7"/>
                    </a:solidFill>
                  </a:rPr>
                  <a:t>5</a:t>
                </a:r>
                <a:endParaRPr lang="zh-CN" altLang="en-US" sz="3200" dirty="0">
                  <a:solidFill>
                    <a:srgbClr val="005CA7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07981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158FE36-BF13-454D-8853-415479FA4FF7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93DBF83-C423-4D9F-BA48-4FD65B120B0B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A304BFF-8DEA-41DF-83C3-365BD0F5E434}"/>
              </a:ext>
            </a:extLst>
          </p:cNvPr>
          <p:cNvGrpSpPr/>
          <p:nvPr/>
        </p:nvGrpSpPr>
        <p:grpSpPr>
          <a:xfrm>
            <a:off x="666819" y="300264"/>
            <a:ext cx="3778721" cy="523220"/>
            <a:chOff x="666819" y="300264"/>
            <a:chExt cx="3257149" cy="523220"/>
          </a:xfrm>
        </p:grpSpPr>
        <p:sp>
          <p:nvSpPr>
            <p:cNvPr id="7" name="圆角矩形 34">
              <a:extLst>
                <a:ext uri="{FF2B5EF4-FFF2-40B4-BE49-F238E27FC236}">
                  <a16:creationId xmlns:a16="http://schemas.microsoft.com/office/drawing/2014/main" id="{C91FE32A-7B2D-40AC-8B28-2524DEB0F8FA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1">
              <a:extLst>
                <a:ext uri="{FF2B5EF4-FFF2-40B4-BE49-F238E27FC236}">
                  <a16:creationId xmlns:a16="http://schemas.microsoft.com/office/drawing/2014/main" id="{969416B3-0D61-461C-BE6E-5F842673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4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系统总体设计框架</a:t>
              </a:r>
              <a:endParaRPr lang="zh-CN" altLang="en-US" sz="28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C57F5FE-E0EC-46FE-AF66-8A7A39E29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6" y="1079782"/>
            <a:ext cx="9747316" cy="57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6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A81B27D-22A4-45BA-80DA-52200AE96BF7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B3D78C2-C147-4BF1-89DA-FC991E593CC5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1F22B5-C0BE-4969-B98A-F92FD0851585}"/>
              </a:ext>
            </a:extLst>
          </p:cNvPr>
          <p:cNvGrpSpPr/>
          <p:nvPr/>
        </p:nvGrpSpPr>
        <p:grpSpPr>
          <a:xfrm>
            <a:off x="666819" y="300264"/>
            <a:ext cx="3778721" cy="523220"/>
            <a:chOff x="666819" y="300264"/>
            <a:chExt cx="3257149" cy="523220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BBAA9FB9-4B6A-4957-8E2C-331870B75C59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2341018B-748C-4CFD-B19B-8B9F7C470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4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技术路线</a:t>
              </a:r>
              <a:r>
                <a:rPr lang="en-US" altLang="zh-CN" sz="24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24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数据采集</a:t>
              </a:r>
              <a:endParaRPr lang="zh-CN" altLang="en-US" sz="28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B62877D-16A7-4258-AB6B-82EAE77BF51C}"/>
              </a:ext>
            </a:extLst>
          </p:cNvPr>
          <p:cNvSpPr txBox="1"/>
          <p:nvPr/>
        </p:nvSpPr>
        <p:spPr>
          <a:xfrm>
            <a:off x="984262" y="1116725"/>
            <a:ext cx="902803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目标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C510E8-0E0A-4004-A94B-B5FE8F4B2171}"/>
              </a:ext>
            </a:extLst>
          </p:cNvPr>
          <p:cNvSpPr txBox="1"/>
          <p:nvPr/>
        </p:nvSpPr>
        <p:spPr>
          <a:xfrm>
            <a:off x="984262" y="1535729"/>
            <a:ext cx="819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网络爬虫根据选定的网站列表（智联招聘）进行爬取，爬取网站公布的招聘信息。并将爬取到的信息进行整理后存储在数据库中。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5746F2-7A89-4DF1-A263-A1C74302513B}"/>
              </a:ext>
            </a:extLst>
          </p:cNvPr>
          <p:cNvSpPr txBox="1"/>
          <p:nvPr/>
        </p:nvSpPr>
        <p:spPr>
          <a:xfrm>
            <a:off x="984262" y="2161510"/>
            <a:ext cx="697619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工具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9773CF-2C26-42D1-9C3D-61BD0164B5D2}"/>
              </a:ext>
            </a:extLst>
          </p:cNvPr>
          <p:cNvSpPr txBox="1"/>
          <p:nvPr/>
        </p:nvSpPr>
        <p:spPr>
          <a:xfrm>
            <a:off x="984262" y="2623658"/>
            <a:ext cx="819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开源框架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Scrapy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zh-CN" altLang="zh-CN" sz="16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08C850-F355-4CAB-8953-A30D69BCB3A2}"/>
              </a:ext>
            </a:extLst>
          </p:cNvPr>
          <p:cNvSpPr txBox="1"/>
          <p:nvPr/>
        </p:nvSpPr>
        <p:spPr>
          <a:xfrm>
            <a:off x="984262" y="3104309"/>
            <a:ext cx="697619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格式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4DD0C-644E-42A4-A376-6C1F2A30A60A}"/>
              </a:ext>
            </a:extLst>
          </p:cNvPr>
          <p:cNvSpPr txBox="1"/>
          <p:nvPr/>
        </p:nvSpPr>
        <p:spPr>
          <a:xfrm>
            <a:off x="1917642" y="3872204"/>
            <a:ext cx="461665" cy="12969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5CE905-DFFD-468B-A80C-D43D27833420}"/>
              </a:ext>
            </a:extLst>
          </p:cNvPr>
          <p:cNvSpPr txBox="1"/>
          <p:nvPr/>
        </p:nvSpPr>
        <p:spPr>
          <a:xfrm>
            <a:off x="5579033" y="3895789"/>
            <a:ext cx="461665" cy="12969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职位信息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046046-6352-45BA-8192-0018DD473C7C}"/>
              </a:ext>
            </a:extLst>
          </p:cNvPr>
          <p:cNvSpPr txBox="1"/>
          <p:nvPr/>
        </p:nvSpPr>
        <p:spPr>
          <a:xfrm>
            <a:off x="2667414" y="3574005"/>
            <a:ext cx="2262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企业名称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企业形式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企业所属行业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企业规模 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企业介绍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企业网址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企业地址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9C154D-DB71-4B64-AD43-B0B07EF86767}"/>
              </a:ext>
            </a:extLst>
          </p:cNvPr>
          <p:cNvSpPr txBox="1"/>
          <p:nvPr/>
        </p:nvSpPr>
        <p:spPr>
          <a:xfrm>
            <a:off x="6578081" y="3583335"/>
            <a:ext cx="23513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职位名称 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职位所属企业 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工作性质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最低月薪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最高月薪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工作城市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工作地点 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招聘人数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3C51119-700F-497F-AD59-E8D91EDBA52D}"/>
              </a:ext>
            </a:extLst>
          </p:cNvPr>
          <p:cNvSpPr txBox="1"/>
          <p:nvPr/>
        </p:nvSpPr>
        <p:spPr>
          <a:xfrm>
            <a:off x="8478420" y="3574005"/>
            <a:ext cx="23153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学历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职位福利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工作经验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职位类型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职位要求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数据添加时间 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数据来源网站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7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2" grpId="0"/>
      <p:bldP spid="8" grpId="0"/>
      <p:bldP spid="16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10FAC0-539B-43EB-868F-223B17ADBD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99" y="1237028"/>
            <a:ext cx="10131401" cy="523410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89DE0CC-F3B7-46FE-8115-6BD1DEFA7DE5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3277113-61B8-46A5-B43E-D973BDD5EF78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A8920C53-2F11-4A49-8CAC-EB74762C86CB}"/>
              </a:ext>
            </a:extLst>
          </p:cNvPr>
          <p:cNvGrpSpPr/>
          <p:nvPr/>
        </p:nvGrpSpPr>
        <p:grpSpPr>
          <a:xfrm>
            <a:off x="666819" y="300264"/>
            <a:ext cx="3778721" cy="523220"/>
            <a:chOff x="666819" y="300264"/>
            <a:chExt cx="3257149" cy="523220"/>
          </a:xfrm>
        </p:grpSpPr>
        <p:sp>
          <p:nvSpPr>
            <p:cNvPr id="6" name="圆角矩形 34">
              <a:extLst>
                <a:ext uri="{FF2B5EF4-FFF2-40B4-BE49-F238E27FC236}">
                  <a16:creationId xmlns:a16="http://schemas.microsoft.com/office/drawing/2014/main" id="{58A91505-72FA-4FE5-BAB9-6DC3E8EF3846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1">
              <a:extLst>
                <a:ext uri="{FF2B5EF4-FFF2-40B4-BE49-F238E27FC236}">
                  <a16:creationId xmlns:a16="http://schemas.microsoft.com/office/drawing/2014/main" id="{1E997A8F-AD4C-4129-BCD7-980A846B1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数据采集</a:t>
              </a:r>
              <a:r>
                <a:rPr lang="en-US" altLang="zh-CN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爬取逻辑</a:t>
              </a:r>
              <a:endParaRPr lang="zh-CN" altLang="en-US" sz="24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11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BB7C02A-5031-407F-947D-DDB6193136C6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0946AD2-070B-43CF-BA89-490EEB0713B0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2CBFF21B-B917-4339-8427-E077DCD2087E}"/>
              </a:ext>
            </a:extLst>
          </p:cNvPr>
          <p:cNvGrpSpPr/>
          <p:nvPr/>
        </p:nvGrpSpPr>
        <p:grpSpPr>
          <a:xfrm>
            <a:off x="666819" y="300264"/>
            <a:ext cx="3778721" cy="523220"/>
            <a:chOff x="666819" y="300264"/>
            <a:chExt cx="3257149" cy="523220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AC2153BA-8C1A-48C4-A72F-B2D63A739236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C8453793-2DA6-477B-ACA8-7555B0B6B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数据存储与转换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B187992-D601-4823-9E99-A76058FB2FD4}"/>
              </a:ext>
            </a:extLst>
          </p:cNvPr>
          <p:cNvSpPr txBox="1"/>
          <p:nvPr/>
        </p:nvSpPr>
        <p:spPr>
          <a:xfrm>
            <a:off x="993592" y="1909827"/>
            <a:ext cx="902803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B4F308-CB87-446B-A3C3-B15FC8FA1CC5}"/>
              </a:ext>
            </a:extLst>
          </p:cNvPr>
          <p:cNvSpPr txBox="1"/>
          <p:nvPr/>
        </p:nvSpPr>
        <p:spPr>
          <a:xfrm>
            <a:off x="993592" y="2328831"/>
            <a:ext cx="819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构建大数据分布式存储框架，将爬取下来的数据抽取、转换、加载到大数据平台 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F956C9-27BE-4626-9936-6F8324C43526}"/>
              </a:ext>
            </a:extLst>
          </p:cNvPr>
          <p:cNvSpPr txBox="1"/>
          <p:nvPr/>
        </p:nvSpPr>
        <p:spPr>
          <a:xfrm>
            <a:off x="993592" y="2954612"/>
            <a:ext cx="697619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工具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7CD17F-C3BF-480D-A5C8-F941DF3E97AB}"/>
              </a:ext>
            </a:extLst>
          </p:cNvPr>
          <p:cNvSpPr txBox="1"/>
          <p:nvPr/>
        </p:nvSpPr>
        <p:spPr>
          <a:xfrm>
            <a:off x="1058907" y="3472667"/>
            <a:ext cx="550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Sqoop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工具、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Hdfs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分布式文件系统</a:t>
            </a:r>
            <a:endParaRPr lang="zh-CN" altLang="zh-CN" sz="16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71A4E4F-F6C3-43E8-8A59-DE801ABA25A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645020" y="571500"/>
            <a:ext cx="6762880" cy="303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C36DE6B-B8F0-4FFB-9C12-F109B52BBDF7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EABD15-4234-4733-AF32-FD5F938784C5}"/>
              </a:ext>
            </a:extLst>
          </p:cNvPr>
          <p:cNvGrpSpPr/>
          <p:nvPr/>
        </p:nvGrpSpPr>
        <p:grpSpPr>
          <a:xfrm>
            <a:off x="817830" y="325576"/>
            <a:ext cx="4827190" cy="497908"/>
            <a:chOff x="765623" y="325576"/>
            <a:chExt cx="3158345" cy="497908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0AE61A49-8036-4DF9-916D-7DFC844F29D6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88C4E899-6ED9-4FED-AABB-24C7556B6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623" y="345181"/>
              <a:ext cx="3092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数据存储与转换</a:t>
              </a:r>
              <a:r>
                <a:rPr lang="en-US" altLang="zh-CN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分布式存储框架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1CB8164-F475-4F09-B12E-405629015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65" y="1007853"/>
            <a:ext cx="9739070" cy="574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2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F89107-9147-4239-9C7B-91E5636C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44" y="817426"/>
            <a:ext cx="6426235" cy="429575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B6C2001-F422-4584-AB52-0903B92039AD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276F96-5EF3-4ABC-B844-85A77D71EB93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98D9FB94-90A8-47C2-A5CA-5E355A1B5440}"/>
              </a:ext>
            </a:extLst>
          </p:cNvPr>
          <p:cNvGrpSpPr/>
          <p:nvPr/>
        </p:nvGrpSpPr>
        <p:grpSpPr>
          <a:xfrm>
            <a:off x="827650" y="325576"/>
            <a:ext cx="3617890" cy="497908"/>
            <a:chOff x="805451" y="325576"/>
            <a:chExt cx="3118517" cy="497908"/>
          </a:xfrm>
        </p:grpSpPr>
        <p:sp>
          <p:nvSpPr>
            <p:cNvPr id="6" name="圆角矩形 34">
              <a:extLst>
                <a:ext uri="{FF2B5EF4-FFF2-40B4-BE49-F238E27FC236}">
                  <a16:creationId xmlns:a16="http://schemas.microsoft.com/office/drawing/2014/main" id="{662E1ADB-E80F-49FC-90E5-72EF86E5C842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1">
              <a:extLst>
                <a:ext uri="{FF2B5EF4-FFF2-40B4-BE49-F238E27FC236}">
                  <a16:creationId xmlns:a16="http://schemas.microsoft.com/office/drawing/2014/main" id="{A5B2CEC9-9977-4F18-B961-CBE7E3656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451" y="380540"/>
              <a:ext cx="3092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数据存储与转换</a:t>
              </a:r>
              <a:r>
                <a:rPr lang="en-US" altLang="zh-CN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zh-CN" altLang="en-US" sz="2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数据的转换</a:t>
              </a:r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F744A162-FE6A-4026-9B07-A5EDCD43B6FD}"/>
              </a:ext>
            </a:extLst>
          </p:cNvPr>
          <p:cNvSpPr/>
          <p:nvPr/>
        </p:nvSpPr>
        <p:spPr>
          <a:xfrm>
            <a:off x="505838" y="1612804"/>
            <a:ext cx="1663430" cy="992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CAB0829-FD85-4388-8AD1-D92BE4548A7B}"/>
              </a:ext>
            </a:extLst>
          </p:cNvPr>
          <p:cNvSpPr/>
          <p:nvPr/>
        </p:nvSpPr>
        <p:spPr>
          <a:xfrm>
            <a:off x="3936459" y="1612804"/>
            <a:ext cx="1663430" cy="992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7650489-95AA-4E1C-BFFA-EC418F38C706}"/>
              </a:ext>
            </a:extLst>
          </p:cNvPr>
          <p:cNvSpPr/>
          <p:nvPr/>
        </p:nvSpPr>
        <p:spPr>
          <a:xfrm>
            <a:off x="2460410" y="1933817"/>
            <a:ext cx="1236794" cy="497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78BD257-6211-4330-B47C-EC07E9D48C3C}"/>
              </a:ext>
            </a:extLst>
          </p:cNvPr>
          <p:cNvSpPr/>
          <p:nvPr/>
        </p:nvSpPr>
        <p:spPr>
          <a:xfrm>
            <a:off x="2408523" y="1379340"/>
            <a:ext cx="1099919" cy="492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Sqoop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D25BB2-C8ED-4B3C-AB94-5210969284F0}"/>
              </a:ext>
            </a:extLst>
          </p:cNvPr>
          <p:cNvSpPr txBox="1"/>
          <p:nvPr/>
        </p:nvSpPr>
        <p:spPr>
          <a:xfrm>
            <a:off x="792012" y="3298875"/>
            <a:ext cx="4610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获取元数据信息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(schema</a:t>
            </a:r>
            <a:r>
              <a:rPr lang="zh-CN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</a:t>
            </a:r>
            <a:r>
              <a:rPr lang="zh-CN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 type)</a:t>
            </a:r>
            <a:r>
              <a:rPr lang="zh-CN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，把导入功能转换为只有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MapReduce</a:t>
            </a:r>
            <a:r>
              <a:rPr lang="zh-CN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作业，在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MapReduce</a:t>
            </a:r>
            <a:r>
              <a:rPr lang="zh-CN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中有很多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，每个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读一片数据，进而并行的完成数据的拷贝。</a:t>
            </a:r>
          </a:p>
          <a:p>
            <a:endParaRPr lang="zh-CN" altLang="en-US" dirty="0"/>
          </a:p>
        </p:txBody>
      </p:sp>
      <p:sp>
        <p:nvSpPr>
          <p:cNvPr id="13" name="箭头: 五边形 79">
            <a:extLst>
              <a:ext uri="{FF2B5EF4-FFF2-40B4-BE49-F238E27FC236}">
                <a16:creationId xmlns:a16="http://schemas.microsoft.com/office/drawing/2014/main" id="{54A00AA2-95E3-48CE-A637-7557CFEED95E}"/>
              </a:ext>
            </a:extLst>
          </p:cNvPr>
          <p:cNvSpPr/>
          <p:nvPr/>
        </p:nvSpPr>
        <p:spPr bwMode="auto">
          <a:xfrm>
            <a:off x="1737771" y="5367642"/>
            <a:ext cx="2757117" cy="464190"/>
          </a:xfrm>
          <a:prstGeom prst="homePlate">
            <a:avLst/>
          </a:prstGeom>
          <a:solidFill>
            <a:srgbClr val="005CA7"/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14" name="箭头: V 形 76">
            <a:extLst>
              <a:ext uri="{FF2B5EF4-FFF2-40B4-BE49-F238E27FC236}">
                <a16:creationId xmlns:a16="http://schemas.microsoft.com/office/drawing/2014/main" id="{B7ACAB32-4F66-403D-8F1C-AFBF9AF7F7D6}"/>
              </a:ext>
            </a:extLst>
          </p:cNvPr>
          <p:cNvSpPr/>
          <p:nvPr/>
        </p:nvSpPr>
        <p:spPr bwMode="auto">
          <a:xfrm>
            <a:off x="4359545" y="5367642"/>
            <a:ext cx="2757117" cy="464190"/>
          </a:xfrm>
          <a:prstGeom prst="chevron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</a:p>
        </p:txBody>
      </p:sp>
      <p:sp>
        <p:nvSpPr>
          <p:cNvPr id="15" name="箭头: V 形 73">
            <a:extLst>
              <a:ext uri="{FF2B5EF4-FFF2-40B4-BE49-F238E27FC236}">
                <a16:creationId xmlns:a16="http://schemas.microsoft.com/office/drawing/2014/main" id="{C155A29E-46A4-4883-96B0-7623AB4A1B70}"/>
              </a:ext>
            </a:extLst>
          </p:cNvPr>
          <p:cNvSpPr/>
          <p:nvPr/>
        </p:nvSpPr>
        <p:spPr bwMode="auto">
          <a:xfrm>
            <a:off x="7007774" y="5367642"/>
            <a:ext cx="2757117" cy="464189"/>
          </a:xfrm>
          <a:prstGeom prst="chevron">
            <a:avLst/>
          </a:prstGeom>
          <a:solidFill>
            <a:srgbClr val="005CA7"/>
          </a:solidFill>
          <a:ln w="19050">
            <a:noFill/>
            <a:round/>
          </a:ln>
          <a:effectLst/>
        </p:spPr>
        <p:txBody>
          <a:bodyPr vert="horz" wrap="none" lIns="91440" tIns="45720" rIns="91440" bIns="45720" anchor="ctr" anchorCtr="1" compatLnSpc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数据验证</a:t>
            </a:r>
          </a:p>
        </p:txBody>
      </p:sp>
    </p:spTree>
    <p:extLst>
      <p:ext uri="{BB962C8B-B14F-4D97-AF65-F5344CB8AC3E}">
        <p14:creationId xmlns:p14="http://schemas.microsoft.com/office/powerpoint/2010/main" val="28954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23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4.9|9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8.3|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3.6|6.7|12|1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2314</TotalTime>
  <Words>1084</Words>
  <Application>Microsoft Office PowerPoint</Application>
  <PresentationFormat>宽屏</PresentationFormat>
  <Paragraphs>179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Adobe 黑体 Std R</vt:lpstr>
      <vt:lpstr>Adobe 楷体 Std R</vt:lpstr>
      <vt:lpstr>-apple-system</vt:lpstr>
      <vt:lpstr>Lifeline JL</vt:lpstr>
      <vt:lpstr>等线</vt:lpstr>
      <vt:lpstr>等线 Light</vt:lpstr>
      <vt:lpstr>华文行楷</vt:lpstr>
      <vt:lpstr>宋体</vt:lpstr>
      <vt:lpstr>微软雅黑</vt:lpstr>
      <vt:lpstr>Arial</vt:lpstr>
      <vt:lpstr>Iskoola Pota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gang</dc:creator>
  <cp:lastModifiedBy>liu gang</cp:lastModifiedBy>
  <cp:revision>136</cp:revision>
  <dcterms:created xsi:type="dcterms:W3CDTF">2018-04-20T00:45:19Z</dcterms:created>
  <dcterms:modified xsi:type="dcterms:W3CDTF">2018-04-24T14:54:26Z</dcterms:modified>
</cp:coreProperties>
</file>