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Styl Středně sytá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57" autoAdjust="0"/>
  </p:normalViewPr>
  <p:slideViewPr>
    <p:cSldViewPr snapToGrid="0">
      <p:cViewPr varScale="1">
        <p:scale>
          <a:sx n="77" d="100"/>
          <a:sy n="77" d="100"/>
        </p:scale>
        <p:origin x="17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616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16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cs-CZ" dirty="0" smtClean="0"/>
              <a:t>na malém městě se dá kampaň udělat i za měsíc a půl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69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cs-CZ" dirty="0" smtClean="0"/>
              <a:t>Pasivně – účastí</a:t>
            </a:r>
            <a:r>
              <a:rPr lang="cs-CZ" baseline="0" dirty="0" smtClean="0"/>
              <a:t> na různých kulturních a sportovních akcích, prací v místní komunitě – maminek s dětmi, sportovci, apod.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c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53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Plakáty na akce - Romantika, Promítej i ty, Ukliďme Česko, Botanická vycházka, Volební guláš</a:t>
            </a:r>
          </a:p>
          <a:p>
            <a:r>
              <a:rPr lang="cs-CZ" dirty="0" smtClean="0"/>
              <a:t>Volební stan – 14. 9. odpoledne – přijede Ivan</a:t>
            </a:r>
            <a:r>
              <a:rPr lang="cs-CZ" baseline="0" dirty="0" smtClean="0"/>
              <a:t> Bartoš</a:t>
            </a:r>
          </a:p>
          <a:p>
            <a:r>
              <a:rPr lang="cs-CZ" baseline="0" dirty="0" smtClean="0"/>
              <a:t>Anketa – ve větších městech je také dobré si udělat „průzkum trhu“ nebo chcete-li „průzkum voličů“ – kromě ankety lze vybrat menší vzorek např. pro hloubkové rozhovory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c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5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Já mám na starosti hlavně online – mailovou komunikaci,</a:t>
            </a:r>
            <a:r>
              <a:rPr lang="cs-CZ" baseline="0" dirty="0" smtClean="0"/>
              <a:t> správu </a:t>
            </a:r>
            <a:r>
              <a:rPr lang="cs-CZ" baseline="0" dirty="0" err="1" smtClean="0"/>
              <a:t>fb</a:t>
            </a:r>
            <a:r>
              <a:rPr lang="cs-CZ" baseline="0" dirty="0" smtClean="0"/>
              <a:t>, přípravu článků do TL, vymýšlení a organizace akcí</a:t>
            </a:r>
          </a:p>
          <a:p>
            <a:r>
              <a:rPr lang="cs-CZ" baseline="0" dirty="0" smtClean="0"/>
              <a:t>Jirka má na starosti osobní komunikaci – obvolat členy když je třeba, vymýšlení a organizace akcí a přenos informací ze zastupitelstva</a:t>
            </a:r>
          </a:p>
          <a:p>
            <a:r>
              <a:rPr lang="cs-CZ" baseline="0" dirty="0" smtClean="0"/>
              <a:t>Pravidelné schůze – aby to nebyla nuda, je možné si je např. tematicky naplánovat a na každé z nich vytvořit jeden okruh do volebního programu – říct si priority, názory, uspořádat myšlenky 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33413" y="2139950"/>
            <a:ext cx="787717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457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5211986" y="6027761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Shape 17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3046661" y="5792688"/>
            <a:ext cx="1996723" cy="754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5276850" y="6201946"/>
            <a:ext cx="1365250" cy="3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8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433753" y="-209086"/>
            <a:ext cx="4276493" cy="789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&gt;"/>
              <a:defRPr sz="3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&gt;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Shape 102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 rot="5400000">
            <a:off x="4801317" y="2102721"/>
            <a:ext cx="571356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 rot="5400000">
            <a:off x="610317" y="121522"/>
            <a:ext cx="571356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&gt;"/>
              <a:defRPr sz="3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&gt;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" name="Shape 112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4732" y="374997"/>
            <a:ext cx="789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4468" y="1600200"/>
            <a:ext cx="7895064" cy="427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&gt;"/>
              <a:defRPr sz="3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&gt;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Shape 25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2489200" y="641750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3" y="214320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3" y="3601845"/>
            <a:ext cx="7772400" cy="67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" name="Shape 33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24468" y="1600200"/>
            <a:ext cx="3870000" cy="424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&gt;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&gt;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&gt;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871332" cy="424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&gt;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&gt;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&gt;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Shape 44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4468" y="1535113"/>
            <a:ext cx="3870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24468" y="2174875"/>
            <a:ext cx="3870000" cy="3646062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&gt;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3870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3870000" cy="36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&gt;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Shape 57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" name="Shape 59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Shape 66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35620" y="273050"/>
            <a:ext cx="282989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4933330" cy="560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&gt;"/>
              <a:defRPr sz="3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&gt;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35620" y="1435100"/>
            <a:ext cx="2829893" cy="444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Shape 81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60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2440211" y="6265886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Shape 92" descr="C:\Users\Štěpán Štrébl\Desktop\pirati soubory\pirati soubory\ppt prezentace vzor\ppt-prezentace-logo-following-pages.png"/>
          <p:cNvPicPr preferRelativeResize="0"/>
          <p:nvPr/>
        </p:nvPicPr>
        <p:blipFill rotWithShape="1">
          <a:blip r:embed="rId2">
            <a:alphaModFix/>
          </a:blip>
          <a:srcRect l="6318" t="42110" r="74865" b="10515"/>
          <a:stretch/>
        </p:blipFill>
        <p:spPr>
          <a:xfrm>
            <a:off x="582861" y="6072088"/>
            <a:ext cx="1715839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489200" y="6417846"/>
            <a:ext cx="1365250" cy="3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pirati.cz</a:t>
            </a:r>
            <a:endParaRPr sz="15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8315146" y="65099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487865" y="6417506"/>
            <a:ext cx="12241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958682" y="6417506"/>
            <a:ext cx="2061117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4468" y="374997"/>
            <a:ext cx="78950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4468" y="1600200"/>
            <a:ext cx="7895064" cy="427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Char char="&gt;"/>
              <a:defRPr sz="3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&gt;"/>
              <a:defRPr sz="2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155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ana.hajnova@pirati.c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633412" y="488614"/>
            <a:ext cx="80305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cs-CZ" sz="6000" b="1" dirty="0"/>
              <a:t>Financování kampaně </a:t>
            </a:r>
            <a:endParaRPr sz="6000" b="1" dirty="0"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1371600" y="217741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cs-CZ" sz="3200" dirty="0"/>
              <a:t>Společně pro Telč – Piráti a Zelení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09" y="3053715"/>
            <a:ext cx="2535182" cy="255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30422" y="0"/>
            <a:ext cx="7894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cs-CZ" b="1" dirty="0"/>
              <a:t>Volby 2014</a:t>
            </a:r>
            <a:endParaRPr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30122" y="1143000"/>
            <a:ext cx="7895100" cy="4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dirty="0"/>
              <a:t>„hurá“ akce </a:t>
            </a:r>
            <a:r>
              <a:rPr lang="cs-CZ" dirty="0" smtClean="0"/>
              <a:t>- na malém městě se dá kampaň udělat i za měsíc a půl</a:t>
            </a:r>
          </a:p>
          <a:p>
            <a:r>
              <a:rPr lang="cs-CZ" dirty="0" smtClean="0"/>
              <a:t>Důležitý lídr – motivace, práce s kandidáty</a:t>
            </a:r>
          </a:p>
          <a:p>
            <a:r>
              <a:rPr lang="cs-CZ" dirty="0" smtClean="0"/>
              <a:t>Celkové </a:t>
            </a:r>
            <a:r>
              <a:rPr lang="cs-CZ" dirty="0"/>
              <a:t>náklady na kampaň – 27.386 Kč (21.100 Kč Zelení, 4.600 Piráti, 1.686 vlastní vklad)</a:t>
            </a:r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233360" y="6417506"/>
            <a:ext cx="4425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2</a:t>
            </a:fld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181175" y="1044925"/>
            <a:ext cx="57927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59492" y="525781"/>
            <a:ext cx="7895064" cy="845820"/>
          </a:xfrm>
        </p:spPr>
        <p:txBody>
          <a:bodyPr/>
          <a:lstStyle/>
          <a:p>
            <a:r>
              <a:rPr lang="cs-CZ" dirty="0" smtClean="0"/>
              <a:t>Výsledky: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3</a:t>
            </a:fld>
            <a:endParaRPr lang="cs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47997"/>
              </p:ext>
            </p:extLst>
          </p:nvPr>
        </p:nvGraphicFramePr>
        <p:xfrm>
          <a:off x="1028700" y="1739900"/>
          <a:ext cx="7288695" cy="371665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8650"/>
                <a:gridCol w="2446020"/>
                <a:gridCol w="1657350"/>
                <a:gridCol w="1588770"/>
                <a:gridCol w="96790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Název</a:t>
                      </a:r>
                      <a:endParaRPr lang="cs-CZ" sz="16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abs</a:t>
                      </a:r>
                      <a:r>
                        <a:rPr lang="cs-CZ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 hlasy</a:t>
                      </a:r>
                      <a:endParaRPr lang="cs-CZ" sz="16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procent. hlasy</a:t>
                      </a:r>
                      <a:endParaRPr lang="cs-CZ" sz="16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Počet křesel</a:t>
                      </a:r>
                      <a:endParaRPr lang="cs-CZ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1.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>
                          <a:effectLst/>
                        </a:rPr>
                        <a:t>Sdružení nezávislých a SNK ED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>
                          <a:effectLst/>
                        </a:rPr>
                        <a:t>9 085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24,98 %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</a:rPr>
                        <a:t>6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</a:rPr>
                        <a:t>2.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KDU - ČSL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>
                          <a:effectLst/>
                        </a:rPr>
                        <a:t>6 168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16,96 %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</a:rPr>
                        <a:t>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u="none" strike="noStrike" dirty="0">
                          <a:effectLst/>
                        </a:rPr>
                        <a:t>Spol. pro Telč - Pir. a Zel.</a:t>
                      </a:r>
                      <a:endParaRPr lang="it-IT" sz="1600" b="1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>
                          <a:effectLst/>
                        </a:rPr>
                        <a:t>4 382</a:t>
                      </a:r>
                      <a:endParaRPr lang="cs-CZ" sz="1600" b="1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12,05 %</a:t>
                      </a:r>
                      <a:endParaRPr lang="cs-CZ" sz="1600" b="1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2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</a:rPr>
                        <a:t>4.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ODS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>
                          <a:effectLst/>
                        </a:rPr>
                        <a:t>4 273</a:t>
                      </a:r>
                      <a:endParaRPr lang="cs-CZ" sz="1600" b="0" i="0" u="none" strike="noStrike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11,75 %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2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</a:rPr>
                        <a:t>5.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>
                          <a:effectLst/>
                        </a:rPr>
                        <a:t>ČSSD a nezávislí kandidáti</a:t>
                      </a:r>
                      <a:endParaRPr lang="cs-CZ" sz="1600" b="0" i="0" u="none" strike="noStrike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>
                          <a:effectLst/>
                        </a:rPr>
                        <a:t>3 830</a:t>
                      </a:r>
                      <a:endParaRPr lang="cs-CZ" sz="1600" b="0" i="0" u="none" strike="noStrike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10,53 %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2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</a:rPr>
                        <a:t>6.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>
                          <a:effectLst/>
                        </a:rPr>
                        <a:t>"ČAS ZMĚNY"</a:t>
                      </a:r>
                      <a:endParaRPr lang="cs-CZ" sz="1600" b="0" i="0" u="none" strike="noStrike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>
                          <a:effectLst/>
                        </a:rPr>
                        <a:t>3 575</a:t>
                      </a:r>
                      <a:endParaRPr lang="cs-CZ" sz="1600" b="0" i="0" u="none" strike="noStrike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9,83 %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2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</a:rPr>
                        <a:t>7.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KSČM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>
                          <a:effectLst/>
                        </a:rPr>
                        <a:t>3 187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8,76 %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2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8.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>
                          <a:effectLst/>
                        </a:rPr>
                        <a:t>TOP 09 a nezávislí</a:t>
                      </a:r>
                      <a:endParaRPr lang="cs-CZ" sz="1600" b="0" i="0" u="none" strike="noStrike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>
                          <a:effectLst/>
                        </a:rPr>
                        <a:t>1 867</a:t>
                      </a:r>
                      <a:endParaRPr lang="cs-CZ" sz="1600" b="0" i="0" u="none" strike="noStrike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600" u="none" strike="noStrike" dirty="0" smtClean="0">
                          <a:effectLst/>
                        </a:rPr>
                        <a:t>5,13 %</a:t>
                      </a:r>
                      <a:endParaRPr lang="cs-CZ" sz="1600" b="0" i="0" u="none" strike="noStrike" dirty="0">
                        <a:solidFill>
                          <a:srgbClr val="56565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1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8560" y="0"/>
            <a:ext cx="7894800" cy="1143000"/>
          </a:xfrm>
        </p:spPr>
        <p:txBody>
          <a:bodyPr/>
          <a:lstStyle/>
          <a:p>
            <a:pPr algn="l"/>
            <a:r>
              <a:rPr lang="cs-CZ" b="1" dirty="0"/>
              <a:t>Volby 2018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38296" y="1325880"/>
            <a:ext cx="8337456" cy="4354830"/>
          </a:xfrm>
        </p:spPr>
        <p:txBody>
          <a:bodyPr/>
          <a:lstStyle/>
          <a:p>
            <a:r>
              <a:rPr lang="cs-CZ" sz="2800" dirty="0"/>
              <a:t>Více zkušeností, více času, více dobrovolníků</a:t>
            </a:r>
          </a:p>
          <a:p>
            <a:r>
              <a:rPr lang="cs-CZ" sz="2800" dirty="0"/>
              <a:t>Předvolební kampaň začala už v únoru – tematické diskusní kavárny jednou za dva měsíce, akce pod hlavičkou sdružení, „být vidět“ i pasivně </a:t>
            </a:r>
          </a:p>
          <a:p>
            <a:r>
              <a:rPr lang="cs-CZ" sz="2800" dirty="0"/>
              <a:t>Rozpočet kopíruje samotnou kampaň</a:t>
            </a:r>
          </a:p>
          <a:p>
            <a:r>
              <a:rPr lang="cs-CZ" sz="2800" dirty="0"/>
              <a:t>Typové náklady</a:t>
            </a:r>
          </a:p>
          <a:p>
            <a:pPr lvl="1"/>
            <a:r>
              <a:rPr lang="cs-CZ" sz="2400" dirty="0"/>
              <a:t>Akce – pronájmy, zábory, občerstvení, startovné</a:t>
            </a:r>
          </a:p>
          <a:p>
            <a:pPr lvl="1"/>
            <a:r>
              <a:rPr lang="cs-CZ" sz="2400" dirty="0"/>
              <a:t>Marketing – grafika, tisky, distribuce (výlep), </a:t>
            </a:r>
            <a:r>
              <a:rPr lang="cs-CZ" sz="2400" dirty="0" err="1"/>
              <a:t>merch</a:t>
            </a:r>
            <a:r>
              <a:rPr lang="cs-CZ" sz="2400" dirty="0"/>
              <a:t>, placená reklama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4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8752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8560" y="-220773"/>
            <a:ext cx="7894800" cy="1143000"/>
          </a:xfrm>
        </p:spPr>
        <p:txBody>
          <a:bodyPr/>
          <a:lstStyle/>
          <a:p>
            <a:pPr algn="l"/>
            <a:r>
              <a:rPr lang="cs-CZ" sz="4000" b="1" dirty="0"/>
              <a:t>Rozpočet 2018 - výdaje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38560" y="842217"/>
            <a:ext cx="8542550" cy="4276493"/>
          </a:xfrm>
        </p:spPr>
        <p:txBody>
          <a:bodyPr/>
          <a:lstStyle/>
          <a:p>
            <a:r>
              <a:rPr lang="cs-CZ" sz="2400" dirty="0"/>
              <a:t>Diskusní kavárny (občerstvení)</a:t>
            </a:r>
          </a:p>
          <a:p>
            <a:r>
              <a:rPr lang="cs-CZ" sz="2400" dirty="0"/>
              <a:t>Plakáty na akce – tisk A2 + výlep</a:t>
            </a:r>
          </a:p>
          <a:p>
            <a:r>
              <a:rPr lang="cs-CZ" sz="2400" dirty="0"/>
              <a:t>Dračí loď</a:t>
            </a:r>
          </a:p>
          <a:p>
            <a:r>
              <a:rPr lang="cs-CZ" sz="2400" dirty="0"/>
              <a:t>Volební stan (zábor + občerstvení)</a:t>
            </a:r>
          </a:p>
          <a:p>
            <a:r>
              <a:rPr lang="cs-CZ" sz="2400" dirty="0"/>
              <a:t>Propagační materiály</a:t>
            </a:r>
          </a:p>
          <a:p>
            <a:pPr lvl="1"/>
            <a:r>
              <a:rPr lang="cs-CZ" sz="2000" dirty="0"/>
              <a:t>1x anketa spokojenosti občanů, 1x noviny, 1x volební leták (grafika + tisk)</a:t>
            </a:r>
          </a:p>
          <a:p>
            <a:pPr lvl="1"/>
            <a:r>
              <a:rPr lang="cs-CZ" sz="2000" dirty="0"/>
              <a:t>+ výlepy, fotograf (distribuce vlastními silami)</a:t>
            </a:r>
          </a:p>
          <a:p>
            <a:pPr lvl="1"/>
            <a:r>
              <a:rPr lang="cs-CZ" sz="2000" dirty="0" err="1"/>
              <a:t>Merch</a:t>
            </a:r>
            <a:r>
              <a:rPr lang="cs-CZ" sz="2000" dirty="0"/>
              <a:t> (pirátský + vlastní placky, trička, balonky)</a:t>
            </a:r>
          </a:p>
          <a:p>
            <a:r>
              <a:rPr lang="cs-CZ" sz="2400" dirty="0"/>
              <a:t>Marketing</a:t>
            </a:r>
          </a:p>
          <a:p>
            <a:pPr lvl="1"/>
            <a:r>
              <a:rPr lang="cs-CZ" sz="2000" dirty="0"/>
              <a:t>FB reklama (+ FB kampaň vlastními silami), web</a:t>
            </a:r>
          </a:p>
          <a:p>
            <a:pPr lvl="1"/>
            <a:r>
              <a:rPr lang="cs-CZ" sz="2000" dirty="0"/>
              <a:t>Volební guláš, Kolečka v Lipkách</a:t>
            </a:r>
          </a:p>
          <a:p>
            <a:r>
              <a:rPr lang="cs-CZ" sz="2400" dirty="0"/>
              <a:t>CELKEM – 27.575 Kč (bez startovného na dračí lodě</a:t>
            </a:r>
            <a:r>
              <a:rPr lang="cs-CZ" sz="2400" dirty="0" smtClean="0"/>
              <a:t>)</a:t>
            </a: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5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42921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8560" y="-83613"/>
            <a:ext cx="7894800" cy="1143000"/>
          </a:xfrm>
        </p:spPr>
        <p:txBody>
          <a:bodyPr/>
          <a:lstStyle/>
          <a:p>
            <a:pPr algn="l"/>
            <a:r>
              <a:rPr lang="cs-CZ" b="1" dirty="0"/>
              <a:t>Rozpočet 2018 - příjmy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38560" y="1299417"/>
            <a:ext cx="7895064" cy="4276493"/>
          </a:xfrm>
        </p:spPr>
        <p:txBody>
          <a:bodyPr/>
          <a:lstStyle/>
          <a:p>
            <a:r>
              <a:rPr lang="cs-CZ" sz="2400" dirty="0"/>
              <a:t>Piráti – 22.575 Kč</a:t>
            </a:r>
          </a:p>
          <a:p>
            <a:r>
              <a:rPr lang="cs-CZ" sz="2400" dirty="0"/>
              <a:t>Zelení – 5.000 Kč</a:t>
            </a:r>
          </a:p>
          <a:p>
            <a:r>
              <a:rPr lang="cs-CZ" sz="2400" dirty="0"/>
              <a:t>Pokud vzniknou další výdaje, budou hrazeny opět z vlastních zdrojů</a:t>
            </a:r>
          </a:p>
          <a:p>
            <a:endParaRPr lang="cs-CZ" sz="2400" dirty="0"/>
          </a:p>
          <a:p>
            <a:r>
              <a:rPr lang="cs-CZ" sz="2400" dirty="0"/>
              <a:t>Velkou část práce si děláme svépomocí – roznosy tiskovin, on-line kampaň (správa </a:t>
            </a:r>
            <a:r>
              <a:rPr lang="cs-CZ" sz="2400" dirty="0" err="1"/>
              <a:t>fb</a:t>
            </a:r>
            <a:r>
              <a:rPr lang="cs-CZ" sz="2400" dirty="0"/>
              <a:t> účtu, webu), PR (příprava a psaní článků, pravidelné příspěvky do Telčských listů – neplacené), akce pořádáme ve spřátelených podnicích (tedy bez nájmu </a:t>
            </a:r>
            <a:r>
              <a:rPr lang="cs-CZ" sz="2400" dirty="0">
                <a:sym typeface="Wingdings" panose="05000000000000000000" pitchFamily="2" charset="2"/>
              </a:rPr>
              <a:t>)</a:t>
            </a:r>
            <a:r>
              <a:rPr lang="cs-CZ" sz="2400" dirty="0"/>
              <a:t>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6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0288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7542" y="-83613"/>
            <a:ext cx="7894800" cy="1143000"/>
          </a:xfrm>
        </p:spPr>
        <p:txBody>
          <a:bodyPr/>
          <a:lstStyle/>
          <a:p>
            <a:pPr algn="l"/>
            <a:r>
              <a:rPr lang="cs-CZ" b="1" dirty="0"/>
              <a:t>Dobrovolníci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38296" y="887937"/>
            <a:ext cx="7895064" cy="4276493"/>
          </a:xfrm>
        </p:spPr>
        <p:txBody>
          <a:bodyPr/>
          <a:lstStyle/>
          <a:p>
            <a:r>
              <a:rPr lang="cs-CZ" sz="2400" dirty="0"/>
              <a:t>ideální je mít silného lídra/ tým, který je „motorem“ kampaně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vymýšlí akce, hlídá termíny, spravuje administrativu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rozděluje úkoly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pravidelně komunikuje s kandidáty/ dobrovolníky – hlavně osobně!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sz="2000" dirty="0"/>
              <a:t>Motivuje, hecuje, chválí</a:t>
            </a:r>
          </a:p>
          <a:p>
            <a:r>
              <a:rPr lang="cs-CZ" sz="2400" dirty="0"/>
              <a:t>V Telči funguje tandem Jirka + Hanka</a:t>
            </a:r>
          </a:p>
          <a:p>
            <a:pPr lvl="1"/>
            <a:r>
              <a:rPr lang="cs-CZ" sz="2000" dirty="0"/>
              <a:t>dělíme se o práci podle aktuálních časových možností</a:t>
            </a:r>
          </a:p>
          <a:p>
            <a:pPr lvl="1"/>
            <a:r>
              <a:rPr lang="cs-CZ" sz="2000" dirty="0"/>
              <a:t>Aktivní členové se zapojují na základě svých „kompetencí“ a členství v jednotlivých komisích a výborech města</a:t>
            </a:r>
          </a:p>
          <a:p>
            <a:pPr lvl="1"/>
            <a:r>
              <a:rPr lang="cs-CZ" sz="2000" dirty="0"/>
              <a:t>Vytváříme a hledáme příležitosti pro zapojení nových tváří</a:t>
            </a:r>
          </a:p>
          <a:p>
            <a:r>
              <a:rPr lang="cs-CZ" sz="2400" dirty="0"/>
              <a:t>Důležitá je pravidelnost</a:t>
            </a:r>
          </a:p>
          <a:p>
            <a:pPr lvl="1"/>
            <a:r>
              <a:rPr lang="cs-CZ" sz="2000" dirty="0"/>
              <a:t>Každý měsíc článek do místních novin, alespoň 1 akce každý měsíc před volbami, pravidelné schůze kandidátů</a:t>
            </a:r>
          </a:p>
          <a:p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7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5796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ctrTitle"/>
          </p:nvPr>
        </p:nvSpPr>
        <p:spPr>
          <a:xfrm>
            <a:off x="690563" y="1511300"/>
            <a:ext cx="7877174" cy="1470025"/>
          </a:xfrm>
        </p:spPr>
        <p:txBody>
          <a:bodyPr/>
          <a:lstStyle/>
          <a:p>
            <a:r>
              <a:rPr lang="cs-CZ" sz="4800" b="1" dirty="0" smtClean="0"/>
              <a:t>DĚKUJI ZA POZORNOST</a:t>
            </a:r>
            <a:endParaRPr lang="cs-CZ" sz="4800" b="1" dirty="0"/>
          </a:p>
        </p:txBody>
      </p:sp>
      <p:sp>
        <p:nvSpPr>
          <p:cNvPr id="8" name="Podnadpis 7"/>
          <p:cNvSpPr>
            <a:spLocks noGrp="1"/>
          </p:cNvSpPr>
          <p:nvPr>
            <p:ph type="subTitle" idx="1"/>
          </p:nvPr>
        </p:nvSpPr>
        <p:spPr>
          <a:xfrm>
            <a:off x="1794510" y="3080385"/>
            <a:ext cx="6400800" cy="1752600"/>
          </a:xfrm>
        </p:spPr>
        <p:txBody>
          <a:bodyPr/>
          <a:lstStyle/>
          <a:p>
            <a:pPr algn="r"/>
            <a:r>
              <a:rPr lang="cs-CZ" sz="2800" dirty="0">
                <a:hlinkClick r:id="rId2"/>
              </a:rPr>
              <a:t>hana.hajnova@pirati.cz</a:t>
            </a:r>
            <a:endParaRPr lang="cs-CZ" sz="2800" dirty="0"/>
          </a:p>
          <a:p>
            <a:pPr algn="r"/>
            <a:r>
              <a:rPr lang="cs-CZ" sz="2800" dirty="0"/>
              <a:t>721 684 </a:t>
            </a:r>
            <a:r>
              <a:rPr lang="cs-CZ" sz="2800" dirty="0" smtClean="0"/>
              <a:t>323</a:t>
            </a:r>
            <a:endParaRPr lang="cs-CZ" sz="28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4294967295"/>
          </p:nvPr>
        </p:nvSpPr>
        <p:spPr>
          <a:xfrm>
            <a:off x="8701088" y="6418263"/>
            <a:ext cx="442912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8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581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ráti - report">
  <a:themeElements>
    <a:clrScheme name="Vlastní 19">
      <a:dk1>
        <a:srgbClr val="000000"/>
      </a:dk1>
      <a:lt1>
        <a:srgbClr val="FFFFFF"/>
      </a:lt1>
      <a:dk2>
        <a:srgbClr val="22CCBC"/>
      </a:dk2>
      <a:lt2>
        <a:srgbClr val="FFFFFF"/>
      </a:lt2>
      <a:accent1>
        <a:srgbClr val="D0F7F3"/>
      </a:accent1>
      <a:accent2>
        <a:srgbClr val="A1EFE8"/>
      </a:accent2>
      <a:accent3>
        <a:srgbClr val="73E7DC"/>
      </a:accent3>
      <a:accent4>
        <a:srgbClr val="73E7DC"/>
      </a:accent4>
      <a:accent5>
        <a:srgbClr val="19998C"/>
      </a:accent5>
      <a:accent6>
        <a:srgbClr val="10665D"/>
      </a:accent6>
      <a:hlink>
        <a:srgbClr val="000000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667</Words>
  <Application>Microsoft Office PowerPoint</Application>
  <PresentationFormat>Předvádění na obrazovce (4:3)</PresentationFormat>
  <Paragraphs>111</Paragraphs>
  <Slides>8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Calibri</vt:lpstr>
      <vt:lpstr>Arial</vt:lpstr>
      <vt:lpstr>Wingdings</vt:lpstr>
      <vt:lpstr>Roboto Condensed</vt:lpstr>
      <vt:lpstr>Tahoma</vt:lpstr>
      <vt:lpstr>Piráti - report</vt:lpstr>
      <vt:lpstr>Financování kampaně </vt:lpstr>
      <vt:lpstr>Volby 2014</vt:lpstr>
      <vt:lpstr>Prezentace aplikace PowerPoint</vt:lpstr>
      <vt:lpstr>Volby 2018</vt:lpstr>
      <vt:lpstr>Rozpočet 2018 - výdaje</vt:lpstr>
      <vt:lpstr>Rozpočet 2018 - příjmy</vt:lpstr>
      <vt:lpstr>Dobrovolníci</vt:lpstr>
      <vt:lpstr>DĚKUJI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Financování kampaně </dc:title>
  <cp:lastModifiedBy>Hana Hajnová | JIC</cp:lastModifiedBy>
  <cp:revision>3</cp:revision>
  <dcterms:modified xsi:type="dcterms:W3CDTF">2018-05-12T20:53:00Z</dcterms:modified>
</cp:coreProperties>
</file>