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33f1e0fd0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3f1e0fd0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3eab2490c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eab2490c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764eef4e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64eef4e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64eef4ed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64eef4ed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764eef4edf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64eef4edf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3eab2490c5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eab2490c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33f9969ad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3f9969ad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33f9969ad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3f9969ad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33f9969ad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33f9969ad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3eab2490c5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3eab2490c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3eab2490c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eab2490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33f9969ad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33f9969ad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33f9969ad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33f9969ad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33f9969ad3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33f9969ad3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3eab2490c5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3eab2490c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3eab2490c5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3eab2490c5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3eab2490c5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3eab2490c5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3eab2490c5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3eab2490c5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3dffbcb93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3dffbcb9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765f4c0bd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765f4c0bd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3eab2490c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eab2490c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765f4c0bdd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65f4c0bdd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3eab2490c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eab2490c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3eab2490c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eab2490c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765f4c0bdd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765f4c0bdd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3eab2490c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eab2490c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6.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6.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6.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6.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6.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6.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6.g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6.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png"/><Relationship Id="rId4" Type="http://schemas.openxmlformats.org/officeDocument/2006/relationships/image" Target="../media/image6.gif"/><Relationship Id="rId5" Type="http://schemas.openxmlformats.org/officeDocument/2006/relationships/image" Target="../media/image3.gi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6.gi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3.gi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gif"/><Relationship Id="rId4" Type="http://schemas.openxmlformats.org/officeDocument/2006/relationships/image" Target="../media/image2.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Instructions to Subjects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Confidence in perceptual decision making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2"/>
          <p:cNvSpPr txBox="1"/>
          <p:nvPr>
            <p:ph idx="1" type="body"/>
          </p:nvPr>
        </p:nvSpPr>
        <p:spPr>
          <a:xfrm>
            <a:off x="311700" y="984350"/>
            <a:ext cx="8520600" cy="79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rPr>
              <a:t>Tilted gratings can come in many different orientations. Some are very close to being vertical.</a:t>
            </a:r>
            <a:endParaRPr sz="2400">
              <a:solidFill>
                <a:srgbClr val="000000"/>
              </a:solidFill>
            </a:endParaRPr>
          </a:p>
          <a:p>
            <a:pPr indent="0" lvl="0" marL="0" rtl="0" algn="l">
              <a:spcBef>
                <a:spcPts val="1600"/>
              </a:spcBef>
              <a:spcAft>
                <a:spcPts val="0"/>
              </a:spcAft>
              <a:buNone/>
            </a:pPr>
            <a:r>
              <a:t/>
            </a:r>
            <a:endParaRPr sz="2400">
              <a:solidFill>
                <a:srgbClr val="000000"/>
              </a:solidFill>
            </a:endParaRPr>
          </a:p>
          <a:p>
            <a:pPr indent="0" lvl="0" marL="0" rtl="0" algn="l">
              <a:spcBef>
                <a:spcPts val="1600"/>
              </a:spcBef>
              <a:spcAft>
                <a:spcPts val="0"/>
              </a:spcAft>
              <a:buNone/>
            </a:pPr>
            <a:r>
              <a:t/>
            </a:r>
            <a:endParaRPr sz="2400">
              <a:solidFill>
                <a:srgbClr val="000000"/>
              </a:solidFill>
            </a:endParaRPr>
          </a:p>
          <a:p>
            <a:pPr indent="0" lvl="0" marL="0" rtl="0" algn="l">
              <a:spcBef>
                <a:spcPts val="1600"/>
              </a:spcBef>
              <a:spcAft>
                <a:spcPts val="0"/>
              </a:spcAft>
              <a:buNone/>
            </a:pPr>
            <a:r>
              <a:t/>
            </a:r>
            <a:endParaRPr sz="2400">
              <a:solidFill>
                <a:srgbClr val="000000"/>
              </a:solidFill>
            </a:endParaRPr>
          </a:p>
          <a:p>
            <a:pPr indent="0" lvl="0" marL="0" rtl="0" algn="l">
              <a:spcBef>
                <a:spcPts val="1600"/>
              </a:spcBef>
              <a:spcAft>
                <a:spcPts val="1600"/>
              </a:spcAft>
              <a:buNone/>
            </a:pPr>
            <a:r>
              <a:t/>
            </a:r>
            <a:endParaRPr sz="2400">
              <a:solidFill>
                <a:srgbClr val="000000"/>
              </a:solidFill>
            </a:endParaRPr>
          </a:p>
        </p:txBody>
      </p:sp>
      <p:pic>
        <p:nvPicPr>
          <p:cNvPr id="110" name="Google Shape;110;p22"/>
          <p:cNvPicPr preferRelativeResize="0"/>
          <p:nvPr/>
        </p:nvPicPr>
        <p:blipFill>
          <a:blip r:embed="rId3">
            <a:alphaModFix/>
          </a:blip>
          <a:stretch>
            <a:fillRect/>
          </a:stretch>
        </p:blipFill>
        <p:spPr>
          <a:xfrm rot="1669159">
            <a:off x="2827575" y="2212200"/>
            <a:ext cx="1352550" cy="1352550"/>
          </a:xfrm>
          <a:prstGeom prst="rect">
            <a:avLst/>
          </a:prstGeom>
          <a:noFill/>
          <a:ln>
            <a:noFill/>
          </a:ln>
        </p:spPr>
      </p:pic>
      <p:pic>
        <p:nvPicPr>
          <p:cNvPr id="111" name="Google Shape;111;p22"/>
          <p:cNvPicPr preferRelativeResize="0"/>
          <p:nvPr/>
        </p:nvPicPr>
        <p:blipFill>
          <a:blip r:embed="rId3">
            <a:alphaModFix/>
          </a:blip>
          <a:stretch>
            <a:fillRect/>
          </a:stretch>
        </p:blipFill>
        <p:spPr>
          <a:xfrm rot="900000">
            <a:off x="5096650" y="2212200"/>
            <a:ext cx="1352550" cy="1352550"/>
          </a:xfrm>
          <a:prstGeom prst="rect">
            <a:avLst/>
          </a:prstGeom>
          <a:noFill/>
          <a:ln>
            <a:noFill/>
          </a:ln>
        </p:spPr>
      </p:pic>
      <p:pic>
        <p:nvPicPr>
          <p:cNvPr id="112" name="Google Shape;112;p22"/>
          <p:cNvPicPr preferRelativeResize="0"/>
          <p:nvPr/>
        </p:nvPicPr>
        <p:blipFill>
          <a:blip r:embed="rId3">
            <a:alphaModFix/>
          </a:blip>
          <a:stretch>
            <a:fillRect/>
          </a:stretch>
        </p:blipFill>
        <p:spPr>
          <a:xfrm rot="-1141640">
            <a:off x="897175" y="2212200"/>
            <a:ext cx="1352550" cy="1352550"/>
          </a:xfrm>
          <a:prstGeom prst="rect">
            <a:avLst/>
          </a:prstGeom>
          <a:noFill/>
          <a:ln>
            <a:noFill/>
          </a:ln>
        </p:spPr>
      </p:pic>
      <p:pic>
        <p:nvPicPr>
          <p:cNvPr id="113" name="Google Shape;113;p22"/>
          <p:cNvPicPr preferRelativeResize="0"/>
          <p:nvPr/>
        </p:nvPicPr>
        <p:blipFill>
          <a:blip r:embed="rId3">
            <a:alphaModFix/>
          </a:blip>
          <a:stretch>
            <a:fillRect/>
          </a:stretch>
        </p:blipFill>
        <p:spPr>
          <a:xfrm rot="348554">
            <a:off x="7311800" y="2212200"/>
            <a:ext cx="1352550" cy="1352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500">
                <a:solidFill>
                  <a:srgbClr val="000000"/>
                </a:solidFill>
              </a:rPr>
              <a:t>You will perform </a:t>
            </a:r>
            <a:r>
              <a:rPr lang="en" sz="2500" u="sng">
                <a:solidFill>
                  <a:srgbClr val="000000"/>
                </a:solidFill>
              </a:rPr>
              <a:t>three</a:t>
            </a:r>
            <a:r>
              <a:rPr lang="en" sz="2500">
                <a:solidFill>
                  <a:srgbClr val="000000"/>
                </a:solidFill>
              </a:rPr>
              <a:t> different tasks in this experiment:</a:t>
            </a:r>
            <a:endParaRPr sz="25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Orientation</a:t>
            </a:r>
            <a:r>
              <a:rPr lang="en"/>
              <a:t> discrimination</a:t>
            </a:r>
            <a:endParaRPr/>
          </a:p>
          <a:p>
            <a:pPr indent="0" lvl="0" marL="0" rtl="0" algn="l">
              <a:spcBef>
                <a:spcPts val="0"/>
              </a:spcBef>
              <a:spcAft>
                <a:spcPts val="0"/>
              </a:spcAft>
              <a:buNone/>
            </a:pPr>
            <a:r>
              <a:t/>
            </a:r>
            <a:endParaRPr/>
          </a:p>
        </p:txBody>
      </p:sp>
      <p:sp>
        <p:nvSpPr>
          <p:cNvPr id="124" name="Google Shape;124;p24"/>
          <p:cNvSpPr txBox="1"/>
          <p:nvPr>
            <p:ph idx="1" type="body"/>
          </p:nvPr>
        </p:nvSpPr>
        <p:spPr>
          <a:xfrm>
            <a:off x="311700" y="1152475"/>
            <a:ext cx="5067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AutoNum type="arabicPeriod"/>
            </a:pPr>
            <a:r>
              <a:rPr lang="en">
                <a:solidFill>
                  <a:schemeClr val="dk1"/>
                </a:solidFill>
              </a:rPr>
              <a:t>Fixate your eyes at the dot presented in the centre of the screen.</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Once in every few seconds, the dot will change to a small cross.</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Immediately after the cross a </a:t>
            </a:r>
            <a:r>
              <a:rPr i="1" lang="en">
                <a:solidFill>
                  <a:schemeClr val="dk1"/>
                </a:solidFill>
              </a:rPr>
              <a:t>noisy</a:t>
            </a:r>
            <a:r>
              <a:rPr lang="en">
                <a:solidFill>
                  <a:schemeClr val="dk1"/>
                </a:solidFill>
              </a:rPr>
              <a:t> </a:t>
            </a:r>
            <a:r>
              <a:rPr i="1" lang="en">
                <a:solidFill>
                  <a:schemeClr val="dk1"/>
                </a:solidFill>
              </a:rPr>
              <a:t>grating</a:t>
            </a:r>
            <a:r>
              <a:rPr lang="en">
                <a:solidFill>
                  <a:schemeClr val="dk1"/>
                </a:solidFill>
              </a:rPr>
              <a:t> will appear on the screen.</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You will have 1.5 seconds to use your right hand to indicate whether the grating was tilted clockwise or anticlockwise</a:t>
            </a:r>
            <a:r>
              <a:rPr i="1" lang="en">
                <a:solidFill>
                  <a:schemeClr val="dk1"/>
                </a:solidFill>
              </a:rPr>
              <a:t>.</a:t>
            </a:r>
            <a:endParaRPr i="1">
              <a:solidFill>
                <a:schemeClr val="dk1"/>
              </a:solidFill>
            </a:endParaRPr>
          </a:p>
          <a:p>
            <a:pPr indent="0" lvl="0" marL="0" rtl="0" algn="l">
              <a:spcBef>
                <a:spcPts val="1600"/>
              </a:spcBef>
              <a:spcAft>
                <a:spcPts val="1600"/>
              </a:spcAft>
              <a:buNone/>
            </a:pPr>
            <a:r>
              <a:rPr lang="en">
                <a:solidFill>
                  <a:schemeClr val="dk1"/>
                </a:solidFill>
              </a:rPr>
              <a:t>Note that the noisy grating will be tilted clockwise on </a:t>
            </a:r>
            <a:r>
              <a:rPr lang="en" u="sng">
                <a:solidFill>
                  <a:schemeClr val="dk1"/>
                </a:solidFill>
              </a:rPr>
              <a:t>exactly half of the trials</a:t>
            </a:r>
            <a:r>
              <a:rPr lang="en">
                <a:solidFill>
                  <a:schemeClr val="dk1"/>
                </a:solidFill>
              </a:rPr>
              <a:t>.</a:t>
            </a:r>
            <a:endParaRPr i="1">
              <a:solidFill>
                <a:schemeClr val="dk1"/>
              </a:solidFill>
            </a:endParaRPr>
          </a:p>
        </p:txBody>
      </p:sp>
      <p:pic>
        <p:nvPicPr>
          <p:cNvPr id="125" name="Google Shape;125;p24"/>
          <p:cNvPicPr preferRelativeResize="0"/>
          <p:nvPr/>
        </p:nvPicPr>
        <p:blipFill rotWithShape="1">
          <a:blip r:embed="rId3">
            <a:alphaModFix/>
          </a:blip>
          <a:srcRect b="13962" l="53525" r="35399" t="69125"/>
          <a:stretch/>
        </p:blipFill>
        <p:spPr>
          <a:xfrm>
            <a:off x="6116200" y="2571737"/>
            <a:ext cx="1827474" cy="1827476"/>
          </a:xfrm>
          <a:prstGeom prst="rect">
            <a:avLst/>
          </a:prstGeom>
          <a:noFill/>
          <a:ln>
            <a:noFill/>
          </a:ln>
        </p:spPr>
      </p:pic>
      <p:cxnSp>
        <p:nvCxnSpPr>
          <p:cNvPr id="126" name="Google Shape;126;p24"/>
          <p:cNvCxnSpPr/>
          <p:nvPr/>
        </p:nvCxnSpPr>
        <p:spPr>
          <a:xfrm flipH="1">
            <a:off x="6519225" y="1816725"/>
            <a:ext cx="359700" cy="359700"/>
          </a:xfrm>
          <a:prstGeom prst="straightConnector1">
            <a:avLst/>
          </a:prstGeom>
          <a:noFill/>
          <a:ln cap="flat" cmpd="sng" w="38100">
            <a:solidFill>
              <a:schemeClr val="dk2"/>
            </a:solidFill>
            <a:prstDash val="solid"/>
            <a:round/>
            <a:headEnd len="med" w="med" type="none"/>
            <a:tailEnd len="med" w="med" type="none"/>
          </a:ln>
        </p:spPr>
      </p:cxnSp>
      <p:cxnSp>
        <p:nvCxnSpPr>
          <p:cNvPr id="127" name="Google Shape;127;p24"/>
          <p:cNvCxnSpPr/>
          <p:nvPr/>
        </p:nvCxnSpPr>
        <p:spPr>
          <a:xfrm flipH="1" rot="-5400000">
            <a:off x="7490075" y="1816725"/>
            <a:ext cx="359700" cy="359700"/>
          </a:xfrm>
          <a:prstGeom prst="straightConnector1">
            <a:avLst/>
          </a:prstGeom>
          <a:noFill/>
          <a:ln cap="flat" cmpd="sng" w="38100">
            <a:solidFill>
              <a:schemeClr val="dk2"/>
            </a:solidFill>
            <a:prstDash val="solid"/>
            <a:round/>
            <a:headEnd len="med" w="med" type="none"/>
            <a:tailEnd len="med" w="med" type="none"/>
          </a:ln>
        </p:spPr>
      </p:cxnSp>
      <p:pic>
        <p:nvPicPr>
          <p:cNvPr id="128" name="Google Shape;128;p24"/>
          <p:cNvPicPr preferRelativeResize="0"/>
          <p:nvPr/>
        </p:nvPicPr>
        <p:blipFill>
          <a:blip r:embed="rId4">
            <a:alphaModFix amt="12000"/>
          </a:blip>
          <a:stretch>
            <a:fillRect/>
          </a:stretch>
        </p:blipFill>
        <p:spPr>
          <a:xfrm rot="2700000">
            <a:off x="6519225" y="315675"/>
            <a:ext cx="1352550" cy="1352550"/>
          </a:xfrm>
          <a:prstGeom prst="rect">
            <a:avLst/>
          </a:prstGeom>
          <a:noFill/>
          <a:ln>
            <a:noFill/>
          </a:ln>
        </p:spPr>
      </p:pic>
      <p:pic>
        <p:nvPicPr>
          <p:cNvPr id="129" name="Google Shape;129;p24"/>
          <p:cNvPicPr preferRelativeResize="0"/>
          <p:nvPr/>
        </p:nvPicPr>
        <p:blipFill rotWithShape="1">
          <a:blip r:embed="rId5">
            <a:alphaModFix/>
          </a:blip>
          <a:srcRect b="0" l="0" r="0" t="0"/>
          <a:stretch/>
        </p:blipFill>
        <p:spPr>
          <a:xfrm>
            <a:off x="6519235" y="315522"/>
            <a:ext cx="1352700" cy="1352700"/>
          </a:xfrm>
          <a:prstGeom prst="ellipse">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Orientation</a:t>
            </a:r>
            <a:r>
              <a:rPr lang="en"/>
              <a:t> discrimination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35" name="Google Shape;135;p25"/>
          <p:cNvSpPr txBox="1"/>
          <p:nvPr>
            <p:ph idx="1" type="body"/>
          </p:nvPr>
        </p:nvSpPr>
        <p:spPr>
          <a:xfrm>
            <a:off x="311700" y="1152475"/>
            <a:ext cx="5067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AutoNum type="arabicPeriod"/>
            </a:pPr>
            <a:r>
              <a:rPr lang="en">
                <a:solidFill>
                  <a:schemeClr val="dk1"/>
                </a:solidFill>
              </a:rPr>
              <a:t>Fixate your eyes at the dot presented in the centre of the screen.</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Once in every few seconds, the dot will change to a small cross.</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Immediately after the cross a </a:t>
            </a:r>
            <a:r>
              <a:rPr i="1" lang="en">
                <a:solidFill>
                  <a:schemeClr val="dk1"/>
                </a:solidFill>
              </a:rPr>
              <a:t>noisy</a:t>
            </a:r>
            <a:r>
              <a:rPr lang="en">
                <a:solidFill>
                  <a:schemeClr val="dk1"/>
                </a:solidFill>
              </a:rPr>
              <a:t> </a:t>
            </a:r>
            <a:r>
              <a:rPr i="1" lang="en">
                <a:solidFill>
                  <a:schemeClr val="dk1"/>
                </a:solidFill>
              </a:rPr>
              <a:t>grating</a:t>
            </a:r>
            <a:r>
              <a:rPr lang="en">
                <a:solidFill>
                  <a:schemeClr val="dk1"/>
                </a:solidFill>
              </a:rPr>
              <a:t> will appear on the screen.</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You will have 1.5 seconds to use your right hand to indicate whether the grating was tilted clockwise or anticlockwise</a:t>
            </a:r>
            <a:r>
              <a:rPr i="1" lang="en">
                <a:solidFill>
                  <a:schemeClr val="dk1"/>
                </a:solidFill>
              </a:rPr>
              <a:t>.</a:t>
            </a:r>
            <a:endParaRPr i="1">
              <a:solidFill>
                <a:schemeClr val="dk1"/>
              </a:solidFill>
            </a:endParaRPr>
          </a:p>
          <a:p>
            <a:pPr indent="0" lvl="0" marL="0" rtl="0" algn="l">
              <a:spcBef>
                <a:spcPts val="1600"/>
              </a:spcBef>
              <a:spcAft>
                <a:spcPts val="0"/>
              </a:spcAft>
              <a:buClr>
                <a:schemeClr val="dk1"/>
              </a:buClr>
              <a:buSzPts val="1100"/>
              <a:buFont typeface="Arial"/>
              <a:buNone/>
            </a:pPr>
            <a:r>
              <a:rPr lang="en">
                <a:solidFill>
                  <a:schemeClr val="dk1"/>
                </a:solidFill>
              </a:rPr>
              <a:t>Note that the noisy grating will be tilted clockwise on </a:t>
            </a:r>
            <a:r>
              <a:rPr lang="en" u="sng">
                <a:solidFill>
                  <a:schemeClr val="dk1"/>
                </a:solidFill>
              </a:rPr>
              <a:t>exactly half of the trials</a:t>
            </a:r>
            <a:r>
              <a:rPr lang="en">
                <a:solidFill>
                  <a:schemeClr val="dk1"/>
                </a:solidFill>
              </a:rPr>
              <a:t>.</a:t>
            </a:r>
            <a:endParaRPr i="1">
              <a:solidFill>
                <a:schemeClr val="dk1"/>
              </a:solidFill>
            </a:endParaRPr>
          </a:p>
          <a:p>
            <a:pPr indent="0" lvl="0" marL="0" rtl="0" algn="l">
              <a:spcBef>
                <a:spcPts val="1600"/>
              </a:spcBef>
              <a:spcAft>
                <a:spcPts val="1600"/>
              </a:spcAft>
              <a:buNone/>
            </a:pPr>
            <a:r>
              <a:t/>
            </a:r>
            <a:endParaRPr>
              <a:solidFill>
                <a:srgbClr val="000000"/>
              </a:solidFill>
            </a:endParaRPr>
          </a:p>
        </p:txBody>
      </p:sp>
      <p:pic>
        <p:nvPicPr>
          <p:cNvPr id="136" name="Google Shape;136;p25"/>
          <p:cNvPicPr preferRelativeResize="0"/>
          <p:nvPr/>
        </p:nvPicPr>
        <p:blipFill rotWithShape="1">
          <a:blip r:embed="rId3">
            <a:alphaModFix/>
          </a:blip>
          <a:srcRect b="13962" l="53525" r="35399" t="69125"/>
          <a:stretch/>
        </p:blipFill>
        <p:spPr>
          <a:xfrm>
            <a:off x="6116200" y="2571737"/>
            <a:ext cx="1827474" cy="1827476"/>
          </a:xfrm>
          <a:prstGeom prst="rect">
            <a:avLst/>
          </a:prstGeom>
          <a:noFill/>
          <a:ln>
            <a:noFill/>
          </a:ln>
        </p:spPr>
      </p:pic>
      <p:cxnSp>
        <p:nvCxnSpPr>
          <p:cNvPr id="137" name="Google Shape;137;p25"/>
          <p:cNvCxnSpPr/>
          <p:nvPr/>
        </p:nvCxnSpPr>
        <p:spPr>
          <a:xfrm flipH="1">
            <a:off x="6519225" y="1816725"/>
            <a:ext cx="359700" cy="359700"/>
          </a:xfrm>
          <a:prstGeom prst="straightConnector1">
            <a:avLst/>
          </a:prstGeom>
          <a:noFill/>
          <a:ln cap="flat" cmpd="sng" w="38100">
            <a:solidFill>
              <a:schemeClr val="dk2"/>
            </a:solidFill>
            <a:prstDash val="solid"/>
            <a:round/>
            <a:headEnd len="med" w="med" type="none"/>
            <a:tailEnd len="med" w="med" type="none"/>
          </a:ln>
        </p:spPr>
      </p:cxnSp>
      <p:cxnSp>
        <p:nvCxnSpPr>
          <p:cNvPr id="138" name="Google Shape;138;p25"/>
          <p:cNvCxnSpPr/>
          <p:nvPr/>
        </p:nvCxnSpPr>
        <p:spPr>
          <a:xfrm flipH="1" rot="-5400000">
            <a:off x="7490075" y="1816725"/>
            <a:ext cx="359700" cy="359700"/>
          </a:xfrm>
          <a:prstGeom prst="straightConnector1">
            <a:avLst/>
          </a:prstGeom>
          <a:noFill/>
          <a:ln cap="flat" cmpd="sng" w="38100">
            <a:solidFill>
              <a:schemeClr val="dk2"/>
            </a:solidFill>
            <a:prstDash val="solid"/>
            <a:round/>
            <a:headEnd len="med" w="med" type="none"/>
            <a:tailEnd len="med" w="med" type="none"/>
          </a:ln>
        </p:spPr>
      </p:cxnSp>
      <p:pic>
        <p:nvPicPr>
          <p:cNvPr id="139" name="Google Shape;139;p25"/>
          <p:cNvPicPr preferRelativeResize="0"/>
          <p:nvPr/>
        </p:nvPicPr>
        <p:blipFill>
          <a:blip r:embed="rId4">
            <a:alphaModFix amt="12000"/>
          </a:blip>
          <a:stretch>
            <a:fillRect/>
          </a:stretch>
        </p:blipFill>
        <p:spPr>
          <a:xfrm rot="2700000">
            <a:off x="6519225" y="315675"/>
            <a:ext cx="1352550" cy="1352550"/>
          </a:xfrm>
          <a:prstGeom prst="rect">
            <a:avLst/>
          </a:prstGeom>
          <a:noFill/>
          <a:ln>
            <a:noFill/>
          </a:ln>
        </p:spPr>
      </p:pic>
      <p:pic>
        <p:nvPicPr>
          <p:cNvPr id="140" name="Google Shape;140;p25"/>
          <p:cNvPicPr preferRelativeResize="0"/>
          <p:nvPr/>
        </p:nvPicPr>
        <p:blipFill rotWithShape="1">
          <a:blip r:embed="rId5">
            <a:alphaModFix/>
          </a:blip>
          <a:srcRect b="0" l="0" r="0" t="0"/>
          <a:stretch/>
        </p:blipFill>
        <p:spPr>
          <a:xfrm rot="5400000">
            <a:off x="6519089" y="315526"/>
            <a:ext cx="1352700" cy="1352700"/>
          </a:xfrm>
          <a:prstGeom prst="ellipse">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Orientation</a:t>
            </a:r>
            <a:r>
              <a:rPr lang="en"/>
              <a:t> discrimination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46" name="Google Shape;146;p26"/>
          <p:cNvSpPr txBox="1"/>
          <p:nvPr>
            <p:ph idx="1" type="body"/>
          </p:nvPr>
        </p:nvSpPr>
        <p:spPr>
          <a:xfrm>
            <a:off x="311700" y="1152475"/>
            <a:ext cx="5067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AutoNum type="arabicPeriod"/>
            </a:pPr>
            <a:r>
              <a:rPr lang="en">
                <a:solidFill>
                  <a:schemeClr val="dk1"/>
                </a:solidFill>
              </a:rPr>
              <a:t>Fixate your eyes at the dot presented in the centre of the screen.</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Once in every few seconds, the dot will change to a small cross.</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Immediately after the cross a </a:t>
            </a:r>
            <a:r>
              <a:rPr i="1" lang="en">
                <a:solidFill>
                  <a:schemeClr val="dk1"/>
                </a:solidFill>
              </a:rPr>
              <a:t>noisy</a:t>
            </a:r>
            <a:r>
              <a:rPr lang="en">
                <a:solidFill>
                  <a:schemeClr val="dk1"/>
                </a:solidFill>
              </a:rPr>
              <a:t> </a:t>
            </a:r>
            <a:r>
              <a:rPr i="1" lang="en">
                <a:solidFill>
                  <a:schemeClr val="dk1"/>
                </a:solidFill>
              </a:rPr>
              <a:t>grating</a:t>
            </a:r>
            <a:r>
              <a:rPr lang="en">
                <a:solidFill>
                  <a:schemeClr val="dk1"/>
                </a:solidFill>
              </a:rPr>
              <a:t> will appear on the screen.</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You will have 1.5 seconds to use your right hand to indicate whether the grating was tilted clockwise or anticlockwise</a:t>
            </a:r>
            <a:r>
              <a:rPr i="1" lang="en">
                <a:solidFill>
                  <a:schemeClr val="dk1"/>
                </a:solidFill>
              </a:rPr>
              <a:t>.</a:t>
            </a:r>
            <a:endParaRPr i="1">
              <a:solidFill>
                <a:schemeClr val="dk1"/>
              </a:solidFill>
            </a:endParaRPr>
          </a:p>
          <a:p>
            <a:pPr indent="0" lvl="0" marL="0" rtl="0" algn="l">
              <a:spcBef>
                <a:spcPts val="1600"/>
              </a:spcBef>
              <a:spcAft>
                <a:spcPts val="0"/>
              </a:spcAft>
              <a:buClr>
                <a:schemeClr val="dk1"/>
              </a:buClr>
              <a:buSzPts val="1100"/>
              <a:buFont typeface="Arial"/>
              <a:buNone/>
            </a:pPr>
            <a:r>
              <a:rPr lang="en">
                <a:solidFill>
                  <a:schemeClr val="dk1"/>
                </a:solidFill>
              </a:rPr>
              <a:t>Note that the noisy grating will be tilted clockwise on </a:t>
            </a:r>
            <a:r>
              <a:rPr lang="en" u="sng">
                <a:solidFill>
                  <a:schemeClr val="dk1"/>
                </a:solidFill>
              </a:rPr>
              <a:t>exactly half of the trials</a:t>
            </a:r>
            <a:r>
              <a:rPr lang="en">
                <a:solidFill>
                  <a:schemeClr val="dk1"/>
                </a:solidFill>
              </a:rPr>
              <a:t>.</a:t>
            </a:r>
            <a:endParaRPr i="1">
              <a:solidFill>
                <a:schemeClr val="dk1"/>
              </a:solidFill>
            </a:endParaRPr>
          </a:p>
          <a:p>
            <a:pPr indent="0" lvl="0" marL="0" rtl="0" algn="l">
              <a:spcBef>
                <a:spcPts val="1600"/>
              </a:spcBef>
              <a:spcAft>
                <a:spcPts val="1600"/>
              </a:spcAft>
              <a:buNone/>
            </a:pPr>
            <a:r>
              <a:t/>
            </a:r>
            <a:endParaRPr>
              <a:solidFill>
                <a:srgbClr val="000000"/>
              </a:solidFill>
            </a:endParaRPr>
          </a:p>
        </p:txBody>
      </p:sp>
      <p:pic>
        <p:nvPicPr>
          <p:cNvPr id="147" name="Google Shape;147;p26"/>
          <p:cNvPicPr preferRelativeResize="0"/>
          <p:nvPr/>
        </p:nvPicPr>
        <p:blipFill rotWithShape="1">
          <a:blip r:embed="rId3">
            <a:alphaModFix/>
          </a:blip>
          <a:srcRect b="13962" l="53525" r="35399" t="69125"/>
          <a:stretch/>
        </p:blipFill>
        <p:spPr>
          <a:xfrm>
            <a:off x="6116200" y="2571737"/>
            <a:ext cx="1827474" cy="1827476"/>
          </a:xfrm>
          <a:prstGeom prst="rect">
            <a:avLst/>
          </a:prstGeom>
          <a:noFill/>
          <a:ln>
            <a:noFill/>
          </a:ln>
        </p:spPr>
      </p:pic>
      <p:cxnSp>
        <p:nvCxnSpPr>
          <p:cNvPr id="148" name="Google Shape;148;p26"/>
          <p:cNvCxnSpPr/>
          <p:nvPr/>
        </p:nvCxnSpPr>
        <p:spPr>
          <a:xfrm flipH="1">
            <a:off x="6519225" y="1816725"/>
            <a:ext cx="359700" cy="359700"/>
          </a:xfrm>
          <a:prstGeom prst="straightConnector1">
            <a:avLst/>
          </a:prstGeom>
          <a:noFill/>
          <a:ln cap="flat" cmpd="sng" w="38100">
            <a:solidFill>
              <a:schemeClr val="dk2"/>
            </a:solidFill>
            <a:prstDash val="solid"/>
            <a:round/>
            <a:headEnd len="med" w="med" type="none"/>
            <a:tailEnd len="med" w="med" type="none"/>
          </a:ln>
        </p:spPr>
      </p:cxnSp>
      <p:cxnSp>
        <p:nvCxnSpPr>
          <p:cNvPr id="149" name="Google Shape;149;p26"/>
          <p:cNvCxnSpPr/>
          <p:nvPr/>
        </p:nvCxnSpPr>
        <p:spPr>
          <a:xfrm flipH="1" rot="-5400000">
            <a:off x="7490075" y="1816725"/>
            <a:ext cx="359700" cy="359700"/>
          </a:xfrm>
          <a:prstGeom prst="straightConnector1">
            <a:avLst/>
          </a:prstGeom>
          <a:noFill/>
          <a:ln cap="flat" cmpd="sng" w="38100">
            <a:solidFill>
              <a:schemeClr val="dk2"/>
            </a:solidFill>
            <a:prstDash val="solid"/>
            <a:round/>
            <a:headEnd len="med" w="med" type="none"/>
            <a:tailEnd len="med" w="med" type="none"/>
          </a:ln>
        </p:spPr>
      </p:cxnSp>
      <p:pic>
        <p:nvPicPr>
          <p:cNvPr id="150" name="Google Shape;150;p26"/>
          <p:cNvPicPr preferRelativeResize="0"/>
          <p:nvPr/>
        </p:nvPicPr>
        <p:blipFill>
          <a:blip r:embed="rId4">
            <a:alphaModFix amt="12000"/>
          </a:blip>
          <a:stretch>
            <a:fillRect/>
          </a:stretch>
        </p:blipFill>
        <p:spPr>
          <a:xfrm rot="-2700000">
            <a:off x="6519225" y="315675"/>
            <a:ext cx="1352550" cy="1352550"/>
          </a:xfrm>
          <a:prstGeom prst="rect">
            <a:avLst/>
          </a:prstGeom>
          <a:noFill/>
          <a:ln>
            <a:noFill/>
          </a:ln>
        </p:spPr>
      </p:pic>
      <p:pic>
        <p:nvPicPr>
          <p:cNvPr id="151" name="Google Shape;151;p26"/>
          <p:cNvPicPr preferRelativeResize="0"/>
          <p:nvPr/>
        </p:nvPicPr>
        <p:blipFill rotWithShape="1">
          <a:blip r:embed="rId5">
            <a:alphaModFix/>
          </a:blip>
          <a:srcRect b="0" l="0" r="0" t="0"/>
          <a:stretch/>
        </p:blipFill>
        <p:spPr>
          <a:xfrm rot="5400000">
            <a:off x="6519089" y="315526"/>
            <a:ext cx="1352700" cy="1352700"/>
          </a:xfrm>
          <a:prstGeom prst="ellipse">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Tilt recognition</a:t>
            </a:r>
            <a:endParaRPr/>
          </a:p>
        </p:txBody>
      </p:sp>
      <p:sp>
        <p:nvSpPr>
          <p:cNvPr id="157" name="Google Shape;157;p27"/>
          <p:cNvSpPr txBox="1"/>
          <p:nvPr>
            <p:ph idx="1" type="body"/>
          </p:nvPr>
        </p:nvSpPr>
        <p:spPr>
          <a:xfrm>
            <a:off x="311700" y="1152475"/>
            <a:ext cx="5067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AutoNum type="arabicPeriod"/>
            </a:pPr>
            <a:r>
              <a:rPr lang="en">
                <a:solidFill>
                  <a:srgbClr val="000000"/>
                </a:solidFill>
              </a:rPr>
              <a:t>Fixate your eyes at the dot presented in the centre of the screen.</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Once in every few seconds, the dot will change to a small cross.</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Immediately after the cross a noisy </a:t>
            </a:r>
            <a:r>
              <a:rPr i="1" lang="en">
                <a:solidFill>
                  <a:srgbClr val="000000"/>
                </a:solidFill>
              </a:rPr>
              <a:t>grating</a:t>
            </a:r>
            <a:r>
              <a:rPr lang="en">
                <a:solidFill>
                  <a:srgbClr val="000000"/>
                </a:solidFill>
              </a:rPr>
              <a:t> will appear on the screen.</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You will have 1.5 seconds to use your right hand to indicate whether the grating was vertical or tilted</a:t>
            </a:r>
            <a:r>
              <a:rPr i="1" lang="en">
                <a:solidFill>
                  <a:srgbClr val="000000"/>
                </a:solidFill>
              </a:rPr>
              <a:t>.</a:t>
            </a:r>
            <a:endParaRPr i="1">
              <a:solidFill>
                <a:srgbClr val="000000"/>
              </a:solidFill>
            </a:endParaRPr>
          </a:p>
          <a:p>
            <a:pPr indent="0" lvl="0" marL="0" rtl="0" algn="l">
              <a:spcBef>
                <a:spcPts val="1600"/>
              </a:spcBef>
              <a:spcAft>
                <a:spcPts val="1600"/>
              </a:spcAft>
              <a:buNone/>
            </a:pPr>
            <a:r>
              <a:rPr lang="en">
                <a:solidFill>
                  <a:srgbClr val="000000"/>
                </a:solidFill>
              </a:rPr>
              <a:t>Note that the noisy grating will be tilted on </a:t>
            </a:r>
            <a:r>
              <a:rPr lang="en" u="sng">
                <a:solidFill>
                  <a:srgbClr val="000000"/>
                </a:solidFill>
              </a:rPr>
              <a:t>exactly half of the trials</a:t>
            </a:r>
            <a:r>
              <a:rPr lang="en">
                <a:solidFill>
                  <a:srgbClr val="000000"/>
                </a:solidFill>
              </a:rPr>
              <a:t>.</a:t>
            </a:r>
            <a:endParaRPr>
              <a:solidFill>
                <a:srgbClr val="000000"/>
              </a:solidFill>
            </a:endParaRPr>
          </a:p>
        </p:txBody>
      </p:sp>
      <p:pic>
        <p:nvPicPr>
          <p:cNvPr id="158" name="Google Shape;158;p27"/>
          <p:cNvPicPr preferRelativeResize="0"/>
          <p:nvPr/>
        </p:nvPicPr>
        <p:blipFill rotWithShape="1">
          <a:blip r:embed="rId3">
            <a:alphaModFix/>
          </a:blip>
          <a:srcRect b="13962" l="53525" r="35399" t="69125"/>
          <a:stretch/>
        </p:blipFill>
        <p:spPr>
          <a:xfrm>
            <a:off x="6116200" y="2571737"/>
            <a:ext cx="1827474" cy="1827476"/>
          </a:xfrm>
          <a:prstGeom prst="rect">
            <a:avLst/>
          </a:prstGeom>
          <a:noFill/>
          <a:ln>
            <a:noFill/>
          </a:ln>
        </p:spPr>
      </p:pic>
      <p:cxnSp>
        <p:nvCxnSpPr>
          <p:cNvPr id="159" name="Google Shape;159;p27"/>
          <p:cNvCxnSpPr/>
          <p:nvPr/>
        </p:nvCxnSpPr>
        <p:spPr>
          <a:xfrm>
            <a:off x="6606325" y="1620357"/>
            <a:ext cx="0" cy="476700"/>
          </a:xfrm>
          <a:prstGeom prst="straightConnector1">
            <a:avLst/>
          </a:prstGeom>
          <a:noFill/>
          <a:ln cap="flat" cmpd="sng" w="38100">
            <a:solidFill>
              <a:schemeClr val="dk2"/>
            </a:solidFill>
            <a:prstDash val="solid"/>
            <a:round/>
            <a:headEnd len="med" w="med" type="none"/>
            <a:tailEnd len="med" w="med" type="none"/>
          </a:ln>
        </p:spPr>
      </p:cxnSp>
      <p:cxnSp>
        <p:nvCxnSpPr>
          <p:cNvPr id="160" name="Google Shape;160;p27"/>
          <p:cNvCxnSpPr/>
          <p:nvPr/>
        </p:nvCxnSpPr>
        <p:spPr>
          <a:xfrm flipH="1">
            <a:off x="7490075" y="1689325"/>
            <a:ext cx="359700" cy="359700"/>
          </a:xfrm>
          <a:prstGeom prst="straightConnector1">
            <a:avLst/>
          </a:prstGeom>
          <a:noFill/>
          <a:ln cap="flat" cmpd="sng" w="38100">
            <a:solidFill>
              <a:schemeClr val="dk2"/>
            </a:solidFill>
            <a:prstDash val="solid"/>
            <a:round/>
            <a:headEnd len="med" w="med" type="none"/>
            <a:tailEnd len="med" w="med" type="none"/>
          </a:ln>
        </p:spPr>
      </p:cxnSp>
      <p:cxnSp>
        <p:nvCxnSpPr>
          <p:cNvPr id="161" name="Google Shape;161;p27"/>
          <p:cNvCxnSpPr/>
          <p:nvPr/>
        </p:nvCxnSpPr>
        <p:spPr>
          <a:xfrm flipH="1" rot="-5400000">
            <a:off x="7490075" y="1689325"/>
            <a:ext cx="359700" cy="359700"/>
          </a:xfrm>
          <a:prstGeom prst="straightConnector1">
            <a:avLst/>
          </a:prstGeom>
          <a:noFill/>
          <a:ln cap="flat" cmpd="sng" w="38100">
            <a:solidFill>
              <a:schemeClr val="dk2"/>
            </a:solidFill>
            <a:prstDash val="solid"/>
            <a:round/>
            <a:headEnd len="med" w="med" type="none"/>
            <a:tailEnd len="med" w="med" type="none"/>
          </a:ln>
        </p:spPr>
      </p:cxnSp>
      <p:pic>
        <p:nvPicPr>
          <p:cNvPr id="162" name="Google Shape;162;p27"/>
          <p:cNvPicPr preferRelativeResize="0"/>
          <p:nvPr/>
        </p:nvPicPr>
        <p:blipFill>
          <a:blip r:embed="rId4">
            <a:alphaModFix amt="12000"/>
          </a:blip>
          <a:stretch>
            <a:fillRect/>
          </a:stretch>
        </p:blipFill>
        <p:spPr>
          <a:xfrm rot="900000">
            <a:off x="6519225" y="315675"/>
            <a:ext cx="1352550" cy="1352550"/>
          </a:xfrm>
          <a:prstGeom prst="rect">
            <a:avLst/>
          </a:prstGeom>
          <a:noFill/>
          <a:ln>
            <a:noFill/>
          </a:ln>
        </p:spPr>
      </p:pic>
      <p:pic>
        <p:nvPicPr>
          <p:cNvPr id="163" name="Google Shape;163;p27"/>
          <p:cNvPicPr preferRelativeResize="0"/>
          <p:nvPr/>
        </p:nvPicPr>
        <p:blipFill rotWithShape="1">
          <a:blip r:embed="rId5">
            <a:alphaModFix/>
          </a:blip>
          <a:srcRect b="0" l="0" r="0" t="0"/>
          <a:stretch/>
        </p:blipFill>
        <p:spPr>
          <a:xfrm rot="-3599705">
            <a:off x="6519036" y="315687"/>
            <a:ext cx="1352799" cy="1352799"/>
          </a:xfrm>
          <a:prstGeom prst="ellipse">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Tilt recognition</a:t>
            </a:r>
            <a:endParaRPr/>
          </a:p>
          <a:p>
            <a:pPr indent="0" lvl="0" marL="0" rtl="0" algn="l">
              <a:spcBef>
                <a:spcPts val="0"/>
              </a:spcBef>
              <a:spcAft>
                <a:spcPts val="0"/>
              </a:spcAft>
              <a:buNone/>
            </a:pPr>
            <a:r>
              <a:t/>
            </a:r>
            <a:endParaRPr/>
          </a:p>
        </p:txBody>
      </p:sp>
      <p:sp>
        <p:nvSpPr>
          <p:cNvPr id="169" name="Google Shape;169;p28"/>
          <p:cNvSpPr txBox="1"/>
          <p:nvPr>
            <p:ph idx="1" type="body"/>
          </p:nvPr>
        </p:nvSpPr>
        <p:spPr>
          <a:xfrm>
            <a:off x="311700" y="1152475"/>
            <a:ext cx="5067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AutoNum type="arabicPeriod"/>
            </a:pPr>
            <a:r>
              <a:rPr lang="en">
                <a:solidFill>
                  <a:schemeClr val="dk1"/>
                </a:solidFill>
              </a:rPr>
              <a:t>Fixate your eyes at the dot presented in the centre of the screen.</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Once in every few seconds, the dot will change to a small cross.</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Immediately after the cross a noisy </a:t>
            </a:r>
            <a:r>
              <a:rPr i="1" lang="en">
                <a:solidFill>
                  <a:schemeClr val="dk1"/>
                </a:solidFill>
              </a:rPr>
              <a:t>grating</a:t>
            </a:r>
            <a:r>
              <a:rPr lang="en">
                <a:solidFill>
                  <a:schemeClr val="dk1"/>
                </a:solidFill>
              </a:rPr>
              <a:t> will appear on the screen.</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You will have 1.5 seconds to use your right hand to indicate whether the grating was vertical or tilted</a:t>
            </a:r>
            <a:r>
              <a:rPr i="1" lang="en">
                <a:solidFill>
                  <a:schemeClr val="dk1"/>
                </a:solidFill>
              </a:rPr>
              <a:t>.</a:t>
            </a:r>
            <a:endParaRPr i="1">
              <a:solidFill>
                <a:schemeClr val="dk1"/>
              </a:solidFill>
            </a:endParaRPr>
          </a:p>
          <a:p>
            <a:pPr indent="0" lvl="0" marL="0" rtl="0" algn="l">
              <a:spcBef>
                <a:spcPts val="1600"/>
              </a:spcBef>
              <a:spcAft>
                <a:spcPts val="1600"/>
              </a:spcAft>
              <a:buNone/>
            </a:pPr>
            <a:r>
              <a:rPr lang="en">
                <a:solidFill>
                  <a:schemeClr val="dk1"/>
                </a:solidFill>
              </a:rPr>
              <a:t>Note that the noisy grating will be tilted on </a:t>
            </a:r>
            <a:r>
              <a:rPr lang="en" u="sng">
                <a:solidFill>
                  <a:schemeClr val="dk1"/>
                </a:solidFill>
              </a:rPr>
              <a:t>exactly half of the trials</a:t>
            </a:r>
            <a:r>
              <a:rPr lang="en">
                <a:solidFill>
                  <a:schemeClr val="dk1"/>
                </a:solidFill>
              </a:rPr>
              <a:t>.</a:t>
            </a:r>
            <a:endParaRPr>
              <a:solidFill>
                <a:srgbClr val="000000"/>
              </a:solidFill>
            </a:endParaRPr>
          </a:p>
        </p:txBody>
      </p:sp>
      <p:pic>
        <p:nvPicPr>
          <p:cNvPr id="170" name="Google Shape;170;p28"/>
          <p:cNvPicPr preferRelativeResize="0"/>
          <p:nvPr/>
        </p:nvPicPr>
        <p:blipFill rotWithShape="1">
          <a:blip r:embed="rId3">
            <a:alphaModFix/>
          </a:blip>
          <a:srcRect b="13962" l="53525" r="35399" t="69125"/>
          <a:stretch/>
        </p:blipFill>
        <p:spPr>
          <a:xfrm>
            <a:off x="6116200" y="2571737"/>
            <a:ext cx="1827474" cy="1827476"/>
          </a:xfrm>
          <a:prstGeom prst="rect">
            <a:avLst/>
          </a:prstGeom>
          <a:noFill/>
          <a:ln>
            <a:noFill/>
          </a:ln>
        </p:spPr>
      </p:pic>
      <p:cxnSp>
        <p:nvCxnSpPr>
          <p:cNvPr id="171" name="Google Shape;171;p28"/>
          <p:cNvCxnSpPr/>
          <p:nvPr/>
        </p:nvCxnSpPr>
        <p:spPr>
          <a:xfrm>
            <a:off x="6606325" y="1620357"/>
            <a:ext cx="0" cy="476700"/>
          </a:xfrm>
          <a:prstGeom prst="straightConnector1">
            <a:avLst/>
          </a:prstGeom>
          <a:noFill/>
          <a:ln cap="flat" cmpd="sng" w="38100">
            <a:solidFill>
              <a:schemeClr val="dk2"/>
            </a:solidFill>
            <a:prstDash val="solid"/>
            <a:round/>
            <a:headEnd len="med" w="med" type="none"/>
            <a:tailEnd len="med" w="med" type="none"/>
          </a:ln>
        </p:spPr>
      </p:cxnSp>
      <p:cxnSp>
        <p:nvCxnSpPr>
          <p:cNvPr id="172" name="Google Shape;172;p28"/>
          <p:cNvCxnSpPr/>
          <p:nvPr/>
        </p:nvCxnSpPr>
        <p:spPr>
          <a:xfrm flipH="1">
            <a:off x="7490075" y="1689325"/>
            <a:ext cx="359700" cy="359700"/>
          </a:xfrm>
          <a:prstGeom prst="straightConnector1">
            <a:avLst/>
          </a:prstGeom>
          <a:noFill/>
          <a:ln cap="flat" cmpd="sng" w="38100">
            <a:solidFill>
              <a:schemeClr val="dk2"/>
            </a:solidFill>
            <a:prstDash val="solid"/>
            <a:round/>
            <a:headEnd len="med" w="med" type="none"/>
            <a:tailEnd len="med" w="med" type="none"/>
          </a:ln>
        </p:spPr>
      </p:cxnSp>
      <p:cxnSp>
        <p:nvCxnSpPr>
          <p:cNvPr id="173" name="Google Shape;173;p28"/>
          <p:cNvCxnSpPr/>
          <p:nvPr/>
        </p:nvCxnSpPr>
        <p:spPr>
          <a:xfrm flipH="1" rot="-5400000">
            <a:off x="7490075" y="1689325"/>
            <a:ext cx="359700" cy="359700"/>
          </a:xfrm>
          <a:prstGeom prst="straightConnector1">
            <a:avLst/>
          </a:prstGeom>
          <a:noFill/>
          <a:ln cap="flat" cmpd="sng" w="38100">
            <a:solidFill>
              <a:schemeClr val="dk2"/>
            </a:solidFill>
            <a:prstDash val="solid"/>
            <a:round/>
            <a:headEnd len="med" w="med" type="none"/>
            <a:tailEnd len="med" w="med" type="none"/>
          </a:ln>
        </p:spPr>
      </p:cxnSp>
      <p:pic>
        <p:nvPicPr>
          <p:cNvPr id="174" name="Google Shape;174;p28"/>
          <p:cNvPicPr preferRelativeResize="0"/>
          <p:nvPr/>
        </p:nvPicPr>
        <p:blipFill>
          <a:blip r:embed="rId4">
            <a:alphaModFix amt="12000"/>
          </a:blip>
          <a:stretch>
            <a:fillRect/>
          </a:stretch>
        </p:blipFill>
        <p:spPr>
          <a:xfrm rot="-2700000">
            <a:off x="6519225" y="315675"/>
            <a:ext cx="1352550" cy="1352550"/>
          </a:xfrm>
          <a:prstGeom prst="rect">
            <a:avLst/>
          </a:prstGeom>
          <a:noFill/>
          <a:ln>
            <a:noFill/>
          </a:ln>
        </p:spPr>
      </p:pic>
      <p:pic>
        <p:nvPicPr>
          <p:cNvPr id="175" name="Google Shape;175;p28"/>
          <p:cNvPicPr preferRelativeResize="0"/>
          <p:nvPr/>
        </p:nvPicPr>
        <p:blipFill rotWithShape="1">
          <a:blip r:embed="rId5">
            <a:alphaModFix/>
          </a:blip>
          <a:srcRect b="0" l="0" r="0" t="0"/>
          <a:stretch/>
        </p:blipFill>
        <p:spPr>
          <a:xfrm rot="-600081">
            <a:off x="6519050" y="315623"/>
            <a:ext cx="1352554" cy="1352554"/>
          </a:xfrm>
          <a:prstGeom prst="ellipse">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Tilt recognition</a:t>
            </a:r>
            <a:endParaRPr/>
          </a:p>
          <a:p>
            <a:pPr indent="0" lvl="0" marL="0" rtl="0" algn="l">
              <a:spcBef>
                <a:spcPts val="0"/>
              </a:spcBef>
              <a:spcAft>
                <a:spcPts val="0"/>
              </a:spcAft>
              <a:buNone/>
            </a:pPr>
            <a:r>
              <a:t/>
            </a:r>
            <a:endParaRPr/>
          </a:p>
        </p:txBody>
      </p:sp>
      <p:sp>
        <p:nvSpPr>
          <p:cNvPr id="181" name="Google Shape;181;p29"/>
          <p:cNvSpPr txBox="1"/>
          <p:nvPr>
            <p:ph idx="1" type="body"/>
          </p:nvPr>
        </p:nvSpPr>
        <p:spPr>
          <a:xfrm>
            <a:off x="311700" y="1152475"/>
            <a:ext cx="5067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AutoNum type="arabicPeriod"/>
            </a:pPr>
            <a:r>
              <a:rPr lang="en">
                <a:solidFill>
                  <a:schemeClr val="dk1"/>
                </a:solidFill>
              </a:rPr>
              <a:t>Fixate your eyes at the dot presented in the centre of the screen.</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Once in every few seconds, the dot will change to a small cross.</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Immediately after the cross a noisy </a:t>
            </a:r>
            <a:r>
              <a:rPr i="1" lang="en">
                <a:solidFill>
                  <a:schemeClr val="dk1"/>
                </a:solidFill>
              </a:rPr>
              <a:t>grating</a:t>
            </a:r>
            <a:r>
              <a:rPr lang="en">
                <a:solidFill>
                  <a:schemeClr val="dk1"/>
                </a:solidFill>
              </a:rPr>
              <a:t> will appear on the screen.</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You will have 1.5 seconds to use your right hand to indicate whether the grating was vertical or tilted</a:t>
            </a:r>
            <a:r>
              <a:rPr i="1" lang="en">
                <a:solidFill>
                  <a:schemeClr val="dk1"/>
                </a:solidFill>
              </a:rPr>
              <a:t>.</a:t>
            </a:r>
            <a:endParaRPr i="1">
              <a:solidFill>
                <a:schemeClr val="dk1"/>
              </a:solidFill>
            </a:endParaRPr>
          </a:p>
          <a:p>
            <a:pPr indent="0" lvl="0" marL="0" rtl="0" algn="l">
              <a:spcBef>
                <a:spcPts val="1600"/>
              </a:spcBef>
              <a:spcAft>
                <a:spcPts val="1600"/>
              </a:spcAft>
              <a:buNone/>
            </a:pPr>
            <a:r>
              <a:rPr lang="en">
                <a:solidFill>
                  <a:schemeClr val="dk1"/>
                </a:solidFill>
              </a:rPr>
              <a:t>Note that the noisy grating will be tilted on </a:t>
            </a:r>
            <a:r>
              <a:rPr lang="en" u="sng">
                <a:solidFill>
                  <a:schemeClr val="dk1"/>
                </a:solidFill>
              </a:rPr>
              <a:t>exactly half of the trials</a:t>
            </a:r>
            <a:r>
              <a:rPr lang="en">
                <a:solidFill>
                  <a:schemeClr val="dk1"/>
                </a:solidFill>
              </a:rPr>
              <a:t>.</a:t>
            </a:r>
            <a:endParaRPr>
              <a:solidFill>
                <a:srgbClr val="000000"/>
              </a:solidFill>
            </a:endParaRPr>
          </a:p>
        </p:txBody>
      </p:sp>
      <p:pic>
        <p:nvPicPr>
          <p:cNvPr id="182" name="Google Shape;182;p29"/>
          <p:cNvPicPr preferRelativeResize="0"/>
          <p:nvPr/>
        </p:nvPicPr>
        <p:blipFill rotWithShape="1">
          <a:blip r:embed="rId3">
            <a:alphaModFix/>
          </a:blip>
          <a:srcRect b="13962" l="53525" r="35399" t="69125"/>
          <a:stretch/>
        </p:blipFill>
        <p:spPr>
          <a:xfrm>
            <a:off x="6116200" y="2571737"/>
            <a:ext cx="1827474" cy="1827476"/>
          </a:xfrm>
          <a:prstGeom prst="rect">
            <a:avLst/>
          </a:prstGeom>
          <a:noFill/>
          <a:ln>
            <a:noFill/>
          </a:ln>
        </p:spPr>
      </p:pic>
      <p:cxnSp>
        <p:nvCxnSpPr>
          <p:cNvPr id="183" name="Google Shape;183;p29"/>
          <p:cNvCxnSpPr/>
          <p:nvPr/>
        </p:nvCxnSpPr>
        <p:spPr>
          <a:xfrm>
            <a:off x="6606325" y="1620357"/>
            <a:ext cx="0" cy="476700"/>
          </a:xfrm>
          <a:prstGeom prst="straightConnector1">
            <a:avLst/>
          </a:prstGeom>
          <a:noFill/>
          <a:ln cap="flat" cmpd="sng" w="38100">
            <a:solidFill>
              <a:schemeClr val="dk2"/>
            </a:solidFill>
            <a:prstDash val="solid"/>
            <a:round/>
            <a:headEnd len="med" w="med" type="none"/>
            <a:tailEnd len="med" w="med" type="none"/>
          </a:ln>
        </p:spPr>
      </p:cxnSp>
      <p:cxnSp>
        <p:nvCxnSpPr>
          <p:cNvPr id="184" name="Google Shape;184;p29"/>
          <p:cNvCxnSpPr/>
          <p:nvPr/>
        </p:nvCxnSpPr>
        <p:spPr>
          <a:xfrm flipH="1">
            <a:off x="7490075" y="1689325"/>
            <a:ext cx="359700" cy="359700"/>
          </a:xfrm>
          <a:prstGeom prst="straightConnector1">
            <a:avLst/>
          </a:prstGeom>
          <a:noFill/>
          <a:ln cap="flat" cmpd="sng" w="38100">
            <a:solidFill>
              <a:schemeClr val="dk2"/>
            </a:solidFill>
            <a:prstDash val="solid"/>
            <a:round/>
            <a:headEnd len="med" w="med" type="none"/>
            <a:tailEnd len="med" w="med" type="none"/>
          </a:ln>
        </p:spPr>
      </p:cxnSp>
      <p:cxnSp>
        <p:nvCxnSpPr>
          <p:cNvPr id="185" name="Google Shape;185;p29"/>
          <p:cNvCxnSpPr/>
          <p:nvPr/>
        </p:nvCxnSpPr>
        <p:spPr>
          <a:xfrm flipH="1" rot="-5400000">
            <a:off x="7490075" y="1689325"/>
            <a:ext cx="359700" cy="359700"/>
          </a:xfrm>
          <a:prstGeom prst="straightConnector1">
            <a:avLst/>
          </a:prstGeom>
          <a:noFill/>
          <a:ln cap="flat" cmpd="sng" w="38100">
            <a:solidFill>
              <a:schemeClr val="dk2"/>
            </a:solidFill>
            <a:prstDash val="solid"/>
            <a:round/>
            <a:headEnd len="med" w="med" type="none"/>
            <a:tailEnd len="med" w="med" type="none"/>
          </a:ln>
        </p:spPr>
      </p:cxnSp>
      <p:pic>
        <p:nvPicPr>
          <p:cNvPr id="186" name="Google Shape;186;p29"/>
          <p:cNvPicPr preferRelativeResize="0"/>
          <p:nvPr/>
        </p:nvPicPr>
        <p:blipFill>
          <a:blip r:embed="rId4">
            <a:alphaModFix amt="12000"/>
          </a:blip>
          <a:stretch>
            <a:fillRect/>
          </a:stretch>
        </p:blipFill>
        <p:spPr>
          <a:xfrm>
            <a:off x="6519225" y="315675"/>
            <a:ext cx="1352550" cy="1352550"/>
          </a:xfrm>
          <a:prstGeom prst="rect">
            <a:avLst/>
          </a:prstGeom>
          <a:noFill/>
          <a:ln>
            <a:noFill/>
          </a:ln>
        </p:spPr>
      </p:pic>
      <p:pic>
        <p:nvPicPr>
          <p:cNvPr id="187" name="Google Shape;187;p29"/>
          <p:cNvPicPr preferRelativeResize="0"/>
          <p:nvPr/>
        </p:nvPicPr>
        <p:blipFill rotWithShape="1">
          <a:blip r:embed="rId5">
            <a:alphaModFix/>
          </a:blip>
          <a:srcRect b="0" l="0" r="0" t="0"/>
          <a:stretch/>
        </p:blipFill>
        <p:spPr>
          <a:xfrm rot="-2699461">
            <a:off x="6519011" y="315760"/>
            <a:ext cx="1352342" cy="1352342"/>
          </a:xfrm>
          <a:prstGeom prst="ellipse">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Tilt recognition</a:t>
            </a:r>
            <a:endParaRPr/>
          </a:p>
          <a:p>
            <a:pPr indent="0" lvl="0" marL="0" rtl="0" algn="l">
              <a:spcBef>
                <a:spcPts val="0"/>
              </a:spcBef>
              <a:spcAft>
                <a:spcPts val="0"/>
              </a:spcAft>
              <a:buNone/>
            </a:pPr>
            <a:r>
              <a:t/>
            </a:r>
            <a:endParaRPr/>
          </a:p>
        </p:txBody>
      </p:sp>
      <p:sp>
        <p:nvSpPr>
          <p:cNvPr id="193" name="Google Shape;193;p30"/>
          <p:cNvSpPr txBox="1"/>
          <p:nvPr>
            <p:ph idx="1" type="body"/>
          </p:nvPr>
        </p:nvSpPr>
        <p:spPr>
          <a:xfrm>
            <a:off x="311700" y="1152475"/>
            <a:ext cx="5067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AutoNum type="arabicPeriod"/>
            </a:pPr>
            <a:r>
              <a:rPr lang="en">
                <a:solidFill>
                  <a:schemeClr val="dk1"/>
                </a:solidFill>
              </a:rPr>
              <a:t>Fixate your eyes at the dot presented in the centre of the screen.</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Once in every few seconds, the dot will change to a small cross.</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Immediately after the cross a noisy </a:t>
            </a:r>
            <a:r>
              <a:rPr i="1" lang="en">
                <a:solidFill>
                  <a:schemeClr val="dk1"/>
                </a:solidFill>
              </a:rPr>
              <a:t>grating</a:t>
            </a:r>
            <a:r>
              <a:rPr lang="en">
                <a:solidFill>
                  <a:schemeClr val="dk1"/>
                </a:solidFill>
              </a:rPr>
              <a:t> will appear on the screen.</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You will have 1.5 seconds to use your right hand to indicate whether the grating was vertical or tilted</a:t>
            </a:r>
            <a:r>
              <a:rPr i="1" lang="en">
                <a:solidFill>
                  <a:schemeClr val="dk1"/>
                </a:solidFill>
              </a:rPr>
              <a:t>.</a:t>
            </a:r>
            <a:endParaRPr i="1">
              <a:solidFill>
                <a:schemeClr val="dk1"/>
              </a:solidFill>
            </a:endParaRPr>
          </a:p>
          <a:p>
            <a:pPr indent="0" lvl="0" marL="0" rtl="0" algn="l">
              <a:spcBef>
                <a:spcPts val="1600"/>
              </a:spcBef>
              <a:spcAft>
                <a:spcPts val="1600"/>
              </a:spcAft>
              <a:buNone/>
            </a:pPr>
            <a:r>
              <a:rPr lang="en">
                <a:solidFill>
                  <a:schemeClr val="dk1"/>
                </a:solidFill>
              </a:rPr>
              <a:t>Note that the noisy grating will be tilted on </a:t>
            </a:r>
            <a:r>
              <a:rPr lang="en" u="sng">
                <a:solidFill>
                  <a:schemeClr val="dk1"/>
                </a:solidFill>
              </a:rPr>
              <a:t>exactly half of the trials</a:t>
            </a:r>
            <a:r>
              <a:rPr lang="en">
                <a:solidFill>
                  <a:schemeClr val="dk1"/>
                </a:solidFill>
              </a:rPr>
              <a:t>.</a:t>
            </a:r>
            <a:endParaRPr>
              <a:solidFill>
                <a:srgbClr val="000000"/>
              </a:solidFill>
            </a:endParaRPr>
          </a:p>
        </p:txBody>
      </p:sp>
      <p:pic>
        <p:nvPicPr>
          <p:cNvPr id="194" name="Google Shape;194;p30"/>
          <p:cNvPicPr preferRelativeResize="0"/>
          <p:nvPr/>
        </p:nvPicPr>
        <p:blipFill rotWithShape="1">
          <a:blip r:embed="rId3">
            <a:alphaModFix/>
          </a:blip>
          <a:srcRect b="13962" l="53525" r="35399" t="69125"/>
          <a:stretch/>
        </p:blipFill>
        <p:spPr>
          <a:xfrm>
            <a:off x="6116200" y="2571737"/>
            <a:ext cx="1827474" cy="1827476"/>
          </a:xfrm>
          <a:prstGeom prst="rect">
            <a:avLst/>
          </a:prstGeom>
          <a:noFill/>
          <a:ln>
            <a:noFill/>
          </a:ln>
        </p:spPr>
      </p:pic>
      <p:cxnSp>
        <p:nvCxnSpPr>
          <p:cNvPr id="195" name="Google Shape;195;p30"/>
          <p:cNvCxnSpPr/>
          <p:nvPr/>
        </p:nvCxnSpPr>
        <p:spPr>
          <a:xfrm>
            <a:off x="6606325" y="1620357"/>
            <a:ext cx="0" cy="476700"/>
          </a:xfrm>
          <a:prstGeom prst="straightConnector1">
            <a:avLst/>
          </a:prstGeom>
          <a:noFill/>
          <a:ln cap="flat" cmpd="sng" w="38100">
            <a:solidFill>
              <a:schemeClr val="dk2"/>
            </a:solidFill>
            <a:prstDash val="solid"/>
            <a:round/>
            <a:headEnd len="med" w="med" type="none"/>
            <a:tailEnd len="med" w="med" type="none"/>
          </a:ln>
        </p:spPr>
      </p:cxnSp>
      <p:cxnSp>
        <p:nvCxnSpPr>
          <p:cNvPr id="196" name="Google Shape;196;p30"/>
          <p:cNvCxnSpPr/>
          <p:nvPr/>
        </p:nvCxnSpPr>
        <p:spPr>
          <a:xfrm flipH="1">
            <a:off x="7490075" y="1689325"/>
            <a:ext cx="359700" cy="359700"/>
          </a:xfrm>
          <a:prstGeom prst="straightConnector1">
            <a:avLst/>
          </a:prstGeom>
          <a:noFill/>
          <a:ln cap="flat" cmpd="sng" w="38100">
            <a:solidFill>
              <a:schemeClr val="dk2"/>
            </a:solidFill>
            <a:prstDash val="solid"/>
            <a:round/>
            <a:headEnd len="med" w="med" type="none"/>
            <a:tailEnd len="med" w="med" type="none"/>
          </a:ln>
        </p:spPr>
      </p:cxnSp>
      <p:cxnSp>
        <p:nvCxnSpPr>
          <p:cNvPr id="197" name="Google Shape;197;p30"/>
          <p:cNvCxnSpPr/>
          <p:nvPr/>
        </p:nvCxnSpPr>
        <p:spPr>
          <a:xfrm flipH="1" rot="-5400000">
            <a:off x="7490075" y="1689325"/>
            <a:ext cx="359700" cy="359700"/>
          </a:xfrm>
          <a:prstGeom prst="straightConnector1">
            <a:avLst/>
          </a:prstGeom>
          <a:noFill/>
          <a:ln cap="flat" cmpd="sng" w="38100">
            <a:solidFill>
              <a:schemeClr val="dk2"/>
            </a:solidFill>
            <a:prstDash val="solid"/>
            <a:round/>
            <a:headEnd len="med" w="med" type="none"/>
            <a:tailEnd len="med" w="med" type="none"/>
          </a:ln>
        </p:spPr>
      </p:cxnSp>
      <p:pic>
        <p:nvPicPr>
          <p:cNvPr id="198" name="Google Shape;198;p30"/>
          <p:cNvPicPr preferRelativeResize="0"/>
          <p:nvPr/>
        </p:nvPicPr>
        <p:blipFill>
          <a:blip r:embed="rId4">
            <a:alphaModFix amt="12000"/>
          </a:blip>
          <a:stretch>
            <a:fillRect/>
          </a:stretch>
        </p:blipFill>
        <p:spPr>
          <a:xfrm rot="753438">
            <a:off x="6519225" y="315675"/>
            <a:ext cx="1352550" cy="1352550"/>
          </a:xfrm>
          <a:prstGeom prst="rect">
            <a:avLst/>
          </a:prstGeom>
          <a:noFill/>
          <a:ln>
            <a:noFill/>
          </a:ln>
        </p:spPr>
      </p:pic>
      <p:pic>
        <p:nvPicPr>
          <p:cNvPr id="199" name="Google Shape;199;p30"/>
          <p:cNvPicPr preferRelativeResize="0"/>
          <p:nvPr/>
        </p:nvPicPr>
        <p:blipFill rotWithShape="1">
          <a:blip r:embed="rId5">
            <a:alphaModFix/>
          </a:blip>
          <a:srcRect b="0" l="0" r="0" t="0"/>
          <a:stretch/>
        </p:blipFill>
        <p:spPr>
          <a:xfrm rot="-2100083">
            <a:off x="6519079" y="315449"/>
            <a:ext cx="1352519" cy="1352519"/>
          </a:xfrm>
          <a:prstGeom prst="ellipse">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 detection</a:t>
            </a:r>
            <a:endParaRPr/>
          </a:p>
        </p:txBody>
      </p:sp>
      <p:sp>
        <p:nvSpPr>
          <p:cNvPr id="205" name="Google Shape;205;p31"/>
          <p:cNvSpPr txBox="1"/>
          <p:nvPr>
            <p:ph idx="1" type="body"/>
          </p:nvPr>
        </p:nvSpPr>
        <p:spPr>
          <a:xfrm>
            <a:off x="311700" y="1152475"/>
            <a:ext cx="5067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AutoNum type="arabicPeriod"/>
            </a:pPr>
            <a:r>
              <a:rPr lang="en">
                <a:solidFill>
                  <a:srgbClr val="000000"/>
                </a:solidFill>
              </a:rPr>
              <a:t>Fixate your eyes at the dot presented in the centre of the screen.</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Once in every few seconds, the dot will change to a small cross.</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On exactly half of the trials, immediately after the cross a </a:t>
            </a:r>
            <a:r>
              <a:rPr i="1" lang="en">
                <a:solidFill>
                  <a:srgbClr val="000000"/>
                </a:solidFill>
              </a:rPr>
              <a:t>noisy grating</a:t>
            </a:r>
            <a:r>
              <a:rPr lang="en">
                <a:solidFill>
                  <a:srgbClr val="000000"/>
                </a:solidFill>
              </a:rPr>
              <a:t> will appear on the screen. On the other half it will be just </a:t>
            </a:r>
            <a:r>
              <a:rPr i="1" lang="en">
                <a:solidFill>
                  <a:srgbClr val="000000"/>
                </a:solidFill>
              </a:rPr>
              <a:t>noise </a:t>
            </a:r>
            <a:r>
              <a:rPr lang="en">
                <a:solidFill>
                  <a:srgbClr val="000000"/>
                </a:solidFill>
              </a:rPr>
              <a:t>without a grating in it</a:t>
            </a:r>
            <a:r>
              <a:rPr lang="en">
                <a:solidFill>
                  <a:srgbClr val="000000"/>
                </a:solidFill>
              </a:rPr>
              <a:t>.</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You will have 1.5 seconds to use your right hand to indicate whether a grating appeared or not (Y for ‘yes’, </a:t>
            </a:r>
            <a:r>
              <a:rPr lang="en">
                <a:solidFill>
                  <a:schemeClr val="dk1"/>
                </a:solidFill>
              </a:rPr>
              <a:t>N for ‘no’ </a:t>
            </a:r>
            <a:r>
              <a:rPr lang="en">
                <a:solidFill>
                  <a:srgbClr val="000000"/>
                </a:solidFill>
              </a:rPr>
              <a:t>).</a:t>
            </a:r>
            <a:endParaRPr i="1">
              <a:solidFill>
                <a:srgbClr val="000000"/>
              </a:solidFill>
            </a:endParaRPr>
          </a:p>
        </p:txBody>
      </p:sp>
      <p:pic>
        <p:nvPicPr>
          <p:cNvPr id="206" name="Google Shape;206;p31"/>
          <p:cNvPicPr preferRelativeResize="0"/>
          <p:nvPr/>
        </p:nvPicPr>
        <p:blipFill rotWithShape="1">
          <a:blip r:embed="rId3">
            <a:alphaModFix/>
          </a:blip>
          <a:srcRect b="13962" l="53525" r="35399" t="69125"/>
          <a:stretch/>
        </p:blipFill>
        <p:spPr>
          <a:xfrm>
            <a:off x="6116200" y="2571737"/>
            <a:ext cx="1827474" cy="1827476"/>
          </a:xfrm>
          <a:prstGeom prst="rect">
            <a:avLst/>
          </a:prstGeom>
          <a:noFill/>
          <a:ln>
            <a:noFill/>
          </a:ln>
        </p:spPr>
      </p:pic>
      <p:sp>
        <p:nvSpPr>
          <p:cNvPr id="207" name="Google Shape;207;p31"/>
          <p:cNvSpPr txBox="1"/>
          <p:nvPr/>
        </p:nvSpPr>
        <p:spPr>
          <a:xfrm>
            <a:off x="6367224" y="1469813"/>
            <a:ext cx="1915500" cy="85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666666"/>
                </a:solidFill>
              </a:rPr>
              <a:t>Y     N</a:t>
            </a:r>
            <a:endParaRPr sz="4000">
              <a:solidFill>
                <a:srgbClr val="666666"/>
              </a:solidFill>
            </a:endParaRPr>
          </a:p>
        </p:txBody>
      </p:sp>
      <p:pic>
        <p:nvPicPr>
          <p:cNvPr id="208" name="Google Shape;208;p31"/>
          <p:cNvPicPr preferRelativeResize="0"/>
          <p:nvPr/>
        </p:nvPicPr>
        <p:blipFill>
          <a:blip r:embed="rId4">
            <a:alphaModFix amt="12000"/>
          </a:blip>
          <a:stretch>
            <a:fillRect/>
          </a:stretch>
        </p:blipFill>
        <p:spPr>
          <a:xfrm rot="900000">
            <a:off x="6519225" y="315675"/>
            <a:ext cx="1352550" cy="1352550"/>
          </a:xfrm>
          <a:prstGeom prst="rect">
            <a:avLst/>
          </a:prstGeom>
          <a:noFill/>
          <a:ln>
            <a:noFill/>
          </a:ln>
        </p:spPr>
      </p:pic>
      <p:pic>
        <p:nvPicPr>
          <p:cNvPr id="209" name="Google Shape;209;p31"/>
          <p:cNvPicPr preferRelativeResize="0"/>
          <p:nvPr/>
        </p:nvPicPr>
        <p:blipFill rotWithShape="1">
          <a:blip r:embed="rId5">
            <a:alphaModFix/>
          </a:blip>
          <a:srcRect b="0" l="0" r="0" t="0"/>
          <a:stretch/>
        </p:blipFill>
        <p:spPr>
          <a:xfrm rot="-600081">
            <a:off x="6519050" y="315623"/>
            <a:ext cx="1352554" cy="1352554"/>
          </a:xfrm>
          <a:prstGeom prst="ellipse">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5">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idx="1" type="body"/>
          </p:nvPr>
        </p:nvSpPr>
        <p:spPr>
          <a:xfrm>
            <a:off x="311700" y="1496800"/>
            <a:ext cx="8520600" cy="120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rPr>
              <a:t>Hi and thanks for taking part in my experiment.</a:t>
            </a:r>
            <a:endParaRPr sz="2400">
              <a:solidFill>
                <a:srgbClr val="000000"/>
              </a:solidFill>
            </a:endParaRPr>
          </a:p>
          <a:p>
            <a:pPr indent="0" lvl="0" marL="0" rtl="0" algn="l">
              <a:spcBef>
                <a:spcPts val="1600"/>
              </a:spcBef>
              <a:spcAft>
                <a:spcPts val="0"/>
              </a:spcAft>
              <a:buNone/>
            </a:pPr>
            <a:r>
              <a:rPr lang="en" sz="2400">
                <a:solidFill>
                  <a:srgbClr val="000000"/>
                </a:solidFill>
              </a:rPr>
              <a:t>Before we begin, let’s start with some terminology:</a:t>
            </a:r>
            <a:endParaRPr sz="2400">
              <a:solidFill>
                <a:srgbClr val="000000"/>
              </a:solidFill>
            </a:endParaRPr>
          </a:p>
          <a:p>
            <a:pPr indent="0" lvl="0" marL="0" rtl="0" algn="l">
              <a:spcBef>
                <a:spcPts val="1600"/>
              </a:spcBef>
              <a:spcAft>
                <a:spcPts val="1600"/>
              </a:spcAft>
              <a:buNone/>
            </a:pPr>
            <a:r>
              <a:t/>
            </a:r>
            <a:endParaRPr sz="24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 detection</a:t>
            </a:r>
            <a:endParaRPr/>
          </a:p>
        </p:txBody>
      </p:sp>
      <p:sp>
        <p:nvSpPr>
          <p:cNvPr id="215" name="Google Shape;215;p32"/>
          <p:cNvSpPr txBox="1"/>
          <p:nvPr>
            <p:ph idx="1" type="body"/>
          </p:nvPr>
        </p:nvSpPr>
        <p:spPr>
          <a:xfrm>
            <a:off x="311700" y="1152475"/>
            <a:ext cx="5067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AutoNum type="arabicPeriod"/>
            </a:pPr>
            <a:r>
              <a:rPr lang="en">
                <a:solidFill>
                  <a:schemeClr val="dk1"/>
                </a:solidFill>
              </a:rPr>
              <a:t>Fixate your eyes at the dot presented in the centre of the screen.</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Once in every few seconds, the dot will change to a small cross.</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On exactly half of the trials, immediately after the cross a </a:t>
            </a:r>
            <a:r>
              <a:rPr i="1" lang="en">
                <a:solidFill>
                  <a:schemeClr val="dk1"/>
                </a:solidFill>
              </a:rPr>
              <a:t>noisy grating</a:t>
            </a:r>
            <a:r>
              <a:rPr lang="en">
                <a:solidFill>
                  <a:schemeClr val="dk1"/>
                </a:solidFill>
              </a:rPr>
              <a:t> will appear on the screen. On the other half it will be just </a:t>
            </a:r>
            <a:r>
              <a:rPr i="1" lang="en">
                <a:solidFill>
                  <a:schemeClr val="dk1"/>
                </a:solidFill>
              </a:rPr>
              <a:t>noise </a:t>
            </a:r>
            <a:r>
              <a:rPr lang="en">
                <a:solidFill>
                  <a:schemeClr val="dk1"/>
                </a:solidFill>
              </a:rPr>
              <a:t>without a grating in it.</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You will have 1.5 seconds to use your right hand to indicate whether a grating appeared or not (Y for ‘yes’, N for ‘no’ ).</a:t>
            </a:r>
            <a:endParaRPr>
              <a:solidFill>
                <a:schemeClr val="dk1"/>
              </a:solidFill>
            </a:endParaRPr>
          </a:p>
        </p:txBody>
      </p:sp>
      <p:pic>
        <p:nvPicPr>
          <p:cNvPr id="216" name="Google Shape;216;p32"/>
          <p:cNvPicPr preferRelativeResize="0"/>
          <p:nvPr/>
        </p:nvPicPr>
        <p:blipFill rotWithShape="1">
          <a:blip r:embed="rId3">
            <a:alphaModFix/>
          </a:blip>
          <a:srcRect b="13962" l="53525" r="35399" t="69125"/>
          <a:stretch/>
        </p:blipFill>
        <p:spPr>
          <a:xfrm>
            <a:off x="6116200" y="2571737"/>
            <a:ext cx="1827474" cy="1827476"/>
          </a:xfrm>
          <a:prstGeom prst="rect">
            <a:avLst/>
          </a:prstGeom>
          <a:noFill/>
          <a:ln>
            <a:noFill/>
          </a:ln>
        </p:spPr>
      </p:pic>
      <p:sp>
        <p:nvSpPr>
          <p:cNvPr id="217" name="Google Shape;217;p32"/>
          <p:cNvSpPr txBox="1"/>
          <p:nvPr/>
        </p:nvSpPr>
        <p:spPr>
          <a:xfrm>
            <a:off x="6367224" y="1469813"/>
            <a:ext cx="1915500" cy="85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666666"/>
                </a:solidFill>
              </a:rPr>
              <a:t>Y     N</a:t>
            </a:r>
            <a:endParaRPr sz="4000">
              <a:solidFill>
                <a:srgbClr val="666666"/>
              </a:solidFill>
            </a:endParaRPr>
          </a:p>
        </p:txBody>
      </p:sp>
      <p:pic>
        <p:nvPicPr>
          <p:cNvPr id="218" name="Google Shape;218;p32"/>
          <p:cNvPicPr preferRelativeResize="0"/>
          <p:nvPr/>
        </p:nvPicPr>
        <p:blipFill rotWithShape="1">
          <a:blip r:embed="rId4">
            <a:alphaModFix/>
          </a:blip>
          <a:srcRect b="0" l="0" r="0" t="0"/>
          <a:stretch/>
        </p:blipFill>
        <p:spPr>
          <a:xfrm rot="-600081">
            <a:off x="6519050" y="315623"/>
            <a:ext cx="1352554" cy="1352554"/>
          </a:xfrm>
          <a:prstGeom prst="ellipse">
            <a:avLst/>
          </a:prstGeom>
          <a:noFill/>
          <a:ln>
            <a:noFill/>
          </a:ln>
        </p:spPr>
      </p:pic>
      <p:pic>
        <p:nvPicPr>
          <p:cNvPr id="219" name="Google Shape;219;p32"/>
          <p:cNvPicPr preferRelativeResize="0"/>
          <p:nvPr/>
        </p:nvPicPr>
        <p:blipFill>
          <a:blip r:embed="rId5">
            <a:alphaModFix/>
          </a:blip>
          <a:stretch>
            <a:fillRect/>
          </a:stretch>
        </p:blipFill>
        <p:spPr>
          <a:xfrm>
            <a:off x="6520475" y="312283"/>
            <a:ext cx="1352400" cy="1352400"/>
          </a:xfrm>
          <a:prstGeom prst="ellipse">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 detection</a:t>
            </a:r>
            <a:endParaRPr/>
          </a:p>
        </p:txBody>
      </p:sp>
      <p:sp>
        <p:nvSpPr>
          <p:cNvPr id="225" name="Google Shape;225;p33"/>
          <p:cNvSpPr txBox="1"/>
          <p:nvPr>
            <p:ph idx="1" type="body"/>
          </p:nvPr>
        </p:nvSpPr>
        <p:spPr>
          <a:xfrm>
            <a:off x="311700" y="1152475"/>
            <a:ext cx="5067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AutoNum type="arabicPeriod"/>
            </a:pPr>
            <a:r>
              <a:rPr lang="en">
                <a:solidFill>
                  <a:schemeClr val="dk1"/>
                </a:solidFill>
              </a:rPr>
              <a:t>Fixate your eyes at the dot presented in the centre of the screen.</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Once in every few seconds, the dot will change to a small cross.</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On exactly half of the trials, immediately after the cross a </a:t>
            </a:r>
            <a:r>
              <a:rPr i="1" lang="en">
                <a:solidFill>
                  <a:schemeClr val="dk1"/>
                </a:solidFill>
              </a:rPr>
              <a:t>noisy grating</a:t>
            </a:r>
            <a:r>
              <a:rPr lang="en">
                <a:solidFill>
                  <a:schemeClr val="dk1"/>
                </a:solidFill>
              </a:rPr>
              <a:t> will appear on the screen. On the other half it will be just </a:t>
            </a:r>
            <a:r>
              <a:rPr i="1" lang="en">
                <a:solidFill>
                  <a:schemeClr val="dk1"/>
                </a:solidFill>
              </a:rPr>
              <a:t>noise </a:t>
            </a:r>
            <a:r>
              <a:rPr lang="en">
                <a:solidFill>
                  <a:schemeClr val="dk1"/>
                </a:solidFill>
              </a:rPr>
              <a:t>without a grating in it.</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You will have 1.5 seconds to use your right hand to indicate whether a grating appeared or not (Y for ‘yes’, N for ‘no’ ).</a:t>
            </a:r>
            <a:endParaRPr>
              <a:solidFill>
                <a:schemeClr val="dk1"/>
              </a:solidFill>
            </a:endParaRPr>
          </a:p>
        </p:txBody>
      </p:sp>
      <p:pic>
        <p:nvPicPr>
          <p:cNvPr id="226" name="Google Shape;226;p33"/>
          <p:cNvPicPr preferRelativeResize="0"/>
          <p:nvPr/>
        </p:nvPicPr>
        <p:blipFill rotWithShape="1">
          <a:blip r:embed="rId3">
            <a:alphaModFix/>
          </a:blip>
          <a:srcRect b="13962" l="53525" r="35399" t="69125"/>
          <a:stretch/>
        </p:blipFill>
        <p:spPr>
          <a:xfrm>
            <a:off x="6116200" y="2571737"/>
            <a:ext cx="1827474" cy="1827476"/>
          </a:xfrm>
          <a:prstGeom prst="rect">
            <a:avLst/>
          </a:prstGeom>
          <a:noFill/>
          <a:ln>
            <a:noFill/>
          </a:ln>
        </p:spPr>
      </p:pic>
      <p:sp>
        <p:nvSpPr>
          <p:cNvPr id="227" name="Google Shape;227;p33"/>
          <p:cNvSpPr txBox="1"/>
          <p:nvPr/>
        </p:nvSpPr>
        <p:spPr>
          <a:xfrm>
            <a:off x="6367224" y="1469813"/>
            <a:ext cx="1915500" cy="85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666666"/>
                </a:solidFill>
              </a:rPr>
              <a:t>Y     N</a:t>
            </a:r>
            <a:endParaRPr sz="4000">
              <a:solidFill>
                <a:srgbClr val="666666"/>
              </a:solidFill>
            </a:endParaRPr>
          </a:p>
        </p:txBody>
      </p:sp>
      <p:pic>
        <p:nvPicPr>
          <p:cNvPr id="228" name="Google Shape;228;p33"/>
          <p:cNvPicPr preferRelativeResize="0"/>
          <p:nvPr/>
        </p:nvPicPr>
        <p:blipFill>
          <a:blip r:embed="rId4">
            <a:alphaModFix amt="12000"/>
          </a:blip>
          <a:stretch>
            <a:fillRect/>
          </a:stretch>
        </p:blipFill>
        <p:spPr>
          <a:xfrm>
            <a:off x="6519225" y="315675"/>
            <a:ext cx="1352550" cy="1352550"/>
          </a:xfrm>
          <a:prstGeom prst="rect">
            <a:avLst/>
          </a:prstGeom>
          <a:noFill/>
          <a:ln>
            <a:noFill/>
          </a:ln>
        </p:spPr>
      </p:pic>
      <p:pic>
        <p:nvPicPr>
          <p:cNvPr id="229" name="Google Shape;229;p33"/>
          <p:cNvPicPr preferRelativeResize="0"/>
          <p:nvPr/>
        </p:nvPicPr>
        <p:blipFill rotWithShape="1">
          <a:blip r:embed="rId5">
            <a:alphaModFix/>
          </a:blip>
          <a:srcRect b="0" l="0" r="0" t="0"/>
          <a:stretch/>
        </p:blipFill>
        <p:spPr>
          <a:xfrm rot="-1800016">
            <a:off x="6519035" y="315633"/>
            <a:ext cx="1352389" cy="1352389"/>
          </a:xfrm>
          <a:prstGeom prst="ellipse">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 detection</a:t>
            </a:r>
            <a:endParaRPr/>
          </a:p>
        </p:txBody>
      </p:sp>
      <p:sp>
        <p:nvSpPr>
          <p:cNvPr id="235" name="Google Shape;235;p34"/>
          <p:cNvSpPr txBox="1"/>
          <p:nvPr>
            <p:ph idx="1" type="body"/>
          </p:nvPr>
        </p:nvSpPr>
        <p:spPr>
          <a:xfrm>
            <a:off x="311700" y="1152475"/>
            <a:ext cx="5067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AutoNum type="arabicPeriod"/>
            </a:pPr>
            <a:r>
              <a:rPr lang="en">
                <a:solidFill>
                  <a:schemeClr val="dk1"/>
                </a:solidFill>
              </a:rPr>
              <a:t>Fixate your eyes at the dot presented in the centre of the screen.</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Once in every few seconds, the dot will change to a small cross.</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On exactly half of the trials, immediately after the cross a </a:t>
            </a:r>
            <a:r>
              <a:rPr i="1" lang="en">
                <a:solidFill>
                  <a:schemeClr val="dk1"/>
                </a:solidFill>
              </a:rPr>
              <a:t>noisy grating</a:t>
            </a:r>
            <a:r>
              <a:rPr lang="en">
                <a:solidFill>
                  <a:schemeClr val="dk1"/>
                </a:solidFill>
              </a:rPr>
              <a:t> will appear on the screen. On the other half it will be just </a:t>
            </a:r>
            <a:r>
              <a:rPr i="1" lang="en">
                <a:solidFill>
                  <a:schemeClr val="dk1"/>
                </a:solidFill>
              </a:rPr>
              <a:t>noise </a:t>
            </a:r>
            <a:r>
              <a:rPr lang="en">
                <a:solidFill>
                  <a:schemeClr val="dk1"/>
                </a:solidFill>
              </a:rPr>
              <a:t>without a grating in it.</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You will have 1.5 seconds to use your right hand to indicate whether a grating appeared or not (Y for ‘yes’, N for ‘no’ ).</a:t>
            </a:r>
            <a:endParaRPr>
              <a:solidFill>
                <a:schemeClr val="dk1"/>
              </a:solidFill>
            </a:endParaRPr>
          </a:p>
        </p:txBody>
      </p:sp>
      <p:pic>
        <p:nvPicPr>
          <p:cNvPr id="236" name="Google Shape;236;p34"/>
          <p:cNvPicPr preferRelativeResize="0"/>
          <p:nvPr/>
        </p:nvPicPr>
        <p:blipFill rotWithShape="1">
          <a:blip r:embed="rId3">
            <a:alphaModFix/>
          </a:blip>
          <a:srcRect b="13962" l="53525" r="35399" t="69125"/>
          <a:stretch/>
        </p:blipFill>
        <p:spPr>
          <a:xfrm>
            <a:off x="6116200" y="2571737"/>
            <a:ext cx="1827474" cy="1827476"/>
          </a:xfrm>
          <a:prstGeom prst="rect">
            <a:avLst/>
          </a:prstGeom>
          <a:noFill/>
          <a:ln>
            <a:noFill/>
          </a:ln>
        </p:spPr>
      </p:pic>
      <p:sp>
        <p:nvSpPr>
          <p:cNvPr id="237" name="Google Shape;237;p34"/>
          <p:cNvSpPr txBox="1"/>
          <p:nvPr/>
        </p:nvSpPr>
        <p:spPr>
          <a:xfrm>
            <a:off x="6367224" y="1469813"/>
            <a:ext cx="1915500" cy="85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666666"/>
                </a:solidFill>
              </a:rPr>
              <a:t>Y     N</a:t>
            </a:r>
            <a:endParaRPr sz="4000">
              <a:solidFill>
                <a:srgbClr val="666666"/>
              </a:solidFill>
            </a:endParaRPr>
          </a:p>
        </p:txBody>
      </p:sp>
      <p:pic>
        <p:nvPicPr>
          <p:cNvPr id="238" name="Google Shape;238;p34"/>
          <p:cNvPicPr preferRelativeResize="0"/>
          <p:nvPr/>
        </p:nvPicPr>
        <p:blipFill>
          <a:blip r:embed="rId4">
            <a:alphaModFix amt="12000"/>
          </a:blip>
          <a:stretch>
            <a:fillRect/>
          </a:stretch>
        </p:blipFill>
        <p:spPr>
          <a:xfrm rot="-537520">
            <a:off x="6519225" y="315675"/>
            <a:ext cx="1352550" cy="1352550"/>
          </a:xfrm>
          <a:prstGeom prst="rect">
            <a:avLst/>
          </a:prstGeom>
          <a:noFill/>
          <a:ln>
            <a:noFill/>
          </a:ln>
        </p:spPr>
      </p:pic>
      <p:pic>
        <p:nvPicPr>
          <p:cNvPr id="239" name="Google Shape;239;p34"/>
          <p:cNvPicPr preferRelativeResize="0"/>
          <p:nvPr/>
        </p:nvPicPr>
        <p:blipFill>
          <a:blip r:embed="rId5">
            <a:alphaModFix/>
          </a:blip>
          <a:stretch>
            <a:fillRect/>
          </a:stretch>
        </p:blipFill>
        <p:spPr>
          <a:xfrm>
            <a:off x="6520475" y="312283"/>
            <a:ext cx="1352400" cy="1352400"/>
          </a:xfrm>
          <a:prstGeom prst="ellipse">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500">
                <a:solidFill>
                  <a:srgbClr val="000000"/>
                </a:solidFill>
              </a:rPr>
              <a:t>In all three tasks you will be asked to rate your confidence in your decisions immediately after responding. You will have 2.5 seconds to do that. The confidence rating is an important part of the task.</a:t>
            </a:r>
            <a:endParaRPr sz="2500">
              <a:solidFill>
                <a:srgbClr val="0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6"/>
          <p:cNvSpPr/>
          <p:nvPr/>
        </p:nvSpPr>
        <p:spPr>
          <a:xfrm>
            <a:off x="6469425" y="695075"/>
            <a:ext cx="1076400" cy="1076400"/>
          </a:xfrm>
          <a:prstGeom prst="ellipse">
            <a:avLst/>
          </a:prstGeom>
          <a:solidFill>
            <a:srgbClr val="674EA7"/>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6"/>
          <p:cNvSpPr/>
          <p:nvPr/>
        </p:nvSpPr>
        <p:spPr>
          <a:xfrm>
            <a:off x="6143000" y="368625"/>
            <a:ext cx="1729500" cy="17295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Confidence Rating</a:t>
            </a:r>
            <a:endParaRPr/>
          </a:p>
        </p:txBody>
      </p:sp>
      <p:sp>
        <p:nvSpPr>
          <p:cNvPr id="252" name="Google Shape;252;p36"/>
          <p:cNvSpPr txBox="1"/>
          <p:nvPr>
            <p:ph idx="1" type="body"/>
          </p:nvPr>
        </p:nvSpPr>
        <p:spPr>
          <a:xfrm>
            <a:off x="311700" y="1152475"/>
            <a:ext cx="5067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You will indicate your confidence level </a:t>
            </a:r>
            <a:r>
              <a:rPr b="1" lang="en">
                <a:solidFill>
                  <a:srgbClr val="000000"/>
                </a:solidFill>
              </a:rPr>
              <a:t>in your last decision</a:t>
            </a:r>
            <a:r>
              <a:rPr lang="en">
                <a:solidFill>
                  <a:srgbClr val="000000"/>
                </a:solidFill>
              </a:rPr>
              <a:t> by controlling the size of a colored circle. </a:t>
            </a:r>
            <a:r>
              <a:rPr b="1" lang="en">
                <a:solidFill>
                  <a:srgbClr val="000000"/>
                </a:solidFill>
              </a:rPr>
              <a:t>The smaller the circle is, the more confident you are.</a:t>
            </a:r>
            <a:endParaRPr b="1">
              <a:solidFill>
                <a:srgbClr val="000000"/>
              </a:solidFill>
            </a:endParaRPr>
          </a:p>
          <a:p>
            <a:pPr indent="-342900" lvl="0" marL="457200" rtl="0" algn="l">
              <a:spcBef>
                <a:spcPts val="1600"/>
              </a:spcBef>
              <a:spcAft>
                <a:spcPts val="0"/>
              </a:spcAft>
              <a:buClr>
                <a:srgbClr val="000000"/>
              </a:buClr>
              <a:buSzPts val="1800"/>
              <a:buAutoNum type="arabicPeriod"/>
            </a:pPr>
            <a:r>
              <a:rPr lang="en">
                <a:solidFill>
                  <a:srgbClr val="000000"/>
                </a:solidFill>
              </a:rPr>
              <a:t>The confidence rating phase will start with a random circle size.</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By pressing the upper button with your left thumb, you can increase the size of the circle.</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chemeClr val="dk1"/>
                </a:solidFill>
              </a:rPr>
              <a:t>P</a:t>
            </a:r>
            <a:r>
              <a:rPr lang="en">
                <a:solidFill>
                  <a:schemeClr val="dk1"/>
                </a:solidFill>
              </a:rPr>
              <a:t>ressing the next button down will decrease the size of the circle.</a:t>
            </a:r>
            <a:endParaRPr>
              <a:solidFill>
                <a:srgbClr val="000000"/>
              </a:solidFill>
            </a:endParaRPr>
          </a:p>
        </p:txBody>
      </p:sp>
      <p:pic>
        <p:nvPicPr>
          <p:cNvPr id="253" name="Google Shape;253;p36"/>
          <p:cNvPicPr preferRelativeResize="0"/>
          <p:nvPr/>
        </p:nvPicPr>
        <p:blipFill rotWithShape="1">
          <a:blip r:embed="rId3">
            <a:alphaModFix/>
          </a:blip>
          <a:srcRect b="1278" l="63350" r="27718" t="81809"/>
          <a:stretch/>
        </p:blipFill>
        <p:spPr>
          <a:xfrm>
            <a:off x="6381500" y="2741400"/>
            <a:ext cx="1473776" cy="1827476"/>
          </a:xfrm>
          <a:prstGeom prst="rect">
            <a:avLst/>
          </a:prstGeom>
          <a:noFill/>
          <a:ln>
            <a:noFill/>
          </a:ln>
        </p:spPr>
      </p:pic>
      <p:sp>
        <p:nvSpPr>
          <p:cNvPr id="254" name="Google Shape;254;p36"/>
          <p:cNvSpPr/>
          <p:nvPr/>
        </p:nvSpPr>
        <p:spPr>
          <a:xfrm>
            <a:off x="6186075" y="411725"/>
            <a:ext cx="1643400" cy="1643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6"/>
          <p:cNvSpPr/>
          <p:nvPr/>
        </p:nvSpPr>
        <p:spPr>
          <a:xfrm>
            <a:off x="6241475" y="467125"/>
            <a:ext cx="1532700" cy="15327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6"/>
          <p:cNvSpPr/>
          <p:nvPr/>
        </p:nvSpPr>
        <p:spPr>
          <a:xfrm>
            <a:off x="6329625" y="555275"/>
            <a:ext cx="1356000" cy="13560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6"/>
          <p:cNvSpPr/>
          <p:nvPr/>
        </p:nvSpPr>
        <p:spPr>
          <a:xfrm>
            <a:off x="6329625" y="555275"/>
            <a:ext cx="1356000" cy="1356000"/>
          </a:xfrm>
          <a:prstGeom prst="ellipse">
            <a:avLst/>
          </a:prstGeom>
          <a:solidFill>
            <a:srgbClr val="3954C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6"/>
          <p:cNvSpPr/>
          <p:nvPr/>
        </p:nvSpPr>
        <p:spPr>
          <a:xfrm>
            <a:off x="6469475" y="695125"/>
            <a:ext cx="1076400" cy="10764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6"/>
          <p:cNvSpPr/>
          <p:nvPr/>
        </p:nvSpPr>
        <p:spPr>
          <a:xfrm>
            <a:off x="6627925" y="853575"/>
            <a:ext cx="759600" cy="7599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500">
                <a:solidFill>
                  <a:srgbClr val="000000"/>
                </a:solidFill>
              </a:rPr>
              <a:t>In addition to the baseline payment of £20, you can earn a bonus of up to £10 by performing well on the task and rating your confidence accurately.  </a:t>
            </a:r>
            <a:endParaRPr sz="2500">
              <a:solidFill>
                <a:srgbClr val="00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Bonus</a:t>
            </a:r>
            <a:endParaRPr/>
          </a:p>
        </p:txBody>
      </p:sp>
      <p:sp>
        <p:nvSpPr>
          <p:cNvPr id="270" name="Google Shape;270;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rPr>
              <a:t>We know our task can be tiring and repetitive, but we still </a:t>
            </a:r>
            <a:r>
              <a:rPr lang="en" sz="1600">
                <a:solidFill>
                  <a:schemeClr val="dk1"/>
                </a:solidFill>
              </a:rPr>
              <a:t>want you to make an effort to perform well and rate your confidence accurately</a:t>
            </a:r>
            <a:r>
              <a:rPr lang="en" sz="1600">
                <a:solidFill>
                  <a:srgbClr val="000000"/>
                </a:solidFill>
              </a:rPr>
              <a:t>. To motivate you, we offer a bonus. </a:t>
            </a:r>
            <a:r>
              <a:rPr lang="en" sz="1600">
                <a:solidFill>
                  <a:srgbClr val="000000"/>
                </a:solidFill>
              </a:rPr>
              <a:t>The bonus will be calculated in the following way:</a:t>
            </a:r>
            <a:endParaRPr sz="1600">
              <a:solidFill>
                <a:srgbClr val="000000"/>
              </a:solidFill>
            </a:endParaRPr>
          </a:p>
          <a:p>
            <a:pPr indent="-330200" lvl="0" marL="457200" rtl="0" algn="l">
              <a:spcBef>
                <a:spcPts val="1600"/>
              </a:spcBef>
              <a:spcAft>
                <a:spcPts val="0"/>
              </a:spcAft>
              <a:buClr>
                <a:srgbClr val="000000"/>
              </a:buClr>
              <a:buSzPts val="1600"/>
              <a:buAutoNum type="arabicPeriod"/>
            </a:pPr>
            <a:r>
              <a:rPr lang="en" sz="1600">
                <a:solidFill>
                  <a:srgbClr val="000000"/>
                </a:solidFill>
              </a:rPr>
              <a:t>For every </a:t>
            </a:r>
            <a:r>
              <a:rPr i="1" lang="en" sz="1600">
                <a:solidFill>
                  <a:srgbClr val="000000"/>
                </a:solidFill>
              </a:rPr>
              <a:t>correct</a:t>
            </a:r>
            <a:r>
              <a:rPr lang="en" sz="1600">
                <a:solidFill>
                  <a:srgbClr val="000000"/>
                </a:solidFill>
              </a:rPr>
              <a:t> decision, you will </a:t>
            </a:r>
            <a:r>
              <a:rPr i="1" lang="en" sz="1600">
                <a:solidFill>
                  <a:srgbClr val="000000"/>
                </a:solidFill>
              </a:rPr>
              <a:t>earn</a:t>
            </a:r>
            <a:r>
              <a:rPr lang="en" sz="1600">
                <a:solidFill>
                  <a:srgbClr val="000000"/>
                </a:solidFill>
              </a:rPr>
              <a:t> points proportional to your confidence on that trial. </a:t>
            </a:r>
            <a:r>
              <a:rPr lang="en" sz="1600">
                <a:solidFill>
                  <a:srgbClr val="434343"/>
                </a:solidFill>
              </a:rPr>
              <a:t>For example, you will get 6 points for a trial in which you were correct and very confident, but only 1 point for a trial in which you were correct but not confident.</a:t>
            </a:r>
            <a:endParaRPr sz="1600">
              <a:solidFill>
                <a:srgbClr val="434343"/>
              </a:solidFill>
            </a:endParaRPr>
          </a:p>
          <a:p>
            <a:pPr indent="-330200" lvl="0" marL="457200" rtl="0" algn="l">
              <a:spcBef>
                <a:spcPts val="0"/>
              </a:spcBef>
              <a:spcAft>
                <a:spcPts val="0"/>
              </a:spcAft>
              <a:buClr>
                <a:srgbClr val="000000"/>
              </a:buClr>
              <a:buSzPts val="1600"/>
              <a:buAutoNum type="arabicPeriod"/>
            </a:pPr>
            <a:r>
              <a:rPr lang="en" sz="1600">
                <a:solidFill>
                  <a:srgbClr val="000000"/>
                </a:solidFill>
              </a:rPr>
              <a:t>For every </a:t>
            </a:r>
            <a:r>
              <a:rPr i="1" lang="en" sz="1600">
                <a:solidFill>
                  <a:srgbClr val="000000"/>
                </a:solidFill>
              </a:rPr>
              <a:t>incorrect</a:t>
            </a:r>
            <a:r>
              <a:rPr lang="en" sz="1600">
                <a:solidFill>
                  <a:srgbClr val="000000"/>
                </a:solidFill>
              </a:rPr>
              <a:t> decision, you will </a:t>
            </a:r>
            <a:r>
              <a:rPr i="1" lang="en" sz="1600">
                <a:solidFill>
                  <a:srgbClr val="000000"/>
                </a:solidFill>
              </a:rPr>
              <a:t>lose</a:t>
            </a:r>
            <a:r>
              <a:rPr lang="en" sz="1600">
                <a:solidFill>
                  <a:srgbClr val="000000"/>
                </a:solidFill>
              </a:rPr>
              <a:t> points proportional to your confidence on that trial. </a:t>
            </a:r>
            <a:r>
              <a:rPr lang="en" sz="1600">
                <a:solidFill>
                  <a:srgbClr val="434343"/>
                </a:solidFill>
              </a:rPr>
              <a:t>For example, you will lose 6 points for a trial in which you were incorrect and very confident, but only 1 point for a trial in which you were incorrect but not confident.</a:t>
            </a:r>
            <a:endParaRPr sz="1600">
              <a:solidFill>
                <a:srgbClr val="434343"/>
              </a:solidFill>
            </a:endParaRPr>
          </a:p>
          <a:p>
            <a:pPr indent="-330200" lvl="0" marL="457200" rtl="0" algn="l">
              <a:spcBef>
                <a:spcPts val="0"/>
              </a:spcBef>
              <a:spcAft>
                <a:spcPts val="0"/>
              </a:spcAft>
              <a:buClr>
                <a:srgbClr val="434343"/>
              </a:buClr>
              <a:buSzPts val="1600"/>
              <a:buAutoNum type="arabicPeriod"/>
            </a:pPr>
            <a:r>
              <a:rPr lang="en" sz="1600">
                <a:solidFill>
                  <a:srgbClr val="434343"/>
                </a:solidFill>
              </a:rPr>
              <a:t>If you fail to respond on time, you will lose 6 points.</a:t>
            </a:r>
            <a:endParaRPr sz="1600">
              <a:solidFill>
                <a:srgbClr val="434343"/>
              </a:solidFill>
            </a:endParaRPr>
          </a:p>
          <a:p>
            <a:pPr indent="0" lvl="0" marL="457200" rtl="0" algn="l">
              <a:spcBef>
                <a:spcPts val="1600"/>
              </a:spcBef>
              <a:spcAft>
                <a:spcPts val="1600"/>
              </a:spcAft>
              <a:buNone/>
            </a:pPr>
            <a:r>
              <a:t/>
            </a:r>
            <a:endParaRPr sz="1600">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Bonus</a:t>
            </a:r>
            <a:endParaRPr/>
          </a:p>
        </p:txBody>
      </p:sp>
      <p:sp>
        <p:nvSpPr>
          <p:cNvPr id="276" name="Google Shape;276;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To maximize your bonus</a:t>
            </a:r>
            <a:endParaRPr>
              <a:solidFill>
                <a:srgbClr val="000000"/>
              </a:solidFill>
            </a:endParaRPr>
          </a:p>
          <a:p>
            <a:pPr indent="-342900" lvl="0" marL="457200" rtl="0" algn="l">
              <a:spcBef>
                <a:spcPts val="1600"/>
              </a:spcBef>
              <a:spcAft>
                <a:spcPts val="0"/>
              </a:spcAft>
              <a:buClr>
                <a:srgbClr val="000000"/>
              </a:buClr>
              <a:buSzPts val="1800"/>
              <a:buAutoNum type="arabicPeriod"/>
            </a:pPr>
            <a:r>
              <a:rPr lang="en">
                <a:solidFill>
                  <a:srgbClr val="000000"/>
                </a:solidFill>
              </a:rPr>
              <a:t>Respond on time.</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Be correct as much as possible.</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Rate your confidence higher when you think you are correct.</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Rate your confidence lower when you think there’s a good chance you might be wrong. </a:t>
            </a:r>
            <a:endParaRPr>
              <a:solidFill>
                <a:srgbClr val="000000"/>
              </a:solidFill>
            </a:endParaRPr>
          </a:p>
          <a:p>
            <a:pPr indent="0" lvl="0" marL="457200" rtl="0" algn="l">
              <a:spcBef>
                <a:spcPts val="1600"/>
              </a:spcBef>
              <a:spcAft>
                <a:spcPts val="1600"/>
              </a:spcAft>
              <a:buNone/>
            </a:pPr>
            <a:r>
              <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5"/>
          <p:cNvSpPr txBox="1"/>
          <p:nvPr>
            <p:ph idx="1" type="body"/>
          </p:nvPr>
        </p:nvSpPr>
        <p:spPr>
          <a:xfrm>
            <a:off x="311700" y="984350"/>
            <a:ext cx="8520600" cy="79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rPr>
              <a:t>A </a:t>
            </a:r>
            <a:r>
              <a:rPr i="1" lang="en" sz="2400">
                <a:solidFill>
                  <a:srgbClr val="000000"/>
                </a:solidFill>
              </a:rPr>
              <a:t>grating</a:t>
            </a:r>
            <a:r>
              <a:rPr lang="en" sz="2400">
                <a:solidFill>
                  <a:srgbClr val="000000"/>
                </a:solidFill>
              </a:rPr>
              <a:t> is an image of alternating white and black stripes:</a:t>
            </a:r>
            <a:endParaRPr sz="2400">
              <a:solidFill>
                <a:srgbClr val="000000"/>
              </a:solidFill>
            </a:endParaRPr>
          </a:p>
          <a:p>
            <a:pPr indent="0" lvl="0" marL="0" rtl="0" algn="l">
              <a:spcBef>
                <a:spcPts val="1600"/>
              </a:spcBef>
              <a:spcAft>
                <a:spcPts val="0"/>
              </a:spcAft>
              <a:buNone/>
            </a:pPr>
            <a:r>
              <a:t/>
            </a:r>
            <a:endParaRPr sz="2400">
              <a:solidFill>
                <a:srgbClr val="000000"/>
              </a:solidFill>
            </a:endParaRPr>
          </a:p>
          <a:p>
            <a:pPr indent="0" lvl="0" marL="0" rtl="0" algn="l">
              <a:spcBef>
                <a:spcPts val="1600"/>
              </a:spcBef>
              <a:spcAft>
                <a:spcPts val="0"/>
              </a:spcAft>
              <a:buNone/>
            </a:pPr>
            <a:r>
              <a:t/>
            </a:r>
            <a:endParaRPr sz="2400">
              <a:solidFill>
                <a:srgbClr val="000000"/>
              </a:solidFill>
            </a:endParaRPr>
          </a:p>
          <a:p>
            <a:pPr indent="0" lvl="0" marL="0" rtl="0" algn="l">
              <a:spcBef>
                <a:spcPts val="1600"/>
              </a:spcBef>
              <a:spcAft>
                <a:spcPts val="0"/>
              </a:spcAft>
              <a:buNone/>
            </a:pPr>
            <a:r>
              <a:t/>
            </a:r>
            <a:endParaRPr sz="2400">
              <a:solidFill>
                <a:srgbClr val="000000"/>
              </a:solidFill>
            </a:endParaRPr>
          </a:p>
          <a:p>
            <a:pPr indent="0" lvl="0" marL="0" rtl="0" algn="l">
              <a:spcBef>
                <a:spcPts val="1600"/>
              </a:spcBef>
              <a:spcAft>
                <a:spcPts val="1600"/>
              </a:spcAft>
              <a:buNone/>
            </a:pPr>
            <a:r>
              <a:t/>
            </a:r>
            <a:endParaRPr sz="2400">
              <a:solidFill>
                <a:srgbClr val="000000"/>
              </a:solidFill>
            </a:endParaRPr>
          </a:p>
        </p:txBody>
      </p:sp>
      <p:pic>
        <p:nvPicPr>
          <p:cNvPr id="66" name="Google Shape;66;p15"/>
          <p:cNvPicPr preferRelativeResize="0"/>
          <p:nvPr/>
        </p:nvPicPr>
        <p:blipFill>
          <a:blip r:embed="rId3">
            <a:alphaModFix/>
          </a:blip>
          <a:stretch>
            <a:fillRect/>
          </a:stretch>
        </p:blipFill>
        <p:spPr>
          <a:xfrm>
            <a:off x="3895725" y="1895475"/>
            <a:ext cx="1352550" cy="1352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6"/>
          <p:cNvSpPr txBox="1"/>
          <p:nvPr>
            <p:ph idx="1" type="body"/>
          </p:nvPr>
        </p:nvSpPr>
        <p:spPr>
          <a:xfrm>
            <a:off x="311700" y="984350"/>
            <a:ext cx="8520600" cy="79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2400">
                <a:solidFill>
                  <a:srgbClr val="000000"/>
                </a:solidFill>
              </a:rPr>
              <a:t>Noise </a:t>
            </a:r>
            <a:r>
              <a:rPr lang="en" sz="2400">
                <a:solidFill>
                  <a:srgbClr val="000000"/>
                </a:solidFill>
              </a:rPr>
              <a:t>is random dynamic patterns of white and black dots:</a:t>
            </a:r>
            <a:endParaRPr sz="2400">
              <a:solidFill>
                <a:srgbClr val="000000"/>
              </a:solidFill>
            </a:endParaRPr>
          </a:p>
          <a:p>
            <a:pPr indent="0" lvl="0" marL="0" rtl="0" algn="l">
              <a:spcBef>
                <a:spcPts val="1600"/>
              </a:spcBef>
              <a:spcAft>
                <a:spcPts val="0"/>
              </a:spcAft>
              <a:buNone/>
            </a:pPr>
            <a:r>
              <a:t/>
            </a:r>
            <a:endParaRPr sz="2400">
              <a:solidFill>
                <a:srgbClr val="000000"/>
              </a:solidFill>
            </a:endParaRPr>
          </a:p>
          <a:p>
            <a:pPr indent="0" lvl="0" marL="0" rtl="0" algn="l">
              <a:spcBef>
                <a:spcPts val="1600"/>
              </a:spcBef>
              <a:spcAft>
                <a:spcPts val="0"/>
              </a:spcAft>
              <a:buNone/>
            </a:pPr>
            <a:r>
              <a:t/>
            </a:r>
            <a:endParaRPr sz="2400">
              <a:solidFill>
                <a:srgbClr val="000000"/>
              </a:solidFill>
            </a:endParaRPr>
          </a:p>
          <a:p>
            <a:pPr indent="0" lvl="0" marL="0" rtl="0" algn="l">
              <a:spcBef>
                <a:spcPts val="1600"/>
              </a:spcBef>
              <a:spcAft>
                <a:spcPts val="0"/>
              </a:spcAft>
              <a:buNone/>
            </a:pPr>
            <a:r>
              <a:t/>
            </a:r>
            <a:endParaRPr sz="2400">
              <a:solidFill>
                <a:srgbClr val="000000"/>
              </a:solidFill>
            </a:endParaRPr>
          </a:p>
          <a:p>
            <a:pPr indent="0" lvl="0" marL="0" rtl="0" algn="l">
              <a:spcBef>
                <a:spcPts val="1600"/>
              </a:spcBef>
              <a:spcAft>
                <a:spcPts val="1600"/>
              </a:spcAft>
              <a:buNone/>
            </a:pPr>
            <a:r>
              <a:t/>
            </a:r>
            <a:endParaRPr sz="2400">
              <a:solidFill>
                <a:srgbClr val="000000"/>
              </a:solidFill>
            </a:endParaRPr>
          </a:p>
        </p:txBody>
      </p:sp>
      <p:pic>
        <p:nvPicPr>
          <p:cNvPr id="72" name="Google Shape;72;p16"/>
          <p:cNvPicPr preferRelativeResize="0"/>
          <p:nvPr/>
        </p:nvPicPr>
        <p:blipFill>
          <a:blip r:embed="rId3">
            <a:alphaModFix/>
          </a:blip>
          <a:stretch>
            <a:fillRect/>
          </a:stretch>
        </p:blipFill>
        <p:spPr>
          <a:xfrm>
            <a:off x="3895800" y="1895550"/>
            <a:ext cx="1352400" cy="1352400"/>
          </a:xfrm>
          <a:prstGeom prst="ellipse">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7"/>
          <p:cNvSpPr txBox="1"/>
          <p:nvPr>
            <p:ph idx="1" type="body"/>
          </p:nvPr>
        </p:nvSpPr>
        <p:spPr>
          <a:xfrm>
            <a:off x="311700" y="984350"/>
            <a:ext cx="8520600" cy="79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solidFill>
                  <a:schemeClr val="dk1"/>
                </a:solidFill>
              </a:rPr>
              <a:t>A </a:t>
            </a:r>
            <a:r>
              <a:rPr i="1" lang="en" sz="2400">
                <a:solidFill>
                  <a:schemeClr val="dk1"/>
                </a:solidFill>
              </a:rPr>
              <a:t>noisy grating </a:t>
            </a:r>
            <a:r>
              <a:rPr lang="en" sz="2400">
                <a:solidFill>
                  <a:schemeClr val="dk1"/>
                </a:solidFill>
              </a:rPr>
              <a:t>is a grating merged with noise:</a:t>
            </a:r>
            <a:endParaRPr sz="2400">
              <a:solidFill>
                <a:schemeClr val="dk1"/>
              </a:solidFill>
            </a:endParaRPr>
          </a:p>
          <a:p>
            <a:pPr indent="0" lvl="0" marL="0" rtl="0" algn="l">
              <a:spcBef>
                <a:spcPts val="1600"/>
              </a:spcBef>
              <a:spcAft>
                <a:spcPts val="0"/>
              </a:spcAft>
              <a:buNone/>
            </a:pPr>
            <a:r>
              <a:t/>
            </a:r>
            <a:endParaRPr sz="2400">
              <a:solidFill>
                <a:srgbClr val="000000"/>
              </a:solidFill>
            </a:endParaRPr>
          </a:p>
          <a:p>
            <a:pPr indent="0" lvl="0" marL="0" rtl="0" algn="l">
              <a:spcBef>
                <a:spcPts val="1600"/>
              </a:spcBef>
              <a:spcAft>
                <a:spcPts val="0"/>
              </a:spcAft>
              <a:buNone/>
            </a:pPr>
            <a:r>
              <a:t/>
            </a:r>
            <a:endParaRPr sz="2400">
              <a:solidFill>
                <a:srgbClr val="000000"/>
              </a:solidFill>
            </a:endParaRPr>
          </a:p>
          <a:p>
            <a:pPr indent="0" lvl="0" marL="0" rtl="0" algn="l">
              <a:spcBef>
                <a:spcPts val="1600"/>
              </a:spcBef>
              <a:spcAft>
                <a:spcPts val="0"/>
              </a:spcAft>
              <a:buNone/>
            </a:pPr>
            <a:r>
              <a:t/>
            </a:r>
            <a:endParaRPr sz="2400">
              <a:solidFill>
                <a:srgbClr val="000000"/>
              </a:solidFill>
            </a:endParaRPr>
          </a:p>
          <a:p>
            <a:pPr indent="0" lvl="0" marL="0" rtl="0" algn="l">
              <a:spcBef>
                <a:spcPts val="1600"/>
              </a:spcBef>
              <a:spcAft>
                <a:spcPts val="0"/>
              </a:spcAft>
              <a:buNone/>
            </a:pPr>
            <a:r>
              <a:t/>
            </a:r>
            <a:endParaRPr sz="2400">
              <a:solidFill>
                <a:srgbClr val="000000"/>
              </a:solidFill>
            </a:endParaRPr>
          </a:p>
          <a:p>
            <a:pPr indent="0" lvl="0" marL="0" rtl="0" algn="l">
              <a:spcBef>
                <a:spcPts val="1600"/>
              </a:spcBef>
              <a:spcAft>
                <a:spcPts val="1600"/>
              </a:spcAft>
              <a:buNone/>
            </a:pPr>
            <a:r>
              <a:t/>
            </a:r>
            <a:endParaRPr sz="2400">
              <a:solidFill>
                <a:srgbClr val="000000"/>
              </a:solidFill>
            </a:endParaRPr>
          </a:p>
        </p:txBody>
      </p:sp>
      <p:pic>
        <p:nvPicPr>
          <p:cNvPr id="78" name="Google Shape;78;p17"/>
          <p:cNvPicPr preferRelativeResize="0"/>
          <p:nvPr/>
        </p:nvPicPr>
        <p:blipFill>
          <a:blip r:embed="rId3">
            <a:alphaModFix/>
          </a:blip>
          <a:stretch>
            <a:fillRect/>
          </a:stretch>
        </p:blipFill>
        <p:spPr>
          <a:xfrm>
            <a:off x="3895800" y="1895550"/>
            <a:ext cx="1352400" cy="1352400"/>
          </a:xfrm>
          <a:prstGeom prst="ellipse">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82" name="Shape 82"/>
        <p:cNvGrpSpPr/>
        <p:nvPr/>
      </p:nvGrpSpPr>
      <p:grpSpPr>
        <a:xfrm>
          <a:off x="0" y="0"/>
          <a:ext cx="0" cy="0"/>
          <a:chOff x="0" y="0"/>
          <a:chExt cx="0" cy="0"/>
        </a:xfrm>
      </p:grpSpPr>
      <p:sp>
        <p:nvSpPr>
          <p:cNvPr id="83" name="Google Shape;83;p18"/>
          <p:cNvSpPr txBox="1"/>
          <p:nvPr>
            <p:ph idx="1" type="body"/>
          </p:nvPr>
        </p:nvSpPr>
        <p:spPr>
          <a:xfrm>
            <a:off x="311700" y="984350"/>
            <a:ext cx="8520600" cy="79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rPr>
              <a:t>A </a:t>
            </a:r>
            <a:r>
              <a:rPr i="1" lang="en" sz="2400">
                <a:solidFill>
                  <a:srgbClr val="000000"/>
                </a:solidFill>
              </a:rPr>
              <a:t>n</a:t>
            </a:r>
            <a:r>
              <a:rPr i="1" lang="en" sz="2400">
                <a:solidFill>
                  <a:srgbClr val="000000"/>
                </a:solidFill>
              </a:rPr>
              <a:t>oisy grating </a:t>
            </a:r>
            <a:r>
              <a:rPr lang="en" sz="2400">
                <a:solidFill>
                  <a:srgbClr val="000000"/>
                </a:solidFill>
              </a:rPr>
              <a:t>is a grating merged with noise:</a:t>
            </a:r>
            <a:endParaRPr sz="2400">
              <a:solidFill>
                <a:srgbClr val="000000"/>
              </a:solidFill>
            </a:endParaRPr>
          </a:p>
          <a:p>
            <a:pPr indent="0" lvl="0" marL="0" rtl="0" algn="l">
              <a:spcBef>
                <a:spcPts val="1600"/>
              </a:spcBef>
              <a:spcAft>
                <a:spcPts val="0"/>
              </a:spcAft>
              <a:buNone/>
            </a:pPr>
            <a:r>
              <a:t/>
            </a:r>
            <a:endParaRPr sz="2400">
              <a:solidFill>
                <a:srgbClr val="000000"/>
              </a:solidFill>
            </a:endParaRPr>
          </a:p>
          <a:p>
            <a:pPr indent="0" lvl="0" marL="0" rtl="0" algn="l">
              <a:spcBef>
                <a:spcPts val="1600"/>
              </a:spcBef>
              <a:spcAft>
                <a:spcPts val="0"/>
              </a:spcAft>
              <a:buNone/>
            </a:pPr>
            <a:r>
              <a:t/>
            </a:r>
            <a:endParaRPr sz="2400">
              <a:solidFill>
                <a:srgbClr val="000000"/>
              </a:solidFill>
            </a:endParaRPr>
          </a:p>
          <a:p>
            <a:pPr indent="0" lvl="0" marL="0" rtl="0" algn="l">
              <a:spcBef>
                <a:spcPts val="1600"/>
              </a:spcBef>
              <a:spcAft>
                <a:spcPts val="0"/>
              </a:spcAft>
              <a:buNone/>
            </a:pPr>
            <a:r>
              <a:t/>
            </a:r>
            <a:endParaRPr sz="2400">
              <a:solidFill>
                <a:srgbClr val="000000"/>
              </a:solidFill>
            </a:endParaRPr>
          </a:p>
          <a:p>
            <a:pPr indent="0" lvl="0" marL="0" rtl="0" algn="l">
              <a:spcBef>
                <a:spcPts val="1600"/>
              </a:spcBef>
              <a:spcAft>
                <a:spcPts val="1600"/>
              </a:spcAft>
              <a:buNone/>
            </a:pPr>
            <a:r>
              <a:t/>
            </a:r>
            <a:endParaRPr sz="2400">
              <a:solidFill>
                <a:srgbClr val="000000"/>
              </a:solidFill>
            </a:endParaRPr>
          </a:p>
        </p:txBody>
      </p:sp>
      <p:pic>
        <p:nvPicPr>
          <p:cNvPr id="84" name="Google Shape;84;p18"/>
          <p:cNvPicPr preferRelativeResize="0"/>
          <p:nvPr/>
        </p:nvPicPr>
        <p:blipFill rotWithShape="1">
          <a:blip r:embed="rId3">
            <a:alphaModFix/>
          </a:blip>
          <a:srcRect b="0" l="0" r="0" t="0"/>
          <a:stretch/>
        </p:blipFill>
        <p:spPr>
          <a:xfrm>
            <a:off x="3895725" y="2047875"/>
            <a:ext cx="1352550" cy="1352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9"/>
          <p:cNvSpPr txBox="1"/>
          <p:nvPr>
            <p:ph idx="1" type="body"/>
          </p:nvPr>
        </p:nvSpPr>
        <p:spPr>
          <a:xfrm>
            <a:off x="311700" y="984350"/>
            <a:ext cx="8520600" cy="79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2400">
                <a:solidFill>
                  <a:srgbClr val="000000"/>
                </a:solidFill>
              </a:rPr>
              <a:t>Noisy </a:t>
            </a:r>
            <a:r>
              <a:rPr i="1" lang="en" sz="2400">
                <a:solidFill>
                  <a:srgbClr val="000000"/>
                </a:solidFill>
              </a:rPr>
              <a:t>gratings </a:t>
            </a:r>
            <a:r>
              <a:rPr lang="en" sz="2400">
                <a:solidFill>
                  <a:srgbClr val="000000"/>
                </a:solidFill>
              </a:rPr>
              <a:t>can be difficult or easy to identify, depending on the level of noise</a:t>
            </a:r>
            <a:r>
              <a:rPr lang="en" sz="2400">
                <a:solidFill>
                  <a:srgbClr val="000000"/>
                </a:solidFill>
              </a:rPr>
              <a:t>:</a:t>
            </a:r>
            <a:endParaRPr sz="2400">
              <a:solidFill>
                <a:srgbClr val="000000"/>
              </a:solidFill>
            </a:endParaRPr>
          </a:p>
          <a:p>
            <a:pPr indent="0" lvl="0" marL="0" rtl="0" algn="l">
              <a:spcBef>
                <a:spcPts val="1600"/>
              </a:spcBef>
              <a:spcAft>
                <a:spcPts val="0"/>
              </a:spcAft>
              <a:buNone/>
            </a:pPr>
            <a:r>
              <a:t/>
            </a:r>
            <a:endParaRPr sz="2400">
              <a:solidFill>
                <a:srgbClr val="000000"/>
              </a:solidFill>
            </a:endParaRPr>
          </a:p>
          <a:p>
            <a:pPr indent="0" lvl="0" marL="0" rtl="0" algn="l">
              <a:spcBef>
                <a:spcPts val="1600"/>
              </a:spcBef>
              <a:spcAft>
                <a:spcPts val="0"/>
              </a:spcAft>
              <a:buNone/>
            </a:pPr>
            <a:r>
              <a:t/>
            </a:r>
            <a:endParaRPr sz="2400">
              <a:solidFill>
                <a:srgbClr val="000000"/>
              </a:solidFill>
            </a:endParaRPr>
          </a:p>
          <a:p>
            <a:pPr indent="0" lvl="0" marL="0" rtl="0" algn="l">
              <a:spcBef>
                <a:spcPts val="1600"/>
              </a:spcBef>
              <a:spcAft>
                <a:spcPts val="0"/>
              </a:spcAft>
              <a:buNone/>
            </a:pPr>
            <a:r>
              <a:t/>
            </a:r>
            <a:endParaRPr sz="2400">
              <a:solidFill>
                <a:srgbClr val="000000"/>
              </a:solidFill>
            </a:endParaRPr>
          </a:p>
          <a:p>
            <a:pPr indent="0" lvl="0" marL="0" rtl="0" algn="l">
              <a:spcBef>
                <a:spcPts val="1600"/>
              </a:spcBef>
              <a:spcAft>
                <a:spcPts val="1600"/>
              </a:spcAft>
              <a:buNone/>
            </a:pPr>
            <a:r>
              <a:t/>
            </a:r>
            <a:endParaRPr sz="2400">
              <a:solidFill>
                <a:srgbClr val="000000"/>
              </a:solidFill>
            </a:endParaRPr>
          </a:p>
        </p:txBody>
      </p:sp>
      <p:pic>
        <p:nvPicPr>
          <p:cNvPr id="90" name="Google Shape;90;p19"/>
          <p:cNvPicPr preferRelativeResize="0"/>
          <p:nvPr/>
        </p:nvPicPr>
        <p:blipFill rotWithShape="1">
          <a:blip r:embed="rId3">
            <a:alphaModFix/>
          </a:blip>
          <a:srcRect b="0" l="0" r="0" t="0"/>
          <a:stretch/>
        </p:blipFill>
        <p:spPr>
          <a:xfrm rot="-2700000">
            <a:off x="3895810" y="1895497"/>
            <a:ext cx="1352554" cy="1352554"/>
          </a:xfrm>
          <a:prstGeom prst="ellipse">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20"/>
          <p:cNvSpPr txBox="1"/>
          <p:nvPr>
            <p:ph idx="1" type="body"/>
          </p:nvPr>
        </p:nvSpPr>
        <p:spPr>
          <a:xfrm>
            <a:off x="311700" y="984350"/>
            <a:ext cx="8520600" cy="79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2400">
                <a:solidFill>
                  <a:srgbClr val="000000"/>
                </a:solidFill>
              </a:rPr>
              <a:t>Noisy </a:t>
            </a:r>
            <a:r>
              <a:rPr i="1" lang="en" sz="2400">
                <a:solidFill>
                  <a:srgbClr val="000000"/>
                </a:solidFill>
              </a:rPr>
              <a:t>gratings </a:t>
            </a:r>
            <a:r>
              <a:rPr lang="en" sz="2400">
                <a:solidFill>
                  <a:srgbClr val="000000"/>
                </a:solidFill>
              </a:rPr>
              <a:t>can be difficult or easy to identify, depending on the level of noise:</a:t>
            </a:r>
            <a:endParaRPr sz="2400">
              <a:solidFill>
                <a:srgbClr val="000000"/>
              </a:solidFill>
            </a:endParaRPr>
          </a:p>
          <a:p>
            <a:pPr indent="0" lvl="0" marL="0" rtl="0" algn="l">
              <a:spcBef>
                <a:spcPts val="1600"/>
              </a:spcBef>
              <a:spcAft>
                <a:spcPts val="0"/>
              </a:spcAft>
              <a:buNone/>
            </a:pPr>
            <a:r>
              <a:t/>
            </a:r>
            <a:endParaRPr sz="2400">
              <a:solidFill>
                <a:srgbClr val="000000"/>
              </a:solidFill>
            </a:endParaRPr>
          </a:p>
          <a:p>
            <a:pPr indent="0" lvl="0" marL="0" rtl="0" algn="l">
              <a:spcBef>
                <a:spcPts val="1600"/>
              </a:spcBef>
              <a:spcAft>
                <a:spcPts val="0"/>
              </a:spcAft>
              <a:buNone/>
            </a:pPr>
            <a:r>
              <a:t/>
            </a:r>
            <a:endParaRPr sz="2400">
              <a:solidFill>
                <a:srgbClr val="000000"/>
              </a:solidFill>
            </a:endParaRPr>
          </a:p>
          <a:p>
            <a:pPr indent="0" lvl="0" marL="0" rtl="0" algn="l">
              <a:spcBef>
                <a:spcPts val="1600"/>
              </a:spcBef>
              <a:spcAft>
                <a:spcPts val="0"/>
              </a:spcAft>
              <a:buNone/>
            </a:pPr>
            <a:r>
              <a:t/>
            </a:r>
            <a:endParaRPr sz="2400">
              <a:solidFill>
                <a:srgbClr val="000000"/>
              </a:solidFill>
            </a:endParaRPr>
          </a:p>
          <a:p>
            <a:pPr indent="0" lvl="0" marL="0" rtl="0" algn="l">
              <a:spcBef>
                <a:spcPts val="1600"/>
              </a:spcBef>
              <a:spcAft>
                <a:spcPts val="1600"/>
              </a:spcAft>
              <a:buNone/>
            </a:pPr>
            <a:r>
              <a:t/>
            </a:r>
            <a:endParaRPr sz="2400">
              <a:solidFill>
                <a:srgbClr val="000000"/>
              </a:solidFill>
            </a:endParaRPr>
          </a:p>
        </p:txBody>
      </p:sp>
      <p:pic>
        <p:nvPicPr>
          <p:cNvPr id="96" name="Google Shape;96;p20"/>
          <p:cNvPicPr preferRelativeResize="0"/>
          <p:nvPr/>
        </p:nvPicPr>
        <p:blipFill>
          <a:blip r:embed="rId3">
            <a:alphaModFix/>
          </a:blip>
          <a:stretch>
            <a:fillRect/>
          </a:stretch>
        </p:blipFill>
        <p:spPr>
          <a:xfrm>
            <a:off x="3895800" y="1895550"/>
            <a:ext cx="1352400" cy="1352400"/>
          </a:xfrm>
          <a:prstGeom prst="ellipse">
            <a:avLst/>
          </a:prstGeom>
          <a:noFill/>
          <a:ln>
            <a:noFill/>
          </a:ln>
        </p:spPr>
      </p:pic>
      <p:pic>
        <p:nvPicPr>
          <p:cNvPr id="97" name="Google Shape;97;p20"/>
          <p:cNvPicPr preferRelativeResize="0"/>
          <p:nvPr/>
        </p:nvPicPr>
        <p:blipFill>
          <a:blip r:embed="rId4">
            <a:alphaModFix/>
          </a:blip>
          <a:stretch>
            <a:fillRect/>
          </a:stretch>
        </p:blipFill>
        <p:spPr>
          <a:xfrm rot="-2700000">
            <a:off x="3896572" y="1896321"/>
            <a:ext cx="1350857" cy="1350857"/>
          </a:xfrm>
          <a:prstGeom prst="ellipse">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1"/>
          <p:cNvSpPr txBox="1"/>
          <p:nvPr>
            <p:ph idx="1" type="body"/>
          </p:nvPr>
        </p:nvSpPr>
        <p:spPr>
          <a:xfrm>
            <a:off x="311700" y="984350"/>
            <a:ext cx="8520600" cy="79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rPr>
              <a:t>In this experiment, the gratings will be either </a:t>
            </a:r>
            <a:r>
              <a:rPr i="1" lang="en" sz="2400">
                <a:solidFill>
                  <a:srgbClr val="000000"/>
                </a:solidFill>
              </a:rPr>
              <a:t>vertical </a:t>
            </a:r>
            <a:r>
              <a:rPr lang="en" sz="2400">
                <a:solidFill>
                  <a:srgbClr val="000000"/>
                </a:solidFill>
              </a:rPr>
              <a:t>or </a:t>
            </a:r>
            <a:r>
              <a:rPr i="1" lang="en" sz="2400">
                <a:solidFill>
                  <a:srgbClr val="000000"/>
                </a:solidFill>
              </a:rPr>
              <a:t>tilted</a:t>
            </a:r>
            <a:endParaRPr i="1" sz="2400">
              <a:solidFill>
                <a:srgbClr val="000000"/>
              </a:solidFill>
            </a:endParaRPr>
          </a:p>
          <a:p>
            <a:pPr indent="0" lvl="0" marL="0" rtl="0" algn="l">
              <a:spcBef>
                <a:spcPts val="1600"/>
              </a:spcBef>
              <a:spcAft>
                <a:spcPts val="0"/>
              </a:spcAft>
              <a:buNone/>
            </a:pPr>
            <a:r>
              <a:t/>
            </a:r>
            <a:endParaRPr sz="2400">
              <a:solidFill>
                <a:srgbClr val="000000"/>
              </a:solidFill>
            </a:endParaRPr>
          </a:p>
          <a:p>
            <a:pPr indent="0" lvl="0" marL="0" rtl="0" algn="l">
              <a:spcBef>
                <a:spcPts val="1600"/>
              </a:spcBef>
              <a:spcAft>
                <a:spcPts val="0"/>
              </a:spcAft>
              <a:buNone/>
            </a:pPr>
            <a:r>
              <a:t/>
            </a:r>
            <a:endParaRPr sz="2400">
              <a:solidFill>
                <a:srgbClr val="000000"/>
              </a:solidFill>
            </a:endParaRPr>
          </a:p>
          <a:p>
            <a:pPr indent="0" lvl="0" marL="0" rtl="0" algn="l">
              <a:spcBef>
                <a:spcPts val="1600"/>
              </a:spcBef>
              <a:spcAft>
                <a:spcPts val="0"/>
              </a:spcAft>
              <a:buNone/>
            </a:pPr>
            <a:r>
              <a:t/>
            </a:r>
            <a:endParaRPr sz="2400">
              <a:solidFill>
                <a:srgbClr val="000000"/>
              </a:solidFill>
            </a:endParaRPr>
          </a:p>
          <a:p>
            <a:pPr indent="0" lvl="0" marL="0" rtl="0" algn="l">
              <a:spcBef>
                <a:spcPts val="1600"/>
              </a:spcBef>
              <a:spcAft>
                <a:spcPts val="1600"/>
              </a:spcAft>
              <a:buNone/>
            </a:pPr>
            <a:r>
              <a:t/>
            </a:r>
            <a:endParaRPr sz="2400">
              <a:solidFill>
                <a:srgbClr val="000000"/>
              </a:solidFill>
            </a:endParaRPr>
          </a:p>
        </p:txBody>
      </p:sp>
      <p:pic>
        <p:nvPicPr>
          <p:cNvPr id="103" name="Google Shape;103;p21"/>
          <p:cNvPicPr preferRelativeResize="0"/>
          <p:nvPr/>
        </p:nvPicPr>
        <p:blipFill>
          <a:blip r:embed="rId3">
            <a:alphaModFix/>
          </a:blip>
          <a:stretch>
            <a:fillRect/>
          </a:stretch>
        </p:blipFill>
        <p:spPr>
          <a:xfrm>
            <a:off x="2827575" y="2212200"/>
            <a:ext cx="1352550" cy="1352550"/>
          </a:xfrm>
          <a:prstGeom prst="rect">
            <a:avLst/>
          </a:prstGeom>
          <a:noFill/>
          <a:ln>
            <a:noFill/>
          </a:ln>
        </p:spPr>
      </p:pic>
      <p:pic>
        <p:nvPicPr>
          <p:cNvPr id="104" name="Google Shape;104;p21"/>
          <p:cNvPicPr preferRelativeResize="0"/>
          <p:nvPr/>
        </p:nvPicPr>
        <p:blipFill>
          <a:blip r:embed="rId3">
            <a:alphaModFix/>
          </a:blip>
          <a:stretch>
            <a:fillRect/>
          </a:stretch>
        </p:blipFill>
        <p:spPr>
          <a:xfrm rot="900000">
            <a:off x="5096650" y="2212200"/>
            <a:ext cx="1352550" cy="1352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