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49" d="100"/>
          <a:sy n="149" d="100"/>
        </p:scale>
        <p:origin x="-792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AB28-75C4-4E4B-91C9-7FEB4293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8CC1-3C7F-FC4B-909C-FAA1F3B8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8A15-404C-6447-8F6E-DD7EED65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38C4-3FB1-C941-A96D-9F40D774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63E-47CD-E141-B040-3743E427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E4AC-B918-004D-93A3-D741ADC2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34F8-5137-3049-AD28-3D5C84CB9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1636-5451-C245-8C96-313CE6B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6805-26C0-114D-9AAC-62A144C5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7B19-0956-714F-816F-313B2CE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A26EA-EA7E-8C4F-B182-283933B3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07B1-B1CF-0A49-82DA-A03C946F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9530-73B9-2344-B7ED-A78D9A62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8580-C81A-5F46-9BC6-B8A46A7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57E-A5A4-0B4A-BECA-393BD27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AD75-AEEA-BE47-966E-50076BDE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E7AF-62F4-6348-B50A-449C41C5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B88C-DD43-684C-B2A7-2BC77A79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0536-DB33-224C-98D5-180BC90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317E-BDF7-7F44-8203-AEB41C94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CB16-F1B0-CC4D-8EC0-8388C852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1BB3-56EF-824A-9E01-3C77B4CB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76F7-ACC5-1B41-9127-A7E4D030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256F-2CC7-B245-800F-AD33FA02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6AAA-A777-8B48-B8FF-3CBD3FA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F15B-9248-CA4B-8880-8A9FCCB5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4547-3B35-1742-ADED-03C299C51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5BB03-F789-3945-80A2-B0AED88B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36A54-58AE-5B46-B62D-11C5CC04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5C37-557D-1246-9764-3A36504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4FC0-F76F-6142-AEBA-91EDAB85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A51F-DB01-4444-AFC1-67A7BF3E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C3D9-ECDD-9C45-A191-1FC70245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9955-7E38-1342-B1B6-CD032D82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D273-4537-0E46-BF7D-CC43E4D24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12C4F-5A68-AB46-8777-F85F6A72B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FD6E3-7185-BD44-A06F-10C06FA1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0AD94-C490-0F49-953E-B2C528CC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1446-E35E-5047-BAE5-9CCD221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67B5-547B-1C44-9065-15A6F503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B80A-7044-4A41-9B35-C217E9CF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96A3B-A355-A147-89DD-808ECF43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9D40-64FD-F845-8DF0-B1AC43B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B5B26-0947-A04B-97FD-EF29AE00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5EA8E-04CB-6F4D-A88D-218FFE49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7BD5-E28B-F343-A49E-42B14BF0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39A-390F-794D-B172-3A920C44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EB3E-6BE3-B147-AE8F-5E917BBB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7D6A-7AE6-7845-8B24-EDB5C95A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3DF5B-5CC8-6F40-9198-5FCBEEC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20A2-E701-D248-9BD3-0807705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D6D6-F7CA-6A45-97A1-6EC09421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BF6-06AE-B144-A3B8-1CC1B069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B23DF-A1A5-6145-AD94-A35A9A3AD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30CDC-1DAE-EF45-B951-6EF66DA3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CA80F-25FE-7443-AEA1-53DF5879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29D6-A834-3148-B8D4-A651DD19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2F99-82F9-AA44-8915-813E69AA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F60CF-18B3-9043-A0DD-9676C1E0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9B83-DD3D-CC4D-B5A4-7F6793B0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ADA2-7BF7-B648-860D-9C61D42D1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AE67-47C5-684A-B2B2-18D896DA79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148C-A8A9-824A-B7DB-6B1BFF0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11FF-C8F0-1248-BC49-EAF6753C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496D-6E27-024D-BD12-8683CCCB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7B986A-4C65-8C48-929A-3E3EBBB34F40}"/>
              </a:ext>
            </a:extLst>
          </p:cNvPr>
          <p:cNvSpPr/>
          <p:nvPr/>
        </p:nvSpPr>
        <p:spPr>
          <a:xfrm>
            <a:off x="3048000" y="61284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Probability of capture by second day.</a:t>
            </a:r>
          </a:p>
          <a:p>
            <a:r>
              <a:rPr lang="en-US" dirty="0"/>
              <a:t>[1] "GRAASIDEMUS"</a:t>
            </a:r>
          </a:p>
          <a:p>
            <a:r>
              <a:rPr lang="en-US" dirty="0"/>
              <a:t>     2.5%       50%     97.5% </a:t>
            </a:r>
          </a:p>
          <a:p>
            <a:r>
              <a:rPr lang="en-US" dirty="0"/>
              <a:t>0.6459511 0.7455620 0.8399505 </a:t>
            </a:r>
          </a:p>
          <a:p>
            <a:r>
              <a:rPr lang="en-US" dirty="0"/>
              <a:t>[1] "ROEDMUS"</a:t>
            </a:r>
          </a:p>
          <a:p>
            <a:r>
              <a:rPr lang="en-US" dirty="0"/>
              <a:t>     2.5%       50%     97.5% </a:t>
            </a:r>
          </a:p>
          <a:p>
            <a:r>
              <a:rPr lang="en-US" dirty="0"/>
              <a:t>0.5871737 0.7669833 0.8549314 </a:t>
            </a:r>
          </a:p>
          <a:p>
            <a:endParaRPr lang="en-US" dirty="0"/>
          </a:p>
          <a:p>
            <a:r>
              <a:rPr lang="en-US" dirty="0"/>
              <a:t>TUNDRA</a:t>
            </a:r>
          </a:p>
          <a:p>
            <a:r>
              <a:rPr lang="en-US" dirty="0"/>
              <a:t> 2.5%       50%     97.5% </a:t>
            </a:r>
          </a:p>
          <a:p>
            <a:r>
              <a:rPr lang="en-US" dirty="0"/>
              <a:t>0.4096549 0.7465157 0.9516993  </a:t>
            </a:r>
          </a:p>
        </p:txBody>
      </p:sp>
    </p:spTree>
    <p:extLst>
      <p:ext uri="{BB962C8B-B14F-4D97-AF65-F5344CB8AC3E}">
        <p14:creationId xmlns:p14="http://schemas.microsoft.com/office/powerpoint/2010/main" val="2454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F7211-9574-634E-8A73-574ED9E300F5}"/>
              </a:ext>
            </a:extLst>
          </p:cNvPr>
          <p:cNvSpPr/>
          <p:nvPr/>
        </p:nvSpPr>
        <p:spPr>
          <a:xfrm>
            <a:off x="1014506" y="464564"/>
            <a:ext cx="75927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Gray-sided Vole</a:t>
            </a:r>
          </a:p>
          <a:p>
            <a:r>
              <a:rPr lang="en-US" dirty="0"/>
              <a:t>0,1 1,0 1,1</a:t>
            </a:r>
          </a:p>
          <a:p>
            <a:r>
              <a:rPr lang="en-US" dirty="0"/>
              <a:t>612 478 399</a:t>
            </a:r>
          </a:p>
          <a:p>
            <a:endParaRPr lang="en-US" dirty="0"/>
          </a:p>
          <a:p>
            <a:r>
              <a:rPr lang="en-US" dirty="0"/>
              <a:t>TUNDRA VOLE</a:t>
            </a:r>
          </a:p>
          <a:p>
            <a:r>
              <a:rPr lang="en-US" b="1" dirty="0">
                <a:solidFill>
                  <a:srgbClr val="FF0000"/>
                </a:solidFill>
              </a:rPr>
              <a:t>0,0,1</a:t>
            </a:r>
            <a:r>
              <a:rPr lang="en-US" b="1" dirty="0"/>
              <a:t>  	0,1,0	  </a:t>
            </a:r>
            <a:r>
              <a:rPr lang="en-US" b="1" dirty="0">
                <a:solidFill>
                  <a:srgbClr val="FF0000"/>
                </a:solidFill>
              </a:rPr>
              <a:t>0,1,1</a:t>
            </a:r>
            <a:r>
              <a:rPr lang="en-US" b="1" dirty="0"/>
              <a:t> 	 1,0,0 	 </a:t>
            </a:r>
            <a:r>
              <a:rPr lang="en-US" b="1" dirty="0">
                <a:solidFill>
                  <a:srgbClr val="FF0000"/>
                </a:solidFill>
              </a:rPr>
              <a:t>1,0,1	</a:t>
            </a:r>
            <a:r>
              <a:rPr lang="en-US" b="1" dirty="0"/>
              <a:t>  1,1,0  	</a:t>
            </a:r>
            <a:r>
              <a:rPr lang="en-US" b="1" dirty="0">
                <a:solidFill>
                  <a:srgbClr val="FF0000"/>
                </a:solidFill>
              </a:rPr>
              <a:t>1,1,1</a:t>
            </a:r>
            <a:r>
              <a:rPr lang="en-US" b="1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167   	</a:t>
            </a:r>
            <a:r>
              <a:rPr lang="en-US" dirty="0"/>
              <a:t>165  	  </a:t>
            </a:r>
            <a:r>
              <a:rPr lang="en-US" dirty="0">
                <a:solidFill>
                  <a:srgbClr val="FF0000"/>
                </a:solidFill>
              </a:rPr>
              <a:t>85</a:t>
            </a:r>
            <a:r>
              <a:rPr lang="en-US" dirty="0"/>
              <a:t>   	 172    	 </a:t>
            </a:r>
            <a:r>
              <a:rPr lang="en-US" dirty="0">
                <a:solidFill>
                  <a:srgbClr val="FF0000"/>
                </a:solidFill>
              </a:rPr>
              <a:t>51</a:t>
            </a:r>
            <a:r>
              <a:rPr lang="en-US" dirty="0"/>
              <a:t>    	  36  	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0,0,1	 0,1,0	 1,0,0</a:t>
            </a:r>
          </a:p>
          <a:p>
            <a:r>
              <a:rPr lang="en-US" dirty="0"/>
              <a:t>167   	165   	172</a:t>
            </a:r>
          </a:p>
          <a:p>
            <a:r>
              <a:rPr lang="en-US" dirty="0"/>
              <a:t>1,1,0 	1,1,1 	1,0,1</a:t>
            </a:r>
          </a:p>
          <a:p>
            <a:r>
              <a:rPr lang="en-US" dirty="0"/>
              <a:t>36	65	51</a:t>
            </a:r>
          </a:p>
          <a:p>
            <a:r>
              <a:rPr lang="en-US" dirty="0"/>
              <a:t>0,1,0 + 1,0,0</a:t>
            </a:r>
          </a:p>
          <a:p>
            <a:r>
              <a:rPr lang="en-US" dirty="0"/>
              <a:t>165+172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45% of GSV trapped on first day were captured on second day</a:t>
            </a:r>
          </a:p>
          <a:p>
            <a:r>
              <a:rPr lang="en-US" dirty="0"/>
              <a:t>Of the TV that were trapped on the first day, 31% were captured on second day and 47% were captured by the third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6781EC-5D9D-E54F-AC96-1A77BC84C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48757"/>
              </p:ext>
            </p:extLst>
          </p:nvPr>
        </p:nvGraphicFramePr>
        <p:xfrm>
          <a:off x="2672791" y="1825624"/>
          <a:ext cx="6846417" cy="4351340"/>
        </p:xfrm>
        <a:graphic>
          <a:graphicData uri="http://schemas.openxmlformats.org/drawingml/2006/table">
            <a:tbl>
              <a:tblPr/>
              <a:tblGrid>
                <a:gridCol w="718601">
                  <a:extLst>
                    <a:ext uri="{9D8B030D-6E8A-4147-A177-3AD203B41FA5}">
                      <a16:colId xmlns:a16="http://schemas.microsoft.com/office/drawing/2014/main" val="1393863171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720016833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3120382293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1750418394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838282637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15258657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344347710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147401317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861304979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1050812348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480479418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1203372461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1160037687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418073985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056140521"/>
                    </a:ext>
                  </a:extLst>
                </a:gridCol>
                <a:gridCol w="227405">
                  <a:extLst>
                    <a:ext uri="{9D8B030D-6E8A-4147-A177-3AD203B41FA5}">
                      <a16:colId xmlns:a16="http://schemas.microsoft.com/office/drawing/2014/main" val="2569128237"/>
                    </a:ext>
                  </a:extLst>
                </a:gridCol>
                <a:gridCol w="303208">
                  <a:extLst>
                    <a:ext uri="{9D8B030D-6E8A-4147-A177-3AD203B41FA5}">
                      <a16:colId xmlns:a16="http://schemas.microsoft.com/office/drawing/2014/main" val="3185479434"/>
                    </a:ext>
                  </a:extLst>
                </a:gridCol>
                <a:gridCol w="230438">
                  <a:extLst>
                    <a:ext uri="{9D8B030D-6E8A-4147-A177-3AD203B41FA5}">
                      <a16:colId xmlns:a16="http://schemas.microsoft.com/office/drawing/2014/main" val="3420639041"/>
                    </a:ext>
                  </a:extLst>
                </a:gridCol>
                <a:gridCol w="2183095">
                  <a:extLst>
                    <a:ext uri="{9D8B030D-6E8A-4147-A177-3AD203B41FA5}">
                      <a16:colId xmlns:a16="http://schemas.microsoft.com/office/drawing/2014/main" val="982409571"/>
                    </a:ext>
                  </a:extLst>
                </a:gridCol>
              </a:tblGrid>
              <a:tr h="204911"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2018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2019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2020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68305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Month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72829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Station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3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4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5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6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7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8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9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10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11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12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13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14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15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156450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802083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P2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Log-Dens &amp; GR data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40474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P3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Log-Density data only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88361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P4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FFFFFF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FFFFFF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No CT data prior to experiment days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19069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P5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CT malfunction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39515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P6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No data collection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75691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P7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325645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P8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0671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P9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76389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P10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585407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P11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6500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P12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16220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P13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5498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P14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548235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548235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147647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P15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03542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H1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6935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H2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141867"/>
                  </a:ext>
                </a:extLst>
              </a:tr>
              <a:tr h="1928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H3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6034"/>
                  </a:ext>
                </a:extLst>
              </a:tr>
              <a:tr h="2049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H4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11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9040" marR="9040" marT="904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0" marR="9040" marT="9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68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596B0B-5BCF-5549-8117-326F19DB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40094"/>
              </p:ext>
            </p:extLst>
          </p:nvPr>
        </p:nvGraphicFramePr>
        <p:xfrm>
          <a:off x="4476019" y="1825624"/>
          <a:ext cx="3239961" cy="4351341"/>
        </p:xfrm>
        <a:graphic>
          <a:graphicData uri="http://schemas.openxmlformats.org/drawingml/2006/table">
            <a:tbl>
              <a:tblPr/>
              <a:tblGrid>
                <a:gridCol w="563781">
                  <a:extLst>
                    <a:ext uri="{9D8B030D-6E8A-4147-A177-3AD203B41FA5}">
                      <a16:colId xmlns:a16="http://schemas.microsoft.com/office/drawing/2014/main" val="888134546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2905822999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1817671242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156639402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1206318641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946189638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912572152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2180096119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2603373035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688017428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589628271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1719704690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3071506954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2429703748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4247703081"/>
                    </a:ext>
                  </a:extLst>
                </a:gridCol>
                <a:gridCol w="178412">
                  <a:extLst>
                    <a:ext uri="{9D8B030D-6E8A-4147-A177-3AD203B41FA5}">
                      <a16:colId xmlns:a16="http://schemas.microsoft.com/office/drawing/2014/main" val="1934999957"/>
                    </a:ext>
                  </a:extLst>
                </a:gridCol>
              </a:tblGrid>
              <a:tr h="169533"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2018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2019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2020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924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Month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M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J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A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2556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Station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2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3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4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5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6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7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8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9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10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11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12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13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14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15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90500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4384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P2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9462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P3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1032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P4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FFFFFF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FFFFFF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0874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P5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60981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P6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62580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P7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36318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P8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095990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P9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15182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P10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74094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P11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30245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P12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07202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P13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95057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P14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548235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548235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00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190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P15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83650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H1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39803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H2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461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H3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90417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H4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6491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1138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8E4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4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Log-Abundance &amp; Growth Rate data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1362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Log-Abundance data only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09406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camera data prior to live trap experiment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3247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 malfunction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397680"/>
                  </a:ext>
                </a:extLst>
              </a:tr>
              <a:tr h="150696"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O" sz="900" b="0" i="0" u="none" strike="noStrike">
                          <a:solidFill>
                            <a:srgbClr val="00B050"/>
                          </a:solidFill>
                          <a:effectLst/>
                          <a:latin typeface="Times Roman" pitchFamily="2" charset="0"/>
                        </a:rPr>
                        <a:t> 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CR data collection</a:t>
                      </a:r>
                    </a:p>
                  </a:txBody>
                  <a:tcPr marL="7064" marR="7064" marT="7064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4" marR="7064" marT="70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1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0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83582</TotalTime>
  <Words>895</Words>
  <Application>Microsoft Macintosh PowerPoint</Application>
  <PresentationFormat>Widescreen</PresentationFormat>
  <Paragraphs>730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Guilherme Nicolau</dc:creator>
  <cp:lastModifiedBy>Pedro Guilherme Nicolau</cp:lastModifiedBy>
  <cp:revision>1</cp:revision>
  <dcterms:created xsi:type="dcterms:W3CDTF">2021-10-13T17:54:47Z</dcterms:created>
  <dcterms:modified xsi:type="dcterms:W3CDTF">2021-12-10T18:56:55Z</dcterms:modified>
</cp:coreProperties>
</file>