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62" r:id="rId5"/>
    <p:sldId id="259" r:id="rId6"/>
    <p:sldId id="258" r:id="rId7"/>
    <p:sldId id="265" r:id="rId8"/>
    <p:sldId id="264" r:id="rId9"/>
    <p:sldId id="266" r:id="rId10"/>
    <p:sldId id="268" r:id="rId11"/>
    <p:sldId id="263" r:id="rId12"/>
    <p:sldId id="267" r:id="rId13"/>
    <p:sldId id="260" r:id="rId14"/>
    <p:sldId id="269" r:id="rId15"/>
    <p:sldId id="261" r:id="rId16"/>
    <p:sldId id="270" r:id="rId17"/>
    <p:sldId id="271" r:id="rId18"/>
    <p:sldId id="272" r:id="rId19"/>
    <p:sldId id="273" r:id="rId20"/>
    <p:sldId id="281" r:id="rId21"/>
    <p:sldId id="282" r:id="rId22"/>
    <p:sldId id="274" r:id="rId23"/>
    <p:sldId id="277" r:id="rId24"/>
    <p:sldId id="278" r:id="rId25"/>
    <p:sldId id="286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0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3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42032C-35F1-4411-84A5-FA04E5DE588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5D11D-0FE7-4781-AF0E-2CAE875E2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predicting-income-level-case-study-r/" TargetMode="External"/><Relationship Id="rId2" Type="http://schemas.openxmlformats.org/officeDocument/2006/relationships/hyperlink" Target="https://archive.ics.uci.edu/ml/datasets/Census+Inc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ensus+Inc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E91E1-8EA9-4BF1-8DDF-77A4194D9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4600" dirty="0"/>
              <a:t>A Comparative </a:t>
            </a:r>
            <a:r>
              <a:rPr lang="en-US" sz="4600" dirty="0" smtClean="0"/>
              <a:t>Analysis </a:t>
            </a:r>
            <a:r>
              <a:rPr lang="en-US" sz="4600" dirty="0"/>
              <a:t>of Income Level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612F-79E6-42CE-8FA1-5C6E84D7B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Esad Kopru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31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471-8E06-4C5D-9208-62E147D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dataset into Training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0BCD-C1BD-444C-8E33-DBC57F8A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split training and test datasets, 80% and 20%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sample(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round(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)*0.8))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0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F81A-DC68-4252-9522-E4559177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CADB-0865-42B5-97B5-11F48E64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log.base.model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incomelevel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~.,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family="binomial")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EDF3D8-0338-4235-92F6-31D8BE43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967337"/>
            <a:ext cx="861126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log.base.model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vif.default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log.base.model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) : there are aliased coefficients in the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cs typeface="Courier New" panose="02070309020205020404" pitchFamily="49" charset="0"/>
              </a:rPr>
              <a:t>Education and </a:t>
            </a:r>
            <a:r>
              <a:rPr lang="en-US" sz="2000" dirty="0" err="1">
                <a:cs typeface="Courier New" panose="02070309020205020404" pitchFamily="49" charset="0"/>
              </a:rPr>
              <a:t>educationnum</a:t>
            </a:r>
            <a:r>
              <a:rPr lang="en-US" sz="2000" dirty="0">
                <a:cs typeface="Courier New" panose="02070309020205020404" pitchFamily="49" charset="0"/>
              </a:rPr>
              <a:t> are representing the same information, one with categorical and the latter is with numeric. So I removed the categorical education </a:t>
            </a:r>
            <a:endParaRPr lang="en-US" altLang="en-US" sz="2000" dirty="0">
              <a:solidFill>
                <a:srgbClr val="C5060B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0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A99A-7836-4DA6-A9B7-93F748FF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F3E7-9604-4C06-9D6B-664206D7C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[,-4]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[,-4]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[,-4]log.updated.model2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incomelevel~age+workclass+fnlwgt+educationnum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occupation+relationship+race+sex+capitalgain+capitalloss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hoursperweek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family="binomial")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91D69-5634-42D3-9ADB-824E9BA3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44" y="1970017"/>
            <a:ext cx="4812179" cy="28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FDC-99DE-454E-BBA9-E19FE7FD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Logistic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58730-3582-468B-B1EE-73BD52B3E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66499"/>
            <a:ext cx="4841633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7EAA7-8005-4810-960B-44C51179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88" y="2206330"/>
            <a:ext cx="5204167" cy="31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2E02-BC2F-4DED-95C6-8389B426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logistic regression model VIF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F8E6E-2497-4206-906B-D5AA8313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2" y="1955849"/>
            <a:ext cx="5708206" cy="34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3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76F-2204-4E9D-8928-686DE139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13F8A-F906-4608-8EB5-6BCE4E29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2" y="2085985"/>
            <a:ext cx="5820219" cy="3510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71" y="2085984"/>
            <a:ext cx="5487240" cy="31718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3680" y="5257799"/>
            <a:ext cx="4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Misclassification =&gt; </a:t>
            </a:r>
            <a:r>
              <a:rPr lang="en-US" dirty="0" smtClean="0"/>
              <a:t>818+377/7788 </a:t>
            </a:r>
            <a:r>
              <a:rPr lang="en-US" dirty="0" smtClean="0"/>
              <a:t>= </a:t>
            </a:r>
            <a:r>
              <a:rPr lang="en-US" b="1" dirty="0" smtClean="0"/>
              <a:t>0.153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F286-5DEC-4465-8856-9B994F0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Classification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BADC7F-452C-40D6-84C0-1C7F967A0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46972"/>
            <a:ext cx="885510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tree.incomelevel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tree(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incomelevel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~., data=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in tree(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incomelevel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 ., data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 predictors must have at most 32 levels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1C80D-182E-4740-8C1B-046C3840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82119"/>
            <a:ext cx="7462520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E405-DBFE-4A12-A6F6-DB3EE7D2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E0460-B196-4248-A111-0EC80592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7317"/>
            <a:ext cx="4445391" cy="3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A2F52-9078-4EC7-A65C-A3673199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39" y="1957317"/>
            <a:ext cx="5557119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ADAE-4194-49E6-BC62-56DAC8EE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1360"/>
            <a:ext cx="5665029" cy="2618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6100" y="2501899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Misclassification =&gt; </a:t>
            </a:r>
            <a:r>
              <a:rPr lang="en-US" dirty="0" smtClean="0"/>
              <a:t>291+964/7788 = </a:t>
            </a:r>
            <a:r>
              <a:rPr lang="en-US" b="1" dirty="0" smtClean="0"/>
              <a:t>0.1611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782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2A8-6021-4103-84C3-C6329603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E9DF3-C133-41F1-B147-47515A74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02723"/>
            <a:ext cx="6886941" cy="2528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78" y="4596686"/>
            <a:ext cx="921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gini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index shows that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age, education, and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relationship are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all important variables. </a:t>
            </a:r>
            <a:endParaRPr lang="en-US" sz="14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2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Data into Training and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Classification: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 smtClean="0"/>
              <a:t> Logistic Regression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 smtClean="0"/>
              <a:t>Classification: Tree Based Classification</a:t>
            </a:r>
            <a:endParaRPr lang="en-US" dirty="0"/>
          </a:p>
          <a:p>
            <a:pPr marL="749808" lvl="1" indent="-457200">
              <a:buFont typeface="+mj-lt"/>
              <a:buAutoNum type="alphaUcPeriod"/>
            </a:pPr>
            <a:r>
              <a:rPr lang="en-US" dirty="0" smtClean="0"/>
              <a:t>Classification: Random Forest</a:t>
            </a:r>
            <a:endParaRPr lang="en-US" dirty="0"/>
          </a:p>
          <a:p>
            <a:pPr marL="749808" lvl="1" indent="-457200">
              <a:buFont typeface="+mj-lt"/>
              <a:buAutoNum type="alphaUcPeriod"/>
            </a:pPr>
            <a:r>
              <a:rPr lang="en-US" dirty="0" smtClean="0"/>
              <a:t>Classification: Linear SVM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 and Conclusion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36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723-F327-4533-9BFA-7D6ED422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Tuning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97D3FD-68AE-4C1E-B656-3461BD2387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99916"/>
            <a:ext cx="10408299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######### Tune Random Forest ###########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tuneRF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inc_clean_train$incomelevel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ntreeTry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=1.5,improve=TRUE, trace=TRUE, plot=TRUE,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doBest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 OOB error = 0.16% Searching left ...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 OOB error = 0.52% -2.190979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Searching right ...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OOB error = 0.09% 0.4730805 TRUE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23985C-70CB-49D2-8B6D-4EC3B8BAC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609357"/>
            <a:ext cx="991617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rf2.incomelevel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incomelevel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~., data=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inc_clean_train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importance=TRUE) 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varImpPlot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rf2.incomelevel)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0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9EB-F7B2-4CA0-A0B9-AF8616BC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Variable Importance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3ADBB-628F-41E0-BD6D-1AE8D579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30" y="1883308"/>
            <a:ext cx="7761058" cy="39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3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F7B8-DA71-4A86-A025-918E5DB9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6762"/>
            <a:ext cx="5590555" cy="2624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7835" y="2501899"/>
            <a:ext cx="44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Misclassification =&gt; </a:t>
            </a:r>
            <a:r>
              <a:rPr lang="en-US" dirty="0" smtClean="0"/>
              <a:t>439+692/7788 = </a:t>
            </a:r>
            <a:r>
              <a:rPr lang="en-US" b="1" dirty="0" smtClean="0"/>
              <a:t>0.1452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725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4A5A-AF99-4416-A268-78CB8CD8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Classification, Linear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FF39F-73DA-4857-82BC-2AC119D1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svm.fit</a:t>
            </a:r>
            <a:r>
              <a:rPr lang="en-US" dirty="0"/>
              <a:t> &lt;- </a:t>
            </a:r>
            <a:r>
              <a:rPr lang="en-US" dirty="0" err="1"/>
              <a:t>svm</a:t>
            </a:r>
            <a:r>
              <a:rPr lang="en-US" dirty="0"/>
              <a:t>(</a:t>
            </a:r>
            <a:r>
              <a:rPr lang="en-US" dirty="0" err="1"/>
              <a:t>incomelevel</a:t>
            </a:r>
            <a:r>
              <a:rPr lang="en-US" dirty="0"/>
              <a:t>~.,data=</a:t>
            </a:r>
            <a:r>
              <a:rPr lang="en-US" dirty="0" err="1"/>
              <a:t>inc_clean_train</a:t>
            </a:r>
            <a:r>
              <a:rPr lang="en-US" dirty="0"/>
              <a:t>, cost=0.01, kernel='linear')</a:t>
            </a:r>
          </a:p>
          <a:p>
            <a:r>
              <a:rPr lang="en-US" dirty="0"/>
              <a:t>summary(</a:t>
            </a:r>
            <a:r>
              <a:rPr lang="en-US" dirty="0" err="1"/>
              <a:t>svm.fit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68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3D80-4F71-4727-B9EF-3397FA79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Evaluation, Linear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5500"/>
            <a:ext cx="6128411" cy="276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25692" y="2749034"/>
            <a:ext cx="452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Misclassification =&gt; </a:t>
            </a:r>
            <a:r>
              <a:rPr lang="en-US" dirty="0" smtClean="0"/>
              <a:t>818+377/7788 </a:t>
            </a:r>
            <a:r>
              <a:rPr lang="en-US" dirty="0"/>
              <a:t>= </a:t>
            </a:r>
            <a:r>
              <a:rPr lang="en-US" b="1" dirty="0" smtClean="0"/>
              <a:t>0.1534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67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662173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9390074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14014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Pruned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8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0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0448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26163" y="3331131"/>
            <a:ext cx="452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Misclassification =&gt; </a:t>
            </a:r>
            <a:r>
              <a:rPr lang="en-US" dirty="0" smtClean="0"/>
              <a:t>818+377/7788 </a:t>
            </a:r>
            <a:r>
              <a:rPr lang="en-US" dirty="0"/>
              <a:t>= </a:t>
            </a:r>
            <a:r>
              <a:rPr lang="en-US" b="1" dirty="0" smtClean="0"/>
              <a:t>0.1534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2863" y="2961799"/>
            <a:ext cx="44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Misclassification =&gt; </a:t>
            </a:r>
            <a:r>
              <a:rPr lang="en-US" dirty="0" smtClean="0"/>
              <a:t>439+692/7788 = </a:t>
            </a:r>
            <a:r>
              <a:rPr lang="en-US" b="1" dirty="0" smtClean="0"/>
              <a:t>0.1452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6163" y="2592467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Misclassification =&gt; </a:t>
            </a:r>
            <a:r>
              <a:rPr lang="en-US" dirty="0" smtClean="0"/>
              <a:t>291+964/7788 = </a:t>
            </a:r>
            <a:r>
              <a:rPr lang="en-US" b="1" dirty="0" smtClean="0"/>
              <a:t>0.1611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26163" y="2223135"/>
            <a:ext cx="4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Misclassification =&gt; </a:t>
            </a:r>
            <a:r>
              <a:rPr lang="en-US" dirty="0" smtClean="0"/>
              <a:t>818+377/7788 = </a:t>
            </a:r>
            <a:r>
              <a:rPr lang="en-US" b="1" dirty="0" smtClean="0"/>
              <a:t>0.153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9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813D-4989-4CA3-B256-0CEA51D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0E6F-DFDF-4F42-935F-540B9FEF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8400"/>
            <a:ext cx="10058400" cy="3430694"/>
          </a:xfrm>
        </p:spPr>
        <p:txBody>
          <a:bodyPr/>
          <a:lstStyle/>
          <a:p>
            <a:r>
              <a:rPr lang="en-US" dirty="0" smtClean="0"/>
              <a:t>Fine tuning of SVM could perform better </a:t>
            </a:r>
            <a:r>
              <a:rPr lang="en-US" b="1" dirty="0" smtClean="0"/>
              <a:t>(both for linear and polynomial)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tuned random forest model has the lowest classification rate </a:t>
            </a:r>
            <a:r>
              <a:rPr lang="en-US" b="1" dirty="0" smtClean="0"/>
              <a:t>(optimized </a:t>
            </a:r>
            <a:r>
              <a:rPr lang="en-US" b="1" dirty="0" err="1"/>
              <a:t>mtry</a:t>
            </a:r>
            <a:r>
              <a:rPr lang="en-US" b="1" dirty="0"/>
              <a:t> </a:t>
            </a:r>
            <a:r>
              <a:rPr lang="en-US" b="1" dirty="0" smtClean="0"/>
              <a:t>variable)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Logistic regression model is strong in predicting the </a:t>
            </a:r>
            <a:r>
              <a:rPr lang="en-US" smtClean="0"/>
              <a:t>income level.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A740-1C1E-4FD2-952D-A6B58DDB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C8D2-E9D2-4400-930D-7CB20D2E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archive.ics.uci.edu/ml/datasets/Census+Income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://cloudxlab.com/blog/predicting-income-level-case-study-r/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43D2-1AD5-4AFD-A31E-079F5B82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199271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150E-2A08-49A9-B1B0-41ECA4A8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29145"/>
            <a:ext cx="10509504" cy="2715768"/>
          </a:xfrm>
        </p:spPr>
        <p:txBody>
          <a:bodyPr>
            <a:normAutofit/>
          </a:bodyPr>
          <a:lstStyle/>
          <a:p>
            <a:r>
              <a:rPr lang="en-US" sz="2600" dirty="0"/>
              <a:t>The dataset is from 1994; census income</a:t>
            </a:r>
          </a:p>
          <a:p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archive.ics.uci.edu/ml/datasets/Census+Income</a:t>
            </a:r>
            <a:endParaRPr lang="en-US" sz="2600" dirty="0" smtClean="0"/>
          </a:p>
          <a:p>
            <a:r>
              <a:rPr lang="en-US" sz="2600" dirty="0" smtClean="0"/>
              <a:t>14 attributes</a:t>
            </a:r>
          </a:p>
          <a:p>
            <a:r>
              <a:rPr lang="en-US" sz="2600" dirty="0" smtClean="0"/>
              <a:t>32561 records.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8876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209D-CAA9-46E6-94E1-B3FCA92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DA88D-2DF0-4EE9-8E0C-6D3AFE94A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24" y="1690688"/>
            <a:ext cx="9152013" cy="42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7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08F1-A175-40E7-B44A-A282AF19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583096"/>
            <a:ext cx="10058400" cy="867661"/>
          </a:xfrm>
        </p:spPr>
        <p:txBody>
          <a:bodyPr/>
          <a:lstStyle/>
          <a:p>
            <a:r>
              <a:rPr lang="en-US" dirty="0"/>
              <a:t>NA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A21A1-A332-4658-88F7-860FCF1D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845734"/>
            <a:ext cx="10999305" cy="402336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First attempt was assigning average weights, however, later in the random forest analysis, the NA’s occurred again, so my second approach was to remove all NA values.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DMwR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k=5, scale=T, meth="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weighAve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6B5F7-3644-44B8-BFFB-07DE44E3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65" y="2983019"/>
            <a:ext cx="6362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73B0-3662-4010-B94C-22D514F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6147C0-253C-4C3E-8D43-7515FB61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2769"/>
            <a:ext cx="5176911" cy="381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96D52-ED39-40D7-A420-2038EDDF0FA6}"/>
              </a:ext>
            </a:extLst>
          </p:cNvPr>
          <p:cNvSpPr txBox="1"/>
          <p:nvPr/>
        </p:nvSpPr>
        <p:spPr>
          <a:xfrm>
            <a:off x="6824870" y="2014330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level vs. age, education num, marital status; married people earns higher than single or widowed.</a:t>
            </a:r>
          </a:p>
          <a:p>
            <a:r>
              <a:rPr lang="en-US" dirty="0"/>
              <a:t>, occupation</a:t>
            </a:r>
          </a:p>
        </p:txBody>
      </p:sp>
    </p:spTree>
    <p:extLst>
      <p:ext uri="{BB962C8B-B14F-4D97-AF65-F5344CB8AC3E}">
        <p14:creationId xmlns:p14="http://schemas.microsoft.com/office/powerpoint/2010/main" val="32434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351D-80CD-494C-B6B4-0649F13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Level vs. Occupation, Marital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2EF36-4975-4EFF-BDFA-7BD20171E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927409"/>
            <a:ext cx="5156426" cy="365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B1C70-D606-4F9F-9FDC-C4B28B3C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94" y="1927409"/>
            <a:ext cx="5156428" cy="36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73B0-3662-4010-B94C-22D514F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A56F79C-36D7-40DF-B615-9A772D40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5899051" cy="418421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1F2C9C-CFC1-47D6-A2C5-1417F76A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182" y="1845734"/>
            <a:ext cx="3946497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8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1C7C-2840-4279-868A-7633D10E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Level vs. Race,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79165-D10A-4F74-AB66-C6D5EBEF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43" y="1986509"/>
            <a:ext cx="5730240" cy="3753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D20-F31F-4603-B5DB-7F083DDD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63" y="2070914"/>
            <a:ext cx="4841208" cy="35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7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553</Words>
  <Application>Microsoft Office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SimSun</vt:lpstr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Retrospect</vt:lpstr>
      <vt:lpstr>A Comparative Analysis of Income Level Prediction</vt:lpstr>
      <vt:lpstr>Table of Contents </vt:lpstr>
      <vt:lpstr>Data</vt:lpstr>
      <vt:lpstr>Data Exploration</vt:lpstr>
      <vt:lpstr>NA Values</vt:lpstr>
      <vt:lpstr>Data Exploration</vt:lpstr>
      <vt:lpstr>Income Level vs. Occupation, Marital Status</vt:lpstr>
      <vt:lpstr>Data Exploration</vt:lpstr>
      <vt:lpstr>Income Level vs. Race, Gender</vt:lpstr>
      <vt:lpstr>Divide dataset into Training and Test</vt:lpstr>
      <vt:lpstr>Logistic Regression Model</vt:lpstr>
      <vt:lpstr>Logistic Regression Model 2</vt:lpstr>
      <vt:lpstr>Final Logistic Regression model</vt:lpstr>
      <vt:lpstr>Final logistic regression model VIF</vt:lpstr>
      <vt:lpstr>Logistic Regression model Evaluation</vt:lpstr>
      <vt:lpstr>Tree based Classification</vt:lpstr>
      <vt:lpstr>Pruning Tree</vt:lpstr>
      <vt:lpstr>Tree Evaluation</vt:lpstr>
      <vt:lpstr>Random Forest Classification</vt:lpstr>
      <vt:lpstr>Random Forest Tuning</vt:lpstr>
      <vt:lpstr>Random forest Variable Importance Plot</vt:lpstr>
      <vt:lpstr>Random Forest Evaluation</vt:lpstr>
      <vt:lpstr>SVM Classification, Linear</vt:lpstr>
      <vt:lpstr>SVM Evaluation, Linear</vt:lpstr>
      <vt:lpstr>Comparison</vt:lpstr>
      <vt:lpstr>Discussion and 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Analyses of Income Level Prediction</dc:title>
  <dc:creator>KopruluKemet</dc:creator>
  <cp:lastModifiedBy>Kopru, Esad Furkan</cp:lastModifiedBy>
  <cp:revision>58</cp:revision>
  <dcterms:created xsi:type="dcterms:W3CDTF">2019-12-09T21:30:44Z</dcterms:created>
  <dcterms:modified xsi:type="dcterms:W3CDTF">2019-12-10T00:00:31Z</dcterms:modified>
</cp:coreProperties>
</file>