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0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73" r:id="rId11"/>
    <p:sldId id="266" r:id="rId12"/>
    <p:sldId id="271" r:id="rId13"/>
    <p:sldId id="267" r:id="rId14"/>
    <p:sldId id="272" r:id="rId15"/>
    <p:sldId id="26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</p14:sldIdLst>
        </p14:section>
        <p14:section name="Section 1" id="{3627AE64-335D-4475-9B43-61F508C3132B}">
          <p14:sldIdLst>
            <p14:sldId id="270"/>
            <p14:sldId id="258"/>
            <p14:sldId id="261"/>
            <p14:sldId id="262"/>
            <p14:sldId id="263"/>
            <p14:sldId id="264"/>
            <p14:sldId id="265"/>
            <p14:sldId id="268"/>
            <p14:sldId id="273"/>
            <p14:sldId id="266"/>
            <p14:sldId id="271"/>
            <p14:sldId id="267"/>
            <p14:sldId id="272"/>
            <p14:sldId id="269"/>
          </p14:sldIdLst>
        </p14:section>
        <p14:section name="Section 2" id="{10064A5E-A9CF-43FE-9383-C188DFBC555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1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9" autoAdjust="0"/>
    <p:restoredTop sz="94992" autoAdjust="0"/>
  </p:normalViewPr>
  <p:slideViewPr>
    <p:cSldViewPr snapToGrid="0">
      <p:cViewPr varScale="1">
        <p:scale>
          <a:sx n="109" d="100"/>
          <a:sy n="109" d="100"/>
        </p:scale>
        <p:origin x="7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BC3902-3028-4BD3-94D0-533C0FE66AA8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4 -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E1-CA56-4139-B63A-2CD9C87BF410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2EA1F6-CCE1-4B4C-920C-5054A0D3F060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4 -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ap" TargetMode="External"/><Relationship Id="rId2" Type="http://schemas.openxmlformats.org/officeDocument/2006/relationships/hyperlink" Target="https://docs.python.org/2.0/ref/fun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controlflow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4 - </a:t>
            </a:r>
            <a:r>
              <a:rPr lang="de-DE" dirty="0" err="1" smtClean="0"/>
              <a:t>Functions</a:t>
            </a:r>
            <a:r>
              <a:rPr lang="de-DE" dirty="0" smtClean="0"/>
              <a:t> in Python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534-1C50-4796-A071-82DF2178D953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for the type of the input argument(s)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91859" y="1292469"/>
            <a:ext cx="7778417" cy="3235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fDoubleMe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int1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int1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result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int1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latin typeface="Courier New" panose="02070309020205020404" pitchFamily="49" charset="0"/>
              </a:rPr>
              <a:t>"int1 must be of type int."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552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exercises for writing functions in Python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Write a function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fSumElems</a:t>
            </a:r>
            <a:r>
              <a:rPr lang="en-US" dirty="0" smtClean="0"/>
              <a:t> that sums up all elements in a list and returns a scalar,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fSquareElems</a:t>
            </a:r>
            <a:r>
              <a:rPr lang="en-US" dirty="0" smtClean="0"/>
              <a:t> that squares all elements in a list and returns a list.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Assume that all elements in the list are of type numeric and, for the sake of simplicity, we do not control for other types at the moment.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Afterwards, verify that these functions work properly by testing them on the example lists provided in the code skeleton.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915639" y="1706100"/>
            <a:ext cx="7891322" cy="3736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fSumElems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##</a:t>
            </a:r>
            <a:r>
              <a:rPr lang="en-US" sz="2200" dirty="0">
                <a:solidFill>
                  <a:srgbClr val="008000"/>
                </a:solidFill>
                <a:latin typeface="Courier New" panose="02070309020205020404" pitchFamily="49" charset="0"/>
              </a:rPr>
              <a:t>use a loop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sume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sume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fSquareElems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smtClean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01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 compute mean and 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fMean</a:t>
            </a:r>
            <a:r>
              <a:rPr lang="en-US" dirty="0" smtClean="0"/>
              <a:t> that computes the average of a list. This function shall use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fSumElems</a:t>
            </a:r>
            <a:r>
              <a:rPr lang="en-US" dirty="0" smtClean="0"/>
              <a:t> that you programmed previously: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fVariance</a:t>
            </a:r>
            <a:r>
              <a:rPr lang="en-US" dirty="0" smtClean="0"/>
              <a:t> that computes the variance of a list. This function shall use the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fMean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fSquareElems</a:t>
            </a:r>
            <a:r>
              <a:rPr lang="en-US" dirty="0" smtClean="0"/>
              <a:t> that you programmed previously: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71" y="2609668"/>
            <a:ext cx="5219616" cy="97125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71" y="5521235"/>
            <a:ext cx="7879421" cy="7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915638" y="1706100"/>
            <a:ext cx="9406531" cy="3318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fMean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me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fSumElems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me mean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Ltest1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22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fVariance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fMean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fSquareElems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fMean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)**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396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Outlook: tip of the iceberg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dirty="0" smtClean="0"/>
              <a:t> operator for anonymous functions, i.e., a function that is not called by its name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</a:t>
            </a:r>
            <a:r>
              <a:rPr lang="en-US" dirty="0" smtClean="0"/>
              <a:t>operator: a “faster” alternative to loops</a:t>
            </a:r>
          </a:p>
          <a:p>
            <a:pPr lvl="1"/>
            <a:r>
              <a:rPr lang="en-US" dirty="0" smtClean="0"/>
              <a:t>Instead of writing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You can write: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many more (that are not part of this course)!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557478" y="3539757"/>
            <a:ext cx="7778417" cy="709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n-NO" sz="2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nn-NO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nn-NO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nn-NO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nn-NO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nn-NO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nn-NO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nn-NO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nn-NO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nn-NO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nn-NO" sz="2200" dirty="0"/>
          </a:p>
          <a:p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557477" y="4571388"/>
            <a:ext cx="7778417" cy="475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2200" dirty="0"/>
          </a:p>
          <a:p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557476" y="2409579"/>
            <a:ext cx="7778417" cy="475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squareMe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docs.python.org/2.0/ref/function.html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docs.python.org/3/library/functions.html#map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docs.python.org/3/tutorial/controlflow.html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2DE1-CA56-4139-B63A-2CD9C87BF410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Mathematically speaking, a mapping </a:t>
            </a:r>
            <a:r>
              <a:rPr lang="en-US" i="1" dirty="0" smtClean="0"/>
              <a:t>f</a:t>
            </a:r>
            <a:r>
              <a:rPr lang="en-US" dirty="0" smtClean="0"/>
              <a:t> from an input </a:t>
            </a:r>
            <a:r>
              <a:rPr lang="en-US" i="1" dirty="0" smtClean="0"/>
              <a:t>x</a:t>
            </a:r>
            <a:r>
              <a:rPr lang="en-US" dirty="0" smtClean="0"/>
              <a:t> to an output </a:t>
            </a:r>
            <a:r>
              <a:rPr lang="en-US" i="1" dirty="0" smtClean="0"/>
              <a:t>y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/>
              <a:t>I</a:t>
            </a:r>
            <a:r>
              <a:rPr lang="en-US" dirty="0" smtClean="0"/>
              <a:t>n a programming language, a pseudo code looks as follows: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f(argument1, argument2, ...) = result</a:t>
            </a:r>
          </a:p>
          <a:p>
            <a:endParaRPr lang="en-US" dirty="0" smtClean="0"/>
          </a:p>
          <a:p>
            <a:endParaRPr lang="en-US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24" y="2012461"/>
            <a:ext cx="2378546" cy="634023"/>
          </a:xfrm>
          <a:prstGeom prst="rect">
            <a:avLst/>
          </a:prstGeom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670383" y="4767319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(argument1,argument2,</a:t>
            </a:r>
            <a:r>
              <a:rPr lang="en-DE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 something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74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3D3D-7D4C-4091-BD12-32B50530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b="1" dirty="0" err="1" smtClean="0"/>
              <a:t>executable</a:t>
            </a:r>
            <a:r>
              <a:rPr lang="de-DE" b="1" dirty="0" smtClean="0"/>
              <a:t> </a:t>
            </a:r>
            <a:r>
              <a:rPr lang="de-DE" b="1" dirty="0" err="1" smtClean="0"/>
              <a:t>statement</a:t>
            </a:r>
            <a:endParaRPr lang="de-DE" b="1" dirty="0" smtClean="0"/>
          </a:p>
          <a:p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, e.g., a </a:t>
            </a:r>
            <a:r>
              <a:rPr lang="de-DE" b="1" dirty="0" err="1" smtClean="0"/>
              <a:t>set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operations</a:t>
            </a:r>
            <a:r>
              <a:rPr lang="de-DE" b="1" dirty="0" smtClean="0"/>
              <a:t>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applied</a:t>
            </a:r>
            <a:r>
              <a:rPr lang="de-DE" b="1" dirty="0" smtClean="0"/>
              <a:t> </a:t>
            </a:r>
            <a:r>
              <a:rPr lang="de-DE" b="1" dirty="0" err="1" smtClean="0"/>
              <a:t>repeatedly</a:t>
            </a:r>
            <a:endParaRPr lang="de-DE" b="1" dirty="0" smtClean="0"/>
          </a:p>
          <a:p>
            <a:r>
              <a:rPr lang="en-US" dirty="0" smtClean="0"/>
              <a:t>A function can have several </a:t>
            </a:r>
            <a:r>
              <a:rPr lang="en-US" b="1" dirty="0" smtClean="0"/>
              <a:t>arguments</a:t>
            </a:r>
            <a:r>
              <a:rPr lang="en-US" dirty="0" smtClean="0"/>
              <a:t> that are evaluated in the </a:t>
            </a:r>
            <a:r>
              <a:rPr lang="en-US" b="1" dirty="0" smtClean="0"/>
              <a:t>body</a:t>
            </a:r>
            <a:r>
              <a:rPr lang="en-US" dirty="0" smtClean="0"/>
              <a:t> of a function</a:t>
            </a:r>
          </a:p>
          <a:p>
            <a:r>
              <a:rPr lang="en-US" dirty="0" smtClean="0"/>
              <a:t>Results obtained in body can be </a:t>
            </a:r>
            <a:r>
              <a:rPr lang="en-US" b="1" dirty="0" smtClean="0"/>
              <a:t>returned </a:t>
            </a:r>
            <a:r>
              <a:rPr lang="en-US" dirty="0" smtClean="0"/>
              <a:t>that could be used for further calculations</a:t>
            </a:r>
          </a:p>
          <a:p>
            <a:r>
              <a:rPr lang="en-US" dirty="0"/>
              <a:t>A</a:t>
            </a:r>
            <a:r>
              <a:rPr lang="en-US" dirty="0" smtClean="0"/>
              <a:t> function has to be </a:t>
            </a:r>
            <a:r>
              <a:rPr lang="en-US" b="1" dirty="0" smtClean="0"/>
              <a:t>called </a:t>
            </a:r>
            <a:r>
              <a:rPr lang="en-US" dirty="0" smtClean="0"/>
              <a:t>to be executed, i.e., a definition of a function itself does not execute a function’s body </a:t>
            </a:r>
          </a:p>
          <a:p>
            <a:r>
              <a:rPr lang="en-US" dirty="0" smtClean="0"/>
              <a:t>Let’s be more specific on the next slides! 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A1CD-B0A4-4331-BFEE-8CA1045B095C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Defines and initializes a function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7" y="2169726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fD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oubleMe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result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int1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815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of the function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7" y="2169726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DoubleMe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result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int1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66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also be set of a </a:t>
            </a:r>
            <a:r>
              <a:rPr lang="en-US" b="1" dirty="0" smtClean="0"/>
              <a:t>default parameter</a:t>
            </a:r>
            <a:r>
              <a:rPr lang="en-US" dirty="0" smtClean="0"/>
              <a:t>, e.g., int1=12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Functions without any input arguments are possible as well, e.g., returning a predefined string: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7" y="2169726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fDoubleMe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result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int1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endParaRPr lang="en-US" sz="2200" dirty="0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6" y="4767319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fNoArgs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result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“this is an example”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95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of the 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528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dirty="0" smtClean="0">
                <a:cs typeface="Courier New" panose="02070309020205020404" pitchFamily="49" charset="0"/>
              </a:rPr>
              <a:t>belongs to the local namespace of 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doubleMe</a:t>
            </a:r>
            <a:r>
              <a:rPr lang="en-US" dirty="0" smtClean="0">
                <a:cs typeface="Courier New" panose="02070309020205020404" pitchFamily="49" charset="0"/>
              </a:rPr>
              <a:t> and thus, cannot be accessed outside the function’s body.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For instance, having defined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doubleMe</a:t>
            </a:r>
            <a:r>
              <a:rPr lang="en-US" dirty="0" smtClean="0">
                <a:cs typeface="Courier New" panose="02070309020205020404" pitchFamily="49" charset="0"/>
              </a:rPr>
              <a:t> and executing following line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hrows an error because it is defined in a different namespace! </a:t>
            </a:r>
          </a:p>
          <a:p>
            <a:pPr marL="0" indent="0">
              <a:buNone/>
            </a:pPr>
            <a:r>
              <a:rPr lang="en-US" b="1" dirty="0" smtClean="0">
                <a:cs typeface="Courier New" panose="02070309020205020404" pitchFamily="49" charset="0"/>
              </a:rPr>
              <a:t>BUT: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doubleMe</a:t>
            </a:r>
            <a:r>
              <a:rPr lang="en-US" dirty="0" smtClean="0"/>
              <a:t> has a </a:t>
            </a:r>
            <a:r>
              <a:rPr lang="en-US" dirty="0"/>
              <a:t>reference to the current global namespace </a:t>
            </a:r>
            <a:r>
              <a:rPr lang="en-US" dirty="0" smtClean="0"/>
              <a:t>since </a:t>
            </a:r>
            <a:r>
              <a:rPr lang="en-US" dirty="0"/>
              <a:t>the global namespace </a:t>
            </a:r>
            <a:r>
              <a:rPr lang="en-US" dirty="0" smtClean="0"/>
              <a:t>is used </a:t>
            </a:r>
            <a:r>
              <a:rPr lang="en-US" dirty="0"/>
              <a:t>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doubleMe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called (see next slide what </a:t>
            </a:r>
            <a:r>
              <a:rPr lang="en-US" i="1" dirty="0" smtClean="0"/>
              <a:t>calling</a:t>
            </a:r>
            <a:r>
              <a:rPr lang="en-US" dirty="0" smtClean="0"/>
              <a:t> means). 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6" y="2395919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fDoubleMe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result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= 2*int1 </a:t>
            </a:r>
            <a:endParaRPr lang="en-US" sz="22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result</a:t>
            </a:r>
            <a:endParaRPr lang="en-US" sz="2200" dirty="0"/>
          </a:p>
        </p:txBody>
      </p:sp>
      <p:sp>
        <p:nvSpPr>
          <p:cNvPr id="12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6" y="4371891"/>
            <a:ext cx="7778417" cy="437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(result)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86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result computed in function’s body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Return result to a variable that </a:t>
            </a:r>
            <a:r>
              <a:rPr lang="en-US" b="1" dirty="0" smtClean="0"/>
              <a:t>calls </a:t>
            </a:r>
            <a:r>
              <a:rPr lang="en-US" dirty="0" smtClean="0"/>
              <a:t>the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doubleMe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For instance,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y</a:t>
            </a:r>
            <a:r>
              <a:rPr lang="en-US" dirty="0" smtClean="0">
                <a:cs typeface="Courier New" panose="02070309020205020404" pitchFamily="49" charset="0"/>
              </a:rPr>
              <a:t>ields 24. </a:t>
            </a:r>
            <a:r>
              <a:rPr lang="en-US" b="1" dirty="0" smtClean="0">
                <a:cs typeface="Courier New" panose="02070309020205020404" pitchFamily="49" charset="0"/>
              </a:rPr>
              <a:t>Any questions?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6" y="2395919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fDoubleMe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int1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result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int1</a:t>
            </a:r>
            <a:endParaRPr lang="en-US" sz="22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return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39105" y="4429801"/>
            <a:ext cx="7778417" cy="1072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resultFromDoubleMe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fDoubleMe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resultFromDoubleMe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200" dirty="0"/>
          </a:p>
          <a:p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function using conditional statements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845A-DA98-416B-AAE8-220A556E2B1F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4 - functions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1091859" y="1292469"/>
            <a:ext cx="7778417" cy="2090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fIsPositive</a:t>
            </a:r>
            <a:r>
              <a:rPr lang="en-US" sz="2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number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number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number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197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464,192"/>
  <p:tag name="LATEXADDIN" val="\documentclass{article}&#10;\usepackage{amsmath}&#10;\pagestyle{empty}&#10;\begin{document}&#10;&#10;&#10;$f(x) = y$&#10;&#10;\end{document}"/>
  <p:tag name="IGUANATEXSIZE" val="28"/>
  <p:tag name="IGUANATEXCURSOR" val="91"/>
  <p:tag name="TRANSPARENCY" val="Wahr"/>
  <p:tag name="FILENAME" val=""/>
  <p:tag name="LATEXENGINEID" val="0"/>
  <p:tag name="TEMPFOLDER" val="C:\Users\Timo\Videos\IguanaTeX_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,2073"/>
  <p:tag name="ORIGINALWIDTH" val="1834,271"/>
  <p:tag name="LATEXADDIN" val="\documentclass[20pt]{article}&#10;\usepackage{amsmath}&#10;\pagestyle{empty}&#10;\begin{document}&#10;&#10;\begin{equation*}&#10;\text{mean}((x_1,x_2,\ldots,x_n)') = \frac{1}{n}\sum_{i=1}^n x_i&#10;\end{equation*}&#10;&#10;\end{document}"/>
  <p:tag name="IGUANATEXSIZE" val="28"/>
  <p:tag name="IGUANATEXCURSOR" val="19"/>
  <p:tag name="TRANSPARENCY" val="Wahr"/>
  <p:tag name="FILENAME" val=""/>
  <p:tag name="LATEXENGINEID" val="0"/>
  <p:tag name="TEMPFOLDER" val="C:\Users\Timo\Videos\IguanaTeX_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,7105"/>
  <p:tag name="ORIGINALWIDTH" val="3180,353"/>
  <p:tag name="LATEXADDIN" val="\documentclass[20pt]{article}&#10;\usepackage{amsmath}&#10;\pagestyle{empty}&#10;\begin{document}&#10;&#10;\begin{equation*}&#10;\text{var}((x_1,x_2,\ldots,x_n)') = \frac{1}{n}\sum_i x_i^2 - \text{mean}((x_1,x_2,\ldots,x_n)')^2 &#10;\end{equation*}&#10;&#10;\end{document}&#10;"/>
  <p:tag name="IGUANATEXSIZE" val="12"/>
  <p:tag name="IGUANATEXCURSOR" val="19"/>
  <p:tag name="TRANSPARENCY" val="Wahr"/>
  <p:tag name="FILENAME" val=""/>
  <p:tag name="LATEXENGINEID" val="0"/>
  <p:tag name="TEMPFOLDER" val="C:\Users\Timo\Videos\IguanaTeX_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Breitbild</PresentationFormat>
  <Paragraphs>185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4 - Functions in Python</vt:lpstr>
      <vt:lpstr>What is a function?</vt:lpstr>
      <vt:lpstr>Introduction to functions in Python</vt:lpstr>
      <vt:lpstr>Defines and initializes a function</vt:lpstr>
      <vt:lpstr>Name of the function</vt:lpstr>
      <vt:lpstr>Arguments</vt:lpstr>
      <vt:lpstr>Body of the function</vt:lpstr>
      <vt:lpstr>Return result computed in function’s body</vt:lpstr>
      <vt:lpstr>Example: a function using conditional statements</vt:lpstr>
      <vt:lpstr>Control for the type of the input argument(s)</vt:lpstr>
      <vt:lpstr>Some exercises for writing functions in Python</vt:lpstr>
      <vt:lpstr>Solution</vt:lpstr>
      <vt:lpstr>Cont’d: compute mean and variance</vt:lpstr>
      <vt:lpstr>Solution</vt:lpstr>
      <vt:lpstr>Outlook: tip of the iceberg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Timo</cp:lastModifiedBy>
  <cp:revision>91</cp:revision>
  <dcterms:created xsi:type="dcterms:W3CDTF">2019-07-29T13:40:06Z</dcterms:created>
  <dcterms:modified xsi:type="dcterms:W3CDTF">2019-10-03T13:02:51Z</dcterms:modified>
</cp:coreProperties>
</file>