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0" r:id="rId3"/>
    <p:sldId id="267" r:id="rId4"/>
    <p:sldId id="268" r:id="rId5"/>
    <p:sldId id="271" r:id="rId6"/>
    <p:sldId id="280" r:id="rId7"/>
    <p:sldId id="281" r:id="rId8"/>
    <p:sldId id="272" r:id="rId9"/>
    <p:sldId id="282" r:id="rId10"/>
    <p:sldId id="283" r:id="rId11"/>
    <p:sldId id="284" r:id="rId12"/>
    <p:sldId id="285" r:id="rId13"/>
    <p:sldId id="286" r:id="rId14"/>
    <p:sldId id="287" r:id="rId15"/>
    <p:sldId id="259" r:id="rId16"/>
    <p:sldId id="288" r:id="rId17"/>
    <p:sldId id="289" r:id="rId18"/>
    <p:sldId id="274" r:id="rId19"/>
    <p:sldId id="290" r:id="rId20"/>
    <p:sldId id="292" r:id="rId21"/>
    <p:sldId id="293" r:id="rId22"/>
    <p:sldId id="297" r:id="rId23"/>
    <p:sldId id="294" r:id="rId24"/>
    <p:sldId id="296" r:id="rId25"/>
    <p:sldId id="295" r:id="rId26"/>
    <p:sldId id="291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12417-03C6-4FA6-B7AC-172DF6AAB944}">
          <p14:sldIdLst>
            <p14:sldId id="257"/>
            <p14:sldId id="260"/>
          </p14:sldIdLst>
        </p14:section>
        <p14:section name="Section 1" id="{3627AE64-335D-4475-9B43-61F508C3132B}">
          <p14:sldIdLst>
            <p14:sldId id="267"/>
            <p14:sldId id="268"/>
            <p14:sldId id="271"/>
            <p14:sldId id="280"/>
          </p14:sldIdLst>
        </p14:section>
        <p14:section name="Section 2" id="{10064A5E-A9CF-43FE-9383-C188DFBC5550}">
          <p14:sldIdLst>
            <p14:sldId id="281"/>
            <p14:sldId id="272"/>
            <p14:sldId id="282"/>
            <p14:sldId id="283"/>
            <p14:sldId id="284"/>
            <p14:sldId id="285"/>
            <p14:sldId id="286"/>
            <p14:sldId id="287"/>
            <p14:sldId id="259"/>
            <p14:sldId id="288"/>
            <p14:sldId id="289"/>
          </p14:sldIdLst>
        </p14:section>
        <p14:section name="Section 3" id="{7D23C7EA-FCC5-4853-B7B0-3EDACE382DB2}">
          <p14:sldIdLst>
            <p14:sldId id="274"/>
            <p14:sldId id="290"/>
            <p14:sldId id="292"/>
            <p14:sldId id="293"/>
            <p14:sldId id="297"/>
            <p14:sldId id="294"/>
            <p14:sldId id="296"/>
            <p14:sldId id="295"/>
            <p14:sldId id="291"/>
          </p14:sldIdLst>
        </p14:section>
        <p14:section name="References" id="{D8FEF028-1E00-482E-9BBC-0BA1AFEF2E3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153" autoAdjust="0"/>
  </p:normalViewPr>
  <p:slideViewPr>
    <p:cSldViewPr snapToGrid="0">
      <p:cViewPr varScale="1">
        <p:scale>
          <a:sx n="98" d="100"/>
          <a:sy n="9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5E366-F2AE-4870-A13B-2F821B130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3D19-8E38-495B-A3DD-5AAEF9776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E003-2B2A-4318-A245-D8A5FC65C31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A51A-D661-4D86-89DB-D61CD3BCB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96554-2A4C-4E27-A6D3-CC198963D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3F3E-182F-42AB-9C02-9D1B4C6B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9039-8DF4-481F-80BC-75E2FE33892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1C89-4718-45A6-AC23-C63D512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1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https://en.wikipedia.org/wiki/Nassi%E2%80%93Shneiderman_diagram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56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3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https://www.geeksforgeeks.org/loops-in-python/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3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1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B3F-B456-4C87-8974-336D5061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EFB6-60FD-4659-843D-2D024CA4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251C-7F9B-456C-831D-D38B6F7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07.10.2019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DB74-E54C-439F-9AF0-80A7D74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4"/>
            <a:ext cx="41148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030-37EF-4C33-BFBA-52975E0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5C7-2594-4FB4-94E2-FEFCFA3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534B-188B-4D39-86BC-ACD8E71A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A370-A625-4EF3-ABC7-7FD33B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47E-C40C-4AD0-B572-D6406F5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B32-A879-4393-95C1-E47B3AA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8BBC-C72A-4F14-8792-AC6B0EA1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8474"/>
            <a:ext cx="6172200" cy="449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D391-F63E-489E-830E-43EA503B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3932237" cy="4492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658C-B030-4022-AE43-336E5D0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691C-CC71-4CCB-8A17-CF434D0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E8EF-2AFE-4D85-B805-53E7080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86E208-E195-4C50-AEAD-64DE4BC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0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E72F-76A7-461C-8B4B-8370747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13C6-3922-4C00-9227-D3424EA4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4164"/>
            <a:ext cx="10515600" cy="474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43B7-E004-476A-9DC2-267F0192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07.10.2019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A8D-C735-417B-AF69-9A5D5F21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4055"/>
            <a:ext cx="41148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B9C0-E8A5-413A-B0F2-99A291B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books/bpp4awd/ch04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loops-in-python/" TargetMode="External"/><Relationship Id="rId4" Type="http://schemas.openxmlformats.org/officeDocument/2006/relationships/hyperlink" Target="https://www.geeksforgeeks.org/decision-making-python-else-nested-elif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0F12E-8599-444A-9ED3-EFFE0247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Lecture</a:t>
            </a:r>
            <a:r>
              <a:rPr lang="de-DE" dirty="0"/>
              <a:t> 3:</a:t>
            </a:r>
            <a:br>
              <a:rPr lang="de-DE" dirty="0"/>
            </a:br>
            <a:r>
              <a:rPr lang="de-DE" dirty="0"/>
              <a:t>Control </a:t>
            </a:r>
            <a:r>
              <a:rPr lang="de-DE" dirty="0" err="1"/>
              <a:t>Structures</a:t>
            </a:r>
            <a:r>
              <a:rPr lang="de-DE" dirty="0"/>
              <a:t> in Python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D3FED4-993F-456E-934E-82D1FF11B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/>
          </a:p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r>
              <a:rPr lang="de-DE" dirty="0" err="1"/>
              <a:t>efl</a:t>
            </a:r>
            <a:r>
              <a:rPr lang="de-DE" dirty="0"/>
              <a:t> Data Science Courses</a:t>
            </a:r>
          </a:p>
          <a:p>
            <a:endParaRPr lang="de-DE" dirty="0"/>
          </a:p>
          <a:p>
            <a:r>
              <a:rPr lang="de-DE" dirty="0"/>
              <a:t>Jens Lausen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D721B-9ED6-44F0-9FB4-9185777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29F4C7-3D42-4C28-9346-7ACB3ECE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70026-79DB-410A-B02D-47860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One-sided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3" y="2169831"/>
            <a:ext cx="4627738" cy="12591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6BEA9A-5788-4CF4-8866-4228C109F4BF}"/>
              </a:ext>
            </a:extLst>
          </p:cNvPr>
          <p:cNvSpPr/>
          <p:nvPr/>
        </p:nvSpPr>
        <p:spPr>
          <a:xfrm>
            <a:off x="953928" y="2773108"/>
            <a:ext cx="1789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  <a:endParaRPr lang="en-US" sz="3600" dirty="0"/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5FA07BCD-1DDA-4BE5-B1EB-2AB206F6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57129"/>
            <a:ext cx="2105319" cy="3343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C2DAAA-19A1-43C5-81F4-98BCB8796FC8}"/>
              </a:ext>
            </a:extLst>
          </p:cNvPr>
          <p:cNvSpPr/>
          <p:nvPr/>
        </p:nvSpPr>
        <p:spPr>
          <a:xfrm>
            <a:off x="953930" y="3830724"/>
            <a:ext cx="4627738" cy="1806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50FC6-AD3C-42A8-9909-A9585E5B0A64}"/>
              </a:ext>
            </a:extLst>
          </p:cNvPr>
          <p:cNvSpPr txBox="1"/>
          <p:nvPr/>
        </p:nvSpPr>
        <p:spPr>
          <a:xfrm>
            <a:off x="953928" y="3830723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FE52B-839C-4D0F-8B03-BFBF70254C60}"/>
              </a:ext>
            </a:extLst>
          </p:cNvPr>
          <p:cNvSpPr/>
          <p:nvPr/>
        </p:nvSpPr>
        <p:spPr>
          <a:xfrm>
            <a:off x="956240" y="4419958"/>
            <a:ext cx="45047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less than 10'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29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" grpId="0"/>
      <p:bldP spid="10" grpId="0"/>
      <p:bldP spid="23" grpId="0" animBg="1"/>
      <p:bldP spid="2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de-DE" dirty="0" err="1"/>
              <a:t>Two-sided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2" y="2169830"/>
            <a:ext cx="5708227" cy="1548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 if condition True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 if condition False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C2DAAA-19A1-43C5-81F4-98BCB8796FC8}"/>
              </a:ext>
            </a:extLst>
          </p:cNvPr>
          <p:cNvSpPr/>
          <p:nvPr/>
        </p:nvSpPr>
        <p:spPr>
          <a:xfrm>
            <a:off x="953930" y="3830724"/>
            <a:ext cx="569424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50FC6-AD3C-42A8-9909-A9585E5B0A64}"/>
              </a:ext>
            </a:extLst>
          </p:cNvPr>
          <p:cNvSpPr txBox="1"/>
          <p:nvPr/>
        </p:nvSpPr>
        <p:spPr>
          <a:xfrm>
            <a:off x="953928" y="3830723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FE52B-839C-4D0F-8B03-BFBF70254C60}"/>
              </a:ext>
            </a:extLst>
          </p:cNvPr>
          <p:cNvSpPr/>
          <p:nvPr/>
        </p:nvSpPr>
        <p:spPr>
          <a:xfrm>
            <a:off x="956240" y="4287878"/>
            <a:ext cx="5739072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less than 10’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greater or equal to 10’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3C0E65-E39F-4B84-BC34-C392DB9F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8" y="1329557"/>
            <a:ext cx="2677224" cy="3937533"/>
          </a:xfrm>
          <a:prstGeom prst="rect">
            <a:avLst/>
          </a:prstGeom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47E0AC-9FF6-44E6-8975-6546C00A448B}"/>
              </a:ext>
            </a:extLst>
          </p:cNvPr>
          <p:cNvSpPr txBox="1"/>
          <p:nvPr/>
        </p:nvSpPr>
        <p:spPr>
          <a:xfrm>
            <a:off x="7111374" y="4114278"/>
            <a:ext cx="4674852" cy="14773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Info: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statement inside the body of an else-statement can be another if-statement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program structures are called</a:t>
            </a:r>
            <a:br>
              <a:rPr lang="en-US" dirty="0"/>
            </a:br>
            <a:r>
              <a:rPr lang="en-US" dirty="0"/>
              <a:t>“nested if-statements”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92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0" grpId="0"/>
      <p:bldP spid="23" grpId="0" animBg="1"/>
      <p:bldP spid="24" grpId="0"/>
      <p:bldP spid="11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3"/>
            </a:pPr>
            <a:r>
              <a:rPr lang="de-DE" dirty="0" err="1"/>
              <a:t>if</a:t>
            </a:r>
            <a:r>
              <a:rPr lang="de-DE" dirty="0"/>
              <a:t> … </a:t>
            </a:r>
            <a:r>
              <a:rPr lang="de-DE" dirty="0" err="1"/>
              <a:t>elif</a:t>
            </a:r>
            <a:r>
              <a:rPr lang="de-DE" dirty="0"/>
              <a:t> …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ladder</a:t>
            </a: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2" y="2169830"/>
            <a:ext cx="5708227" cy="2666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</a:t>
            </a:r>
          </a:p>
          <a:p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9B6108-AEE8-4F92-ABA8-9CDB1D52D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11" y="1327306"/>
            <a:ext cx="3657977" cy="383384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88BF3D9-76D4-4AB4-A7D5-D85D12928C4E}"/>
              </a:ext>
            </a:extLst>
          </p:cNvPr>
          <p:cNvGrpSpPr/>
          <p:nvPr/>
        </p:nvGrpSpPr>
        <p:grpSpPr>
          <a:xfrm>
            <a:off x="8044967" y="2247846"/>
            <a:ext cx="2775433" cy="2254417"/>
            <a:chOff x="7042715" y="1523499"/>
            <a:chExt cx="2775433" cy="225441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46733C6-CFE9-4A06-BDFE-7C67C391C44B}"/>
                </a:ext>
              </a:extLst>
            </p:cNvPr>
            <p:cNvGrpSpPr/>
            <p:nvPr/>
          </p:nvGrpSpPr>
          <p:grpSpPr>
            <a:xfrm>
              <a:off x="7042715" y="1523499"/>
              <a:ext cx="2773396" cy="2254417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46E0F37C-7549-451F-9990-6CD036BBE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condition</a:t>
                </a:r>
                <a:br>
                  <a:rPr lang="de-DE" sz="1400" dirty="0"/>
                </a:br>
                <a:r>
                  <a:rPr lang="de-DE" sz="1400" dirty="0" err="1"/>
                  <a:t>statement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E987F9FA-FBE4-40FD-B5AB-990ADA892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BF65A1F6-78D7-465C-8C1A-9FB239F5F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16F38348-867A-4331-9F24-457EEF4EC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07D69623-BBB2-49AC-95BD-7080C2640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73027855-49C7-4ABF-9EB5-7D57FA8C2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 err="1"/>
                  <a:t>Process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for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condition</a:t>
                </a:r>
                <a:r>
                  <a:rPr lang="de-DE" sz="1400" dirty="0"/>
                  <a:t> True</a:t>
                </a:r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0C01D1E0-6723-4A9F-AA2A-D5DDB88EA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de-DE" sz="14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01E38F-33B3-4C26-BD9D-3656754E40A7}"/>
                </a:ext>
              </a:extLst>
            </p:cNvPr>
            <p:cNvGrpSpPr/>
            <p:nvPr/>
          </p:nvGrpSpPr>
          <p:grpSpPr>
            <a:xfrm>
              <a:off x="8398839" y="2201047"/>
              <a:ext cx="1419309" cy="1573838"/>
              <a:chOff x="4279157" y="3402283"/>
              <a:chExt cx="3244746" cy="2860675"/>
            </a:xfrm>
          </p:grpSpPr>
          <p:sp>
            <p:nvSpPr>
              <p:cNvPr id="31" name="Rectangle 6">
                <a:extLst>
                  <a:ext uri="{FF2B5EF4-FFF2-40B4-BE49-F238E27FC236}">
                    <a16:creationId xmlns:a16="http://schemas.microsoft.com/office/drawing/2014/main" id="{A844D28C-EA3F-4AA9-A236-9B333B60A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800" dirty="0"/>
                  <a:t>Check </a:t>
                </a:r>
                <a:r>
                  <a:rPr lang="de-DE" sz="800" dirty="0" err="1"/>
                  <a:t>condition</a:t>
                </a:r>
                <a:br>
                  <a:rPr lang="de-DE" sz="800" dirty="0"/>
                </a:br>
                <a:r>
                  <a:rPr lang="de-DE" sz="800" dirty="0" err="1"/>
                  <a:t>statement</a:t>
                </a:r>
                <a:endParaRPr lang="de-DE" sz="800" dirty="0"/>
              </a:p>
            </p:txBody>
          </p:sp>
          <p:sp>
            <p:nvSpPr>
              <p:cNvPr id="32" name="Line 7">
                <a:extLst>
                  <a:ext uri="{FF2B5EF4-FFF2-40B4-BE49-F238E27FC236}">
                    <a16:creationId xmlns:a16="http://schemas.microsoft.com/office/drawing/2014/main" id="{85FD2016-74E5-4AE1-96D2-97F980A1A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1200" dirty="0"/>
              </a:p>
            </p:txBody>
          </p:sp>
          <p:sp>
            <p:nvSpPr>
              <p:cNvPr id="33" name="Line 8">
                <a:extLst>
                  <a:ext uri="{FF2B5EF4-FFF2-40B4-BE49-F238E27FC236}">
                    <a16:creationId xmlns:a16="http://schemas.microsoft.com/office/drawing/2014/main" id="{8E0280E9-A9ED-4663-A815-E0AF15FCA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D4AA7FAD-99BA-4C9D-8AB7-CB41CDA6C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6062" y="3818211"/>
                <a:ext cx="1037841" cy="447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000" b="1" dirty="0" err="1"/>
                  <a:t>False</a:t>
                </a:r>
                <a:endParaRPr lang="de-DE" sz="1000" b="1" dirty="0"/>
              </a:p>
            </p:txBody>
          </p:sp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897E3583-27EC-4235-8044-C64A74120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11"/>
                <a:ext cx="975543" cy="447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000" b="1" dirty="0"/>
                  <a:t>True</a:t>
                </a: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DB8B2D4-1101-41B8-B7C4-E2DD43B96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800" dirty="0" err="1"/>
                  <a:t>Process</a:t>
                </a:r>
                <a:r>
                  <a:rPr lang="de-DE" sz="800" dirty="0"/>
                  <a:t> </a:t>
                </a:r>
                <a:r>
                  <a:rPr lang="de-DE" sz="800" dirty="0" err="1"/>
                  <a:t>for</a:t>
                </a:r>
                <a:r>
                  <a:rPr lang="de-DE" sz="800" dirty="0"/>
                  <a:t> </a:t>
                </a:r>
                <a:r>
                  <a:rPr lang="de-DE" sz="800" dirty="0" err="1"/>
                  <a:t>condition</a:t>
                </a:r>
                <a:r>
                  <a:rPr lang="de-DE" sz="800" dirty="0"/>
                  <a:t> True</a:t>
                </a:r>
              </a:p>
            </p:txBody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9F834C24-F7E1-49E6-AD3E-68D6FBDF6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900" dirty="0" err="1"/>
                  <a:t>Process</a:t>
                </a:r>
                <a:r>
                  <a:rPr lang="de-DE" sz="900" dirty="0"/>
                  <a:t> </a:t>
                </a:r>
                <a:r>
                  <a:rPr lang="de-DE" sz="900" dirty="0" err="1"/>
                  <a:t>for</a:t>
                </a:r>
                <a:r>
                  <a:rPr lang="de-DE" sz="900" dirty="0"/>
                  <a:t> </a:t>
                </a:r>
                <a:r>
                  <a:rPr lang="de-DE" sz="900" dirty="0" err="1"/>
                  <a:t>condition</a:t>
                </a:r>
                <a:r>
                  <a:rPr lang="de-DE" sz="900" dirty="0"/>
                  <a:t> </a:t>
                </a:r>
                <a:r>
                  <a:rPr lang="de-DE" sz="900" dirty="0" err="1"/>
                  <a:t>False</a:t>
                </a:r>
                <a:endParaRPr lang="de-DE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0" y="1109783"/>
            <a:ext cx="683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condition</a:t>
            </a:r>
            <a:r>
              <a:rPr lang="de-DE" dirty="0"/>
              <a:t> in an </a:t>
            </a:r>
            <a:r>
              <a:rPr lang="de-DE" dirty="0" err="1"/>
              <a:t>if</a:t>
            </a:r>
            <a:r>
              <a:rPr lang="de-DE" dirty="0"/>
              <a:t>-statement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boolean</a:t>
            </a:r>
            <a:r>
              <a:rPr lang="de-DE" dirty="0"/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e-DE" dirty="0"/>
              <a:t>)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results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conditional statement can also be a combination of multiple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, different </a:t>
            </a:r>
            <a:r>
              <a:rPr lang="de-DE" dirty="0" err="1"/>
              <a:t>operarators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marL="1257300" lvl="2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7818263" y="1207779"/>
            <a:ext cx="3814938" cy="182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7818263" y="1174146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BCD5C-88CB-4C99-AB0F-F00184837DE5}"/>
              </a:ext>
            </a:extLst>
          </p:cNvPr>
          <p:cNvSpPr/>
          <p:nvPr/>
        </p:nvSpPr>
        <p:spPr>
          <a:xfrm>
            <a:off x="8204200" y="1650441"/>
            <a:ext cx="1404549" cy="369332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A7E42B-D7BC-4165-8C61-98B52C0CA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76586"/>
              </p:ext>
            </p:extLst>
          </p:nvPr>
        </p:nvGraphicFramePr>
        <p:xfrm>
          <a:off x="4779244" y="4279706"/>
          <a:ext cx="2524617" cy="2035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246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1759371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&lt;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Smaller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&lt;=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Smaller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Larger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&gt;=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Larger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72932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==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092864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!=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Not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3719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95A8535-D984-4D42-9C8C-0C7939C19491}"/>
              </a:ext>
            </a:extLst>
          </p:cNvPr>
          <p:cNvSpPr/>
          <p:nvPr/>
        </p:nvSpPr>
        <p:spPr>
          <a:xfrm>
            <a:off x="601812" y="3399432"/>
            <a:ext cx="2520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Arithmetic</a:t>
            </a:r>
            <a:r>
              <a:rPr lang="de-DE" b="1" dirty="0"/>
              <a:t>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dirty="0"/>
              <a:t>      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numeric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9964FC-A153-46E3-9CFB-609F95D923FC}"/>
              </a:ext>
            </a:extLst>
          </p:cNvPr>
          <p:cNvSpPr/>
          <p:nvPr/>
        </p:nvSpPr>
        <p:spPr>
          <a:xfrm>
            <a:off x="4664944" y="3399432"/>
            <a:ext cx="2723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b="1" dirty="0" err="1"/>
              <a:t>Comparative</a:t>
            </a:r>
            <a:r>
              <a:rPr lang="de-DE" b="1" dirty="0"/>
              <a:t>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dirty="0"/>
              <a:t>      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862151-1E5D-4901-B26E-54DF8E17186B}"/>
              </a:ext>
            </a:extLst>
          </p:cNvPr>
          <p:cNvSpPr/>
          <p:nvPr/>
        </p:nvSpPr>
        <p:spPr>
          <a:xfrm>
            <a:off x="9171483" y="3399432"/>
            <a:ext cx="2419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b="1" dirty="0"/>
              <a:t>Logical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b="1" dirty="0"/>
              <a:t>       </a:t>
            </a:r>
            <a:r>
              <a:rPr lang="de-DE" dirty="0" err="1"/>
              <a:t>boolean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boolean</a:t>
            </a:r>
            <a:endParaRPr lang="de-DE" b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91C1C05-0DB7-49EF-B455-0A82BEF9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14933"/>
              </p:ext>
            </p:extLst>
          </p:nvPr>
        </p:nvGraphicFramePr>
        <p:xfrm>
          <a:off x="838200" y="4279706"/>
          <a:ext cx="2524617" cy="1696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246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1759371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+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Addition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Subtraction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*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Multiplication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/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Division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72932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Modulus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09286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DB372C2-8C32-4795-8BFB-4A000906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04620"/>
              </p:ext>
            </p:extLst>
          </p:nvPr>
        </p:nvGraphicFramePr>
        <p:xfrm>
          <a:off x="8346512" y="4279512"/>
          <a:ext cx="3450035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688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2957347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508065">
                <a:tc>
                  <a:txBody>
                    <a:bodyPr/>
                    <a:lstStyle/>
                    <a:p>
                      <a:r>
                        <a:rPr lang="de-DE" sz="1400" dirty="0"/>
                        <a:t>and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both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operands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are</a:t>
                      </a:r>
                      <a:r>
                        <a:rPr lang="de-DE" sz="1400" dirty="0"/>
                        <a:t> True </a:t>
                      </a:r>
                      <a:r>
                        <a:rPr lang="de-DE" sz="1400" dirty="0" err="1"/>
                        <a:t>then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becomes</a:t>
                      </a:r>
                      <a:r>
                        <a:rPr lang="de-DE" sz="1400" dirty="0"/>
                        <a:t> True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508065">
                <a:tc>
                  <a:txBody>
                    <a:bodyPr/>
                    <a:lstStyle/>
                    <a:p>
                      <a:r>
                        <a:rPr lang="de-DE" sz="1400" dirty="0" err="1"/>
                        <a:t>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two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operands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True </a:t>
                      </a:r>
                      <a:r>
                        <a:rPr lang="de-DE" sz="1400" dirty="0" err="1"/>
                        <a:t>then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becomes</a:t>
                      </a:r>
                      <a:r>
                        <a:rPr lang="de-DE" sz="1400" dirty="0"/>
                        <a:t> True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508065">
                <a:tc>
                  <a:txBody>
                    <a:bodyPr/>
                    <a:lstStyle/>
                    <a:p>
                      <a:r>
                        <a:rPr lang="de-DE" sz="1400" dirty="0"/>
                        <a:t>not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Used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reverse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logical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ist </a:t>
                      </a:r>
                      <a:r>
                        <a:rPr lang="de-DE" sz="1400" dirty="0" err="1"/>
                        <a:t>operand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9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8141402" y="2668882"/>
            <a:ext cx="2976881" cy="2604158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Nothing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DC2DC-2F49-4DEF-B2F2-B0D8077A163F}"/>
              </a:ext>
            </a:extLst>
          </p:cNvPr>
          <p:cNvSpPr txBox="1"/>
          <p:nvPr/>
        </p:nvSpPr>
        <p:spPr>
          <a:xfrm>
            <a:off x="1297723" y="4738548"/>
            <a:ext cx="4674852" cy="175432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Info: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 is the modulo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modulo operation finds the remainder after division of one number by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numbers can always be divided by 2 with a remainder of 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 animBg="1"/>
      <p:bldP spid="38" grpId="0"/>
      <p:bldP spid="39" grpId="0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386281-B7D2-49E7-9C36-95A2BA70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484052" cy="5004068"/>
          </a:xfrm>
        </p:spPr>
        <p:txBody>
          <a:bodyPr>
            <a:normAutofit/>
          </a:bodyPr>
          <a:lstStyle/>
          <a:p>
            <a:r>
              <a:rPr lang="de-DE" b="1" dirty="0"/>
              <a:t>1.1 Simple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distinction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Given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r>
              <a:rPr lang="de-DE" b="1" dirty="0"/>
              <a:t>1.2 </a:t>
            </a:r>
            <a:r>
              <a:rPr lang="de-DE" b="1" dirty="0" err="1"/>
              <a:t>Advanced</a:t>
            </a:r>
            <a:r>
              <a:rPr lang="de-DE" b="1" dirty="0"/>
              <a:t>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distinction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grade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exam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thresholds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90: Grade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75: Grade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60: Grade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50: Grade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&lt;   50: Grade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4E6-3B9E-44D5-B3A0-35366684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F9D1-787C-4777-A275-D1A5F69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CB76-1AE3-4754-8525-1407434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CDB17E-7287-4113-9C8B-AD6FBF05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1: Case </a:t>
            </a:r>
            <a:r>
              <a:rPr lang="de-DE" dirty="0" err="1"/>
              <a:t>Distinction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6587BD-E1C7-4297-9F3C-7B9CC1798C8B}"/>
              </a:ext>
            </a:extLst>
          </p:cNvPr>
          <p:cNvGrpSpPr/>
          <p:nvPr/>
        </p:nvGrpSpPr>
        <p:grpSpPr>
          <a:xfrm>
            <a:off x="6324743" y="1094073"/>
            <a:ext cx="6096000" cy="1924654"/>
            <a:chOff x="6324743" y="1175353"/>
            <a:chExt cx="6096000" cy="192465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DB9A28E-F6A8-4011-A42A-73AA839EB0DB}"/>
                </a:ext>
              </a:extLst>
            </p:cNvPr>
            <p:cNvGrpSpPr/>
            <p:nvPr/>
          </p:nvGrpSpPr>
          <p:grpSpPr>
            <a:xfrm>
              <a:off x="6324743" y="1175353"/>
              <a:ext cx="3814938" cy="1924654"/>
              <a:chOff x="6324743" y="1175353"/>
              <a:chExt cx="3814938" cy="192465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2531BE9-0620-4A96-B9D7-3B21881EF46B}"/>
                  </a:ext>
                </a:extLst>
              </p:cNvPr>
              <p:cNvSpPr/>
              <p:nvPr/>
            </p:nvSpPr>
            <p:spPr>
              <a:xfrm>
                <a:off x="6324743" y="1175353"/>
                <a:ext cx="3814938" cy="19246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3AFB0B-CC40-42B0-B065-C4733D76EB44}"/>
                  </a:ext>
                </a:extLst>
              </p:cNvPr>
              <p:cNvSpPr txBox="1"/>
              <p:nvPr/>
            </p:nvSpPr>
            <p:spPr>
              <a:xfrm>
                <a:off x="6324743" y="1175353"/>
                <a:ext cx="15898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Solution 1.1</a:t>
                </a:r>
                <a:endParaRPr lang="en-US" sz="1600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899FEBC-C722-4022-98A9-5BF27780EC03}"/>
                </a:ext>
              </a:extLst>
            </p:cNvPr>
            <p:cNvSpPr/>
            <p:nvPr/>
          </p:nvSpPr>
          <p:spPr>
            <a:xfrm>
              <a:off x="6324743" y="1592084"/>
              <a:ext cx="6096000" cy="14465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1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#returns minimum of both numbers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iNum1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iNum2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</a:t>
              </a:r>
            </a:p>
            <a:p>
              <a:endParaRPr lang="en-US" sz="11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iNum1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&lt;=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iNum2:</a:t>
              </a: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 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iNum1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else</a:t>
              </a:r>
              <a:r>
                <a:rPr lang="en-US" sz="1100" dirty="0"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 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iNum2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FF10B3-5321-4ABF-99FF-6CDE29050E6D}"/>
              </a:ext>
            </a:extLst>
          </p:cNvPr>
          <p:cNvGrpSpPr/>
          <p:nvPr/>
        </p:nvGrpSpPr>
        <p:grpSpPr>
          <a:xfrm>
            <a:off x="6324743" y="3368041"/>
            <a:ext cx="6096000" cy="2605498"/>
            <a:chOff x="4043681" y="3246662"/>
            <a:chExt cx="6096000" cy="260549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BF8C58-B09E-4680-BAC9-ED53472E1E74}"/>
                </a:ext>
              </a:extLst>
            </p:cNvPr>
            <p:cNvGrpSpPr/>
            <p:nvPr/>
          </p:nvGrpSpPr>
          <p:grpSpPr>
            <a:xfrm>
              <a:off x="4043681" y="3246662"/>
              <a:ext cx="3814938" cy="2605498"/>
              <a:chOff x="6324743" y="1175353"/>
              <a:chExt cx="3814938" cy="19246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55749D-8A80-40D3-AB83-6CD8B5430FDD}"/>
                  </a:ext>
                </a:extLst>
              </p:cNvPr>
              <p:cNvSpPr/>
              <p:nvPr/>
            </p:nvSpPr>
            <p:spPr>
              <a:xfrm>
                <a:off x="6324743" y="1175353"/>
                <a:ext cx="3814938" cy="19246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18CFCA-8ED1-4F52-BA58-3C57EF964467}"/>
                  </a:ext>
                </a:extLst>
              </p:cNvPr>
              <p:cNvSpPr txBox="1"/>
              <p:nvPr/>
            </p:nvSpPr>
            <p:spPr>
              <a:xfrm>
                <a:off x="6324743" y="1175353"/>
                <a:ext cx="1589899" cy="25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Solution 1.2</a:t>
                </a:r>
                <a:endParaRPr lang="en-US" sz="1600" dirty="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7B84B-D3C9-4A5B-90F9-82E4FF45FC06}"/>
                </a:ext>
              </a:extLst>
            </p:cNvPr>
            <p:cNvSpPr/>
            <p:nvPr/>
          </p:nvSpPr>
          <p:spPr>
            <a:xfrm>
              <a:off x="4043681" y="3559225"/>
              <a:ext cx="6096000" cy="229293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1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#prints grade based on received points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77</a:t>
              </a:r>
            </a:p>
            <a:p>
              <a:endParaRPr lang="en-US" sz="11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90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1’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1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elif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75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2’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1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elif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60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3’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1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elif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50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4’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else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5'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494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386281-B7D2-49E7-9C36-95A2BA70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710112" cy="5004068"/>
          </a:xfrm>
        </p:spPr>
        <p:txBody>
          <a:bodyPr>
            <a:normAutofit/>
          </a:bodyPr>
          <a:lstStyle/>
          <a:p>
            <a:r>
              <a:rPr lang="de-DE" b="1" dirty="0"/>
              <a:t>2. </a:t>
            </a:r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statements</a:t>
            </a:r>
            <a:endParaRPr lang="de-DE" b="1" dirty="0"/>
          </a:p>
          <a:p>
            <a:r>
              <a:rPr lang="de-DE" dirty="0"/>
              <a:t>Given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:</a:t>
            </a:r>
          </a:p>
          <a:p>
            <a:endParaRPr lang="de-DE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	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</a:p>
          <a:p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 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pPr marL="342900" indent="-342900">
              <a:buFont typeface="+mj-lt"/>
              <a:buAutoNum type="arabicPeriod" startAt="3"/>
            </a:pPr>
            <a:endParaRPr lang="de-DE" dirty="0"/>
          </a:p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4E6-3B9E-44D5-B3A0-35366684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F9D1-787C-4777-A275-D1A5F69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CB76-1AE3-4754-8525-1407434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CDB17E-7287-4113-9C8B-AD6FBF05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2: </a:t>
            </a:r>
            <a:r>
              <a:rPr lang="de-DE" dirty="0" err="1"/>
              <a:t>Booleans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9A28E-F6A8-4011-A42A-73AA839EB0DB}"/>
              </a:ext>
            </a:extLst>
          </p:cNvPr>
          <p:cNvGrpSpPr/>
          <p:nvPr/>
        </p:nvGrpSpPr>
        <p:grpSpPr>
          <a:xfrm>
            <a:off x="6324743" y="1094072"/>
            <a:ext cx="3814938" cy="4633627"/>
            <a:chOff x="6324743" y="1175353"/>
            <a:chExt cx="3814938" cy="19246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531BE9-0620-4A96-B9D7-3B21881EF46B}"/>
                </a:ext>
              </a:extLst>
            </p:cNvPr>
            <p:cNvSpPr/>
            <p:nvPr/>
          </p:nvSpPr>
          <p:spPr>
            <a:xfrm>
              <a:off x="6324743" y="1175353"/>
              <a:ext cx="3814938" cy="19246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3AFB0B-CC40-42B0-B065-C4733D76EB44}"/>
                </a:ext>
              </a:extLst>
            </p:cNvPr>
            <p:cNvSpPr txBox="1"/>
            <p:nvPr/>
          </p:nvSpPr>
          <p:spPr>
            <a:xfrm>
              <a:off x="6324743" y="1175353"/>
              <a:ext cx="1589899" cy="167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Solution 2</a:t>
              </a:r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de-DE" sz="1600" dirty="0"/>
                <a:t>True</a:t>
              </a:r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de-DE" sz="1600" dirty="0"/>
                <a:t>True</a:t>
              </a:r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de-DE" sz="1600" dirty="0"/>
                <a:t>True</a:t>
              </a:r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de-DE" sz="1600" dirty="0" err="1"/>
                <a:t>False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0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7785100" y="1993900"/>
            <a:ext cx="3333183" cy="3279140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</a:t>
              </a:r>
              <a:r>
                <a:rPr lang="de-DE" sz="1400" dirty="0" err="1"/>
                <a:t>nothing</a:t>
              </a:r>
              <a:endParaRPr lang="de-DE" sz="1400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575417" y="3521818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Computers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automate</a:t>
            </a:r>
            <a:r>
              <a:rPr lang="de-DE" b="1" dirty="0"/>
              <a:t> repetitive </a:t>
            </a:r>
            <a:r>
              <a:rPr lang="de-DE" b="1" dirty="0" err="1"/>
              <a:t>tasks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b="1" dirty="0" err="1"/>
              <a:t>repeated</a:t>
            </a:r>
            <a:r>
              <a:rPr lang="de-DE" b="1" dirty="0"/>
              <a:t> </a:t>
            </a:r>
            <a:r>
              <a:rPr lang="de-DE" b="1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statemens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iteration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b="1" dirty="0" err="1"/>
              <a:t>two</a:t>
            </a:r>
            <a:r>
              <a:rPr lang="de-DE" b="1" dirty="0"/>
              <a:t> </a:t>
            </a:r>
            <a:r>
              <a:rPr lang="de-DE" b="1" dirty="0" err="1"/>
              <a:t>statements</a:t>
            </a:r>
            <a:r>
              <a:rPr lang="de-DE" b="1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:</a:t>
            </a:r>
          </a:p>
          <a:p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b="1" dirty="0" err="1"/>
              <a:t>while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b="1" dirty="0" err="1"/>
              <a:t>for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Further, </a:t>
            </a:r>
            <a:r>
              <a:rPr lang="de-DE" dirty="0" err="1"/>
              <a:t>both</a:t>
            </a:r>
            <a:r>
              <a:rPr lang="de-DE" dirty="0"/>
              <a:t> loop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different loop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, i.e.: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continue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break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pass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9BDFB20D-71B5-4518-BC18-69FB33868E9A}"/>
              </a:ext>
            </a:extLst>
          </p:cNvPr>
          <p:cNvSpPr txBox="1">
            <a:spLocks/>
          </p:cNvSpPr>
          <p:nvPr/>
        </p:nvSpPr>
        <p:spPr>
          <a:xfrm>
            <a:off x="8712814" y="3878240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Loops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3723081B-A288-4CA2-8764-01C44C7D44A2}"/>
              </a:ext>
            </a:extLst>
          </p:cNvPr>
          <p:cNvSpPr txBox="1">
            <a:spLocks/>
          </p:cNvSpPr>
          <p:nvPr/>
        </p:nvSpPr>
        <p:spPr>
          <a:xfrm>
            <a:off x="8712814" y="4352613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Loop a </a:t>
            </a:r>
            <a:r>
              <a:rPr lang="de-DE" sz="1700" dirty="0" err="1"/>
              <a:t>process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long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particular</a:t>
            </a:r>
            <a:r>
              <a:rPr lang="de-DE" sz="1700" dirty="0"/>
              <a:t>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met</a:t>
            </a:r>
            <a:endParaRPr lang="de-DE" sz="1700" dirty="0"/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D1DF65-3C53-42AB-844E-C19767673FC4}"/>
              </a:ext>
            </a:extLst>
          </p:cNvPr>
          <p:cNvGrpSpPr/>
          <p:nvPr/>
        </p:nvGrpSpPr>
        <p:grpSpPr>
          <a:xfrm>
            <a:off x="8153400" y="1552182"/>
            <a:ext cx="3086327" cy="1876818"/>
            <a:chOff x="8150516" y="4105693"/>
            <a:chExt cx="3816350" cy="1584325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7D251C17-4BC2-4439-A22E-5528BFE99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516" y="4105693"/>
              <a:ext cx="3816350" cy="158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/>
                <a:t>As </a:t>
              </a:r>
              <a:r>
                <a:rPr lang="de-DE" sz="1600" dirty="0" err="1"/>
                <a:t>long</a:t>
              </a:r>
              <a:r>
                <a:rPr lang="de-DE" sz="1600" dirty="0"/>
                <a:t> </a:t>
              </a:r>
              <a:r>
                <a:rPr lang="de-DE" sz="1600" dirty="0" err="1"/>
                <a:t>as</a:t>
              </a:r>
              <a:r>
                <a:rPr lang="de-DE" sz="1600" dirty="0"/>
                <a:t> </a:t>
              </a:r>
              <a:r>
                <a:rPr lang="de-DE" sz="1600" dirty="0" err="1"/>
                <a:t>condition</a:t>
              </a:r>
              <a:r>
                <a:rPr lang="de-DE" sz="1600" dirty="0"/>
                <a:t> </a:t>
              </a:r>
              <a:r>
                <a:rPr lang="de-DE" sz="1600" dirty="0" err="1"/>
                <a:t>is</a:t>
              </a:r>
              <a:r>
                <a:rPr lang="de-DE" sz="1600" dirty="0"/>
                <a:t> </a:t>
              </a:r>
              <a:r>
                <a:rPr lang="de-DE" sz="1600" dirty="0" err="1"/>
                <a:t>met</a:t>
              </a:r>
              <a:endParaRPr lang="de-DE" sz="1600" dirty="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56FA44A5-2853-4358-ADA1-388275D8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4531143"/>
              <a:ext cx="3424237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Subprocess</a:t>
              </a:r>
              <a:r>
                <a:rPr lang="de-DE" sz="1600" dirty="0"/>
                <a:t> 1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B93F1433-FF23-4C5D-852D-349B346E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5107405"/>
              <a:ext cx="3424237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11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640935" y="1486968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8254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/>
              <a:t>while</a:t>
            </a:r>
            <a:r>
              <a:rPr lang="de-DE" dirty="0"/>
              <a:t> loop: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Executes</a:t>
            </a:r>
            <a:r>
              <a:rPr lang="de-DE" dirty="0"/>
              <a:t> a block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repeatedly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satisfied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becomse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</a:t>
            </a:r>
            <a:r>
              <a:rPr lang="de-DE" dirty="0" err="1"/>
              <a:t>immediately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executed</a:t>
            </a:r>
            <a:endParaRPr lang="de-DE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939941" y="3205785"/>
            <a:ext cx="4627740" cy="1259171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21595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condition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statement</a:t>
              </a:r>
              <a:endParaRPr lang="en-US" sz="3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56313C-4050-4A9F-86E8-B35614E90AF5}"/>
              </a:ext>
            </a:extLst>
          </p:cNvPr>
          <p:cNvGrpSpPr/>
          <p:nvPr/>
        </p:nvGrpSpPr>
        <p:grpSpPr>
          <a:xfrm>
            <a:off x="939941" y="4720943"/>
            <a:ext cx="4627740" cy="1619682"/>
            <a:chOff x="939941" y="4343571"/>
            <a:chExt cx="4627740" cy="16196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375F6F-5E63-45DA-82DA-EE4397286324}"/>
                </a:ext>
              </a:extLst>
            </p:cNvPr>
            <p:cNvSpPr/>
            <p:nvPr/>
          </p:nvSpPr>
          <p:spPr>
            <a:xfrm>
              <a:off x="939943" y="4343572"/>
              <a:ext cx="4627738" cy="1619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B68429-F4A9-4208-85FE-8D24377E47A8}"/>
                </a:ext>
              </a:extLst>
            </p:cNvPr>
            <p:cNvSpPr txBox="1"/>
            <p:nvPr/>
          </p:nvSpPr>
          <p:spPr>
            <a:xfrm>
              <a:off x="939941" y="4343571"/>
              <a:ext cx="215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example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AFB040-BA30-4D0C-9371-B9D7A6C762C3}"/>
                </a:ext>
              </a:extLst>
            </p:cNvPr>
            <p:cNvSpPr/>
            <p:nvPr/>
          </p:nvSpPr>
          <p:spPr>
            <a:xfrm>
              <a:off x="953928" y="4730949"/>
              <a:ext cx="277672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6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"Hello!"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16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8A1A44-02D6-4FFD-B1B1-9A886F8AF46F}"/>
              </a:ext>
            </a:extLst>
          </p:cNvPr>
          <p:cNvGrpSpPr/>
          <p:nvPr/>
        </p:nvGrpSpPr>
        <p:grpSpPr>
          <a:xfrm>
            <a:off x="5918198" y="4720942"/>
            <a:ext cx="2159566" cy="1619682"/>
            <a:chOff x="5918198" y="4343570"/>
            <a:chExt cx="2159566" cy="16196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1C1F71-35D6-4F10-B834-18D5CC2D88E7}"/>
                </a:ext>
              </a:extLst>
            </p:cNvPr>
            <p:cNvSpPr/>
            <p:nvPr/>
          </p:nvSpPr>
          <p:spPr>
            <a:xfrm>
              <a:off x="5918200" y="4343571"/>
              <a:ext cx="1600199" cy="1619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D15D72-D4A8-4F5D-AEBA-4E1CAFB0E482}"/>
                </a:ext>
              </a:extLst>
            </p:cNvPr>
            <p:cNvSpPr txBox="1"/>
            <p:nvPr/>
          </p:nvSpPr>
          <p:spPr>
            <a:xfrm>
              <a:off x="5918198" y="4343570"/>
              <a:ext cx="21595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Output:</a:t>
              </a:r>
            </a:p>
            <a:p>
              <a:endParaRPr lang="de-DE" dirty="0"/>
            </a:p>
            <a:p>
              <a:r>
                <a:rPr lang="de-DE" dirty="0"/>
                <a:t>Hello!</a:t>
              </a:r>
            </a:p>
            <a:p>
              <a:r>
                <a:rPr lang="de-DE" dirty="0"/>
                <a:t>Hello!</a:t>
              </a:r>
            </a:p>
            <a:p>
              <a:r>
                <a:rPr lang="de-DE" dirty="0"/>
                <a:t>Hello!</a:t>
              </a:r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3986B85-8963-442C-BB60-C4421772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278" y="2253450"/>
            <a:ext cx="1760363" cy="3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928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2.1   </a:t>
            </a:r>
            <a:r>
              <a:rPr lang="de-DE" dirty="0" err="1"/>
              <a:t>for</a:t>
            </a:r>
            <a:r>
              <a:rPr lang="de-DE" dirty="0"/>
              <a:t> in </a:t>
            </a:r>
            <a:r>
              <a:rPr lang="de-DE" dirty="0" err="1"/>
              <a:t>loops</a:t>
            </a:r>
            <a:r>
              <a:rPr lang="de-DE" dirty="0"/>
              <a:t>:</a:t>
            </a:r>
          </a:p>
          <a:p>
            <a:pPr marL="342900" indent="-342900">
              <a:buAutoNum type="arabicPeriod" startAt="2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traversal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, 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string</a:t>
            </a:r>
            <a:r>
              <a:rPr lang="de-DE" dirty="0"/>
              <a:t>, </a:t>
            </a:r>
            <a:r>
              <a:rPr lang="de-DE" dirty="0" err="1"/>
              <a:t>dictionary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838200" y="2935084"/>
            <a:ext cx="4627740" cy="1259171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37641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iterator_var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sequence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statement</a:t>
              </a:r>
              <a:endParaRPr lang="en-US" sz="1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2B5798-D6C9-4C3A-8EF5-299A761B38AC}"/>
              </a:ext>
            </a:extLst>
          </p:cNvPr>
          <p:cNvGrpSpPr/>
          <p:nvPr/>
        </p:nvGrpSpPr>
        <p:grpSpPr>
          <a:xfrm>
            <a:off x="838200" y="4405512"/>
            <a:ext cx="4627740" cy="1957188"/>
            <a:chOff x="939941" y="2169830"/>
            <a:chExt cx="4627740" cy="12591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106073-21B4-418F-800A-B3E425953DB1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A20DA-7C32-4E62-9AEE-A28FE9470631}"/>
                </a:ext>
              </a:extLst>
            </p:cNvPr>
            <p:cNvSpPr txBox="1"/>
            <p:nvPr/>
          </p:nvSpPr>
          <p:spPr>
            <a:xfrm>
              <a:off x="939941" y="2169830"/>
              <a:ext cx="1905000" cy="23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example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4CD68F1-3E01-4C1B-AF63-E56347743E57}"/>
              </a:ext>
            </a:extLst>
          </p:cNvPr>
          <p:cNvSpPr/>
          <p:nvPr/>
        </p:nvSpPr>
        <p:spPr>
          <a:xfrm>
            <a:off x="880523" y="4832005"/>
            <a:ext cx="42578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71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117099"/>
            <a:ext cx="9281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2.2  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 dirty="0"/>
          </a:p>
          <a:p>
            <a:pPr marL="342900" indent="-342900">
              <a:buAutoNum type="arabicPeriod" startAt="2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-in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b="1" dirty="0" err="1"/>
              <a:t>range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an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traverses all integer </a:t>
            </a:r>
            <a:r>
              <a:rPr lang="de-DE" dirty="0" err="1"/>
              <a:t>numbers</a:t>
            </a:r>
            <a:r>
              <a:rPr lang="de-DE" dirty="0"/>
              <a:t> in a </a:t>
            </a:r>
            <a:r>
              <a:rPr lang="de-DE" dirty="0" err="1"/>
              <a:t>pre-defined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forwarded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838200" y="2706484"/>
            <a:ext cx="4627740" cy="1957186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184731" cy="1466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C18BFA7-B0C2-42FA-8D5D-1BF8D6E404A9}"/>
              </a:ext>
            </a:extLst>
          </p:cNvPr>
          <p:cNvSpPr/>
          <p:nvPr/>
        </p:nvSpPr>
        <p:spPr>
          <a:xfrm>
            <a:off x="873830" y="3133304"/>
            <a:ext cx="31470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step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B4664-0081-4C48-9F42-2793568150A8}"/>
              </a:ext>
            </a:extLst>
          </p:cNvPr>
          <p:cNvSpPr txBox="1"/>
          <p:nvPr/>
        </p:nvSpPr>
        <p:spPr>
          <a:xfrm>
            <a:off x="5651500" y="2729718"/>
            <a:ext cx="614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start</a:t>
            </a:r>
            <a:r>
              <a:rPr lang="de-DE" dirty="0"/>
              <a:t> =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begin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= loop </a:t>
            </a:r>
            <a:r>
              <a:rPr lang="de-DE" dirty="0" err="1"/>
              <a:t>stops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reached</a:t>
            </a:r>
            <a:br>
              <a:rPr lang="de-DE" dirty="0"/>
            </a:br>
            <a:r>
              <a:rPr lang="de-DE" dirty="0"/>
              <a:t>           (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iterator</a:t>
            </a:r>
            <a:r>
              <a:rPr lang="de-DE" dirty="0"/>
              <a:t> variable will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step</a:t>
            </a:r>
            <a:r>
              <a:rPr lang="de-DE" dirty="0"/>
              <a:t> = </a:t>
            </a:r>
            <a:r>
              <a:rPr lang="de-DE" dirty="0" err="1"/>
              <a:t>increment</a:t>
            </a:r>
            <a:r>
              <a:rPr lang="de-DE" dirty="0"/>
              <a:t>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iterator</a:t>
            </a:r>
            <a:r>
              <a:rPr lang="de-DE" dirty="0"/>
              <a:t> variable </a:t>
            </a:r>
            <a:br>
              <a:rPr lang="de-DE" dirty="0"/>
            </a:br>
            <a:r>
              <a:rPr lang="de-DE" dirty="0"/>
              <a:t>            </a:t>
            </a:r>
            <a:r>
              <a:rPr lang="de-DE" dirty="0" err="1"/>
              <a:t>increases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BD12FB-850C-492E-80B8-2FDC71823353}"/>
              </a:ext>
            </a:extLst>
          </p:cNvPr>
          <p:cNvGrpSpPr/>
          <p:nvPr/>
        </p:nvGrpSpPr>
        <p:grpSpPr>
          <a:xfrm>
            <a:off x="838200" y="4979354"/>
            <a:ext cx="4627740" cy="1497328"/>
            <a:chOff x="838200" y="4979354"/>
            <a:chExt cx="4627740" cy="14973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2B5798-D6C9-4C3A-8EF5-299A761B38AC}"/>
                </a:ext>
              </a:extLst>
            </p:cNvPr>
            <p:cNvGrpSpPr/>
            <p:nvPr/>
          </p:nvGrpSpPr>
          <p:grpSpPr>
            <a:xfrm>
              <a:off x="838200" y="4979354"/>
              <a:ext cx="4627740" cy="1497328"/>
              <a:chOff x="939941" y="2169830"/>
              <a:chExt cx="4627740" cy="125917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106073-21B4-418F-800A-B3E425953DB1}"/>
                  </a:ext>
                </a:extLst>
              </p:cNvPr>
              <p:cNvSpPr/>
              <p:nvPr/>
            </p:nvSpPr>
            <p:spPr>
              <a:xfrm>
                <a:off x="939943" y="2169831"/>
                <a:ext cx="4627738" cy="1259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4A20DA-7C32-4E62-9AEE-A28FE9470631}"/>
                  </a:ext>
                </a:extLst>
              </p:cNvPr>
              <p:cNvSpPr txBox="1"/>
              <p:nvPr/>
            </p:nvSpPr>
            <p:spPr>
              <a:xfrm>
                <a:off x="939941" y="2169830"/>
                <a:ext cx="1905000" cy="237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Python </a:t>
                </a:r>
                <a:r>
                  <a:rPr lang="de-DE" dirty="0" err="1"/>
                  <a:t>example</a:t>
                </a:r>
                <a:r>
                  <a:rPr lang="de-DE" dirty="0"/>
                  <a:t> 1</a:t>
                </a:r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C87881-AECF-480F-B3E0-9B5B2AF40E9A}"/>
                </a:ext>
              </a:extLst>
            </p:cNvPr>
            <p:cNvSpPr/>
            <p:nvPr/>
          </p:nvSpPr>
          <p:spPr>
            <a:xfrm>
              <a:off x="944552" y="5411631"/>
              <a:ext cx="286969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Iterate over range</a:t>
              </a:r>
              <a:endParaRPr lang="en-US" sz="14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range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3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40E6D6-7238-4E20-AE10-3DBD75D64F4B}"/>
              </a:ext>
            </a:extLst>
          </p:cNvPr>
          <p:cNvGrpSpPr/>
          <p:nvPr/>
        </p:nvGrpSpPr>
        <p:grpSpPr>
          <a:xfrm>
            <a:off x="5839530" y="4961406"/>
            <a:ext cx="6352470" cy="1497328"/>
            <a:chOff x="5839530" y="4961406"/>
            <a:chExt cx="6352470" cy="14973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83ABD1-2664-41E5-9E29-34F0217C7B01}"/>
                </a:ext>
              </a:extLst>
            </p:cNvPr>
            <p:cNvGrpSpPr/>
            <p:nvPr/>
          </p:nvGrpSpPr>
          <p:grpSpPr>
            <a:xfrm>
              <a:off x="5839530" y="4961406"/>
              <a:ext cx="6263570" cy="1497328"/>
              <a:chOff x="939941" y="2169830"/>
              <a:chExt cx="4627740" cy="12591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C9A586-B44A-41DD-A27B-103C91E56B01}"/>
                  </a:ext>
                </a:extLst>
              </p:cNvPr>
              <p:cNvSpPr/>
              <p:nvPr/>
            </p:nvSpPr>
            <p:spPr>
              <a:xfrm>
                <a:off x="939943" y="2169831"/>
                <a:ext cx="4627738" cy="1259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29A6CE-468A-4730-BD52-8B054E782CA9}"/>
                  </a:ext>
                </a:extLst>
              </p:cNvPr>
              <p:cNvSpPr txBox="1"/>
              <p:nvPr/>
            </p:nvSpPr>
            <p:spPr>
              <a:xfrm>
                <a:off x="939941" y="2169830"/>
                <a:ext cx="1905000" cy="310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Python </a:t>
                </a:r>
                <a:r>
                  <a:rPr lang="de-DE" dirty="0" err="1"/>
                  <a:t>example</a:t>
                </a:r>
                <a:r>
                  <a:rPr lang="de-DE" dirty="0"/>
                  <a:t> 2</a:t>
                </a:r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AE97AF-7976-49C3-B9AE-8A3DA8AB6003}"/>
                </a:ext>
              </a:extLst>
            </p:cNvPr>
            <p:cNvSpPr/>
            <p:nvPr/>
          </p:nvSpPr>
          <p:spPr>
            <a:xfrm>
              <a:off x="5839530" y="5351415"/>
              <a:ext cx="63524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Iterating by index of sequences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'Iterating'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'by'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'index'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'of'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'sequences’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range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len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)):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])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8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1627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/>
              <a:t>Loop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statements</a:t>
            </a:r>
            <a:endParaRPr lang="de-DE" dirty="0"/>
          </a:p>
          <a:p>
            <a:pPr marL="342900" indent="-342900">
              <a:buAutoNum type="arabicPeriod" startAt="3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Change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normal </a:t>
            </a:r>
            <a:r>
              <a:rPr lang="de-DE" dirty="0" err="1"/>
              <a:t>sequence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de-DE" dirty="0"/>
              <a:t>: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			 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de-DE" dirty="0"/>
              <a:t>: </a:t>
            </a:r>
            <a:r>
              <a:rPr lang="de-DE" dirty="0" err="1"/>
              <a:t>brings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de-DE" dirty="0"/>
              <a:t>: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EA94E-B32C-43AA-856C-7C46E01A17F5}"/>
              </a:ext>
            </a:extLst>
          </p:cNvPr>
          <p:cNvSpPr/>
          <p:nvPr/>
        </p:nvSpPr>
        <p:spPr>
          <a:xfrm>
            <a:off x="5485590" y="2828804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011F8-41E6-4128-94A8-0151CDE13D0C}"/>
              </a:ext>
            </a:extLst>
          </p:cNvPr>
          <p:cNvSpPr/>
          <p:nvPr/>
        </p:nvSpPr>
        <p:spPr>
          <a:xfrm>
            <a:off x="5598160" y="2919984"/>
            <a:ext cx="385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‘c’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'Current Letter:'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D0D8D-3450-4A73-8979-53D4575532BD}"/>
              </a:ext>
            </a:extLst>
          </p:cNvPr>
          <p:cNvSpPr txBox="1"/>
          <p:nvPr/>
        </p:nvSpPr>
        <p:spPr>
          <a:xfrm>
            <a:off x="9712960" y="2828804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s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i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979D3-6122-4664-8761-2D67255A5BE4}"/>
              </a:ext>
            </a:extLst>
          </p:cNvPr>
          <p:cNvSpPr/>
          <p:nvPr/>
        </p:nvSpPr>
        <p:spPr>
          <a:xfrm>
            <a:off x="5485590" y="3961255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7F477-6A69-43F6-8736-9BA23907C570}"/>
              </a:ext>
            </a:extLst>
          </p:cNvPr>
          <p:cNvSpPr txBox="1"/>
          <p:nvPr/>
        </p:nvSpPr>
        <p:spPr>
          <a:xfrm>
            <a:off x="9712960" y="3961255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s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9AD2A9-352C-42EA-8683-775FC4E73227}"/>
              </a:ext>
            </a:extLst>
          </p:cNvPr>
          <p:cNvSpPr/>
          <p:nvPr/>
        </p:nvSpPr>
        <p:spPr>
          <a:xfrm>
            <a:off x="5598160" y="4022809"/>
            <a:ext cx="3738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'Current Letter:'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4D584-BFA7-4CAB-BDF5-87AFE771CB25}"/>
              </a:ext>
            </a:extLst>
          </p:cNvPr>
          <p:cNvSpPr/>
          <p:nvPr/>
        </p:nvSpPr>
        <p:spPr>
          <a:xfrm>
            <a:off x="5485590" y="5098702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63F1AE-C7B6-4D4C-A82E-A49E4AB27E33}"/>
              </a:ext>
            </a:extLst>
          </p:cNvPr>
          <p:cNvSpPr txBox="1"/>
          <p:nvPr/>
        </p:nvSpPr>
        <p:spPr>
          <a:xfrm>
            <a:off x="9712960" y="5098702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/>
              <a:t>Last </a:t>
            </a:r>
            <a:r>
              <a:rPr lang="fr-FR" sz="1400" dirty="0" err="1"/>
              <a:t>Letter</a:t>
            </a:r>
            <a:r>
              <a:rPr lang="fr-FR" sz="1400" dirty="0"/>
              <a:t>: 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DBD07-A862-474B-85FA-E2FBA2F0AC26}"/>
              </a:ext>
            </a:extLst>
          </p:cNvPr>
          <p:cNvSpPr/>
          <p:nvPr/>
        </p:nvSpPr>
        <p:spPr>
          <a:xfrm>
            <a:off x="5598160" y="5156519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'Last Letter 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BFAAEE-C6C7-4D65-922C-7C7EB2F014B8}"/>
              </a:ext>
            </a:extLst>
          </p:cNvPr>
          <p:cNvSpPr txBox="1"/>
          <p:nvPr/>
        </p:nvSpPr>
        <p:spPr>
          <a:xfrm>
            <a:off x="8337511" y="625809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Examples</a:t>
            </a:r>
            <a:r>
              <a:rPr lang="de-DE" sz="900" dirty="0"/>
              <a:t> </a:t>
            </a:r>
            <a:r>
              <a:rPr lang="de-DE" sz="900" dirty="0" err="1"/>
              <a:t>based</a:t>
            </a:r>
            <a:r>
              <a:rPr lang="de-DE" sz="900" dirty="0"/>
              <a:t> on: </a:t>
            </a:r>
            <a:r>
              <a:rPr lang="en-US" sz="900" dirty="0"/>
              <a:t>https://www.geeksforgeeks.org/loops-in-python/</a:t>
            </a:r>
          </a:p>
          <a:p>
            <a:r>
              <a:rPr lang="de-D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932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6" grpId="0" animBg="1"/>
      <p:bldP spid="17" grpId="0" animBg="1"/>
      <p:bldP spid="18" grpId="0" animBg="1"/>
      <p:bldP spid="10" grpId="0"/>
      <p:bldP spid="19" grpId="0" animBg="1"/>
      <p:bldP spid="20" grpId="0" animBg="1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9497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and </a:t>
            </a:r>
            <a:r>
              <a:rPr lang="de-DE" dirty="0" err="1"/>
              <a:t>while</a:t>
            </a:r>
            <a:r>
              <a:rPr lang="de-DE" dirty="0"/>
              <a:t>:</a:t>
            </a:r>
          </a:p>
          <a:p>
            <a:pPr marL="342900" indent="-342900">
              <a:buAutoNum type="arabicPeriod" startAt="2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b="1" dirty="0"/>
              <a:t>for</a:t>
            </a:r>
            <a:r>
              <a:rPr lang="en-US" dirty="0"/>
              <a:t> loop if you know, </a:t>
            </a:r>
            <a:r>
              <a:rPr lang="en-US" b="1" dirty="0"/>
              <a:t>before you start looping</a:t>
            </a:r>
            <a:r>
              <a:rPr lang="en-US" dirty="0"/>
              <a:t>, the </a:t>
            </a:r>
            <a:r>
              <a:rPr lang="en-US" b="1" dirty="0"/>
              <a:t>maximum number of times</a:t>
            </a:r>
            <a:r>
              <a:rPr lang="en-US" dirty="0"/>
              <a:t> that you’ll need to </a:t>
            </a:r>
            <a:r>
              <a:rPr lang="en-US" b="1" dirty="0"/>
              <a:t>execute the body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For example, if you’re traversing a list of elements, you know that the maximum number of loop iterations you can possibly need is “all the elements in the list”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contrast, if you are required to </a:t>
            </a:r>
            <a:r>
              <a:rPr lang="en-US" b="1" dirty="0"/>
              <a:t>repeat some computation until some condition is met</a:t>
            </a:r>
            <a:r>
              <a:rPr lang="en-US" dirty="0"/>
              <a:t>, and you </a:t>
            </a:r>
            <a:r>
              <a:rPr lang="en-US" b="1" dirty="0"/>
              <a:t>cannot calculate in advance when this will happen</a:t>
            </a:r>
            <a:r>
              <a:rPr lang="en-US" dirty="0"/>
              <a:t>, you’ll need a </a:t>
            </a:r>
            <a:r>
              <a:rPr lang="en-US" b="1" dirty="0"/>
              <a:t>while</a:t>
            </a:r>
            <a:r>
              <a:rPr lang="en-US" dirty="0"/>
              <a:t> loop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call the first case </a:t>
            </a:r>
            <a:r>
              <a:rPr lang="en-US" b="1" dirty="0"/>
              <a:t>definite iteration </a:t>
            </a:r>
            <a:r>
              <a:rPr lang="en-US" dirty="0"/>
              <a:t>— we have some definite bounds for what is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latter case is called </a:t>
            </a:r>
            <a:r>
              <a:rPr lang="en-US" b="1" dirty="0"/>
              <a:t>indefinite iteration </a:t>
            </a:r>
            <a:r>
              <a:rPr lang="en-US" dirty="0"/>
              <a:t>— we’re not sure how many iterations we’ll need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E8E6A-B497-4D03-B743-12EFEF5E1980}"/>
              </a:ext>
            </a:extLst>
          </p:cNvPr>
          <p:cNvSpPr txBox="1"/>
          <p:nvPr/>
        </p:nvSpPr>
        <p:spPr>
          <a:xfrm>
            <a:off x="8608968" y="6320139"/>
            <a:ext cx="35830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Based</a:t>
            </a:r>
            <a:r>
              <a:rPr lang="de-DE" sz="900" dirty="0"/>
              <a:t> on: </a:t>
            </a:r>
            <a:r>
              <a:rPr lang="en-US" sz="900" dirty="0"/>
              <a:t>http://www.openbookproject.net/books/bpp4awd/ch04.html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7785100" y="1993900"/>
            <a:ext cx="3333183" cy="3279140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Nothing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70C8D4-EEC6-40D8-B859-F10DDD506EB8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8DF82-C1F6-4408-AC72-9488C38A74C9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2D26F-1DF0-482B-BFCB-D119C297696B}"/>
              </a:ext>
            </a:extLst>
          </p:cNvPr>
          <p:cNvSpPr/>
          <p:nvPr/>
        </p:nvSpPr>
        <p:spPr>
          <a:xfrm>
            <a:off x="520357" y="184938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Iterate over list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Check remainder of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iNum</a:t>
            </a:r>
            <a:endParaRPr lang="en-US" sz="1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Print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if even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850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3: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Given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Please write a code that counts the number of elements in the list that are greater than 30, and prints the result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 while loop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 for loop</a:t>
            </a:r>
          </a:p>
          <a:p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15B3D2-CF14-4CF0-B499-ADCBB7EA23C7}"/>
              </a:ext>
            </a:extLst>
          </p:cNvPr>
          <p:cNvGrpSpPr/>
          <p:nvPr/>
        </p:nvGrpSpPr>
        <p:grpSpPr>
          <a:xfrm>
            <a:off x="6324742" y="1094071"/>
            <a:ext cx="6172058" cy="5479983"/>
            <a:chOff x="6324742" y="1094072"/>
            <a:chExt cx="6172058" cy="52829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A8C3BC-CEF6-433C-80F9-794107434A51}"/>
                </a:ext>
              </a:extLst>
            </p:cNvPr>
            <p:cNvGrpSpPr/>
            <p:nvPr/>
          </p:nvGrpSpPr>
          <p:grpSpPr>
            <a:xfrm>
              <a:off x="6324742" y="1094072"/>
              <a:ext cx="4978257" cy="5217828"/>
              <a:chOff x="6324742" y="1094072"/>
              <a:chExt cx="4978257" cy="463362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D8F082-D3AC-4599-A210-03E50AEC0EBF}"/>
                  </a:ext>
                </a:extLst>
              </p:cNvPr>
              <p:cNvSpPr txBox="1"/>
              <p:nvPr/>
            </p:nvSpPr>
            <p:spPr>
              <a:xfrm>
                <a:off x="6324743" y="1094072"/>
                <a:ext cx="1589899" cy="403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Solution 2</a:t>
                </a:r>
              </a:p>
              <a:p>
                <a:endParaRPr lang="de-DE" sz="1600" dirty="0"/>
              </a:p>
              <a:p>
                <a:endParaRPr lang="de-DE" sz="1600" dirty="0"/>
              </a:p>
              <a:p>
                <a:endParaRPr lang="de-DE" sz="1600" dirty="0"/>
              </a:p>
              <a:p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True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True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True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False</a:t>
                </a:r>
                <a:endParaRPr lang="en-US" sz="1600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A36B470-F79A-40EF-88DE-20743AB755D2}"/>
                  </a:ext>
                </a:extLst>
              </p:cNvPr>
              <p:cNvGrpSpPr/>
              <p:nvPr/>
            </p:nvGrpSpPr>
            <p:grpSpPr>
              <a:xfrm>
                <a:off x="6324742" y="1094072"/>
                <a:ext cx="4978257" cy="4633627"/>
                <a:chOff x="6324743" y="1175353"/>
                <a:chExt cx="3814938" cy="19246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597BC6D-1FB0-46AE-B24C-F014D349BD81}"/>
                    </a:ext>
                  </a:extLst>
                </p:cNvPr>
                <p:cNvSpPr/>
                <p:nvPr/>
              </p:nvSpPr>
              <p:spPr>
                <a:xfrm>
                  <a:off x="6324743" y="1175353"/>
                  <a:ext cx="3814938" cy="192465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600" b="1" dirty="0">
                    <a:solidFill>
                      <a:srgbClr val="0000FF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BD4DE1C-23F0-40B9-B781-C274173C434C}"/>
                    </a:ext>
                  </a:extLst>
                </p:cNvPr>
                <p:cNvSpPr txBox="1"/>
                <p:nvPr/>
              </p:nvSpPr>
              <p:spPr>
                <a:xfrm>
                  <a:off x="6324743" y="1175353"/>
                  <a:ext cx="1589899" cy="140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/>
                    <a:t>Solution 3</a:t>
                  </a:r>
                </a:p>
              </p:txBody>
            </p:sp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0D8844-7EAF-49D7-A0E9-693A6C633B77}"/>
                </a:ext>
              </a:extLst>
            </p:cNvPr>
            <p:cNvSpPr/>
            <p:nvPr/>
          </p:nvSpPr>
          <p:spPr>
            <a:xfrm>
              <a:off x="6400800" y="1544920"/>
              <a:ext cx="60960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LNumbers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23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37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49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46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46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70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</a:t>
              </a:r>
            </a:p>
            <a:p>
              <a:endParaRPr lang="en-US" sz="1400" b="1" dirty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1. while loop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iSizeofList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len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LNumbers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iSizeofList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LNumbers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   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endParaRPr lang="en-US" sz="1400" b="1" dirty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2. for loop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n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LNumbers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n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   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9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4A886-A743-4B92-9F54-001D3D989C78}"/>
              </a:ext>
            </a:extLst>
          </p:cNvPr>
          <p:cNvSpPr txBox="1"/>
          <p:nvPr/>
        </p:nvSpPr>
        <p:spPr>
          <a:xfrm>
            <a:off x="914400" y="1392964"/>
            <a:ext cx="786093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Ernesti, J.; Kaiser, P.: Python 3 – Das umfassende Handbuch. 4. 2015.</a:t>
            </a:r>
          </a:p>
          <a:p>
            <a:endParaRPr lang="de-DE" dirty="0"/>
          </a:p>
          <a:p>
            <a:r>
              <a:rPr lang="de-DE" dirty="0" err="1"/>
              <a:t>Schiedermeier</a:t>
            </a:r>
            <a:r>
              <a:rPr lang="de-DE" dirty="0"/>
              <a:t>, R.: Programmieren mit Java. 2. 2010.</a:t>
            </a:r>
          </a:p>
          <a:p>
            <a:endParaRPr lang="en-US" dirty="0"/>
          </a:p>
          <a:p>
            <a:r>
              <a:rPr lang="de-DE" dirty="0"/>
              <a:t>Stahlknecht, P.; Hasenkamp, U.: Einführung in die Wirtschaftsinformatik. 11. 2005.</a:t>
            </a:r>
          </a:p>
          <a:p>
            <a:endParaRPr lang="de-DE" dirty="0"/>
          </a:p>
          <a:p>
            <a:r>
              <a:rPr lang="en-US" dirty="0">
                <a:hlinkClick r:id="rId2"/>
              </a:rPr>
              <a:t>https://docs.python.org/3/tutorial/</a:t>
            </a:r>
            <a:endParaRPr lang="en-US" dirty="0"/>
          </a:p>
          <a:p>
            <a:endParaRPr lang="de-DE" dirty="0"/>
          </a:p>
          <a:p>
            <a:r>
              <a:rPr lang="en-US" dirty="0">
                <a:hlinkClick r:id="rId3"/>
              </a:rPr>
              <a:t>http://www.openbookproject.net/books/bpp4awd/ch04.html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https://www.geeksforgeeks.org/decision-making-python-else-nested-elif/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https://www.geeksforgeeks.org/loops-in-python/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9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6348"/>
            <a:ext cx="8763000" cy="4742799"/>
          </a:xfrm>
        </p:spPr>
        <p:txBody>
          <a:bodyPr>
            <a:normAutofit/>
          </a:bodyPr>
          <a:lstStyle/>
          <a:p>
            <a:r>
              <a:rPr lang="de-DE" sz="2400" b="1" dirty="0" err="1"/>
              <a:t>Program</a:t>
            </a:r>
            <a:r>
              <a:rPr lang="de-DE" sz="2400" b="1" dirty="0"/>
              <a:t> </a:t>
            </a:r>
            <a:r>
              <a:rPr lang="de-DE" sz="2400" b="1" dirty="0" err="1"/>
              <a:t>structures</a:t>
            </a:r>
            <a:r>
              <a:rPr lang="de-DE" sz="2400" b="1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divided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</a:p>
          <a:p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Simple </a:t>
            </a:r>
            <a:r>
              <a:rPr lang="de-DE" b="1" dirty="0" err="1"/>
              <a:t>assignments</a:t>
            </a:r>
            <a:r>
              <a:rPr lang="de-DE" dirty="0"/>
              <a:t> like </a:t>
            </a:r>
            <a:r>
              <a:rPr lang="de-DE" b="1" dirty="0"/>
              <a:t>variable </a:t>
            </a:r>
            <a:r>
              <a:rPr lang="de-DE" b="1" dirty="0" err="1"/>
              <a:t>definitions</a:t>
            </a:r>
            <a:r>
              <a:rPr lang="de-DE" dirty="0"/>
              <a:t>, 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assignments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 err="1"/>
              <a:t>output</a:t>
            </a:r>
            <a:r>
              <a:rPr lang="de-DE" b="1" dirty="0"/>
              <a:t> </a:t>
            </a:r>
            <a:r>
              <a:rPr lang="de-DE" b="1" dirty="0" err="1"/>
              <a:t>commands</a:t>
            </a:r>
            <a:r>
              <a:rPr lang="de-DE" b="1" dirty="0"/>
              <a:t> </a:t>
            </a:r>
            <a:r>
              <a:rPr lang="de-DE" dirty="0"/>
              <a:t>(Lectures 1 &amp; 2)</a:t>
            </a:r>
          </a:p>
          <a:p>
            <a:pPr marL="914400" lvl="1" indent="-457200">
              <a:buFont typeface="+mj-lt"/>
              <a:buAutoNum type="arabicPeriod"/>
            </a:pPr>
            <a:endParaRPr lang="de-DE" b="1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Control </a:t>
            </a:r>
            <a:r>
              <a:rPr lang="de-DE" b="1" dirty="0" err="1"/>
              <a:t>structures</a:t>
            </a:r>
            <a:r>
              <a:rPr lang="de-DE" b="1" dirty="0"/>
              <a:t>: </a:t>
            </a:r>
            <a:r>
              <a:rPr lang="en-US" dirty="0"/>
              <a:t>a construct which enables to control the sequence of a program and allows complex calculation (This lecture)</a:t>
            </a:r>
            <a:endParaRPr lang="de-DE" b="1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sz="2400" dirty="0"/>
              <a:t>The </a:t>
            </a:r>
            <a:r>
              <a:rPr lang="de-DE" sz="2400" dirty="0" err="1"/>
              <a:t>structure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 </a:t>
            </a:r>
            <a:r>
              <a:rPr lang="de-DE" sz="2400" dirty="0" err="1"/>
              <a:t>program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depicted</a:t>
            </a:r>
            <a:r>
              <a:rPr lang="de-DE" sz="2400" dirty="0"/>
              <a:t> in a so-</a:t>
            </a:r>
            <a:r>
              <a:rPr lang="de-DE" sz="2400" dirty="0" err="1"/>
              <a:t>called</a:t>
            </a:r>
            <a:r>
              <a:rPr lang="de-DE" sz="2400" dirty="0"/>
              <a:t> </a:t>
            </a:r>
            <a:r>
              <a:rPr lang="de-DE" sz="2400" b="1" dirty="0" err="1"/>
              <a:t>Nassi-Shneiderman-diagram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b="1" dirty="0" err="1"/>
              <a:t>structogram</a:t>
            </a:r>
            <a:r>
              <a:rPr lang="de-DE" sz="2400" dirty="0"/>
              <a:t> (</a:t>
            </a:r>
            <a:r>
              <a:rPr lang="de-DE" sz="2400" dirty="0" err="1"/>
              <a:t>Nassi</a:t>
            </a:r>
            <a:r>
              <a:rPr lang="de-DE" sz="2400" dirty="0"/>
              <a:t> &amp; </a:t>
            </a:r>
            <a:r>
              <a:rPr lang="de-DE" sz="2400" dirty="0" err="1"/>
              <a:t>Shneiderman</a:t>
            </a:r>
            <a:r>
              <a:rPr lang="de-DE" sz="2400" dirty="0"/>
              <a:t> 1972)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5"/>
            <a:ext cx="2323744" cy="497186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Process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130DEDD8-F791-4AA5-826D-01310F570876}"/>
              </a:ext>
            </a:extLst>
          </p:cNvPr>
          <p:cNvSpPr txBox="1">
            <a:spLocks/>
          </p:cNvSpPr>
          <p:nvPr/>
        </p:nvSpPr>
        <p:spPr>
          <a:xfrm>
            <a:off x="4934128" y="1434165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/>
              <a:t>Branching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9784C0C4-7E50-46B6-BC22-E21678E53363}"/>
              </a:ext>
            </a:extLst>
          </p:cNvPr>
          <p:cNvSpPr txBox="1">
            <a:spLocks/>
          </p:cNvSpPr>
          <p:nvPr/>
        </p:nvSpPr>
        <p:spPr>
          <a:xfrm>
            <a:off x="9030056" y="1434165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Loops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C05EDA3A-C808-4614-B565-1793D73ECC55}"/>
              </a:ext>
            </a:extLst>
          </p:cNvPr>
          <p:cNvSpPr txBox="1">
            <a:spLocks/>
          </p:cNvSpPr>
          <p:nvPr/>
        </p:nvSpPr>
        <p:spPr>
          <a:xfrm>
            <a:off x="838200" y="1931351"/>
            <a:ext cx="2323744" cy="977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conditions</a:t>
            </a:r>
            <a:endParaRPr lang="de-DE" sz="2000" dirty="0"/>
          </a:p>
          <a:p>
            <a:r>
              <a:rPr lang="de-DE" sz="2000" dirty="0"/>
              <a:t>Execute </a:t>
            </a:r>
            <a:r>
              <a:rPr lang="de-DE" sz="2000" dirty="0" err="1"/>
              <a:t>action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block and </a:t>
            </a:r>
            <a:r>
              <a:rPr lang="de-DE" sz="2000" dirty="0" err="1"/>
              <a:t>move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block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F8BBB6-EB0D-43F2-8C5D-F518D7520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10939"/>
              </p:ext>
            </p:extLst>
          </p:nvPr>
        </p:nvGraphicFramePr>
        <p:xfrm>
          <a:off x="838200" y="3439516"/>
          <a:ext cx="2323744" cy="2254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744">
                  <a:extLst>
                    <a:ext uri="{9D8B030D-6E8A-4147-A177-3AD203B41FA5}">
                      <a16:colId xmlns:a16="http://schemas.microsoft.com/office/drawing/2014/main" val="1034980475"/>
                    </a:ext>
                  </a:extLst>
                </a:gridCol>
              </a:tblGrid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Define</a:t>
                      </a:r>
                      <a:r>
                        <a:rPr lang="de-DE" dirty="0"/>
                        <a:t> variable var1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467890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var1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901557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Compute</a:t>
                      </a:r>
                      <a:r>
                        <a:rPr lang="de-DE" dirty="0"/>
                        <a:t> E = var1 + 1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594420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Print 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56611"/>
                  </a:ext>
                </a:extLst>
              </a:tr>
            </a:tbl>
          </a:graphicData>
        </a:graphic>
      </p:graphicFrame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7C3D47E-4D92-484E-91C3-6D795D3D6184}"/>
              </a:ext>
            </a:extLst>
          </p:cNvPr>
          <p:cNvSpPr txBox="1">
            <a:spLocks/>
          </p:cNvSpPr>
          <p:nvPr/>
        </p:nvSpPr>
        <p:spPr>
          <a:xfrm>
            <a:off x="4934128" y="1931350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Check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statement</a:t>
            </a:r>
            <a:endParaRPr lang="de-DE" sz="1700" dirty="0"/>
          </a:p>
          <a:p>
            <a:r>
              <a:rPr lang="de-DE" sz="1700" dirty="0"/>
              <a:t>Execute </a:t>
            </a:r>
            <a:r>
              <a:rPr lang="de-DE" sz="1700" dirty="0" err="1"/>
              <a:t>action</a:t>
            </a:r>
            <a:r>
              <a:rPr lang="de-DE" sz="1700" dirty="0"/>
              <a:t> </a:t>
            </a:r>
            <a:r>
              <a:rPr lang="de-DE" sz="1700" dirty="0" err="1"/>
              <a:t>inside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respective</a:t>
            </a:r>
            <a:r>
              <a:rPr lang="de-DE" sz="1700" dirty="0"/>
              <a:t> block</a:t>
            </a:r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309D6330-C682-4010-9B73-86B0D685ECE7}"/>
              </a:ext>
            </a:extLst>
          </p:cNvPr>
          <p:cNvSpPr txBox="1">
            <a:spLocks/>
          </p:cNvSpPr>
          <p:nvPr/>
        </p:nvSpPr>
        <p:spPr>
          <a:xfrm>
            <a:off x="9030056" y="1931350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Loop a </a:t>
            </a:r>
            <a:r>
              <a:rPr lang="de-DE" sz="1700" dirty="0" err="1"/>
              <a:t>process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long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particular</a:t>
            </a:r>
            <a:r>
              <a:rPr lang="de-DE" sz="1700" dirty="0"/>
              <a:t>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met</a:t>
            </a:r>
            <a:endParaRPr lang="de-DE" sz="1700" dirty="0"/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7479B7-220A-4FBA-8517-AF7AFBF7D608}"/>
              </a:ext>
            </a:extLst>
          </p:cNvPr>
          <p:cNvGrpSpPr/>
          <p:nvPr/>
        </p:nvGrpSpPr>
        <p:grpSpPr>
          <a:xfrm>
            <a:off x="4709302" y="3439516"/>
            <a:ext cx="2773396" cy="2254417"/>
            <a:chOff x="4279157" y="3402283"/>
            <a:chExt cx="3240088" cy="2860675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E613992F-6690-4EA4-8CE3-20003D450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condition</a:t>
              </a:r>
              <a:br>
                <a:rPr lang="de-DE" sz="1400" dirty="0"/>
              </a:br>
              <a:r>
                <a:rPr lang="de-DE" sz="1400" dirty="0" err="1"/>
                <a:t>statement</a:t>
              </a:r>
              <a:endParaRPr lang="de-DE" sz="1400" dirty="0"/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56C8E906-00C1-46D0-964E-E4941BCB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1A2FE982-8872-4092-A530-3F6A93E2C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A151BEC5-2927-455E-89A1-9639C32F8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BF316BEC-962E-4B7A-AA3C-191D90E45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1939A7CA-3A44-43FD-AF0F-E818BADC5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True</a:t>
              </a: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30DF710F-F85F-4F3B-B606-3A58DC68E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FB5B5E-A87D-4375-8E7F-258B61659378}"/>
              </a:ext>
            </a:extLst>
          </p:cNvPr>
          <p:cNvGrpSpPr/>
          <p:nvPr/>
        </p:nvGrpSpPr>
        <p:grpSpPr>
          <a:xfrm>
            <a:off x="8648764" y="3435442"/>
            <a:ext cx="3086327" cy="1876818"/>
            <a:chOff x="8150516" y="4105693"/>
            <a:chExt cx="3816350" cy="1584325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166D4661-2B16-4D9F-B9FC-D5C0A55E2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516" y="4105693"/>
              <a:ext cx="3816350" cy="158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/>
                <a:t>As </a:t>
              </a:r>
              <a:r>
                <a:rPr lang="de-DE" sz="1600" dirty="0" err="1"/>
                <a:t>long</a:t>
              </a:r>
              <a:r>
                <a:rPr lang="de-DE" sz="1600" dirty="0"/>
                <a:t> </a:t>
              </a:r>
              <a:r>
                <a:rPr lang="de-DE" sz="1600" dirty="0" err="1"/>
                <a:t>as</a:t>
              </a:r>
              <a:r>
                <a:rPr lang="de-DE" sz="1600" dirty="0"/>
                <a:t> </a:t>
              </a:r>
              <a:r>
                <a:rPr lang="de-DE" sz="1600" dirty="0" err="1"/>
                <a:t>condition</a:t>
              </a:r>
              <a:r>
                <a:rPr lang="de-DE" sz="1600" dirty="0"/>
                <a:t> </a:t>
              </a:r>
              <a:r>
                <a:rPr lang="de-DE" sz="1600" dirty="0" err="1"/>
                <a:t>is</a:t>
              </a:r>
              <a:r>
                <a:rPr lang="de-DE" sz="1600" dirty="0"/>
                <a:t> </a:t>
              </a:r>
              <a:r>
                <a:rPr lang="de-DE" sz="1600" dirty="0" err="1"/>
                <a:t>met</a:t>
              </a:r>
              <a:endParaRPr lang="de-DE" sz="1600" dirty="0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2F81865B-2545-4981-85C9-9B7F4E36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4531143"/>
              <a:ext cx="3424237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Subprocess</a:t>
              </a:r>
              <a:r>
                <a:rPr lang="de-DE" sz="1600" dirty="0"/>
                <a:t> 1</a:t>
              </a: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3FE51341-3A91-4751-9DC2-1E2E468C7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5107405"/>
              <a:ext cx="3424237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2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8" grpId="0"/>
      <p:bldP spid="9" grpId="0"/>
      <p:bldP spid="11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4"/>
            <a:ext cx="4405009" cy="47427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Print all </a:t>
            </a:r>
            <a:r>
              <a:rPr lang="de-DE" sz="2400" dirty="0" err="1"/>
              <a:t>even</a:t>
            </a:r>
            <a:r>
              <a:rPr lang="de-DE" sz="2400" dirty="0"/>
              <a:t> </a:t>
            </a:r>
            <a:r>
              <a:rPr lang="de-DE" sz="2400" dirty="0" err="1"/>
              <a:t>numbers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a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list</a:t>
            </a:r>
            <a:endParaRPr lang="de-DE" sz="2400" dirty="0"/>
          </a:p>
          <a:p>
            <a:endParaRPr lang="de-DE" sz="2400" dirty="0"/>
          </a:p>
          <a:p>
            <a:pPr marL="360363" indent="-360363">
              <a:buNone/>
            </a:pPr>
            <a:r>
              <a:rPr lang="en-US" sz="2400" dirty="0">
                <a:sym typeface="Wingdings" panose="05000000000000000000" pitchFamily="2" charset="2"/>
              </a:rPr>
              <a:t> We will use this example for explaining the Python code in the following sections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CA7B7E-5559-4273-9F5F-29E758428E5E}"/>
              </a:ext>
            </a:extLst>
          </p:cNvPr>
          <p:cNvGrpSpPr/>
          <p:nvPr/>
        </p:nvGrpSpPr>
        <p:grpSpPr>
          <a:xfrm>
            <a:off x="6683194" y="1434164"/>
            <a:ext cx="3086327" cy="3711768"/>
            <a:chOff x="6683194" y="1434164"/>
            <a:chExt cx="3086327" cy="3711768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F5748DC-34AB-407E-9593-956278D7F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5994372B-AA85-4433-9FBF-A33A7DC33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1434164"/>
              <a:ext cx="3086326" cy="6023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Define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: </a:t>
              </a:r>
              <a:r>
                <a:rPr lang="de-DE" sz="1600" dirty="0" err="1"/>
                <a:t>LNumbers</a:t>
              </a:r>
              <a:r>
                <a:rPr lang="de-DE" sz="1600" dirty="0"/>
                <a:t> = [1, …, 10]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FCA827-6583-42E1-9369-051ABE98C157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4570148C-D0FB-4B32-B662-6888DB589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17" name="Line 7">
                <a:extLst>
                  <a:ext uri="{FF2B5EF4-FFF2-40B4-BE49-F238E27FC236}">
                    <a16:creationId xmlns:a16="http://schemas.microsoft.com/office/drawing/2014/main" id="{1A13BFED-6BC8-48B3-9304-42A2F4850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18" name="Line 8">
                <a:extLst>
                  <a:ext uri="{FF2B5EF4-FFF2-40B4-BE49-F238E27FC236}">
                    <a16:creationId xmlns:a16="http://schemas.microsoft.com/office/drawing/2014/main" id="{1D7D23B3-4E68-4018-A8F1-2C1B7F5AF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" name="Text Box 9">
                <a:extLst>
                  <a:ext uri="{FF2B5EF4-FFF2-40B4-BE49-F238E27FC236}">
                    <a16:creationId xmlns:a16="http://schemas.microsoft.com/office/drawing/2014/main" id="{36178757-C460-46C5-83E7-34CE87CE7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20" name="Text Box 10">
                <a:extLst>
                  <a:ext uri="{FF2B5EF4-FFF2-40B4-BE49-F238E27FC236}">
                    <a16:creationId xmlns:a16="http://schemas.microsoft.com/office/drawing/2014/main" id="{7D10ADA2-0DF7-461B-8AEE-98BF3B008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E5A65A1A-1686-4A33-82C8-981E17A31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66D5BF-6441-4105-B81F-0ADFE8909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98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564022" y="1417073"/>
            <a:ext cx="5452217" cy="3728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1377A-B44E-487E-821E-120AB10F936A}"/>
              </a:ext>
            </a:extLst>
          </p:cNvPr>
          <p:cNvSpPr/>
          <p:nvPr/>
        </p:nvSpPr>
        <p:spPr>
          <a:xfrm>
            <a:off x="6553199" y="1312231"/>
            <a:ext cx="3346315" cy="836785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1065F2EC-5B25-4AC5-9DB9-6623836E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194" y="1434164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F368BC-D56C-4172-9022-BD955A79B4AA}"/>
              </a:ext>
            </a:extLst>
          </p:cNvPr>
          <p:cNvGrpSpPr/>
          <p:nvPr/>
        </p:nvGrpSpPr>
        <p:grpSpPr>
          <a:xfrm>
            <a:off x="6683194" y="2036544"/>
            <a:ext cx="3086327" cy="3109388"/>
            <a:chOff x="6683194" y="2036544"/>
            <a:chExt cx="3086327" cy="3109388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D5DF2443-C3E8-443F-B5D3-F1A637A7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F76A5B-8FAC-4072-9349-CF0176D82345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C4094046-2FAF-40DF-BC88-9AA9AE5A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93CBE820-55A9-4CFA-A05B-4F4D71FF6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A316CA44-0818-4F04-BCBB-7CDF4BFB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821CBFED-31DE-46C4-842D-2FAFFD3A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3C4CC03F-245D-46EE-8D79-5A4BE42FD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F70A7AE8-1C2E-49E5-B48D-375C5A6D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E8B5E9-F22D-4905-9421-8C0C366FA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  <p:sp>
        <p:nvSpPr>
          <p:cNvPr id="45" name="Content Placeholder 13">
            <a:extLst>
              <a:ext uri="{FF2B5EF4-FFF2-40B4-BE49-F238E27FC236}">
                <a16:creationId xmlns:a16="http://schemas.microsoft.com/office/drawing/2014/main" id="{A8C24D21-DE9D-4D25-9FCF-8BF1990D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61" y="2702592"/>
            <a:ext cx="2323744" cy="497186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Process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" name="Content Placeholder 13">
            <a:extLst>
              <a:ext uri="{FF2B5EF4-FFF2-40B4-BE49-F238E27FC236}">
                <a16:creationId xmlns:a16="http://schemas.microsoft.com/office/drawing/2014/main" id="{7375EA2E-D321-4BA7-97C8-D92951A95BD5}"/>
              </a:ext>
            </a:extLst>
          </p:cNvPr>
          <p:cNvSpPr txBox="1">
            <a:spLocks/>
          </p:cNvSpPr>
          <p:nvPr/>
        </p:nvSpPr>
        <p:spPr>
          <a:xfrm>
            <a:off x="7223956" y="3136313"/>
            <a:ext cx="2323744" cy="977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conditions</a:t>
            </a:r>
            <a:endParaRPr lang="de-DE" sz="2000" dirty="0"/>
          </a:p>
          <a:p>
            <a:r>
              <a:rPr lang="de-DE" sz="2000" dirty="0"/>
              <a:t>Execute </a:t>
            </a:r>
            <a:r>
              <a:rPr lang="de-DE" sz="2000" dirty="0" err="1"/>
              <a:t>action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block and </a:t>
            </a:r>
            <a:r>
              <a:rPr lang="de-DE" sz="2000" dirty="0" err="1"/>
              <a:t>move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block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F2705E-4BBF-4492-A588-B73DB6A1B947}"/>
              </a:ext>
            </a:extLst>
          </p:cNvPr>
          <p:cNvSpPr/>
          <p:nvPr/>
        </p:nvSpPr>
        <p:spPr>
          <a:xfrm>
            <a:off x="623779" y="2138930"/>
            <a:ext cx="4751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3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B8293-8490-4CEC-A864-5B42F975EDEA}"/>
              </a:ext>
            </a:extLst>
          </p:cNvPr>
          <p:cNvSpPr txBox="1"/>
          <p:nvPr/>
        </p:nvSpPr>
        <p:spPr>
          <a:xfrm>
            <a:off x="564021" y="1417073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E784D1-61FC-41CE-8795-EF5CBA9B600B}"/>
              </a:ext>
            </a:extLst>
          </p:cNvPr>
          <p:cNvSpPr/>
          <p:nvPr/>
        </p:nvSpPr>
        <p:spPr>
          <a:xfrm>
            <a:off x="620126" y="3489130"/>
            <a:ext cx="364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Alternative: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41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 animBg="1"/>
      <p:bldP spid="45" grpId="0" build="p"/>
      <p:bldP spid="46" grpId="0"/>
      <p:bldP spid="48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1377A-B44E-487E-821E-120AB10F936A}"/>
              </a:ext>
            </a:extLst>
          </p:cNvPr>
          <p:cNvSpPr/>
          <p:nvPr/>
        </p:nvSpPr>
        <p:spPr>
          <a:xfrm>
            <a:off x="6918959" y="2592215"/>
            <a:ext cx="2976881" cy="2604158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1065F2EC-5B25-4AC5-9DB9-6623836E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194" y="1434164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2C111B-05B7-406B-9152-63BE46BD1487}"/>
              </a:ext>
            </a:extLst>
          </p:cNvPr>
          <p:cNvGrpSpPr/>
          <p:nvPr/>
        </p:nvGrpSpPr>
        <p:grpSpPr>
          <a:xfrm>
            <a:off x="6683194" y="2036544"/>
            <a:ext cx="3086327" cy="3109388"/>
            <a:chOff x="6683194" y="2036544"/>
            <a:chExt cx="3086327" cy="3109388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D5DF2443-C3E8-443F-B5D3-F1A637A7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F76A5B-8FAC-4072-9349-CF0176D82345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C4094046-2FAF-40DF-BC88-9AA9AE5A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93CBE820-55A9-4CFA-A05B-4F4D71FF6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A316CA44-0818-4F04-BCBB-7CDF4BFB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821CBFED-31DE-46C4-842D-2FAFFD3A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3C4CC03F-245D-46EE-8D79-5A4BE42FD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F70A7AE8-1C2E-49E5-B48D-375C5A6D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E8B5E9-F22D-4905-9421-8C0C366FA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74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575417" y="2512463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Content Placeholder 13">
            <a:extLst>
              <a:ext uri="{FF2B5EF4-FFF2-40B4-BE49-F238E27FC236}">
                <a16:creationId xmlns:a16="http://schemas.microsoft.com/office/drawing/2014/main" id="{58A46613-2A6E-4D56-B878-DDE78F4FB497}"/>
              </a:ext>
            </a:extLst>
          </p:cNvPr>
          <p:cNvSpPr txBox="1">
            <a:spLocks/>
          </p:cNvSpPr>
          <p:nvPr/>
        </p:nvSpPr>
        <p:spPr>
          <a:xfrm>
            <a:off x="7267541" y="3932013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/>
              <a:t>Branching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40206302-9668-49D9-9A8A-20C38C565409}"/>
              </a:ext>
            </a:extLst>
          </p:cNvPr>
          <p:cNvSpPr txBox="1">
            <a:spLocks/>
          </p:cNvSpPr>
          <p:nvPr/>
        </p:nvSpPr>
        <p:spPr>
          <a:xfrm>
            <a:off x="7267541" y="4429198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Check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statement</a:t>
            </a:r>
            <a:endParaRPr lang="de-DE" sz="1700" dirty="0"/>
          </a:p>
          <a:p>
            <a:r>
              <a:rPr lang="de-DE" sz="1700" dirty="0"/>
              <a:t>Execute </a:t>
            </a:r>
            <a:r>
              <a:rPr lang="de-DE" sz="1700" dirty="0" err="1"/>
              <a:t>action</a:t>
            </a:r>
            <a:r>
              <a:rPr lang="de-DE" sz="1700" dirty="0"/>
              <a:t> </a:t>
            </a:r>
            <a:r>
              <a:rPr lang="de-DE" sz="1700" dirty="0" err="1"/>
              <a:t>inside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respective</a:t>
            </a:r>
            <a:r>
              <a:rPr lang="de-DE" sz="1700" dirty="0"/>
              <a:t> block</a:t>
            </a:r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0F110E-794A-44A7-8591-C2594C7F2AE4}"/>
              </a:ext>
            </a:extLst>
          </p:cNvPr>
          <p:cNvGrpSpPr/>
          <p:nvPr/>
        </p:nvGrpSpPr>
        <p:grpSpPr>
          <a:xfrm>
            <a:off x="7042715" y="1523499"/>
            <a:ext cx="2773396" cy="2254417"/>
            <a:chOff x="4279157" y="3402283"/>
            <a:chExt cx="3240088" cy="2860675"/>
          </a:xfrm>
        </p:grpSpPr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C5DCEA1-6E51-453E-B137-C4965CA67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condition</a:t>
              </a:r>
              <a:br>
                <a:rPr lang="de-DE" sz="1400" dirty="0"/>
              </a:br>
              <a:r>
                <a:rPr lang="de-DE" sz="1400" dirty="0" err="1"/>
                <a:t>statement</a:t>
              </a:r>
              <a:endParaRPr lang="de-DE" sz="1400" dirty="0"/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3EE035B7-DF1F-409D-9FA4-9C1223BD9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7A5FAE70-861F-48AC-A151-A78326A29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Text Box 9">
              <a:extLst>
                <a:ext uri="{FF2B5EF4-FFF2-40B4-BE49-F238E27FC236}">
                  <a16:creationId xmlns:a16="http://schemas.microsoft.com/office/drawing/2014/main" id="{198F3E02-BEA2-44A6-A7E3-4BD76BE9E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49" name="Text Box 10">
              <a:extLst>
                <a:ext uri="{FF2B5EF4-FFF2-40B4-BE49-F238E27FC236}">
                  <a16:creationId xmlns:a16="http://schemas.microsoft.com/office/drawing/2014/main" id="{E06984D9-35F7-4304-999F-AAAD4AC07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15B56E42-6ABF-41B8-B691-F6431AAE2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True</a:t>
              </a:r>
            </a:p>
          </p:txBody>
        </p:sp>
        <p:sp>
          <p:nvSpPr>
            <p:cNvPr id="51" name="Rectangle 21">
              <a:extLst>
                <a:ext uri="{FF2B5EF4-FFF2-40B4-BE49-F238E27FC236}">
                  <a16:creationId xmlns:a16="http://schemas.microsoft.com/office/drawing/2014/main" id="{7DC76BB7-4D19-41B8-A71D-D065E7F6F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programming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defining</a:t>
            </a:r>
            <a:r>
              <a:rPr lang="de-DE" dirty="0"/>
              <a:t> different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code, so-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if</a:t>
            </a:r>
            <a:r>
              <a:rPr lang="de-DE" b="1" dirty="0"/>
              <a:t>-statements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subordinate</a:t>
            </a:r>
            <a:r>
              <a:rPr lang="de-DE" dirty="0"/>
              <a:t> code will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fulfilled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One-sided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Two-sided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if</a:t>
            </a:r>
            <a:r>
              <a:rPr lang="de-DE" dirty="0"/>
              <a:t> … </a:t>
            </a:r>
            <a:r>
              <a:rPr lang="de-DE" dirty="0" err="1"/>
              <a:t>elif</a:t>
            </a:r>
            <a:r>
              <a:rPr lang="de-DE" dirty="0"/>
              <a:t> …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ladder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6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859"/>
      </a:dk2>
      <a:lt2>
        <a:srgbClr val="E7E7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2391</Words>
  <Application>Microsoft Office PowerPoint</Application>
  <PresentationFormat>Widescreen</PresentationFormat>
  <Paragraphs>634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Office Theme</vt:lpstr>
      <vt:lpstr>Lecture 3: Control Structures in Python</vt:lpstr>
      <vt:lpstr>Table of Contents</vt:lpstr>
      <vt:lpstr>1. Program structures in general</vt:lpstr>
      <vt:lpstr>1. Program structures in general</vt:lpstr>
      <vt:lpstr>Simple program example</vt:lpstr>
      <vt:lpstr>Simple program example</vt:lpstr>
      <vt:lpstr>Simple program example</vt:lpstr>
      <vt:lpstr>Table of Contents</vt:lpstr>
      <vt:lpstr>2. Case Distinction</vt:lpstr>
      <vt:lpstr>2. Case Distinction</vt:lpstr>
      <vt:lpstr>2. Case Distinction</vt:lpstr>
      <vt:lpstr>2. Case Distinction</vt:lpstr>
      <vt:lpstr>2. Case Distinction</vt:lpstr>
      <vt:lpstr>Simple program example</vt:lpstr>
      <vt:lpstr>Exercise 1: Case Distinction</vt:lpstr>
      <vt:lpstr>Exercise 2: Booleans</vt:lpstr>
      <vt:lpstr>Simple program example</vt:lpstr>
      <vt:lpstr>Table of Contents</vt:lpstr>
      <vt:lpstr>3. Loops</vt:lpstr>
      <vt:lpstr>3. Loops</vt:lpstr>
      <vt:lpstr>3. Loops</vt:lpstr>
      <vt:lpstr>3. Loops</vt:lpstr>
      <vt:lpstr>3. Loops</vt:lpstr>
      <vt:lpstr>3. Loops</vt:lpstr>
      <vt:lpstr>Simple program example</vt:lpstr>
      <vt:lpstr>Exercise 3: Loops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Lausen</dc:creator>
  <cp:lastModifiedBy>Jens Lausen</cp:lastModifiedBy>
  <cp:revision>327</cp:revision>
  <dcterms:created xsi:type="dcterms:W3CDTF">2019-07-29T13:40:06Z</dcterms:created>
  <dcterms:modified xsi:type="dcterms:W3CDTF">2019-10-07T08:35:52Z</dcterms:modified>
</cp:coreProperties>
</file>