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2"/>
    <p:sldId id="300" r:id="rId3"/>
    <p:sldId id="301" r:id="rId4"/>
    <p:sldId id="302" r:id="rId5"/>
    <p:sldId id="303" r:id="rId6"/>
    <p:sldId id="304" r:id="rId7"/>
    <p:sldId id="267" r:id="rId8"/>
    <p:sldId id="305" r:id="rId9"/>
    <p:sldId id="306" r:id="rId10"/>
    <p:sldId id="264" r:id="rId11"/>
    <p:sldId id="261" r:id="rId12"/>
    <p:sldId id="307" r:id="rId13"/>
    <p:sldId id="269" r:id="rId14"/>
    <p:sldId id="273" r:id="rId15"/>
    <p:sldId id="280" r:id="rId16"/>
    <p:sldId id="278" r:id="rId17"/>
    <p:sldId id="281" r:id="rId18"/>
    <p:sldId id="275" r:id="rId19"/>
    <p:sldId id="283" r:id="rId20"/>
    <p:sldId id="268" r:id="rId21"/>
    <p:sldId id="284" r:id="rId22"/>
    <p:sldId id="282" r:id="rId23"/>
    <p:sldId id="286" r:id="rId24"/>
    <p:sldId id="274" r:id="rId25"/>
    <p:sldId id="290" r:id="rId26"/>
    <p:sldId id="288" r:id="rId27"/>
    <p:sldId id="285" r:id="rId28"/>
    <p:sldId id="26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412417-03C6-4FA6-B7AC-172DF6AAB944}">
          <p14:sldIdLst>
            <p14:sldId id="257"/>
            <p14:sldId id="300"/>
            <p14:sldId id="301"/>
            <p14:sldId id="302"/>
            <p14:sldId id="303"/>
            <p14:sldId id="304"/>
            <p14:sldId id="267"/>
            <p14:sldId id="305"/>
            <p14:sldId id="306"/>
            <p14:sldId id="264"/>
          </p14:sldIdLst>
        </p14:section>
        <p14:section name="Section 1" id="{3627AE64-335D-4475-9B43-61F508C3132B}">
          <p14:sldIdLst>
            <p14:sldId id="261"/>
            <p14:sldId id="307"/>
            <p14:sldId id="269"/>
            <p14:sldId id="273"/>
            <p14:sldId id="280"/>
            <p14:sldId id="278"/>
            <p14:sldId id="281"/>
            <p14:sldId id="275"/>
            <p14:sldId id="283"/>
            <p14:sldId id="268"/>
            <p14:sldId id="284"/>
            <p14:sldId id="282"/>
          </p14:sldIdLst>
        </p14:section>
        <p14:section name="Section 2" id="{10064A5E-A9CF-43FE-9383-C188DFBC5550}">
          <p14:sldIdLst>
            <p14:sldId id="286"/>
            <p14:sldId id="274"/>
            <p14:sldId id="290"/>
            <p14:sldId id="288"/>
            <p14:sldId id="285"/>
          </p14:sldIdLst>
        </p14:section>
        <p14:section name="References" id="{6F12F53C-C75B-4C35-B268-D44EFB1B2BB0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s Lausen" initials="JL" lastIdx="6" clrIdx="0">
    <p:extLst>
      <p:ext uri="{19B8F6BF-5375-455C-9EA6-DF929625EA0E}">
        <p15:presenceInfo xmlns:p15="http://schemas.microsoft.com/office/powerpoint/2012/main" userId="Jens Laus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C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9082" autoAdjust="0"/>
  </p:normalViewPr>
  <p:slideViewPr>
    <p:cSldViewPr snapToGrid="0">
      <p:cViewPr varScale="1">
        <p:scale>
          <a:sx n="99" d="100"/>
          <a:sy n="99" d="100"/>
        </p:scale>
        <p:origin x="774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0T09:42:43.251" idx="5">
    <p:pos x="10" y="10"/>
    <p:text>train test split, overfit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0T09:42:43.251" idx="5">
    <p:pos x="10" y="10"/>
    <p:text>train test split, overfit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A5E366-F2AE-4870-A13B-2F821B130B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E3D19-8E38-495B-A3DD-5AAEF97761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9E003-2B2A-4318-A245-D8A5FC65C31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AA51A-D661-4D86-89DB-D61CD3BCB9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96554-2A4C-4E27-A6D3-CC198963D6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13F3E-182F-42AB-9C02-9D1B4C6BA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042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29039-8DF4-481F-80BC-75E2FE33892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91C89-4718-45A6-AC23-C63D51274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81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: https://www.kaggle.com/wendykan/lending-club-loan-data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70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Dti</a:t>
            </a:r>
            <a:r>
              <a:rPr lang="de-DE" dirty="0"/>
              <a:t> = </a:t>
            </a:r>
            <a:r>
              <a:rPr lang="en-US" dirty="0"/>
              <a:t>A ratio calculated using the borrower’s total monthly debt payments on the total debt obligations, excluding mortgage and the requested LC loan, divided by the borrower’s self-reported monthly income.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87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5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Non</a:t>
            </a:r>
            <a:r>
              <a:rPr lang="en-US" dirty="0"/>
              <a:t>-</a:t>
            </a:r>
            <a:r>
              <a:rPr lang="en-US" b="1" dirty="0"/>
              <a:t>parametric</a:t>
            </a:r>
            <a:r>
              <a:rPr lang="en-US" dirty="0"/>
              <a:t> method means that there are no underlying assumptions about the distribution of the errors or the data. It basically means that the model is constructed based on the observed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39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04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Hits in </a:t>
            </a:r>
            <a:r>
              <a:rPr lang="de-DE" dirty="0" err="1"/>
              <a:t>baseball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a </a:t>
            </a:r>
            <a:r>
              <a:rPr lang="de-DE" dirty="0" err="1"/>
              <a:t>player</a:t>
            </a:r>
            <a:r>
              <a:rPr lang="de-DE" dirty="0"/>
              <a:t> </a:t>
            </a:r>
            <a:r>
              <a:rPr lang="de-DE" dirty="0" err="1"/>
              <a:t>sucessfully</a:t>
            </a:r>
            <a:r>
              <a:rPr lang="de-DE" dirty="0"/>
              <a:t> </a:t>
            </a:r>
            <a:r>
              <a:rPr lang="de-DE" dirty="0" err="1"/>
              <a:t>hits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ball and </a:t>
            </a:r>
            <a:r>
              <a:rPr lang="de-DE" dirty="0" err="1"/>
              <a:t>reaches</a:t>
            </a:r>
            <a:r>
              <a:rPr lang="de-DE" dirty="0"/>
              <a:t> a </a:t>
            </a:r>
            <a:r>
              <a:rPr lang="de-DE" dirty="0" err="1"/>
              <a:t>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60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https://harvard-iacs.github.io/2017-CS109A/lectures/lecture15/presentation/lecture15_RandomForest.pdf</a:t>
            </a:r>
          </a:p>
          <a:p>
            <a:r>
              <a:rPr lang="en-US" dirty="0"/>
              <a:t>RSS = Residual sum of squares = sum of squared errors (SSE)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22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https://harvard-iacs.github.io/2017-CS109A/lectures/lecture15/presentation/lecture15_RandomForest.pdf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9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https://harvard-iacs.github.io/2017-CS109A/lectures/lecture15/presentation/lecture15_RandomForest.pdf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1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Dti</a:t>
            </a:r>
            <a:r>
              <a:rPr lang="de-DE" dirty="0"/>
              <a:t> = </a:t>
            </a:r>
            <a:r>
              <a:rPr lang="en-US" dirty="0"/>
              <a:t>A ratio calculated using the borrower’s total monthly debt payments on the total debt obligations, excluding mortgage and the requested LC loan, divided by the borrower’s self-reported monthly income.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13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CB3F-B456-4C87-8974-336D50610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8EFB6-60FD-4659-843D-2D024CA4C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1251C-7F9B-456C-831D-D38B6F79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4"/>
            <a:ext cx="1106904" cy="2839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09.10.2020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BDB74-E54C-439F-9AF0-80A7D74A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4"/>
            <a:ext cx="4114800" cy="2839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Data Analysis I: Simple Model Application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F8030-37EF-4C33-BFBA-52975E0B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4"/>
            <a:ext cx="2743200" cy="2839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72B80-E946-4464-BFE9-94ED4EE3C2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2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75C7-2594-4FB4-94E2-FEFCFA3D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D534B-188B-4D39-86BC-ACD8E71AE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1A370-A625-4EF3-ABC7-7FD33BDA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09.10.2020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2947E-C40C-4AD0-B572-D6406F59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D3B32-A879-4393-95C1-E47B3AAA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9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EE8BBC-C72A-4F14-8792-AC6B0EA1A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68474"/>
            <a:ext cx="6172200" cy="4492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2D391-F63E-489E-830E-43EA503BA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76412"/>
            <a:ext cx="3932237" cy="44925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C658C-B030-4022-AE43-336E5D0D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09.10.2020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F691C-CC71-4CCB-8A17-CF434D0A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2E8EF-2AFE-4D85-B805-53E7080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86E208-E195-4C50-AEAD-64DE4BCE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905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CE72F-76A7-461C-8B4B-83707471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C13C6-3922-4C00-9227-D3424EA45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4164"/>
            <a:ext cx="10515600" cy="4742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B43B7-E004-476A-9DC2-267F01923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74055"/>
            <a:ext cx="2743200" cy="283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09.10.2020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E8A8D-C735-417B-AF69-9A5D5F213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74055"/>
            <a:ext cx="4114800" cy="283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Data Analysis I: Simple Model Application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0B9C0-E8A5-413A-B0F2-99A291BC6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74055"/>
            <a:ext cx="2743200" cy="283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8D72B80-E946-4464-BFE9-94ED4EE3C2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63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tmp"/><Relationship Id="rId5" Type="http://schemas.openxmlformats.org/officeDocument/2006/relationships/image" Target="../media/image18.tmp"/><Relationship Id="rId4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7.svg"/><Relationship Id="rId11" Type="http://schemas.openxmlformats.org/officeDocument/2006/relationships/image" Target="../media/image19.tmp"/><Relationship Id="rId5" Type="http://schemas.openxmlformats.org/officeDocument/2006/relationships/image" Target="../media/image16.png"/><Relationship Id="rId10" Type="http://schemas.openxmlformats.org/officeDocument/2006/relationships/image" Target="../media/image18.tmp"/><Relationship Id="rId4" Type="http://schemas.openxmlformats.org/officeDocument/2006/relationships/image" Target="../media/image20.png"/><Relationship Id="rId9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svg"/><Relationship Id="rId7" Type="http://schemas.openxmlformats.org/officeDocument/2006/relationships/image" Target="../media/image25.svg"/><Relationship Id="rId12" Type="http://schemas.openxmlformats.org/officeDocument/2006/relationships/image" Target="../media/image19.tm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8.tmp"/><Relationship Id="rId5" Type="http://schemas.openxmlformats.org/officeDocument/2006/relationships/image" Target="../media/image17.svg"/><Relationship Id="rId10" Type="http://schemas.openxmlformats.org/officeDocument/2006/relationships/image" Target="../media/image28.png"/><Relationship Id="rId4" Type="http://schemas.openxmlformats.org/officeDocument/2006/relationships/image" Target="../media/image16.png"/><Relationship Id="rId9" Type="http://schemas.openxmlformats.org/officeDocument/2006/relationships/image" Target="../media/image27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.png"/><Relationship Id="rId4" Type="http://schemas.openxmlformats.org/officeDocument/2006/relationships/image" Target="../media/image23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harvard-iacs.github.io/2017-CS109A/lectures/lecture15/presentation/lecture15_RandomForest.pdf" TargetMode="External"/><Relationship Id="rId2" Type="http://schemas.openxmlformats.org/officeDocument/2006/relationships/hyperlink" Target="https://www.bankofengland.co.uk/-/media/boe/files/working-paper/2017/machine-learning-at-central-banks.pdf?la=en&amp;hash=EF5C4AC6E7D7BDC1D68A4BD865EEF3D7EE5D780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generated/sklearn.ensemble.RandomForestRegressor.html#sklearn.ensemble.RandomForestRegressor" TargetMode="External"/><Relationship Id="rId5" Type="http://schemas.openxmlformats.org/officeDocument/2006/relationships/hyperlink" Target="https://scikit-learn.org/stable/modules/generated/sklearn.tree.DecisionTreeRegressor.html" TargetMode="External"/><Relationship Id="rId4" Type="http://schemas.openxmlformats.org/officeDocument/2006/relationships/hyperlink" Target="https://scikit-learn.org/stable/modules/tre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2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30F12E-8599-444A-9ED3-EFFE02471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Analysis I:</a:t>
            </a:r>
            <a:br>
              <a:rPr lang="de-DE" dirty="0"/>
            </a:br>
            <a:r>
              <a:rPr lang="de-DE" dirty="0"/>
              <a:t>Simple Model </a:t>
            </a:r>
            <a:r>
              <a:rPr lang="de-DE" dirty="0" err="1"/>
              <a:t>Application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9D3FED4-993F-456E-934E-82D1FF11B4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Data Science</a:t>
            </a:r>
          </a:p>
          <a:p>
            <a:r>
              <a:rPr lang="de-DE" dirty="0" err="1"/>
              <a:t>efl</a:t>
            </a:r>
            <a:r>
              <a:rPr lang="de-DE" dirty="0"/>
              <a:t> Data Science Course</a:t>
            </a:r>
          </a:p>
          <a:p>
            <a:endParaRPr lang="de-DE" dirty="0"/>
          </a:p>
          <a:p>
            <a:r>
              <a:rPr lang="de-DE" dirty="0"/>
              <a:t>Jens Lausen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7D721B-9ED6-44F0-9FB4-91857770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09.10.2020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029F4C7-3D42-4C28-9346-7ACB3ECE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I: Simple Model Application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570026-79DB-410A-B02D-47860D8D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1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Recap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about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3D3D-7D4C-4091-BD12-32B50530D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You </a:t>
            </a:r>
            <a:r>
              <a:rPr lang="de-DE" sz="2000" dirty="0" err="1"/>
              <a:t>learnt</a:t>
            </a:r>
            <a:r>
              <a:rPr lang="de-DE" sz="2000" dirty="0"/>
              <a:t> </a:t>
            </a:r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read</a:t>
            </a:r>
            <a:r>
              <a:rPr lang="de-DE" sz="2000" dirty="0"/>
              <a:t>, </a:t>
            </a:r>
            <a:r>
              <a:rPr lang="de-DE" sz="2000" dirty="0" err="1"/>
              <a:t>preprocess</a:t>
            </a:r>
            <a:r>
              <a:rPr lang="de-DE" sz="2000" dirty="0"/>
              <a:t>, and </a:t>
            </a:r>
            <a:r>
              <a:rPr lang="de-DE" sz="2000" dirty="0" err="1"/>
              <a:t>describe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visualizations</a:t>
            </a:r>
            <a:r>
              <a:rPr lang="de-DE" sz="2000" dirty="0"/>
              <a:t> and </a:t>
            </a:r>
            <a:r>
              <a:rPr lang="de-DE" sz="2000" dirty="0" err="1"/>
              <a:t>summary</a:t>
            </a:r>
            <a:r>
              <a:rPr lang="de-DE" sz="2000" dirty="0"/>
              <a:t> </a:t>
            </a:r>
            <a:r>
              <a:rPr lang="de-DE" sz="2000" dirty="0" err="1"/>
              <a:t>statistics</a:t>
            </a:r>
            <a:br>
              <a:rPr lang="de-DE" sz="2000" dirty="0"/>
            </a:br>
            <a:endParaRPr lang="de-DE" sz="2000" b="1" dirty="0"/>
          </a:p>
          <a:p>
            <a:pPr marL="0" indent="0">
              <a:buNone/>
            </a:pPr>
            <a:r>
              <a:rPr lang="de-DE" sz="2000" b="1" dirty="0"/>
              <a:t>This </a:t>
            </a:r>
            <a:r>
              <a:rPr lang="de-DE" sz="2000" b="1" dirty="0" err="1"/>
              <a:t>session</a:t>
            </a:r>
            <a:r>
              <a:rPr lang="de-DE" sz="2000" b="1" dirty="0"/>
              <a:t>:  First simple </a:t>
            </a:r>
            <a:r>
              <a:rPr lang="de-DE" sz="2000" b="1" dirty="0" err="1"/>
              <a:t>model</a:t>
            </a:r>
            <a:r>
              <a:rPr lang="de-DE" sz="2000" b="1" dirty="0"/>
              <a:t> </a:t>
            </a:r>
            <a:r>
              <a:rPr lang="de-DE" sz="2000" b="1" dirty="0" err="1"/>
              <a:t>application</a:t>
            </a:r>
            <a:endParaRPr lang="de-DE" sz="2000" b="1" dirty="0"/>
          </a:p>
          <a:p>
            <a:r>
              <a:rPr lang="de-DE" sz="2000" b="1" dirty="0" err="1"/>
              <a:t>Decision</a:t>
            </a:r>
            <a:r>
              <a:rPr lang="de-DE" sz="2000" b="1" dirty="0"/>
              <a:t> </a:t>
            </a:r>
            <a:r>
              <a:rPr lang="de-DE" sz="2000" b="1" dirty="0" err="1"/>
              <a:t>Trees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popular</a:t>
            </a:r>
            <a:r>
              <a:rPr lang="de-DE" sz="2000" dirty="0"/>
              <a:t> non-</a:t>
            </a:r>
            <a:r>
              <a:rPr lang="de-DE" sz="2000" dirty="0" err="1"/>
              <a:t>parametric</a:t>
            </a:r>
            <a:r>
              <a:rPr lang="de-DE" sz="2000" dirty="0"/>
              <a:t> </a:t>
            </a:r>
            <a:r>
              <a:rPr lang="de-DE" sz="2000" b="1" dirty="0" err="1"/>
              <a:t>supervised</a:t>
            </a:r>
            <a:r>
              <a:rPr lang="de-DE" sz="2000" dirty="0"/>
              <a:t> </a:t>
            </a:r>
            <a:r>
              <a:rPr lang="de-DE" sz="2000" dirty="0" err="1"/>
              <a:t>learning</a:t>
            </a:r>
            <a:r>
              <a:rPr lang="de-DE" sz="2000" dirty="0"/>
              <a:t> </a:t>
            </a:r>
            <a:r>
              <a:rPr lang="de-DE" sz="2000" dirty="0" err="1"/>
              <a:t>techniques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b="1" dirty="0" err="1"/>
              <a:t>regression</a:t>
            </a:r>
            <a:r>
              <a:rPr lang="de-DE" sz="2000" dirty="0"/>
              <a:t> and </a:t>
            </a:r>
            <a:r>
              <a:rPr lang="de-DE" sz="2000" dirty="0" err="1"/>
              <a:t>classification</a:t>
            </a:r>
            <a:r>
              <a:rPr lang="de-DE" sz="2000" dirty="0"/>
              <a:t> </a:t>
            </a:r>
            <a:r>
              <a:rPr lang="de-DE" sz="2000" dirty="0" err="1"/>
              <a:t>problems</a:t>
            </a:r>
            <a:r>
              <a:rPr lang="de-DE" sz="2000" dirty="0"/>
              <a:t> </a:t>
            </a:r>
            <a:r>
              <a:rPr lang="de-DE" sz="2000" dirty="0" err="1"/>
              <a:t>which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able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handle </a:t>
            </a:r>
            <a:r>
              <a:rPr lang="de-DE" sz="2000" b="1" dirty="0" err="1"/>
              <a:t>complex</a:t>
            </a:r>
            <a:r>
              <a:rPr lang="de-DE" sz="2000" b="1" dirty="0"/>
              <a:t> </a:t>
            </a:r>
            <a:r>
              <a:rPr lang="de-DE" sz="2000" b="1" dirty="0" err="1"/>
              <a:t>relations</a:t>
            </a:r>
            <a:r>
              <a:rPr lang="de-DE" sz="2000" b="1" dirty="0"/>
              <a:t> </a:t>
            </a:r>
            <a:r>
              <a:rPr lang="de-DE" sz="2000" dirty="0" err="1"/>
              <a:t>within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in an </a:t>
            </a:r>
            <a:r>
              <a:rPr lang="de-DE" sz="2000" b="1" dirty="0" err="1"/>
              <a:t>accessible</a:t>
            </a:r>
            <a:r>
              <a:rPr lang="de-DE" sz="2000" dirty="0"/>
              <a:t> and </a:t>
            </a:r>
            <a:r>
              <a:rPr lang="de-DE" sz="2000" b="1" dirty="0" err="1"/>
              <a:t>interpretable</a:t>
            </a:r>
            <a:r>
              <a:rPr lang="de-DE" sz="2000" dirty="0"/>
              <a:t> </a:t>
            </a:r>
            <a:r>
              <a:rPr lang="de-DE" sz="2000" dirty="0" err="1"/>
              <a:t>way</a:t>
            </a:r>
            <a:br>
              <a:rPr lang="de-DE" sz="1600" dirty="0"/>
            </a:br>
            <a:endParaRPr lang="de-DE" sz="1600" dirty="0"/>
          </a:p>
          <a:p>
            <a:r>
              <a:rPr lang="de-DE" sz="2000" b="1" dirty="0"/>
              <a:t>Random Forests </a:t>
            </a:r>
            <a:r>
              <a:rPr lang="de-DE" sz="2000" dirty="0" err="1"/>
              <a:t>overcome</a:t>
            </a:r>
            <a:r>
              <a:rPr lang="de-DE" sz="2000" dirty="0"/>
              <a:t> </a:t>
            </a:r>
            <a:r>
              <a:rPr lang="de-DE" sz="2000" dirty="0" err="1"/>
              <a:t>problems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Decision</a:t>
            </a:r>
            <a:r>
              <a:rPr lang="de-DE" sz="2000" dirty="0"/>
              <a:t> </a:t>
            </a:r>
            <a:r>
              <a:rPr lang="de-DE" sz="2000" dirty="0" err="1"/>
              <a:t>Trees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relatively</a:t>
            </a:r>
            <a:r>
              <a:rPr lang="de-DE" sz="2000" dirty="0"/>
              <a:t> </a:t>
            </a:r>
            <a:r>
              <a:rPr lang="de-DE" sz="2000" dirty="0" err="1"/>
              <a:t>little</a:t>
            </a:r>
            <a:r>
              <a:rPr lang="de-DE" sz="2000" dirty="0"/>
              <a:t> extra </a:t>
            </a:r>
            <a:r>
              <a:rPr lang="de-DE" sz="2000" dirty="0" err="1"/>
              <a:t>work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growing</a:t>
            </a:r>
            <a:r>
              <a:rPr lang="de-DE" sz="2000" dirty="0"/>
              <a:t> a </a:t>
            </a:r>
            <a:r>
              <a:rPr lang="de-DE" sz="2000" dirty="0" err="1"/>
              <a:t>set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roughly</a:t>
            </a:r>
            <a:r>
              <a:rPr lang="de-DE" sz="2000" dirty="0"/>
              <a:t> </a:t>
            </a:r>
            <a:r>
              <a:rPr lang="de-DE" sz="2000" dirty="0" err="1"/>
              <a:t>independent</a:t>
            </a:r>
            <a:r>
              <a:rPr lang="de-DE" sz="2000" dirty="0"/>
              <a:t> </a:t>
            </a:r>
            <a:r>
              <a:rPr lang="de-DE" sz="2000" dirty="0" err="1"/>
              <a:t>tree</a:t>
            </a:r>
            <a:r>
              <a:rPr lang="de-DE" sz="2000" dirty="0"/>
              <a:t> </a:t>
            </a:r>
            <a:r>
              <a:rPr lang="de-DE" sz="2000" dirty="0" err="1"/>
              <a:t>models</a:t>
            </a:r>
            <a:endParaRPr lang="de-DE" sz="2000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10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CC1D5B3-C2FA-4005-BCC8-DFF1581D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09.10.2020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85DF039-A057-4829-BDA4-B7359215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</p:spTree>
    <p:extLst>
      <p:ext uri="{BB962C8B-B14F-4D97-AF65-F5344CB8AC3E}">
        <p14:creationId xmlns:p14="http://schemas.microsoft.com/office/powerpoint/2010/main" val="283626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F44F-F03B-4DA2-8C4A-026584A6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A518D-7DD9-4F88-BB2F-7895A9643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Random Forests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BC3A-9E02-4545-A2B9-1466F6A2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09.10.2020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9E75F-B6DD-45B5-8C79-929EDD12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0313-6FFE-439D-8DDF-9BAC641A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487DB4-FF9B-441D-9B24-8CEBA4A6DF12}"/>
              </a:ext>
            </a:extLst>
          </p:cNvPr>
          <p:cNvSpPr/>
          <p:nvPr/>
        </p:nvSpPr>
        <p:spPr>
          <a:xfrm>
            <a:off x="708312" y="1774656"/>
            <a:ext cx="6818644" cy="743484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6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/>
          </a:bodyPr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09.10.2020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6B00597-1604-4988-87C6-E775735F3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42" y="1324571"/>
            <a:ext cx="4734586" cy="43821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63AA7A-5F33-47C4-98F8-7811D229D815}"/>
              </a:ext>
            </a:extLst>
          </p:cNvPr>
          <p:cNvSpPr txBox="1"/>
          <p:nvPr/>
        </p:nvSpPr>
        <p:spPr>
          <a:xfrm>
            <a:off x="1204361" y="5682624"/>
            <a:ext cx="378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General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0437AC-3BE2-4C7D-BC04-700B07ABE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92" y="1849150"/>
            <a:ext cx="4963218" cy="360095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9958A6E-6807-4FA5-923B-902F31154035}"/>
              </a:ext>
            </a:extLst>
          </p:cNvPr>
          <p:cNvSpPr txBox="1"/>
          <p:nvPr/>
        </p:nvSpPr>
        <p:spPr>
          <a:xfrm>
            <a:off x="6982727" y="5682624"/>
            <a:ext cx="378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Classification </a:t>
            </a:r>
            <a:r>
              <a:rPr lang="de-DE" dirty="0" err="1"/>
              <a:t>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6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raphic 58">
            <a:extLst>
              <a:ext uri="{FF2B5EF4-FFF2-40B4-BE49-F238E27FC236}">
                <a16:creationId xmlns:a16="http://schemas.microsoft.com/office/drawing/2014/main" id="{BB00E341-7200-4192-9F42-F172B0709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5460" y="1691640"/>
            <a:ext cx="5212080" cy="34747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95DAD8-4301-468E-90AA-E8F8A3EFC32A}"/>
              </a:ext>
            </a:extLst>
          </p:cNvPr>
          <p:cNvSpPr/>
          <p:nvPr/>
        </p:nvSpPr>
        <p:spPr>
          <a:xfrm>
            <a:off x="11570230" y="1908446"/>
            <a:ext cx="5293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err="1"/>
              <a:t>Salary</a:t>
            </a:r>
            <a:endParaRPr lang="en-US" sz="11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80A837-B9B6-45C3-9C0D-09C2E5C11716}"/>
              </a:ext>
            </a:extLst>
          </p:cNvPr>
          <p:cNvGrpSpPr/>
          <p:nvPr/>
        </p:nvGrpSpPr>
        <p:grpSpPr>
          <a:xfrm>
            <a:off x="11613220" y="2152787"/>
            <a:ext cx="484592" cy="2577825"/>
            <a:chOff x="6296052" y="1280810"/>
            <a:chExt cx="807654" cy="429637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C5FCCC0-1547-4201-963F-5021D3032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6296052" y="1280810"/>
              <a:ext cx="369443" cy="4296375"/>
            </a:xfrm>
            <a:prstGeom prst="rect">
              <a:avLst/>
            </a:prstGeom>
          </p:spPr>
        </p:pic>
        <p:pic>
          <p:nvPicPr>
            <p:cNvPr id="17" name="Picture 16" descr="A close up of a logo&#10;&#10;Description automatically generated">
              <a:extLst>
                <a:ext uri="{FF2B5EF4-FFF2-40B4-BE49-F238E27FC236}">
                  <a16:creationId xmlns:a16="http://schemas.microsoft.com/office/drawing/2014/main" id="{4BA45DA4-D638-47EA-BE29-BC8380B04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5495" y="1433231"/>
              <a:ext cx="438211" cy="3991532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Introductory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and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formulation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09.10.2020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13</a:t>
            </a:fld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77994D-BC27-439C-BAFC-28204D33D4C1}"/>
              </a:ext>
            </a:extLst>
          </p:cNvPr>
          <p:cNvSpPr txBox="1"/>
          <p:nvPr/>
        </p:nvSpPr>
        <p:spPr>
          <a:xfrm>
            <a:off x="411480" y="1066800"/>
            <a:ext cx="57817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/>
              <a:t>Example</a:t>
            </a:r>
            <a:r>
              <a:rPr lang="de-DE" sz="1600" b="1" dirty="0"/>
              <a:t> </a:t>
            </a:r>
            <a:r>
              <a:rPr lang="de-DE" sz="1600" b="1" dirty="0" err="1"/>
              <a:t>data</a:t>
            </a:r>
            <a:r>
              <a:rPr lang="de-DE" sz="1600" b="1" dirty="0"/>
              <a:t> </a:t>
            </a:r>
            <a:r>
              <a:rPr lang="de-DE" sz="1600" b="1" dirty="0" err="1"/>
              <a:t>set</a:t>
            </a:r>
            <a:r>
              <a:rPr lang="de-DE" sz="16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Major League Baseball Data from the 1986 and 1987 seasons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322 observations of major league players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color indicates the amount of salary (The darker the higher)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44D2B2-E9F7-48BF-AEC6-27ACF00A2399}"/>
              </a:ext>
            </a:extLst>
          </p:cNvPr>
          <p:cNvSpPr txBox="1"/>
          <p:nvPr/>
        </p:nvSpPr>
        <p:spPr>
          <a:xfrm>
            <a:off x="411480" y="2189112"/>
            <a:ext cx="53813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Goal: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Predict the salary of major league players in 1987 based 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 Number of years in the major leagues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 Number of hits in 1986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3BFD4D6-73A1-4CF9-AF7B-7CD0F330961D}"/>
              </a:ext>
            </a:extLst>
          </p:cNvPr>
          <p:cNvSpPr txBox="1"/>
          <p:nvPr/>
        </p:nvSpPr>
        <p:spPr>
          <a:xfrm>
            <a:off x="411480" y="4296310"/>
            <a:ext cx="6131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General </a:t>
            </a:r>
            <a:r>
              <a:rPr lang="de-DE" sz="1600" b="1" dirty="0" err="1"/>
              <a:t>learning</a:t>
            </a:r>
            <a:r>
              <a:rPr lang="de-DE" sz="1600" b="1" dirty="0"/>
              <a:t> </a:t>
            </a:r>
            <a:r>
              <a:rPr lang="de-DE" sz="1600" b="1" dirty="0" err="1"/>
              <a:t>algorithm</a:t>
            </a:r>
            <a:r>
              <a:rPr lang="de-DE" sz="1600" b="1" dirty="0"/>
              <a:t> </a:t>
            </a:r>
            <a:r>
              <a:rPr lang="de-DE" sz="1600" b="1" dirty="0" err="1"/>
              <a:t>of</a:t>
            </a:r>
            <a:r>
              <a:rPr lang="de-DE" sz="1600" b="1" dirty="0"/>
              <a:t> a </a:t>
            </a:r>
            <a:r>
              <a:rPr lang="de-DE" sz="1600" b="1" dirty="0" err="1"/>
              <a:t>Decision</a:t>
            </a:r>
            <a:r>
              <a:rPr lang="de-DE" sz="1600" b="1" dirty="0"/>
              <a:t> </a:t>
            </a:r>
            <a:r>
              <a:rPr lang="de-DE" sz="1600" b="1" dirty="0" err="1"/>
              <a:t>Tree</a:t>
            </a:r>
            <a:r>
              <a:rPr lang="de-DE" sz="1600" b="1" dirty="0"/>
              <a:t>:</a:t>
            </a:r>
          </a:p>
          <a:p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Start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empty</a:t>
            </a:r>
            <a:r>
              <a:rPr lang="de-DE" sz="1600" dirty="0"/>
              <a:t> </a:t>
            </a:r>
            <a:r>
              <a:rPr lang="de-DE" sz="1600" dirty="0" err="1"/>
              <a:t>decision</a:t>
            </a:r>
            <a:r>
              <a:rPr lang="de-DE" sz="1600" dirty="0"/>
              <a:t> </a:t>
            </a:r>
            <a:r>
              <a:rPr lang="de-DE" sz="1600" dirty="0" err="1"/>
              <a:t>tree</a:t>
            </a:r>
            <a:r>
              <a:rPr lang="de-DE" sz="1600" dirty="0"/>
              <a:t> (</a:t>
            </a:r>
            <a:r>
              <a:rPr lang="de-DE" sz="1600" dirty="0" err="1"/>
              <a:t>undivided</a:t>
            </a:r>
            <a:r>
              <a:rPr lang="de-DE" sz="1600" dirty="0"/>
              <a:t> feature </a:t>
            </a:r>
            <a:r>
              <a:rPr lang="de-DE" sz="1600" dirty="0" err="1"/>
              <a:t>space</a:t>
            </a:r>
            <a:r>
              <a:rPr lang="de-DE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 err="1"/>
              <a:t>Choose</a:t>
            </a:r>
            <a:r>
              <a:rPr lang="de-DE" sz="1600" dirty="0"/>
              <a:t> optimal </a:t>
            </a:r>
            <a:r>
              <a:rPr lang="de-DE" sz="1600" dirty="0" err="1"/>
              <a:t>predictor</a:t>
            </a:r>
            <a:r>
              <a:rPr lang="de-DE" sz="1600" dirty="0"/>
              <a:t> on </a:t>
            </a:r>
            <a:r>
              <a:rPr lang="de-DE" sz="1600" dirty="0" err="1"/>
              <a:t>which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split</a:t>
            </a:r>
            <a:r>
              <a:rPr lang="de-DE" sz="1600" dirty="0"/>
              <a:t> and </a:t>
            </a:r>
            <a:r>
              <a:rPr lang="de-DE" sz="1600" dirty="0" err="1"/>
              <a:t>choose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optimal </a:t>
            </a:r>
            <a:r>
              <a:rPr lang="de-DE" sz="1600" dirty="0" err="1"/>
              <a:t>threshold</a:t>
            </a:r>
            <a:r>
              <a:rPr lang="de-DE" sz="1600" dirty="0"/>
              <a:t> </a:t>
            </a:r>
            <a:r>
              <a:rPr lang="de-DE" sz="1600" dirty="0" err="1"/>
              <a:t>value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splitting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applying</a:t>
            </a:r>
            <a:r>
              <a:rPr lang="de-DE" sz="1600" dirty="0"/>
              <a:t> a </a:t>
            </a:r>
            <a:r>
              <a:rPr lang="de-DE" sz="1600" b="1" dirty="0" err="1"/>
              <a:t>splitting</a:t>
            </a:r>
            <a:r>
              <a:rPr lang="de-DE" sz="1600" b="1" dirty="0"/>
              <a:t> </a:t>
            </a:r>
            <a:r>
              <a:rPr lang="de-DE" sz="1600" b="1" dirty="0" err="1"/>
              <a:t>criterion</a:t>
            </a:r>
            <a:endParaRPr lang="de-DE" sz="1600" b="1" dirty="0"/>
          </a:p>
          <a:p>
            <a:pPr marL="342900" indent="-342900">
              <a:buFont typeface="+mj-lt"/>
              <a:buAutoNum type="arabicPeriod"/>
            </a:pP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 err="1"/>
              <a:t>Recurse</a:t>
            </a:r>
            <a:r>
              <a:rPr lang="de-DE" sz="1600" dirty="0"/>
              <a:t> on </a:t>
            </a:r>
            <a:r>
              <a:rPr lang="de-DE" sz="1600" dirty="0" err="1"/>
              <a:t>on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new</a:t>
            </a:r>
            <a:r>
              <a:rPr lang="de-DE" sz="1600" dirty="0"/>
              <a:t> </a:t>
            </a:r>
            <a:r>
              <a:rPr lang="de-DE" sz="1600" dirty="0" err="1"/>
              <a:t>node</a:t>
            </a:r>
            <a:r>
              <a:rPr lang="de-DE" sz="1600" dirty="0"/>
              <a:t> </a:t>
            </a:r>
            <a:r>
              <a:rPr lang="de-DE" sz="1600" dirty="0" err="1"/>
              <a:t>until</a:t>
            </a:r>
            <a:r>
              <a:rPr lang="de-DE" sz="1600" dirty="0"/>
              <a:t> </a:t>
            </a:r>
            <a:r>
              <a:rPr lang="de-DE" sz="1600" b="1" dirty="0" err="1"/>
              <a:t>stopping</a:t>
            </a:r>
            <a:r>
              <a:rPr lang="de-DE" sz="1600" b="1" dirty="0"/>
              <a:t> </a:t>
            </a:r>
            <a:r>
              <a:rPr lang="de-DE" sz="1600" b="1" dirty="0" err="1"/>
              <a:t>condition</a:t>
            </a:r>
            <a:r>
              <a:rPr lang="de-DE" sz="1600" b="1" dirty="0"/>
              <a:t> </a:t>
            </a:r>
            <a:r>
              <a:rPr lang="de-DE" sz="1600" dirty="0"/>
              <a:t>(e.g. maximum </a:t>
            </a:r>
            <a:r>
              <a:rPr lang="de-DE" sz="1600" dirty="0" err="1"/>
              <a:t>depth</a:t>
            </a:r>
            <a:r>
              <a:rPr lang="de-DE" sz="1600" dirty="0"/>
              <a:t>)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met</a:t>
            </a:r>
            <a:endParaRPr lang="en-US" sz="16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28C4144-5898-4B5C-89E3-6E361814FD1C}"/>
              </a:ext>
            </a:extLst>
          </p:cNvPr>
          <p:cNvSpPr txBox="1"/>
          <p:nvPr/>
        </p:nvSpPr>
        <p:spPr>
          <a:xfrm>
            <a:off x="411480" y="3349514"/>
            <a:ext cx="2909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General </a:t>
            </a:r>
            <a:r>
              <a:rPr lang="de-DE" sz="1600" b="1" dirty="0" err="1"/>
              <a:t>goal</a:t>
            </a:r>
            <a:r>
              <a:rPr lang="de-DE" sz="1600" b="1" dirty="0"/>
              <a:t> </a:t>
            </a:r>
            <a:r>
              <a:rPr lang="de-DE" sz="1600" b="1" dirty="0" err="1"/>
              <a:t>of</a:t>
            </a:r>
            <a:r>
              <a:rPr lang="de-DE" sz="1600" b="1" dirty="0"/>
              <a:t> a </a:t>
            </a:r>
            <a:r>
              <a:rPr lang="de-DE" sz="1600" b="1" dirty="0" err="1"/>
              <a:t>Decision</a:t>
            </a:r>
            <a:r>
              <a:rPr lang="de-DE" sz="1600" b="1" dirty="0"/>
              <a:t> </a:t>
            </a:r>
            <a:r>
              <a:rPr lang="de-DE" sz="1600" b="1" dirty="0" err="1"/>
              <a:t>Tree</a:t>
            </a:r>
            <a:r>
              <a:rPr lang="de-DE" sz="1600" b="1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Find binary splits in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Minimize overall error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CBE4963-4E5A-4BE7-9F43-23431C9C5C0F}"/>
              </a:ext>
            </a:extLst>
          </p:cNvPr>
          <p:cNvCxnSpPr/>
          <p:nvPr/>
        </p:nvCxnSpPr>
        <p:spPr>
          <a:xfrm>
            <a:off x="9052560" y="2123440"/>
            <a:ext cx="0" cy="26212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3569531-60E1-454E-A935-74584A6E2C00}"/>
              </a:ext>
            </a:extLst>
          </p:cNvPr>
          <p:cNvSpPr txBox="1"/>
          <p:nvPr/>
        </p:nvSpPr>
        <p:spPr>
          <a:xfrm>
            <a:off x="8983346" y="1691640"/>
            <a:ext cx="120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Split </a:t>
            </a:r>
            <a:r>
              <a:rPr lang="de-DE" b="1" dirty="0" err="1">
                <a:solidFill>
                  <a:srgbClr val="C00000"/>
                </a:solidFill>
              </a:rPr>
              <a:t>here</a:t>
            </a:r>
            <a:r>
              <a:rPr lang="de-DE" b="1" dirty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B533A6C-F210-4784-B459-528002A42BCB}"/>
              </a:ext>
            </a:extLst>
          </p:cNvPr>
          <p:cNvCxnSpPr>
            <a:cxnSpLocks/>
          </p:cNvCxnSpPr>
          <p:nvPr/>
        </p:nvCxnSpPr>
        <p:spPr>
          <a:xfrm flipH="1">
            <a:off x="7498080" y="3302000"/>
            <a:ext cx="40335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25DDBED-D694-43EC-9ADF-70E10ECFA863}"/>
              </a:ext>
            </a:extLst>
          </p:cNvPr>
          <p:cNvSpPr txBox="1"/>
          <p:nvPr/>
        </p:nvSpPr>
        <p:spPr>
          <a:xfrm>
            <a:off x="10562482" y="2932668"/>
            <a:ext cx="120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Split </a:t>
            </a:r>
            <a:r>
              <a:rPr lang="de-DE" b="1" dirty="0" err="1">
                <a:solidFill>
                  <a:srgbClr val="C00000"/>
                </a:solidFill>
              </a:rPr>
              <a:t>here</a:t>
            </a:r>
            <a:r>
              <a:rPr lang="de-DE" b="1" dirty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84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9" grpId="0"/>
      <p:bldP spid="72" grpId="0"/>
      <p:bldP spid="72" grpId="1"/>
      <p:bldP spid="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/>
          </a:bodyPr>
          <a:lstStyle/>
          <a:p>
            <a:r>
              <a:rPr lang="de-DE" dirty="0"/>
              <a:t>The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Regression </a:t>
            </a:r>
            <a:r>
              <a:rPr lang="de-DE" dirty="0" err="1"/>
              <a:t>Tree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09.10.2020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70F128-CE00-4982-9E09-578065E10F0D}"/>
                  </a:ext>
                </a:extLst>
              </p:cNvPr>
              <p:cNvSpPr txBox="1"/>
              <p:nvPr/>
            </p:nvSpPr>
            <p:spPr>
              <a:xfrm>
                <a:off x="279399" y="1872516"/>
                <a:ext cx="6101081" cy="4071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600" dirty="0"/>
                  <a:t>Splitting </a:t>
                </a:r>
                <a:r>
                  <a:rPr lang="de-DE" sz="1600" dirty="0" err="1"/>
                  <a:t>criterion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shall</a:t>
                </a:r>
                <a:r>
                  <a:rPr lang="de-DE" sz="1600" dirty="0"/>
                  <a:t> promote </a:t>
                </a:r>
                <a:r>
                  <a:rPr lang="de-DE" sz="1600" dirty="0" err="1"/>
                  <a:t>splits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that</a:t>
                </a:r>
                <a:r>
                  <a:rPr lang="de-DE" sz="1600" dirty="0"/>
                  <a:t> </a:t>
                </a:r>
                <a:r>
                  <a:rPr lang="de-DE" sz="1600" b="1" dirty="0" err="1"/>
                  <a:t>improve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b="1" dirty="0" err="1"/>
                  <a:t>predictive</a:t>
                </a:r>
                <a:r>
                  <a:rPr lang="de-DE" sz="1600" b="1" dirty="0"/>
                  <a:t> </a:t>
                </a:r>
                <a:r>
                  <a:rPr lang="de-DE" sz="1600" b="1" dirty="0" err="1"/>
                  <a:t>accuracy</a:t>
                </a:r>
                <a:r>
                  <a:rPr lang="de-DE" sz="1600" dirty="0"/>
                  <a:t> </a:t>
                </a:r>
                <a:r>
                  <a:rPr lang="de-DE" sz="1600" dirty="0" err="1"/>
                  <a:t>of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model</a:t>
                </a:r>
                <a:r>
                  <a:rPr lang="de-DE" sz="1600" dirty="0"/>
                  <a:t> </a:t>
                </a:r>
                <a:r>
                  <a:rPr lang="de-DE" sz="1600" dirty="0">
                    <a:sym typeface="Wingdings" panose="05000000000000000000" pitchFamily="2" charset="2"/>
                  </a:rPr>
                  <a:t> </a:t>
                </a:r>
                <a:r>
                  <a:rPr lang="de-DE" sz="1600" dirty="0" err="1">
                    <a:sym typeface="Wingdings" panose="05000000000000000000" pitchFamily="2" charset="2"/>
                  </a:rPr>
                  <a:t>for</a:t>
                </a:r>
                <a:r>
                  <a:rPr lang="de-DE" sz="1600" dirty="0">
                    <a:sym typeface="Wingdings" panose="05000000000000000000" pitchFamily="2" charset="2"/>
                  </a:rPr>
                  <a:t> y in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use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b="1" dirty="0">
                    <a:sym typeface="Wingdings" panose="05000000000000000000" pitchFamily="2" charset="2"/>
                  </a:rPr>
                  <a:t>Mean </a:t>
                </a:r>
                <a:r>
                  <a:rPr lang="de-DE" sz="1600" b="1" dirty="0" err="1">
                    <a:sym typeface="Wingdings" panose="05000000000000000000" pitchFamily="2" charset="2"/>
                  </a:rPr>
                  <a:t>Squared</a:t>
                </a:r>
                <a:r>
                  <a:rPr lang="de-DE" sz="1600" b="1" dirty="0">
                    <a:sym typeface="Wingdings" panose="05000000000000000000" pitchFamily="2" charset="2"/>
                  </a:rPr>
                  <a:t> Error </a:t>
                </a:r>
                <a:r>
                  <a:rPr lang="de-DE" sz="1600" dirty="0">
                    <a:sym typeface="Wingdings" panose="05000000000000000000" pitchFamily="2" charset="2"/>
                  </a:rPr>
                  <a:t>(MSE)</a:t>
                </a:r>
              </a:p>
              <a:p>
                <a:endParaRPr lang="de-DE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600" dirty="0"/>
                  <a:t>Having an </a:t>
                </a:r>
                <a:r>
                  <a:rPr lang="de-DE" sz="1600" dirty="0" err="1"/>
                  <a:t>output</a:t>
                </a:r>
                <a:r>
                  <a:rPr lang="de-DE" sz="1600" dirty="0"/>
                  <a:t> in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sz="1600" dirty="0"/>
                  <a:t>, </a:t>
                </a:r>
                <a:r>
                  <a:rPr lang="de-DE" sz="1600" dirty="0" err="1"/>
                  <a:t>each</a:t>
                </a:r>
                <a:r>
                  <a:rPr lang="de-DE" sz="1600" dirty="0"/>
                  <a:t> </a:t>
                </a:r>
                <a:r>
                  <a:rPr lang="de-DE" sz="1600" dirty="0" err="1"/>
                  <a:t>region</a:t>
                </a:r>
                <a:r>
                  <a:rPr lang="de-DE" sz="1600" dirty="0"/>
                  <a:t> in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model</a:t>
                </a:r>
                <a:r>
                  <a:rPr lang="de-DE" sz="1600" dirty="0"/>
                  <a:t> </a:t>
                </a:r>
                <a:r>
                  <a:rPr lang="de-DE" sz="1600" dirty="0" err="1"/>
                  <a:t>should</a:t>
                </a:r>
                <a:r>
                  <a:rPr lang="de-DE" sz="1600" dirty="0"/>
                  <a:t> </a:t>
                </a:r>
                <a:r>
                  <a:rPr lang="de-DE" sz="1600" dirty="0" err="1"/>
                  <a:t>be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labeled</a:t>
                </a:r>
                <a:r>
                  <a:rPr lang="de-DE" sz="1600" dirty="0"/>
                  <a:t> </a:t>
                </a:r>
                <a:r>
                  <a:rPr lang="de-DE" sz="1600" dirty="0" err="1"/>
                  <a:t>with</a:t>
                </a:r>
                <a:r>
                  <a:rPr lang="de-DE" sz="1600" dirty="0"/>
                  <a:t> a real </a:t>
                </a:r>
                <a:r>
                  <a:rPr lang="de-DE" sz="1600" dirty="0" err="1"/>
                  <a:t>number</a:t>
                </a:r>
                <a:r>
                  <a:rPr lang="de-DE" sz="1600" dirty="0"/>
                  <a:t> – </a:t>
                </a:r>
                <a:r>
                  <a:rPr lang="de-DE" sz="1600" dirty="0" err="1"/>
                  <a:t>typically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average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of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output</a:t>
                </a:r>
                <a:r>
                  <a:rPr lang="de-DE" sz="1600" dirty="0"/>
                  <a:t> </a:t>
                </a:r>
                <a:r>
                  <a:rPr lang="de-DE" sz="1600" dirty="0" err="1"/>
                  <a:t>values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of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training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points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contained</a:t>
                </a:r>
                <a:r>
                  <a:rPr lang="de-DE" sz="1600" dirty="0"/>
                  <a:t> in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region</a:t>
                </a:r>
                <a:r>
                  <a:rPr lang="de-DE" sz="1600" dirty="0"/>
                  <a:t> </a:t>
                </a:r>
              </a:p>
              <a:p>
                <a:endParaRPr lang="de-DE" sz="1600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sz="1600" b="1" dirty="0" err="1">
                    <a:sym typeface="Wingdings" panose="05000000000000000000" pitchFamily="2" charset="2"/>
                  </a:rPr>
                  <a:t>Objective</a:t>
                </a:r>
                <a:r>
                  <a:rPr lang="de-DE" sz="1600" b="1" dirty="0">
                    <a:sym typeface="Wingdings" panose="05000000000000000000" pitchFamily="2" charset="2"/>
                  </a:rPr>
                  <a:t> </a:t>
                </a:r>
                <a:r>
                  <a:rPr lang="de-DE" sz="1600" b="1" dirty="0" err="1">
                    <a:sym typeface="Wingdings" panose="05000000000000000000" pitchFamily="2" charset="2"/>
                  </a:rPr>
                  <a:t>function</a:t>
                </a:r>
                <a:r>
                  <a:rPr lang="de-DE" sz="1600" b="1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to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be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b="1" dirty="0" err="1">
                    <a:sym typeface="Wingdings" panose="05000000000000000000" pitchFamily="2" charset="2"/>
                  </a:rPr>
                  <a:t>minimized</a:t>
                </a:r>
                <a:r>
                  <a:rPr lang="de-DE" sz="1600" dirty="0">
                    <a:sym typeface="Wingdings" panose="05000000000000000000" pitchFamily="2" charset="2"/>
                  </a:rPr>
                  <a:t> (MSE):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de-DE" sz="16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de-DE" sz="16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de-DE" sz="16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de-DE" sz="1600" dirty="0" err="1">
                    <a:sym typeface="Wingdings" panose="05000000000000000000" pitchFamily="2" charset="2"/>
                  </a:rPr>
                  <a:t>where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the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outer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sum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goes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over</a:t>
                </a:r>
                <a:r>
                  <a:rPr lang="de-DE" sz="1600" dirty="0">
                    <a:sym typeface="Wingdings" panose="05000000000000000000" pitchFamily="2" charset="2"/>
                  </a:rPr>
                  <a:t> all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data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areas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={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𝑌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of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size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sz="1600" dirty="0">
                    <a:sym typeface="Wingdings" panose="05000000000000000000" pitchFamily="2" charset="2"/>
                  </a:rPr>
                  <a:t>, and </a:t>
                </a:r>
                <a:r>
                  <a:rPr lang="de-DE" sz="1600" dirty="0" err="1">
                    <a:sym typeface="Wingdings" panose="05000000000000000000" pitchFamily="2" charset="2"/>
                  </a:rPr>
                  <a:t>the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inner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sum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is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the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Sum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of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Squared</a:t>
                </a:r>
                <a:r>
                  <a:rPr lang="de-DE" sz="1600" dirty="0">
                    <a:sym typeface="Wingdings" panose="05000000000000000000" pitchFamily="2" charset="2"/>
                  </a:rPr>
                  <a:t> Errors (SSE) </a:t>
                </a:r>
                <a:r>
                  <a:rPr lang="de-DE" sz="1600" dirty="0" err="1">
                    <a:sym typeface="Wingdings" panose="05000000000000000000" pitchFamily="2" charset="2"/>
                  </a:rPr>
                  <a:t>for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each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data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area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</m:oMath>
                </a14:m>
                <a:endParaRPr lang="de-DE" sz="1600" dirty="0">
                  <a:sym typeface="Wingdings" panose="05000000000000000000" pitchFamily="2" charset="2"/>
                </a:endParaRPr>
              </a:p>
              <a:p>
                <a:endParaRPr lang="de-DE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70F128-CE00-4982-9E09-578065E10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99" y="1872516"/>
                <a:ext cx="6101081" cy="4071499"/>
              </a:xfrm>
              <a:prstGeom prst="rect">
                <a:avLst/>
              </a:prstGeom>
              <a:blipFill>
                <a:blip r:embed="rId4"/>
                <a:stretch>
                  <a:fillRect l="-400" t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Graphic 11">
            <a:extLst>
              <a:ext uri="{FF2B5EF4-FFF2-40B4-BE49-F238E27FC236}">
                <a16:creationId xmlns:a16="http://schemas.microsoft.com/office/drawing/2014/main" id="{4CC87482-00F8-4E36-84AA-D926A05F90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42760" y="1691640"/>
            <a:ext cx="5212080" cy="34747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999D327-1069-409A-8E46-70EE734F7B1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57" y="4017640"/>
            <a:ext cx="4101943" cy="3264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A17D59-90D1-4DD8-93DA-A6921B41C1B2}"/>
              </a:ext>
            </a:extLst>
          </p:cNvPr>
          <p:cNvCxnSpPr/>
          <p:nvPr/>
        </p:nvCxnSpPr>
        <p:spPr>
          <a:xfrm>
            <a:off x="8249920" y="2123440"/>
            <a:ext cx="0" cy="26212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A9F980-A456-4388-B4BA-EA6B170B1CE8}"/>
                  </a:ext>
                </a:extLst>
              </p:cNvPr>
              <p:cNvSpPr txBox="1"/>
              <p:nvPr/>
            </p:nvSpPr>
            <p:spPr>
              <a:xfrm>
                <a:off x="7670319" y="3244334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A9F980-A456-4388-B4BA-EA6B170B1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319" y="3244334"/>
                <a:ext cx="48308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BD8834A-6854-4C1F-8685-5293DF5FA58B}"/>
                  </a:ext>
                </a:extLst>
              </p:cNvPr>
              <p:cNvSpPr txBox="1"/>
              <p:nvPr/>
            </p:nvSpPr>
            <p:spPr>
              <a:xfrm>
                <a:off x="9448800" y="3247628"/>
                <a:ext cx="488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BD8834A-6854-4C1F-8685-5293DF5FA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0" y="3247628"/>
                <a:ext cx="48840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4E7ECD2B-FADC-4025-BFDE-86E9C33D6E0F}"/>
              </a:ext>
            </a:extLst>
          </p:cNvPr>
          <p:cNvGrpSpPr/>
          <p:nvPr/>
        </p:nvGrpSpPr>
        <p:grpSpPr>
          <a:xfrm>
            <a:off x="11570230" y="1908446"/>
            <a:ext cx="529312" cy="2822166"/>
            <a:chOff x="11570230" y="1908446"/>
            <a:chExt cx="529312" cy="282216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8FDCA8-1EC0-4551-BC1A-EFFD6DF184E6}"/>
                </a:ext>
              </a:extLst>
            </p:cNvPr>
            <p:cNvSpPr/>
            <p:nvPr/>
          </p:nvSpPr>
          <p:spPr>
            <a:xfrm>
              <a:off x="11570230" y="1908446"/>
              <a:ext cx="52931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100" dirty="0" err="1"/>
                <a:t>Salary</a:t>
              </a:r>
              <a:endParaRPr lang="en-US" sz="110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01638B-FD46-485D-ADB5-D86241482D88}"/>
                </a:ext>
              </a:extLst>
            </p:cNvPr>
            <p:cNvGrpSpPr/>
            <p:nvPr/>
          </p:nvGrpSpPr>
          <p:grpSpPr>
            <a:xfrm>
              <a:off x="11613220" y="2152787"/>
              <a:ext cx="484592" cy="2577825"/>
              <a:chOff x="6296052" y="1280810"/>
              <a:chExt cx="807654" cy="4296375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1CA0631-C1B5-410F-8DE5-8D5F197FF8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 flipH="1">
                <a:off x="6296052" y="1280810"/>
                <a:ext cx="369443" cy="4296375"/>
              </a:xfrm>
              <a:prstGeom prst="rect">
                <a:avLst/>
              </a:prstGeom>
            </p:spPr>
          </p:pic>
          <p:pic>
            <p:nvPicPr>
              <p:cNvPr id="16" name="Picture 1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05FECE86-4D51-46B9-81CB-277A4BD42F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5495" y="1433231"/>
                <a:ext cx="438211" cy="399153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082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/>
          </a:bodyPr>
          <a:lstStyle/>
          <a:p>
            <a:r>
              <a:rPr lang="de-DE" dirty="0"/>
              <a:t>Learning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Regression </a:t>
            </a:r>
            <a:r>
              <a:rPr lang="de-DE" dirty="0" err="1"/>
              <a:t>Tree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09.10.2020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15</a:t>
            </a:fld>
            <a:endParaRPr lang="en-US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D6923782-E41C-442B-A5C5-48E278339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6378" y="3814814"/>
            <a:ext cx="4759692" cy="3173128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BB00E341-7200-4192-9F42-F172B0709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2308" y="954105"/>
            <a:ext cx="4759692" cy="3173128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3F1352A9-C3BD-46EE-9D56-E37BD5C463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32308" y="954105"/>
            <a:ext cx="4759692" cy="3173128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C7161358-7BF7-4C77-86B7-0E00B8C076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32308" y="954105"/>
            <a:ext cx="4759692" cy="31731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50C5D8-BC69-4A55-9241-EC66678B0207}"/>
                  </a:ext>
                </a:extLst>
              </p:cNvPr>
              <p:cNvSpPr txBox="1"/>
              <p:nvPr/>
            </p:nvSpPr>
            <p:spPr>
              <a:xfrm>
                <a:off x="543560" y="1553110"/>
                <a:ext cx="6131560" cy="3470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de-DE" sz="1600" dirty="0"/>
                  <a:t>Start </a:t>
                </a:r>
                <a:r>
                  <a:rPr lang="de-DE" sz="1600" dirty="0" err="1"/>
                  <a:t>with</a:t>
                </a:r>
                <a:r>
                  <a:rPr lang="de-DE" sz="1600" dirty="0"/>
                  <a:t> </a:t>
                </a:r>
                <a:r>
                  <a:rPr lang="de-DE" sz="1600" dirty="0" err="1"/>
                  <a:t>empty</a:t>
                </a:r>
                <a:r>
                  <a:rPr lang="de-DE" sz="1600" dirty="0"/>
                  <a:t> </a:t>
                </a:r>
                <a:r>
                  <a:rPr lang="de-DE" sz="1600" dirty="0" err="1"/>
                  <a:t>decision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tree</a:t>
                </a:r>
                <a:r>
                  <a:rPr lang="de-DE" sz="1600" dirty="0"/>
                  <a:t> (</a:t>
                </a:r>
                <a:r>
                  <a:rPr lang="de-DE" sz="1600" dirty="0" err="1"/>
                  <a:t>undivided</a:t>
                </a:r>
                <a:r>
                  <a:rPr lang="de-DE" sz="1600" dirty="0"/>
                  <a:t> feature </a:t>
                </a:r>
                <a:r>
                  <a:rPr lang="de-DE" sz="1600" dirty="0" err="1"/>
                  <a:t>space</a:t>
                </a:r>
                <a:r>
                  <a:rPr lang="de-DE" sz="1600" dirty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de-DE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sz="1600" dirty="0" err="1"/>
                  <a:t>Choose</a:t>
                </a:r>
                <a:r>
                  <a:rPr lang="de-DE" sz="1600" dirty="0"/>
                  <a:t> a </a:t>
                </a:r>
                <a:r>
                  <a:rPr lang="de-DE" sz="1600" dirty="0" err="1"/>
                  <a:t>predictor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sz="1600" dirty="0"/>
                  <a:t> and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cutpoint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1600" dirty="0"/>
                  <a:t> such </a:t>
                </a:r>
                <a:r>
                  <a:rPr lang="de-DE" sz="1600" dirty="0" err="1"/>
                  <a:t>that</a:t>
                </a:r>
                <a:r>
                  <a:rPr lang="de-DE" sz="1600" dirty="0"/>
                  <a:t> </a:t>
                </a:r>
                <a:r>
                  <a:rPr lang="de-DE" sz="1600" dirty="0" err="1"/>
                  <a:t>splitting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predictor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space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into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regions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de-DE" sz="16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 err="1"/>
                  <a:t>leads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to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greatest</a:t>
                </a:r>
                <a:r>
                  <a:rPr lang="de-DE" sz="1600" dirty="0"/>
                  <a:t> possible </a:t>
                </a:r>
                <a:r>
                  <a:rPr lang="de-DE" sz="1600" dirty="0" err="1"/>
                  <a:t>reduction</a:t>
                </a:r>
                <a:r>
                  <a:rPr lang="de-DE" sz="1600" dirty="0"/>
                  <a:t> in SSE: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de-DE" sz="1600" dirty="0"/>
              </a:p>
              <a:p>
                <a:pPr lvl="1"/>
                <a:r>
                  <a:rPr lang="de-DE" sz="1600" dirty="0"/>
                  <a:t>In </a:t>
                </a:r>
                <a:r>
                  <a:rPr lang="de-DE" sz="1600" dirty="0" err="1"/>
                  <a:t>detail</a:t>
                </a:r>
                <a:r>
                  <a:rPr lang="de-DE" sz="1600" dirty="0"/>
                  <a:t>, </a:t>
                </a:r>
                <a:r>
                  <a:rPr lang="de-DE" sz="1600" dirty="0" err="1"/>
                  <a:t>for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any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de-DE" sz="1600" dirty="0"/>
                  <a:t> and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1600" dirty="0"/>
                  <a:t>, </a:t>
                </a:r>
                <a:r>
                  <a:rPr lang="de-DE" sz="1600" dirty="0" err="1"/>
                  <a:t>we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define</a:t>
                </a:r>
                <a:r>
                  <a:rPr lang="de-DE" sz="1600" dirty="0"/>
                  <a:t> a pair </a:t>
                </a:r>
                <a:r>
                  <a:rPr lang="de-DE" sz="1600" dirty="0" err="1"/>
                  <a:t>of</a:t>
                </a:r>
                <a:r>
                  <a:rPr lang="de-DE" sz="1600" dirty="0"/>
                  <a:t> half-planes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de-DE" sz="1600" dirty="0"/>
                  <a:t>   and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sz="1600" dirty="0"/>
              </a:p>
              <a:p>
                <a:pPr lvl="1"/>
                <a:endParaRPr lang="de-DE" sz="1600" dirty="0"/>
              </a:p>
              <a:p>
                <a:pPr lvl="1"/>
                <a:r>
                  <a:rPr lang="de-DE" sz="1600" dirty="0"/>
                  <a:t>and </a:t>
                </a:r>
                <a:r>
                  <a:rPr lang="de-DE" sz="1600" dirty="0" err="1"/>
                  <a:t>seek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value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of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de-DE" sz="1600" dirty="0"/>
                  <a:t> and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1600" dirty="0"/>
                  <a:t> </a:t>
                </a:r>
                <a:r>
                  <a:rPr lang="de-DE" sz="1600" dirty="0" err="1"/>
                  <a:t>that</a:t>
                </a:r>
                <a:r>
                  <a:rPr lang="de-DE" sz="1600" dirty="0"/>
                  <a:t> </a:t>
                </a:r>
                <a:r>
                  <a:rPr lang="de-DE" sz="1600" dirty="0" err="1"/>
                  <a:t>minimize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equation</a:t>
                </a:r>
                <a:endParaRPr lang="de-DE" sz="1600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brk m:alnAt="7"/>
                              </m:r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de-DE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brk m:alnAt="7"/>
                              </m:rP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</m:e>
                    </m:nary>
                  </m:oMath>
                </a14:m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brk m:alnAt="7"/>
                              </m:rPr>
                              <a:rPr lang="de-DE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de-DE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de-DE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brk m:alnAt="7"/>
                              </m:r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de-DE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de-DE" sz="1600" dirty="0"/>
              </a:p>
              <a:p>
                <a:pPr marL="342900" indent="-342900">
                  <a:buFont typeface="+mj-lt"/>
                  <a:buAutoNum type="arabicPeriod"/>
                </a:pPr>
                <a:endParaRPr lang="de-DE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sz="1600" dirty="0" err="1"/>
                  <a:t>Recurse</a:t>
                </a:r>
                <a:r>
                  <a:rPr lang="de-DE" sz="1600" dirty="0"/>
                  <a:t> on </a:t>
                </a:r>
                <a:r>
                  <a:rPr lang="de-DE" sz="1600" dirty="0" err="1"/>
                  <a:t>on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each</a:t>
                </a:r>
                <a:r>
                  <a:rPr lang="de-DE" sz="1600" dirty="0"/>
                  <a:t> </a:t>
                </a:r>
                <a:r>
                  <a:rPr lang="de-DE" sz="1600" dirty="0" err="1"/>
                  <a:t>new</a:t>
                </a:r>
                <a:r>
                  <a:rPr lang="de-DE" sz="1600" dirty="0"/>
                  <a:t> </a:t>
                </a:r>
                <a:r>
                  <a:rPr lang="de-DE" sz="1600" dirty="0" err="1"/>
                  <a:t>node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until</a:t>
                </a:r>
                <a:r>
                  <a:rPr lang="de-DE" sz="1600" dirty="0"/>
                  <a:t> </a:t>
                </a:r>
                <a:r>
                  <a:rPr lang="de-DE" sz="1600" b="1" dirty="0" err="1"/>
                  <a:t>stopping</a:t>
                </a:r>
                <a:r>
                  <a:rPr lang="de-DE" sz="1600" b="1" dirty="0"/>
                  <a:t> </a:t>
                </a:r>
                <a:r>
                  <a:rPr lang="de-DE" sz="1600" b="1" dirty="0" err="1"/>
                  <a:t>condition</a:t>
                </a:r>
                <a:r>
                  <a:rPr lang="de-DE" sz="1600" b="1" dirty="0"/>
                  <a:t> </a:t>
                </a:r>
                <a:r>
                  <a:rPr lang="de-DE" sz="1600" dirty="0" err="1"/>
                  <a:t>is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met</a:t>
                </a:r>
                <a:endParaRPr 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50C5D8-BC69-4A55-9241-EC66678B0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60" y="1553110"/>
                <a:ext cx="6131560" cy="3470053"/>
              </a:xfrm>
              <a:prstGeom prst="rect">
                <a:avLst/>
              </a:prstGeom>
              <a:blipFill>
                <a:blip r:embed="rId10"/>
                <a:stretch>
                  <a:fillRect l="-497" t="-527" r="-199" b="-1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CC6F12CD-98B7-4B20-8193-FF2B0E98ED66}"/>
              </a:ext>
            </a:extLst>
          </p:cNvPr>
          <p:cNvGrpSpPr>
            <a:grpSpLocks noChangeAspect="1"/>
          </p:cNvGrpSpPr>
          <p:nvPr/>
        </p:nvGrpSpPr>
        <p:grpSpPr>
          <a:xfrm>
            <a:off x="11707849" y="1164763"/>
            <a:ext cx="474319" cy="2528961"/>
            <a:chOff x="11570230" y="1908446"/>
            <a:chExt cx="529312" cy="282216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5067292-5968-477E-8223-ED9731978E44}"/>
                </a:ext>
              </a:extLst>
            </p:cNvPr>
            <p:cNvSpPr/>
            <p:nvPr/>
          </p:nvSpPr>
          <p:spPr>
            <a:xfrm>
              <a:off x="11570230" y="1908446"/>
              <a:ext cx="52931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100" dirty="0" err="1"/>
                <a:t>Salary</a:t>
              </a:r>
              <a:endParaRPr lang="en-US" sz="110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2949CF6-8524-47E0-844C-98B04A40B287}"/>
                </a:ext>
              </a:extLst>
            </p:cNvPr>
            <p:cNvGrpSpPr/>
            <p:nvPr/>
          </p:nvGrpSpPr>
          <p:grpSpPr>
            <a:xfrm>
              <a:off x="11613220" y="2152787"/>
              <a:ext cx="484592" cy="2577825"/>
              <a:chOff x="6296052" y="1280810"/>
              <a:chExt cx="807654" cy="4296375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1D7712A-907E-4618-AD12-A01CD0F9B0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 flipH="1">
                <a:off x="6296052" y="1280810"/>
                <a:ext cx="369443" cy="4296375"/>
              </a:xfrm>
              <a:prstGeom prst="rect">
                <a:avLst/>
              </a:prstGeom>
            </p:spPr>
          </p:pic>
          <p:pic>
            <p:nvPicPr>
              <p:cNvPr id="16" name="Picture 1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2FF9D051-F3E2-45DB-9B43-D1134ABA6E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5495" y="1433231"/>
                <a:ext cx="438211" cy="399153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3809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/>
          </a:bodyPr>
          <a:lstStyle/>
          <a:p>
            <a:r>
              <a:rPr lang="de-DE" dirty="0" err="1"/>
              <a:t>Stopping</a:t>
            </a:r>
            <a:r>
              <a:rPr lang="de-DE" dirty="0"/>
              <a:t> </a:t>
            </a:r>
            <a:r>
              <a:rPr lang="de-DE" dirty="0" err="1"/>
              <a:t>conditions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Regression </a:t>
            </a:r>
            <a:r>
              <a:rPr lang="de-DE" dirty="0" err="1"/>
              <a:t>Trees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09.10.2020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364F2-A472-4C43-B4F0-36A96335E164}"/>
              </a:ext>
            </a:extLst>
          </p:cNvPr>
          <p:cNvSpPr txBox="1"/>
          <p:nvPr/>
        </p:nvSpPr>
        <p:spPr>
          <a:xfrm>
            <a:off x="838200" y="1544320"/>
            <a:ext cx="7315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/>
              <a:t>Stopping</a:t>
            </a:r>
            <a:r>
              <a:rPr lang="de-DE" sz="1600" b="1" dirty="0"/>
              <a:t> </a:t>
            </a:r>
            <a:r>
              <a:rPr lang="de-DE" sz="1600" b="1" dirty="0" err="1"/>
              <a:t>conditions</a:t>
            </a:r>
            <a:endParaRPr lang="de-DE" sz="1600" b="1" dirty="0"/>
          </a:p>
          <a:p>
            <a:endParaRPr lang="de-DE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Max </a:t>
            </a:r>
            <a:r>
              <a:rPr lang="de-DE" sz="1600" dirty="0" err="1"/>
              <a:t>depth</a:t>
            </a:r>
            <a:r>
              <a:rPr lang="de-DE" sz="1600" dirty="0"/>
              <a:t> – </a:t>
            </a:r>
            <a:r>
              <a:rPr lang="de-DE" sz="1600" dirty="0" err="1"/>
              <a:t>the</a:t>
            </a:r>
            <a:r>
              <a:rPr lang="de-DE" sz="1600" dirty="0"/>
              <a:t> maximum </a:t>
            </a:r>
            <a:r>
              <a:rPr lang="de-DE" sz="1600" dirty="0" err="1"/>
              <a:t>depth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tree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Accuracy</a:t>
            </a:r>
            <a:r>
              <a:rPr lang="de-DE" sz="1600" dirty="0"/>
              <a:t> </a:t>
            </a:r>
            <a:r>
              <a:rPr lang="de-DE" sz="1600" dirty="0" err="1"/>
              <a:t>gain</a:t>
            </a:r>
            <a:r>
              <a:rPr lang="de-DE" sz="1600" dirty="0"/>
              <a:t> - Further </a:t>
            </a:r>
            <a:r>
              <a:rPr lang="de-DE" sz="1600" dirty="0" err="1"/>
              <a:t>splits</a:t>
            </a:r>
            <a:r>
              <a:rPr lang="de-DE" sz="1600" dirty="0"/>
              <a:t> </a:t>
            </a:r>
            <a:r>
              <a:rPr lang="de-DE" sz="1600" dirty="0" err="1"/>
              <a:t>give</a:t>
            </a:r>
            <a:r>
              <a:rPr lang="de-DE" sz="1600" dirty="0"/>
              <a:t> </a:t>
            </a:r>
            <a:r>
              <a:rPr lang="de-DE" sz="1600" dirty="0" err="1"/>
              <a:t>less</a:t>
            </a:r>
            <a:r>
              <a:rPr lang="de-DE" sz="1600" dirty="0"/>
              <a:t> </a:t>
            </a:r>
            <a:r>
              <a:rPr lang="de-DE" sz="1600" dirty="0" err="1"/>
              <a:t>than</a:t>
            </a:r>
            <a:r>
              <a:rPr lang="de-DE" sz="1600" dirty="0"/>
              <a:t> </a:t>
            </a:r>
            <a:r>
              <a:rPr lang="de-DE" sz="1600" dirty="0" err="1"/>
              <a:t>some</a:t>
            </a:r>
            <a:r>
              <a:rPr lang="de-DE" sz="1600" dirty="0"/>
              <a:t> minimal </a:t>
            </a:r>
            <a:r>
              <a:rPr lang="de-DE" sz="1600" dirty="0" err="1"/>
              <a:t>amount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extra </a:t>
            </a:r>
            <a:r>
              <a:rPr lang="de-DE" sz="1600" dirty="0" err="1"/>
              <a:t>information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Further </a:t>
            </a:r>
            <a:r>
              <a:rPr lang="de-DE" sz="1600" dirty="0" err="1"/>
              <a:t>splits</a:t>
            </a:r>
            <a:r>
              <a:rPr lang="de-DE" sz="1600" dirty="0"/>
              <a:t> </a:t>
            </a:r>
            <a:r>
              <a:rPr lang="de-DE" sz="1600" dirty="0" err="1"/>
              <a:t>would</a:t>
            </a:r>
            <a:r>
              <a:rPr lang="de-DE" sz="1600" dirty="0"/>
              <a:t> </a:t>
            </a:r>
            <a:r>
              <a:rPr lang="de-DE" sz="1600" dirty="0" err="1"/>
              <a:t>results</a:t>
            </a:r>
            <a:r>
              <a:rPr lang="de-DE" sz="1600" dirty="0"/>
              <a:t> in </a:t>
            </a:r>
            <a:r>
              <a:rPr lang="de-DE" sz="1600" dirty="0" err="1"/>
              <a:t>nodes</a:t>
            </a:r>
            <a:r>
              <a:rPr lang="de-DE" sz="1600" dirty="0"/>
              <a:t> </a:t>
            </a:r>
            <a:r>
              <a:rPr lang="de-DE" sz="1600" dirty="0" err="1"/>
              <a:t>containing</a:t>
            </a:r>
            <a:r>
              <a:rPr lang="de-DE" sz="1600" dirty="0"/>
              <a:t> </a:t>
            </a:r>
            <a:r>
              <a:rPr lang="de-DE" sz="1600" dirty="0" err="1"/>
              <a:t>less</a:t>
            </a:r>
            <a:r>
              <a:rPr lang="de-DE" sz="1600" dirty="0"/>
              <a:t> </a:t>
            </a:r>
            <a:r>
              <a:rPr lang="de-DE" sz="1600" dirty="0" err="1"/>
              <a:t>than</a:t>
            </a:r>
            <a:r>
              <a:rPr lang="de-DE" sz="1600" dirty="0"/>
              <a:t> a </a:t>
            </a:r>
            <a:r>
              <a:rPr lang="de-DE" sz="1600" dirty="0" err="1"/>
              <a:t>certain</a:t>
            </a:r>
            <a:r>
              <a:rPr lang="de-DE" sz="1600" dirty="0"/>
              <a:t> </a:t>
            </a:r>
            <a:r>
              <a:rPr lang="de-DE" sz="1600" dirty="0" err="1"/>
              <a:t>percentage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total </a:t>
            </a:r>
            <a:r>
              <a:rPr lang="de-DE" sz="1600" dirty="0" err="1"/>
              <a:t>data</a:t>
            </a:r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57709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/>
          </a:bodyPr>
          <a:lstStyle/>
          <a:p>
            <a:r>
              <a:rPr lang="de-DE" b="1" dirty="0" err="1"/>
              <a:t>Using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Regression </a:t>
            </a:r>
            <a:r>
              <a:rPr lang="de-DE" b="1" dirty="0" err="1"/>
              <a:t>Tree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prediction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09.10.2020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17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3D921B7-0F25-4412-9A57-73059321D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1603567"/>
            <a:ext cx="5797469" cy="38649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E15F2E-5C34-4E66-AA3F-82AB3F5315A5}"/>
                  </a:ext>
                </a:extLst>
              </p:cNvPr>
              <p:cNvSpPr txBox="1"/>
              <p:nvPr/>
            </p:nvSpPr>
            <p:spPr>
              <a:xfrm>
                <a:off x="651585" y="1477835"/>
                <a:ext cx="490220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/>
                  <a:t>Prediction </a:t>
                </a:r>
                <a:r>
                  <a:rPr lang="de-DE" sz="1600" b="1" dirty="0" err="1"/>
                  <a:t>of</a:t>
                </a:r>
                <a:r>
                  <a:rPr lang="de-DE" sz="1600" b="1" dirty="0"/>
                  <a:t> </a:t>
                </a:r>
                <a:r>
                  <a:rPr lang="de-DE" sz="1600" b="1" dirty="0" err="1"/>
                  <a:t>the</a:t>
                </a:r>
                <a:r>
                  <a:rPr lang="de-DE" sz="1600" b="1" dirty="0"/>
                  <a:t> Regression </a:t>
                </a:r>
                <a:r>
                  <a:rPr lang="de-DE" sz="1600" b="1" dirty="0" err="1"/>
                  <a:t>Tree</a:t>
                </a:r>
                <a:br>
                  <a:rPr lang="de-DE" sz="1600" b="1" dirty="0"/>
                </a:br>
                <a:endParaRPr lang="de-DE" sz="1600" dirty="0"/>
              </a:p>
              <a:p>
                <a:r>
                  <a:rPr lang="de-DE" sz="1600" dirty="0" err="1"/>
                  <a:t>For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any</a:t>
                </a:r>
                <a:r>
                  <a:rPr lang="de-DE" sz="1600" dirty="0"/>
                  <a:t> </a:t>
                </a:r>
                <a:r>
                  <a:rPr lang="de-DE" sz="1600" dirty="0" err="1"/>
                  <a:t>data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point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sz="1600" b="0" dirty="0"/>
              </a:p>
              <a:p>
                <a:endParaRPr lang="de-DE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sz="1600" dirty="0"/>
                  <a:t>Traverse </a:t>
                </a:r>
                <a:r>
                  <a:rPr lang="de-DE" sz="1600" dirty="0" err="1"/>
                  <a:t>tree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until</a:t>
                </a:r>
                <a:r>
                  <a:rPr lang="de-DE" sz="1600" dirty="0"/>
                  <a:t> </a:t>
                </a:r>
                <a:r>
                  <a:rPr lang="de-DE" sz="1600" dirty="0" err="1"/>
                  <a:t>we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reach</a:t>
                </a:r>
                <a:r>
                  <a:rPr lang="de-DE" sz="1600" dirty="0"/>
                  <a:t> a </a:t>
                </a:r>
                <a:r>
                  <a:rPr lang="de-DE" sz="1600" dirty="0" err="1"/>
                  <a:t>leaf</a:t>
                </a:r>
                <a:r>
                  <a:rPr lang="de-DE" sz="1600" dirty="0"/>
                  <a:t> </a:t>
                </a:r>
                <a:r>
                  <a:rPr lang="de-DE" sz="1600" dirty="0" err="1"/>
                  <a:t>node</a:t>
                </a:r>
                <a:br>
                  <a:rPr lang="de-DE" sz="1600" dirty="0"/>
                </a:br>
                <a:endParaRPr lang="de-DE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sz="1600" dirty="0" err="1"/>
                  <a:t>Averaged</a:t>
                </a:r>
                <a:r>
                  <a:rPr lang="de-DE" sz="1600" dirty="0"/>
                  <a:t> </a:t>
                </a:r>
                <a:r>
                  <a:rPr lang="de-DE" sz="1600" dirty="0" err="1"/>
                  <a:t>value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of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response</a:t>
                </a:r>
                <a:r>
                  <a:rPr lang="de-DE" sz="1600" dirty="0"/>
                  <a:t> variable in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leaf</a:t>
                </a:r>
                <a:r>
                  <a:rPr lang="de-DE" sz="1600" dirty="0"/>
                  <a:t> (</a:t>
                </a:r>
                <a:r>
                  <a:rPr lang="de-DE" sz="1600" dirty="0" err="1"/>
                  <a:t>from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training</a:t>
                </a:r>
                <a:r>
                  <a:rPr lang="de-DE" sz="1600" dirty="0"/>
                  <a:t> </a:t>
                </a:r>
                <a:r>
                  <a:rPr lang="de-DE" sz="1600" dirty="0" err="1"/>
                  <a:t>set</a:t>
                </a:r>
                <a:r>
                  <a:rPr lang="de-DE" sz="1600" dirty="0"/>
                  <a:t>) </a:t>
                </a:r>
                <a:r>
                  <a:rPr lang="de-DE" sz="1600" dirty="0" err="1"/>
                  <a:t>is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prediction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value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E15F2E-5C34-4E66-AA3F-82AB3F531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85" y="1477835"/>
                <a:ext cx="4902200" cy="2062103"/>
              </a:xfrm>
              <a:prstGeom prst="rect">
                <a:avLst/>
              </a:prstGeom>
              <a:blipFill>
                <a:blip r:embed="rId5"/>
                <a:stretch>
                  <a:fillRect l="-746" t="-885" b="-2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CB1302-B1C3-46B5-ADD2-3084AA7E1F45}"/>
                  </a:ext>
                </a:extLst>
              </p:cNvPr>
              <p:cNvSpPr txBox="1"/>
              <p:nvPr/>
            </p:nvSpPr>
            <p:spPr>
              <a:xfrm>
                <a:off x="651585" y="3895915"/>
                <a:ext cx="4902200" cy="18369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/>
                  <a:t>Example</a:t>
                </a:r>
              </a:p>
              <a:p>
                <a:endParaRPr lang="de-DE" sz="1600" dirty="0"/>
              </a:p>
              <a:p>
                <a:r>
                  <a:rPr lang="de-DE" sz="1600" dirty="0"/>
                  <a:t>The </a:t>
                </a:r>
                <a:r>
                  <a:rPr lang="de-DE" sz="1600" dirty="0" err="1"/>
                  <a:t>baseball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player</a:t>
                </a:r>
                <a:r>
                  <a:rPr lang="de-DE" sz="1600" dirty="0"/>
                  <a:t> Steve Johnson </a:t>
                </a:r>
                <a:r>
                  <a:rPr lang="de-DE" sz="1600" dirty="0" err="1"/>
                  <a:t>has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played</a:t>
                </a:r>
                <a:r>
                  <a:rPr lang="de-DE" sz="1600" dirty="0"/>
                  <a:t> </a:t>
                </a:r>
                <a:r>
                  <a:rPr lang="de-DE" sz="1600" b="1" dirty="0"/>
                  <a:t>6 </a:t>
                </a:r>
                <a:r>
                  <a:rPr lang="de-DE" sz="1600" b="1" dirty="0" err="1"/>
                  <a:t>years</a:t>
                </a:r>
                <a:r>
                  <a:rPr lang="de-DE" sz="1600" b="1" dirty="0"/>
                  <a:t> </a:t>
                </a:r>
                <a:r>
                  <a:rPr lang="de-DE" sz="1600" dirty="0"/>
                  <a:t>in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major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league</a:t>
                </a:r>
                <a:r>
                  <a:rPr lang="de-DE" sz="1600" dirty="0"/>
                  <a:t> and </a:t>
                </a:r>
                <a:r>
                  <a:rPr lang="de-DE" sz="1600" dirty="0" err="1"/>
                  <a:t>had</a:t>
                </a:r>
                <a:r>
                  <a:rPr lang="de-DE" sz="1600" dirty="0"/>
                  <a:t> </a:t>
                </a:r>
                <a:r>
                  <a:rPr lang="de-DE" sz="1600" b="1" dirty="0"/>
                  <a:t>80 </a:t>
                </a:r>
                <a:r>
                  <a:rPr lang="de-DE" sz="1600" b="1" dirty="0" err="1"/>
                  <a:t>hits</a:t>
                </a:r>
                <a:r>
                  <a:rPr lang="de-DE" sz="1600" b="1" dirty="0"/>
                  <a:t> </a:t>
                </a:r>
                <a:r>
                  <a:rPr lang="de-DE" sz="1600" dirty="0"/>
                  <a:t>in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last </a:t>
                </a:r>
                <a:r>
                  <a:rPr lang="de-DE" sz="1600" dirty="0" err="1"/>
                  <a:t>year</a:t>
                </a:r>
                <a:r>
                  <a:rPr lang="de-DE" sz="1600" dirty="0"/>
                  <a:t> </a:t>
                </a:r>
              </a:p>
              <a:p>
                <a:endParaRPr lang="de-DE" sz="1600" dirty="0"/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de-DE" sz="1600" dirty="0" err="1">
                    <a:sym typeface="Wingdings" panose="05000000000000000000" pitchFamily="2" charset="2"/>
                  </a:rPr>
                  <a:t>According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to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our</a:t>
                </a:r>
                <a:r>
                  <a:rPr lang="de-DE" sz="1600" dirty="0">
                    <a:sym typeface="Wingdings" panose="05000000000000000000" pitchFamily="2" charset="2"/>
                  </a:rPr>
                  <a:t> Regression </a:t>
                </a:r>
                <a:r>
                  <a:rPr lang="de-DE" sz="1600" dirty="0" err="1">
                    <a:sym typeface="Wingdings" panose="05000000000000000000" pitchFamily="2" charset="2"/>
                  </a:rPr>
                  <a:t>Tree</a:t>
                </a:r>
                <a:r>
                  <a:rPr lang="de-DE" sz="1600" dirty="0">
                    <a:sym typeface="Wingdings" panose="05000000000000000000" pitchFamily="2" charset="2"/>
                  </a:rPr>
                  <a:t> he </a:t>
                </a:r>
                <a:r>
                  <a:rPr lang="de-DE" sz="1600" dirty="0" err="1">
                    <a:sym typeface="Wingdings" panose="05000000000000000000" pitchFamily="2" charset="2"/>
                  </a:rPr>
                  <a:t>has</a:t>
                </a:r>
                <a:r>
                  <a:rPr lang="de-DE" sz="1600" dirty="0">
                    <a:sym typeface="Wingdings" panose="05000000000000000000" pitchFamily="2" charset="2"/>
                  </a:rPr>
                  <a:t> a </a:t>
                </a:r>
                <a:r>
                  <a:rPr lang="de-DE" sz="1600" dirty="0" err="1">
                    <a:sym typeface="Wingdings" panose="05000000000000000000" pitchFamily="2" charset="2"/>
                  </a:rPr>
                  <a:t>salary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of</a:t>
                </a:r>
                <a:br>
                  <a:rPr lang="de-DE" sz="1600" dirty="0">
                    <a:sym typeface="Wingdings" panose="05000000000000000000" pitchFamily="2" charset="2"/>
                  </a:rPr>
                </a:br>
                <a:r>
                  <a:rPr lang="de-DE" sz="1600" dirty="0">
                    <a:sym typeface="Wingdings" panose="05000000000000000000" pitchFamily="2" charset="2"/>
                  </a:rPr>
                  <a:t>$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1000</m:t>
                    </m:r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6.07</m:t>
                        </m:r>
                      </m:sup>
                    </m:sSup>
                  </m:oMath>
                </a14:m>
                <a:r>
                  <a:rPr lang="de-DE" sz="1600" dirty="0"/>
                  <a:t> = $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1600" dirty="0"/>
                      <m:t>432</m:t>
                    </m:r>
                    <m:r>
                      <m:rPr>
                        <m:nor/>
                      </m:rPr>
                      <a:rPr lang="de-DE" sz="1600" b="0" i="0" dirty="0" smtClean="0"/>
                      <m:t>,</m:t>
                    </m:r>
                    <m:r>
                      <m:rPr>
                        <m:nor/>
                      </m:rPr>
                      <a:rPr lang="de-DE" sz="1600" dirty="0"/>
                      <m:t>680.68</m:t>
                    </m:r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CB1302-B1C3-46B5-ADD2-3084AA7E1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85" y="3895915"/>
                <a:ext cx="4902200" cy="1836978"/>
              </a:xfrm>
              <a:prstGeom prst="rect">
                <a:avLst/>
              </a:prstGeom>
              <a:blipFill>
                <a:blip r:embed="rId6"/>
                <a:stretch>
                  <a:fillRect l="-620" t="-660" b="-198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877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39CD2A-56B4-4B99-8FD3-2A2834D5192F}"/>
              </a:ext>
            </a:extLst>
          </p:cNvPr>
          <p:cNvSpPr txBox="1"/>
          <p:nvPr/>
        </p:nvSpPr>
        <p:spPr>
          <a:xfrm>
            <a:off x="568960" y="1198880"/>
            <a:ext cx="56591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use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DecisionTreeRegressor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Scikit-learn</a:t>
            </a:r>
            <a:r>
              <a:rPr lang="de-DE" sz="1600" dirty="0"/>
              <a:t> </a:t>
            </a:r>
            <a:r>
              <a:rPr lang="de-DE" sz="1600" dirty="0" err="1"/>
              <a:t>package</a:t>
            </a:r>
            <a:r>
              <a:rPr lang="de-DE" sz="1600" dirty="0"/>
              <a:t>:</a:t>
            </a:r>
          </a:p>
          <a:p>
            <a:endParaRPr lang="de-DE" sz="1600" dirty="0"/>
          </a:p>
          <a:p>
            <a:endParaRPr lang="de-DE" sz="1600" b="1" dirty="0"/>
          </a:p>
          <a:p>
            <a:endParaRPr lang="de-DE" sz="1600" b="1" dirty="0"/>
          </a:p>
          <a:p>
            <a:r>
              <a:rPr lang="de-DE" sz="1600" b="1" dirty="0"/>
              <a:t>Parameters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r>
              <a:rPr lang="de-DE" sz="1600" dirty="0"/>
              <a:t> </a:t>
            </a:r>
            <a:r>
              <a:rPr lang="de-DE" sz="1600" dirty="0" err="1"/>
              <a:t>configuration</a:t>
            </a:r>
            <a:r>
              <a:rPr lang="de-DE" sz="1600" dirty="0"/>
              <a:t>(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concentrate</a:t>
            </a:r>
            <a:r>
              <a:rPr lang="de-DE" sz="1600" dirty="0"/>
              <a:t> on </a:t>
            </a:r>
            <a:r>
              <a:rPr lang="de-DE" sz="1600" dirty="0" err="1"/>
              <a:t>two</a:t>
            </a:r>
            <a:r>
              <a:rPr lang="de-DE" sz="1600" dirty="0"/>
              <a:t> at </a:t>
            </a:r>
            <a:r>
              <a:rPr lang="de-DE" sz="1600" dirty="0" err="1"/>
              <a:t>first</a:t>
            </a:r>
            <a:r>
              <a:rPr lang="de-DE" sz="1600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criterion</a:t>
            </a:r>
            <a:r>
              <a:rPr lang="de-DE" sz="1600" dirty="0"/>
              <a:t>: </a:t>
            </a:r>
            <a:r>
              <a:rPr lang="de-DE" sz="1600" i="1" dirty="0" err="1"/>
              <a:t>string</a:t>
            </a:r>
            <a:r>
              <a:rPr lang="de-DE" sz="1600" i="1" dirty="0"/>
              <a:t>, </a:t>
            </a:r>
            <a:r>
              <a:rPr lang="de-DE" sz="1600" dirty="0" err="1"/>
              <a:t>function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measure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quality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 </a:t>
            </a:r>
            <a:r>
              <a:rPr lang="de-DE" sz="1600" dirty="0" err="1"/>
              <a:t>split</a:t>
            </a:r>
            <a:r>
              <a:rPr lang="de-DE" sz="1600" dirty="0"/>
              <a:t>, </a:t>
            </a:r>
            <a:r>
              <a:rPr lang="de-DE" sz="1600" dirty="0" err="1"/>
              <a:t>default</a:t>
            </a:r>
            <a:r>
              <a:rPr lang="de-DE" sz="1600" dirty="0"/>
              <a:t> =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‘</a:t>
            </a:r>
            <a:r>
              <a:rPr lang="en-US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mse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’</a:t>
            </a:r>
            <a:endParaRPr lang="de-DE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max_depth</a:t>
            </a:r>
            <a:r>
              <a:rPr lang="de-DE" sz="1600" dirty="0"/>
              <a:t>: </a:t>
            </a:r>
            <a:r>
              <a:rPr lang="de-DE" sz="1600" i="1" dirty="0" err="1"/>
              <a:t>int</a:t>
            </a:r>
            <a:r>
              <a:rPr lang="de-DE" sz="1600" i="1" dirty="0"/>
              <a:t>, </a:t>
            </a:r>
            <a:r>
              <a:rPr lang="de-DE" sz="1600" dirty="0" err="1"/>
              <a:t>the</a:t>
            </a:r>
            <a:r>
              <a:rPr lang="de-DE" sz="1600" dirty="0"/>
              <a:t> maximum </a:t>
            </a:r>
            <a:r>
              <a:rPr lang="de-DE" sz="1600" dirty="0" err="1"/>
              <a:t>depth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tree</a:t>
            </a:r>
            <a:r>
              <a:rPr lang="de-DE" sz="1600" dirty="0"/>
              <a:t>, </a:t>
            </a:r>
            <a:r>
              <a:rPr lang="de-DE" sz="1600" dirty="0" err="1"/>
              <a:t>default</a:t>
            </a:r>
            <a:r>
              <a:rPr lang="de-DE" sz="1600" dirty="0"/>
              <a:t> = None. </a:t>
            </a:r>
            <a:r>
              <a:rPr lang="de-DE" sz="1600" dirty="0" err="1"/>
              <a:t>If</a:t>
            </a:r>
            <a:r>
              <a:rPr lang="de-DE" sz="1600" dirty="0"/>
              <a:t> None, </a:t>
            </a:r>
            <a:r>
              <a:rPr lang="de-DE" sz="1600" dirty="0" err="1"/>
              <a:t>nodes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expanded</a:t>
            </a:r>
            <a:r>
              <a:rPr lang="de-DE" sz="1600" dirty="0"/>
              <a:t> </a:t>
            </a:r>
            <a:r>
              <a:rPr lang="de-DE" sz="1600" dirty="0" err="1"/>
              <a:t>until</a:t>
            </a:r>
            <a:r>
              <a:rPr lang="de-DE" sz="1600" dirty="0"/>
              <a:t> all </a:t>
            </a:r>
            <a:r>
              <a:rPr lang="de-DE" sz="1600" dirty="0" err="1"/>
              <a:t>leaves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pure.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DecisionTreeRegressor</a:t>
            </a:r>
            <a:r>
              <a:rPr lang="de-DE" dirty="0"/>
              <a:t> in Python (not </a:t>
            </a:r>
            <a:r>
              <a:rPr lang="de-DE" dirty="0" err="1"/>
              <a:t>complete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09.10.2020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18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2E88FD-F1C6-4F43-89EE-C0C787620E39}"/>
              </a:ext>
            </a:extLst>
          </p:cNvPr>
          <p:cNvSpPr/>
          <p:nvPr/>
        </p:nvSpPr>
        <p:spPr>
          <a:xfrm>
            <a:off x="6995302" y="1622316"/>
            <a:ext cx="4627738" cy="4250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E29ABB-8F6A-458E-BD0F-C44AD5D00B91}"/>
              </a:ext>
            </a:extLst>
          </p:cNvPr>
          <p:cNvSpPr txBox="1"/>
          <p:nvPr/>
        </p:nvSpPr>
        <p:spPr>
          <a:xfrm>
            <a:off x="6995300" y="1622315"/>
            <a:ext cx="192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373CA-8FCB-4652-ACC8-6DD45BC9EABC}"/>
              </a:ext>
            </a:extLst>
          </p:cNvPr>
          <p:cNvSpPr/>
          <p:nvPr/>
        </p:nvSpPr>
        <p:spPr>
          <a:xfrm>
            <a:off x="7055636" y="2115923"/>
            <a:ext cx="450707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DecisionTreeRegressor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metrics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mean_squared_error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r2_score</a:t>
            </a:r>
          </a:p>
          <a:p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Data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training sample (independent variables)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training sample (dependent variable)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testing sample (independent variables)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testing sample (dependent variable)</a:t>
            </a:r>
          </a:p>
          <a:p>
            <a:endParaRPr lang="en-US" sz="10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Configure model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DecisionTreeRegressor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max_depth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Fit regression model</a:t>
            </a:r>
            <a:endParaRPr lang="en-US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Predict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evaluation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mean_squared_error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5EE262-68A8-4C89-8758-AB1A783894B7}"/>
              </a:ext>
            </a:extLst>
          </p:cNvPr>
          <p:cNvGrpSpPr/>
          <p:nvPr/>
        </p:nvGrpSpPr>
        <p:grpSpPr>
          <a:xfrm>
            <a:off x="568960" y="3853307"/>
            <a:ext cx="5415280" cy="584775"/>
            <a:chOff x="562662" y="4754205"/>
            <a:chExt cx="5994400" cy="58477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1085FAA-11E8-4192-9C75-ACD3B3894B7A}"/>
                </a:ext>
              </a:extLst>
            </p:cNvPr>
            <p:cNvSpPr/>
            <p:nvPr/>
          </p:nvSpPr>
          <p:spPr>
            <a:xfrm flipH="1">
              <a:off x="568960" y="4754880"/>
              <a:ext cx="5872480" cy="584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E065FFA-0369-4678-A972-6DFCF8CE80A2}"/>
                </a:ext>
              </a:extLst>
            </p:cNvPr>
            <p:cNvSpPr/>
            <p:nvPr/>
          </p:nvSpPr>
          <p:spPr>
            <a:xfrm>
              <a:off x="562662" y="4754205"/>
              <a:ext cx="599440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600" b="1" dirty="0"/>
                <a:t>Syntax:</a:t>
              </a:r>
            </a:p>
            <a:p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regr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DecisionTreeRegressor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max_depth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383FB46-4BC4-4A27-87F2-8FC96D5EECF1}"/>
              </a:ext>
            </a:extLst>
          </p:cNvPr>
          <p:cNvSpPr/>
          <p:nvPr/>
        </p:nvSpPr>
        <p:spPr>
          <a:xfrm>
            <a:off x="568960" y="465467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600" b="1" dirty="0"/>
              <a:t>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fit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self, 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/>
              <a:t>: Build a decision tree regressor from the training set (X, y), X = training input samples, y = target values, returns the trained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predict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self, 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/>
              <a:t>: Predict regression value for X, X = input samples, returns predicted values based on X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EB03C6-5D14-4257-8180-0CA293059758}"/>
              </a:ext>
            </a:extLst>
          </p:cNvPr>
          <p:cNvGrpSpPr/>
          <p:nvPr/>
        </p:nvGrpSpPr>
        <p:grpSpPr>
          <a:xfrm>
            <a:off x="625520" y="1639563"/>
            <a:ext cx="6096000" cy="426720"/>
            <a:chOff x="5365176" y="6066154"/>
            <a:chExt cx="6096000" cy="4267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6D08AE-C0E8-4B49-A992-B84D175A4B92}"/>
                </a:ext>
              </a:extLst>
            </p:cNvPr>
            <p:cNvSpPr/>
            <p:nvPr/>
          </p:nvSpPr>
          <p:spPr>
            <a:xfrm>
              <a:off x="5365176" y="6066154"/>
              <a:ext cx="5181600" cy="426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6C36F9-44E9-426F-99AE-764F11298CEB}"/>
                </a:ext>
              </a:extLst>
            </p:cNvPr>
            <p:cNvSpPr/>
            <p:nvPr/>
          </p:nvSpPr>
          <p:spPr>
            <a:xfrm>
              <a:off x="5365176" y="6148097"/>
              <a:ext cx="6096000" cy="30777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from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sklearn</a:t>
              </a:r>
              <a:r>
                <a:rPr lang="en-US" sz="1400" b="1" dirty="0" err="1">
                  <a:solidFill>
                    <a:srgbClr val="00008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tree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import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DecisionTreeRegressor</a:t>
              </a:r>
              <a:endParaRPr lang="en-US" sz="14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651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65EDB54-69FE-4C4F-82B9-FA9E76B2CA77}"/>
              </a:ext>
            </a:extLst>
          </p:cNvPr>
          <p:cNvSpPr/>
          <p:nvPr/>
        </p:nvSpPr>
        <p:spPr>
          <a:xfrm>
            <a:off x="4232266" y="3080181"/>
            <a:ext cx="3159760" cy="5963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273ABA-E48B-4719-9661-9106C53CD010}"/>
              </a:ext>
            </a:extLst>
          </p:cNvPr>
          <p:cNvSpPr/>
          <p:nvPr/>
        </p:nvSpPr>
        <p:spPr>
          <a:xfrm>
            <a:off x="4232266" y="2021840"/>
            <a:ext cx="3159760" cy="5963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C12247-44BB-49D3-8466-FE06D5599B2F}"/>
              </a:ext>
            </a:extLst>
          </p:cNvPr>
          <p:cNvSpPr/>
          <p:nvPr/>
        </p:nvSpPr>
        <p:spPr>
          <a:xfrm>
            <a:off x="497840" y="3080181"/>
            <a:ext cx="3159760" cy="5963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DB2C50-C0AE-4500-96D8-746DFEC5EDF3}"/>
              </a:ext>
            </a:extLst>
          </p:cNvPr>
          <p:cNvSpPr/>
          <p:nvPr/>
        </p:nvSpPr>
        <p:spPr>
          <a:xfrm>
            <a:off x="497840" y="2021840"/>
            <a:ext cx="3159760" cy="5963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/>
          </a:bodyPr>
          <a:lstStyle/>
          <a:p>
            <a:r>
              <a:rPr lang="de-DE" dirty="0" err="1"/>
              <a:t>Plotting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09.10.2020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39CD2A-56B4-4B99-8FD3-2A2834D5192F}"/>
              </a:ext>
            </a:extLst>
          </p:cNvPr>
          <p:cNvSpPr txBox="1"/>
          <p:nvPr/>
        </p:nvSpPr>
        <p:spPr>
          <a:xfrm>
            <a:off x="3901440" y="1182811"/>
            <a:ext cx="376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de-DE" sz="1400" b="1" dirty="0" err="1"/>
              <a:t>Plotting</a:t>
            </a:r>
            <a:r>
              <a:rPr lang="de-DE" sz="1400" b="1" dirty="0"/>
              <a:t> </a:t>
            </a:r>
            <a:r>
              <a:rPr lang="de-DE" sz="1400" b="1" dirty="0" err="1"/>
              <a:t>the</a:t>
            </a:r>
            <a:r>
              <a:rPr lang="de-DE" sz="1400" b="1" dirty="0"/>
              <a:t> </a:t>
            </a:r>
            <a:r>
              <a:rPr lang="de-DE" sz="1400" b="1" dirty="0" err="1"/>
              <a:t>tree</a:t>
            </a:r>
            <a:endParaRPr lang="de-DE" sz="1400" b="1" dirty="0"/>
          </a:p>
          <a:p>
            <a:pPr lvl="1"/>
            <a:endParaRPr lang="de-DE" sz="1400" dirty="0"/>
          </a:p>
          <a:p>
            <a:pPr marL="355600" lvl="1"/>
            <a:r>
              <a:rPr lang="de-DE" sz="1400" dirty="0"/>
              <a:t>Use </a:t>
            </a:r>
            <a:r>
              <a:rPr lang="de-DE" sz="1400" dirty="0" err="1"/>
              <a:t>scikit-learn</a:t>
            </a:r>
            <a:r>
              <a:rPr lang="de-DE" sz="1400" dirty="0"/>
              <a:t> </a:t>
            </a:r>
            <a:r>
              <a:rPr lang="de-DE" sz="1400" dirty="0" err="1"/>
              <a:t>package</a:t>
            </a:r>
            <a:r>
              <a:rPr lang="de-DE" sz="1400" dirty="0"/>
              <a:t> </a:t>
            </a:r>
            <a:r>
              <a:rPr lang="de-DE" sz="1400" dirty="0" err="1"/>
              <a:t>plot_tree</a:t>
            </a:r>
            <a:r>
              <a:rPr lang="de-DE" sz="1400" dirty="0"/>
              <a:t>:</a:t>
            </a:r>
          </a:p>
          <a:p>
            <a:pPr marL="355600" lvl="1"/>
            <a:endParaRPr lang="en-US" sz="14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355600" lvl="1"/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 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plot_tree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55600" lvl="1"/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55600" lvl="1"/>
            <a:r>
              <a:rPr lang="de-DE" sz="1400" dirty="0" err="1"/>
              <a:t>plot_tree</a:t>
            </a:r>
            <a:r>
              <a:rPr lang="de-DE" sz="1400" dirty="0"/>
              <a:t> </a:t>
            </a:r>
            <a:r>
              <a:rPr lang="de-DE" sz="1400" dirty="0" err="1"/>
              <a:t>only</a:t>
            </a:r>
            <a:r>
              <a:rPr lang="de-DE" sz="1400" dirty="0"/>
              <a:t> </a:t>
            </a:r>
            <a:r>
              <a:rPr lang="de-DE" sz="1400" dirty="0" err="1"/>
              <a:t>requires</a:t>
            </a:r>
            <a:r>
              <a:rPr lang="de-DE" sz="1400" dirty="0"/>
              <a:t> a </a:t>
            </a:r>
            <a:r>
              <a:rPr lang="de-DE" sz="1400" dirty="0" err="1"/>
              <a:t>trained</a:t>
            </a:r>
            <a:r>
              <a:rPr lang="de-DE" sz="1400" dirty="0"/>
              <a:t> </a:t>
            </a:r>
            <a:r>
              <a:rPr lang="de-DE" sz="1400" dirty="0" err="1"/>
              <a:t>Tree</a:t>
            </a:r>
            <a:r>
              <a:rPr lang="de-DE" sz="1400" dirty="0"/>
              <a:t> </a:t>
            </a:r>
            <a:r>
              <a:rPr lang="de-DE" sz="1400" dirty="0" err="1"/>
              <a:t>object</a:t>
            </a:r>
            <a:endParaRPr lang="de-DE" sz="1400" dirty="0"/>
          </a:p>
          <a:p>
            <a:pPr marL="355600" lvl="1"/>
            <a:endParaRPr lang="de-DE" sz="1400" b="1" dirty="0"/>
          </a:p>
          <a:p>
            <a:pPr marL="355600" lvl="1"/>
            <a:r>
              <a:rPr lang="de-DE" sz="1400" b="1" dirty="0"/>
              <a:t>Syntax</a:t>
            </a:r>
            <a:r>
              <a:rPr lang="de-DE" sz="1400" dirty="0"/>
              <a:t>:</a:t>
            </a:r>
          </a:p>
          <a:p>
            <a:pPr marL="355600" lvl="1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plot_tree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decision_tree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de-DE" sz="1400" dirty="0"/>
          </a:p>
          <a:p>
            <a:pPr marL="355600" lvl="1"/>
            <a:endParaRPr lang="de-DE" sz="1400" dirty="0"/>
          </a:p>
          <a:p>
            <a:pPr marL="355600" lvl="1"/>
            <a:r>
              <a:rPr lang="de-DE" sz="1400" dirty="0"/>
              <a:t>But </a:t>
            </a:r>
            <a:r>
              <a:rPr lang="de-DE" sz="1400" dirty="0" err="1"/>
              <a:t>you</a:t>
            </a:r>
            <a:r>
              <a:rPr lang="de-DE" sz="1400" dirty="0"/>
              <a:t> </a:t>
            </a:r>
            <a:r>
              <a:rPr lang="de-DE" sz="1400" dirty="0" err="1"/>
              <a:t>can</a:t>
            </a:r>
            <a:r>
              <a:rPr lang="de-DE" sz="1400" dirty="0"/>
              <a:t> </a:t>
            </a:r>
            <a:r>
              <a:rPr lang="de-DE" sz="1400" dirty="0" err="1"/>
              <a:t>use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following</a:t>
            </a:r>
            <a:r>
              <a:rPr lang="de-DE" sz="1400" dirty="0"/>
              <a:t> </a:t>
            </a:r>
            <a:r>
              <a:rPr lang="de-DE" sz="1400" dirty="0" err="1"/>
              <a:t>parameters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configure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plot</a:t>
            </a:r>
            <a:r>
              <a:rPr lang="de-DE" sz="1400" dirty="0"/>
              <a:t> (not </a:t>
            </a:r>
            <a:r>
              <a:rPr lang="de-DE" sz="1400" dirty="0" err="1"/>
              <a:t>complete</a:t>
            </a:r>
            <a:r>
              <a:rPr lang="de-DE" sz="1400" dirty="0"/>
              <a:t>):</a:t>
            </a:r>
          </a:p>
          <a:p>
            <a:pPr marL="355600" lvl="1"/>
            <a:endParaRPr lang="de-DE" sz="1400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feature_names</a:t>
            </a:r>
            <a:r>
              <a:rPr lang="de-DE" sz="1400" dirty="0"/>
              <a:t>: </a:t>
            </a:r>
            <a:r>
              <a:rPr lang="de-DE" sz="1400" i="1" dirty="0" err="1"/>
              <a:t>list</a:t>
            </a:r>
            <a:r>
              <a:rPr lang="de-DE" sz="1400" i="1" dirty="0"/>
              <a:t> </a:t>
            </a:r>
            <a:r>
              <a:rPr lang="de-DE" sz="1400" i="1" dirty="0" err="1"/>
              <a:t>of</a:t>
            </a:r>
            <a:r>
              <a:rPr lang="de-DE" sz="1400" i="1" dirty="0"/>
              <a:t> </a:t>
            </a:r>
            <a:r>
              <a:rPr lang="de-DE" sz="1400" i="1" dirty="0" err="1"/>
              <a:t>strings</a:t>
            </a:r>
            <a:r>
              <a:rPr lang="de-DE" sz="1400" i="1" dirty="0"/>
              <a:t>, </a:t>
            </a:r>
            <a:r>
              <a:rPr lang="de-DE" sz="1400" dirty="0" err="1"/>
              <a:t>Names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features</a:t>
            </a:r>
            <a:endParaRPr lang="de-DE" sz="1400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filled</a:t>
            </a:r>
            <a:r>
              <a:rPr lang="de-DE" sz="1400" dirty="0"/>
              <a:t>: </a:t>
            </a:r>
            <a:r>
              <a:rPr lang="de-DE" sz="1400" i="1" dirty="0" err="1"/>
              <a:t>bool</a:t>
            </a:r>
            <a:r>
              <a:rPr lang="de-DE" sz="1400" i="1" dirty="0"/>
              <a:t>, </a:t>
            </a:r>
            <a:r>
              <a:rPr lang="de-DE" sz="1400" dirty="0" err="1"/>
              <a:t>paint</a:t>
            </a:r>
            <a:r>
              <a:rPr lang="de-DE" sz="1400" dirty="0"/>
              <a:t> </a:t>
            </a:r>
            <a:r>
              <a:rPr lang="de-DE" sz="1400" dirty="0" err="1"/>
              <a:t>nodes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indicate</a:t>
            </a:r>
            <a:r>
              <a:rPr lang="de-DE" sz="1400" dirty="0"/>
              <a:t> </a:t>
            </a:r>
            <a:r>
              <a:rPr lang="de-DE" sz="1400" dirty="0" err="1"/>
              <a:t>extremity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values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regression</a:t>
            </a:r>
            <a:endParaRPr lang="de-DE" sz="1400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fontsize</a:t>
            </a:r>
            <a:r>
              <a:rPr lang="de-DE" sz="1400" dirty="0"/>
              <a:t>: </a:t>
            </a:r>
            <a:r>
              <a:rPr lang="de-DE" sz="1400" i="1" dirty="0" err="1"/>
              <a:t>int</a:t>
            </a:r>
            <a:r>
              <a:rPr lang="de-DE" sz="1400" i="1" dirty="0"/>
              <a:t>, </a:t>
            </a:r>
            <a:r>
              <a:rPr lang="de-DE" sz="1400" dirty="0"/>
              <a:t>Size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text</a:t>
            </a:r>
            <a:r>
              <a:rPr lang="de-DE" sz="1400" dirty="0"/>
              <a:t> </a:t>
            </a:r>
            <a:r>
              <a:rPr lang="de-DE" sz="1400" dirty="0" err="1"/>
              <a:t>font</a:t>
            </a:r>
            <a:endParaRPr lang="de-DE" sz="1400" dirty="0"/>
          </a:p>
          <a:p>
            <a:pPr marL="355600" lvl="1"/>
            <a:endParaRPr lang="de-DE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2E88FD-F1C6-4F43-89EE-C0C787620E39}"/>
              </a:ext>
            </a:extLst>
          </p:cNvPr>
          <p:cNvSpPr/>
          <p:nvPr/>
        </p:nvSpPr>
        <p:spPr>
          <a:xfrm>
            <a:off x="8062100" y="1182811"/>
            <a:ext cx="3916540" cy="32440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E29ABB-8F6A-458E-BD0F-C44AD5D00B91}"/>
              </a:ext>
            </a:extLst>
          </p:cNvPr>
          <p:cNvSpPr txBox="1"/>
          <p:nvPr/>
        </p:nvSpPr>
        <p:spPr>
          <a:xfrm>
            <a:off x="8062100" y="1182810"/>
            <a:ext cx="192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9F932C-E1BE-4300-BEBA-521E157CE1D7}"/>
              </a:ext>
            </a:extLst>
          </p:cNvPr>
          <p:cNvSpPr/>
          <p:nvPr/>
        </p:nvSpPr>
        <p:spPr>
          <a:xfrm>
            <a:off x="8062100" y="1787036"/>
            <a:ext cx="4231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DecisionTreeRegressor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b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export_text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plot_tree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pyplot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export tree to text (String)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sTree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export_text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feature_names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 	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columns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</a:p>
          <a:p>
            <a:endParaRPr lang="en-US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plot tree and save it to pdf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figure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plot_tree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filled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feature_names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columns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b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fontsize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savefig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'tree.pdf'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AC5FE5-EB5C-4EBA-9EE8-C9A289D9C382}"/>
              </a:ext>
            </a:extLst>
          </p:cNvPr>
          <p:cNvSpPr txBox="1"/>
          <p:nvPr/>
        </p:nvSpPr>
        <p:spPr>
          <a:xfrm>
            <a:off x="140988" y="1182811"/>
            <a:ext cx="389761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400" b="1" dirty="0" err="1"/>
              <a:t>Exporting</a:t>
            </a:r>
            <a:r>
              <a:rPr lang="de-DE" sz="1400" b="1" dirty="0"/>
              <a:t> </a:t>
            </a:r>
            <a:r>
              <a:rPr lang="de-DE" sz="1400" b="1" dirty="0" err="1"/>
              <a:t>the</a:t>
            </a:r>
            <a:r>
              <a:rPr lang="de-DE" sz="1400" b="1" dirty="0"/>
              <a:t> </a:t>
            </a:r>
            <a:r>
              <a:rPr lang="de-DE" sz="1400" b="1" dirty="0" err="1"/>
              <a:t>tree</a:t>
            </a:r>
            <a:r>
              <a:rPr lang="de-DE" sz="1400" b="1" dirty="0"/>
              <a:t> </a:t>
            </a:r>
            <a:r>
              <a:rPr lang="de-DE" sz="1400" b="1" dirty="0" err="1"/>
              <a:t>as</a:t>
            </a:r>
            <a:r>
              <a:rPr lang="de-DE" sz="1400" b="1" dirty="0"/>
              <a:t> </a:t>
            </a:r>
            <a:r>
              <a:rPr lang="de-DE" sz="1400" b="1" dirty="0" err="1"/>
              <a:t>text</a:t>
            </a:r>
            <a:endParaRPr lang="de-DE" sz="1400" b="1" dirty="0"/>
          </a:p>
          <a:p>
            <a:pPr lvl="1"/>
            <a:endParaRPr lang="de-DE" sz="1400" dirty="0"/>
          </a:p>
          <a:p>
            <a:pPr marL="355600" lvl="1"/>
            <a:r>
              <a:rPr lang="de-DE" sz="1400" dirty="0"/>
              <a:t>Use </a:t>
            </a:r>
            <a:r>
              <a:rPr lang="de-DE" sz="1400" dirty="0" err="1"/>
              <a:t>scikit-learn</a:t>
            </a:r>
            <a:r>
              <a:rPr lang="de-DE" sz="1400" dirty="0"/>
              <a:t> </a:t>
            </a:r>
            <a:r>
              <a:rPr lang="de-DE" sz="1400" dirty="0" err="1"/>
              <a:t>package</a:t>
            </a:r>
            <a:r>
              <a:rPr lang="de-DE" sz="1400" dirty="0"/>
              <a:t> </a:t>
            </a:r>
            <a:r>
              <a:rPr lang="de-DE" sz="1400" dirty="0" err="1"/>
              <a:t>export_text</a:t>
            </a:r>
            <a:r>
              <a:rPr lang="de-DE" sz="1400" dirty="0"/>
              <a:t>:</a:t>
            </a:r>
          </a:p>
          <a:p>
            <a:pPr marL="355600" lvl="1"/>
            <a:endParaRPr lang="en-US" sz="14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355600" lvl="1"/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 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export_text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55600" lvl="1"/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55600" lvl="1"/>
            <a:r>
              <a:rPr lang="de-DE" sz="1400" dirty="0" err="1"/>
              <a:t>plot_tree</a:t>
            </a:r>
            <a:r>
              <a:rPr lang="de-DE" sz="1400" dirty="0"/>
              <a:t> </a:t>
            </a:r>
            <a:r>
              <a:rPr lang="de-DE" sz="1400" dirty="0" err="1"/>
              <a:t>only</a:t>
            </a:r>
            <a:r>
              <a:rPr lang="de-DE" sz="1400" dirty="0"/>
              <a:t> </a:t>
            </a:r>
            <a:r>
              <a:rPr lang="de-DE" sz="1400" dirty="0" err="1"/>
              <a:t>requires</a:t>
            </a:r>
            <a:r>
              <a:rPr lang="de-DE" sz="1400" dirty="0"/>
              <a:t> a </a:t>
            </a:r>
            <a:r>
              <a:rPr lang="de-DE" sz="1400" dirty="0" err="1"/>
              <a:t>trained</a:t>
            </a:r>
            <a:r>
              <a:rPr lang="de-DE" sz="1400" dirty="0"/>
              <a:t> </a:t>
            </a:r>
            <a:r>
              <a:rPr lang="de-DE" sz="1400" dirty="0" err="1"/>
              <a:t>Tree</a:t>
            </a:r>
            <a:r>
              <a:rPr lang="de-DE" sz="1400" dirty="0"/>
              <a:t> </a:t>
            </a:r>
            <a:r>
              <a:rPr lang="de-DE" sz="1400" dirty="0" err="1"/>
              <a:t>object</a:t>
            </a:r>
            <a:endParaRPr lang="de-DE" sz="1400" dirty="0"/>
          </a:p>
          <a:p>
            <a:pPr marL="355600" lvl="1"/>
            <a:endParaRPr lang="de-DE" sz="1400" b="1" dirty="0"/>
          </a:p>
          <a:p>
            <a:pPr marL="355600" lvl="1"/>
            <a:r>
              <a:rPr lang="de-DE" sz="1400" b="1" dirty="0"/>
              <a:t>Syntax</a:t>
            </a:r>
            <a:r>
              <a:rPr lang="de-DE" sz="1400" dirty="0"/>
              <a:t>:</a:t>
            </a:r>
          </a:p>
          <a:p>
            <a:pPr marL="355600" lvl="1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export_text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decision_tree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de-DE" sz="1400" dirty="0"/>
          </a:p>
          <a:p>
            <a:pPr marL="355600" lvl="1"/>
            <a:endParaRPr lang="de-DE" sz="1400" dirty="0"/>
          </a:p>
          <a:p>
            <a:pPr marL="355600" lvl="1"/>
            <a:r>
              <a:rPr lang="de-DE" sz="1400" dirty="0"/>
              <a:t>But </a:t>
            </a:r>
            <a:r>
              <a:rPr lang="de-DE" sz="1400" dirty="0" err="1"/>
              <a:t>you</a:t>
            </a:r>
            <a:r>
              <a:rPr lang="de-DE" sz="1400" dirty="0"/>
              <a:t> </a:t>
            </a:r>
            <a:r>
              <a:rPr lang="de-DE" sz="1400" dirty="0" err="1"/>
              <a:t>can</a:t>
            </a:r>
            <a:r>
              <a:rPr lang="de-DE" sz="1400" dirty="0"/>
              <a:t> </a:t>
            </a:r>
            <a:r>
              <a:rPr lang="de-DE" sz="1400" dirty="0" err="1"/>
              <a:t>use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following</a:t>
            </a:r>
            <a:r>
              <a:rPr lang="de-DE" sz="1400" dirty="0"/>
              <a:t> </a:t>
            </a:r>
            <a:r>
              <a:rPr lang="de-DE" sz="1400" dirty="0" err="1"/>
              <a:t>parameters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configure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output</a:t>
            </a:r>
            <a:r>
              <a:rPr lang="de-DE" sz="1400" dirty="0"/>
              <a:t> (not </a:t>
            </a:r>
            <a:r>
              <a:rPr lang="de-DE" sz="1400" dirty="0" err="1"/>
              <a:t>complete</a:t>
            </a:r>
            <a:r>
              <a:rPr lang="de-DE" sz="1400" dirty="0"/>
              <a:t>):</a:t>
            </a:r>
          </a:p>
          <a:p>
            <a:pPr marL="355600" lvl="1"/>
            <a:endParaRPr lang="de-DE" sz="1400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feature_names</a:t>
            </a:r>
            <a:r>
              <a:rPr lang="de-DE" sz="1400" dirty="0"/>
              <a:t>: </a:t>
            </a:r>
            <a:r>
              <a:rPr lang="de-DE" sz="1400" i="1" dirty="0" err="1"/>
              <a:t>list</a:t>
            </a:r>
            <a:r>
              <a:rPr lang="de-DE" sz="1400" i="1" dirty="0"/>
              <a:t> </a:t>
            </a:r>
            <a:r>
              <a:rPr lang="de-DE" sz="1400" i="1" dirty="0" err="1"/>
              <a:t>of</a:t>
            </a:r>
            <a:r>
              <a:rPr lang="de-DE" sz="1400" i="1" dirty="0"/>
              <a:t> </a:t>
            </a:r>
            <a:r>
              <a:rPr lang="de-DE" sz="1400" i="1" dirty="0" err="1"/>
              <a:t>strings</a:t>
            </a:r>
            <a:r>
              <a:rPr lang="de-DE" sz="1400" i="1" dirty="0"/>
              <a:t>, </a:t>
            </a:r>
            <a:r>
              <a:rPr lang="de-DE" sz="1400" dirty="0" err="1"/>
              <a:t>Names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features</a:t>
            </a:r>
            <a:endParaRPr lang="de-DE" sz="1400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2D50B1A4-98D2-4529-82F5-F189BB1C6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7691" y="4285789"/>
            <a:ext cx="3645357" cy="243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3" grpId="0"/>
      <p:bldP spid="9" grpId="0" animBg="1"/>
      <p:bldP spid="10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ekrümmter Verbinder 44"/>
          <p:cNvCxnSpPr>
            <a:stCxn id="13" idx="1"/>
            <a:endCxn id="9" idx="1"/>
          </p:cNvCxnSpPr>
          <p:nvPr/>
        </p:nvCxnSpPr>
        <p:spPr>
          <a:xfrm rot="10800000">
            <a:off x="4029990" y="1712591"/>
            <a:ext cx="12158" cy="4124330"/>
          </a:xfrm>
          <a:prstGeom prst="curvedConnector3">
            <a:avLst>
              <a:gd name="adj1" fmla="val 1980243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 txBox="1">
            <a:spLocks/>
          </p:cNvSpPr>
          <p:nvPr/>
        </p:nvSpPr>
        <p:spPr>
          <a:xfrm>
            <a:off x="838200" y="396240"/>
            <a:ext cx="8610600" cy="6197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600" dirty="0" err="1"/>
              <a:t>Step</a:t>
            </a:r>
            <a:r>
              <a:rPr lang="de-DE" sz="3600" dirty="0"/>
              <a:t> 4 – Model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data</a:t>
            </a:r>
            <a:endParaRPr lang="de-DE" sz="3600" dirty="0"/>
          </a:p>
        </p:txBody>
      </p:sp>
      <p:sp>
        <p:nvSpPr>
          <p:cNvPr id="9" name="Rechteck 8"/>
          <p:cNvSpPr/>
          <p:nvPr/>
        </p:nvSpPr>
        <p:spPr>
          <a:xfrm>
            <a:off x="4029990" y="1375389"/>
            <a:ext cx="1731900" cy="674404"/>
          </a:xfrm>
          <a:prstGeom prst="rect">
            <a:avLst/>
          </a:prstGeom>
          <a:solidFill>
            <a:srgbClr val="F68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Ask</a:t>
            </a:r>
            <a:r>
              <a:rPr lang="de-DE" sz="1400" b="1" dirty="0"/>
              <a:t> an </a:t>
            </a:r>
            <a:r>
              <a:rPr lang="de-DE" sz="1400" b="1" dirty="0" err="1"/>
              <a:t>interesting</a:t>
            </a:r>
            <a:r>
              <a:rPr lang="de-DE" sz="1400" b="1" dirty="0"/>
              <a:t> </a:t>
            </a:r>
            <a:r>
              <a:rPr lang="de-DE" sz="1400" b="1" dirty="0" err="1"/>
              <a:t>question</a:t>
            </a:r>
            <a:r>
              <a:rPr lang="de-DE" sz="1400" b="1" dirty="0"/>
              <a:t>.</a:t>
            </a:r>
          </a:p>
        </p:txBody>
      </p:sp>
      <p:sp>
        <p:nvSpPr>
          <p:cNvPr id="11" name="Rechteck 10"/>
          <p:cNvSpPr/>
          <p:nvPr/>
        </p:nvSpPr>
        <p:spPr>
          <a:xfrm>
            <a:off x="4029989" y="2406472"/>
            <a:ext cx="1731900" cy="674404"/>
          </a:xfrm>
          <a:prstGeom prst="rect">
            <a:avLst/>
          </a:prstGeom>
          <a:solidFill>
            <a:srgbClr val="F68C1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Get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data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13" name="Rechteck 12"/>
          <p:cNvSpPr/>
          <p:nvPr/>
        </p:nvSpPr>
        <p:spPr>
          <a:xfrm>
            <a:off x="4042148" y="5499719"/>
            <a:ext cx="1731900" cy="6744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Communicate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visualize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results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14" name="Rechteck 13"/>
          <p:cNvSpPr/>
          <p:nvPr/>
        </p:nvSpPr>
        <p:spPr>
          <a:xfrm>
            <a:off x="4042148" y="4468638"/>
            <a:ext cx="1731900" cy="674404"/>
          </a:xfrm>
          <a:prstGeom prst="rect">
            <a:avLst/>
          </a:prstGeom>
          <a:solidFill>
            <a:srgbClr val="F68C1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Model </a:t>
            </a:r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data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15" name="Rechteck 14"/>
          <p:cNvSpPr/>
          <p:nvPr/>
        </p:nvSpPr>
        <p:spPr>
          <a:xfrm>
            <a:off x="4042148" y="3437555"/>
            <a:ext cx="1731900" cy="674404"/>
          </a:xfrm>
          <a:prstGeom prst="rect">
            <a:avLst/>
          </a:prstGeom>
          <a:solidFill>
            <a:srgbClr val="F68C1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Explore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data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 flipV="1">
            <a:off x="4714495" y="2097348"/>
            <a:ext cx="0" cy="288000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>
            <a:off x="5110735" y="2097348"/>
            <a:ext cx="0" cy="288000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4714495" y="3123203"/>
            <a:ext cx="0" cy="288000"/>
          </a:xfrm>
          <a:prstGeom prst="straightConnector1">
            <a:avLst/>
          </a:prstGeom>
          <a:ln w="19050">
            <a:solidFill>
              <a:srgbClr val="6FAD6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5110735" y="3123203"/>
            <a:ext cx="0" cy="28800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4714495" y="4154037"/>
            <a:ext cx="0" cy="28800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5110735" y="4154037"/>
            <a:ext cx="0" cy="28800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4714495" y="5181105"/>
            <a:ext cx="0" cy="28800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5110735" y="5181105"/>
            <a:ext cx="0" cy="28800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6317351" y="1307531"/>
            <a:ext cx="5111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How</a:t>
            </a:r>
            <a:r>
              <a:rPr lang="de-DE" sz="1600" dirty="0"/>
              <a:t> do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compute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interest</a:t>
            </a:r>
            <a:r>
              <a:rPr lang="de-DE" sz="1600" dirty="0"/>
              <a:t> rate </a:t>
            </a:r>
            <a:r>
              <a:rPr lang="de-DE" sz="1600" dirty="0" err="1"/>
              <a:t>automatically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a </a:t>
            </a:r>
            <a:r>
              <a:rPr lang="de-DE" sz="1600" dirty="0" err="1"/>
              <a:t>given</a:t>
            </a:r>
            <a:r>
              <a:rPr lang="de-DE" sz="1600" dirty="0"/>
              <a:t> </a:t>
            </a:r>
            <a:r>
              <a:rPr lang="de-DE" sz="1600" dirty="0" err="1"/>
              <a:t>datapoint</a:t>
            </a:r>
            <a:r>
              <a:rPr lang="de-DE" sz="1600" dirty="0"/>
              <a:t>?</a:t>
            </a:r>
          </a:p>
          <a:p>
            <a:r>
              <a:rPr lang="de-DE" sz="1600" dirty="0" err="1"/>
              <a:t>What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need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train</a:t>
            </a:r>
            <a:r>
              <a:rPr lang="de-DE" sz="1600" dirty="0"/>
              <a:t> a </a:t>
            </a:r>
            <a:r>
              <a:rPr lang="de-DE" sz="1600" dirty="0" err="1"/>
              <a:t>debt-class-classifier</a:t>
            </a:r>
            <a:r>
              <a:rPr lang="de-DE" sz="1600" dirty="0"/>
              <a:t>?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6317351" y="2309251"/>
            <a:ext cx="511149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got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our</a:t>
            </a:r>
            <a:r>
              <a:rPr lang="de-DE" sz="1600" dirty="0"/>
              <a:t> firm. </a:t>
            </a:r>
          </a:p>
          <a:p>
            <a:r>
              <a:rPr lang="de-DE" sz="1600" dirty="0" err="1"/>
              <a:t>No</a:t>
            </a:r>
            <a:r>
              <a:rPr lang="de-DE" sz="1600" dirty="0"/>
              <a:t> </a:t>
            </a:r>
            <a:r>
              <a:rPr lang="de-DE" sz="1600" dirty="0" err="1"/>
              <a:t>privacy</a:t>
            </a:r>
            <a:r>
              <a:rPr lang="de-DE" sz="1600" dirty="0"/>
              <a:t> </a:t>
            </a:r>
            <a:r>
              <a:rPr lang="de-DE" sz="1600" dirty="0" err="1"/>
              <a:t>problems</a:t>
            </a:r>
            <a:r>
              <a:rPr lang="de-DE" sz="1600" dirty="0"/>
              <a:t>.</a:t>
            </a:r>
          </a:p>
          <a:p>
            <a:r>
              <a:rPr lang="de-DE" sz="1600" dirty="0" err="1"/>
              <a:t>Let‘s</a:t>
            </a:r>
            <a:r>
              <a:rPr lang="de-DE" sz="1600" dirty="0"/>
              <a:t> </a:t>
            </a:r>
            <a:r>
              <a:rPr lang="de-DE" sz="1600" dirty="0" err="1"/>
              <a:t>go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explore</a:t>
            </a:r>
            <a:r>
              <a:rPr lang="de-DE" sz="1600" dirty="0"/>
              <a:t>!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6317351" y="3324230"/>
            <a:ext cx="5111496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Plot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.</a:t>
            </a:r>
          </a:p>
          <a:p>
            <a:r>
              <a:rPr lang="de-DE" sz="1600" dirty="0"/>
              <a:t>Are </a:t>
            </a:r>
            <a:r>
              <a:rPr lang="de-DE" sz="1600" dirty="0" err="1"/>
              <a:t>there</a:t>
            </a:r>
            <a:r>
              <a:rPr lang="de-DE" sz="1600" dirty="0"/>
              <a:t> </a:t>
            </a:r>
            <a:r>
              <a:rPr lang="de-DE" sz="1600" dirty="0" err="1"/>
              <a:t>anomalies</a:t>
            </a:r>
            <a:r>
              <a:rPr lang="de-DE" sz="1600" dirty="0"/>
              <a:t>?</a:t>
            </a:r>
          </a:p>
          <a:p>
            <a:r>
              <a:rPr lang="de-DE" sz="1600" dirty="0"/>
              <a:t>Are </a:t>
            </a:r>
            <a:r>
              <a:rPr lang="de-DE" sz="1600" dirty="0" err="1"/>
              <a:t>there</a:t>
            </a:r>
            <a:r>
              <a:rPr lang="de-DE" sz="1600" dirty="0"/>
              <a:t> </a:t>
            </a:r>
            <a:r>
              <a:rPr lang="de-DE" sz="1600" dirty="0" err="1"/>
              <a:t>patterns</a:t>
            </a:r>
            <a:r>
              <a:rPr lang="de-DE" sz="1600" dirty="0"/>
              <a:t>?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6317351" y="4367807"/>
            <a:ext cx="5111496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 dirty="0" err="1"/>
              <a:t>Build</a:t>
            </a:r>
            <a:r>
              <a:rPr lang="de-DE" sz="1600" dirty="0"/>
              <a:t> a </a:t>
            </a:r>
            <a:r>
              <a:rPr lang="de-DE" sz="1600" dirty="0" err="1"/>
              <a:t>model</a:t>
            </a:r>
            <a:r>
              <a:rPr lang="de-DE" sz="1600" dirty="0"/>
              <a:t>.</a:t>
            </a:r>
          </a:p>
          <a:p>
            <a:r>
              <a:rPr lang="de-DE" sz="1600" b="1" dirty="0"/>
              <a:t>Fit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r>
              <a:rPr lang="de-DE" sz="1600" dirty="0"/>
              <a:t>.</a:t>
            </a:r>
          </a:p>
          <a:p>
            <a:r>
              <a:rPr lang="de-DE" sz="1600" b="1" dirty="0" err="1"/>
              <a:t>Validate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r>
              <a:rPr lang="de-DE" sz="1600" dirty="0"/>
              <a:t>.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6317351" y="5422805"/>
            <a:ext cx="5111496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chemeClr val="bg1">
                    <a:lumMod val="95000"/>
                  </a:schemeClr>
                </a:solidFill>
              </a:rPr>
              <a:t>What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95000"/>
                  </a:schemeClr>
                </a:solidFill>
              </a:rPr>
              <a:t>did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95000"/>
                  </a:schemeClr>
                </a:solidFill>
              </a:rPr>
              <a:t>we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600" b="1" dirty="0" err="1">
                <a:solidFill>
                  <a:schemeClr val="bg1">
                    <a:lumMod val="95000"/>
                  </a:schemeClr>
                </a:solidFill>
              </a:rPr>
              <a:t>learn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?</a:t>
            </a:r>
          </a:p>
          <a:p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Do </a:t>
            </a:r>
            <a:r>
              <a:rPr lang="de-DE" sz="1600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95000"/>
                  </a:schemeClr>
                </a:solidFill>
              </a:rPr>
              <a:t>results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95000"/>
                  </a:schemeClr>
                </a:solidFill>
              </a:rPr>
              <a:t>make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600" b="1" dirty="0">
                <a:solidFill>
                  <a:schemeClr val="bg1">
                    <a:lumMod val="95000"/>
                  </a:schemeClr>
                </a:solidFill>
              </a:rPr>
              <a:t>sense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?</a:t>
            </a:r>
          </a:p>
          <a:p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Can </a:t>
            </a:r>
            <a:r>
              <a:rPr lang="de-DE" sz="1600" dirty="0" err="1">
                <a:solidFill>
                  <a:schemeClr val="bg1">
                    <a:lumMod val="95000"/>
                  </a:schemeClr>
                </a:solidFill>
              </a:rPr>
              <a:t>we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95000"/>
                  </a:schemeClr>
                </a:solidFill>
              </a:rPr>
              <a:t>tell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 a </a:t>
            </a:r>
            <a:r>
              <a:rPr lang="de-DE" sz="1600" b="1" dirty="0" err="1">
                <a:solidFill>
                  <a:schemeClr val="bg1">
                    <a:lumMod val="95000"/>
                  </a:schemeClr>
                </a:solidFill>
              </a:rPr>
              <a:t>story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?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CC682DE2-11F4-463D-A6AE-35E97903D8D3}"/>
              </a:ext>
            </a:extLst>
          </p:cNvPr>
          <p:cNvSpPr txBox="1">
            <a:spLocks/>
          </p:cNvSpPr>
          <p:nvPr/>
        </p:nvSpPr>
        <p:spPr>
          <a:xfrm>
            <a:off x="9448800" y="6574055"/>
            <a:ext cx="2743200" cy="283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72B80-E946-4464-BFE9-94ED4EE3C2C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02F9938A-14D1-4B9F-A1EF-A7CD7149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 dirty="0"/>
              <a:t>Data Analysis I: Simple Model Application</a:t>
            </a:r>
          </a:p>
        </p:txBody>
      </p:sp>
      <p:sp>
        <p:nvSpPr>
          <p:cNvPr id="28" name="Date Placeholder 5">
            <a:extLst>
              <a:ext uri="{FF2B5EF4-FFF2-40B4-BE49-F238E27FC236}">
                <a16:creationId xmlns:a16="http://schemas.microsoft.com/office/drawing/2014/main" id="{C5548FED-A7DD-4F8E-9083-EC598B62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4"/>
            <a:ext cx="1106904" cy="283946"/>
          </a:xfrm>
        </p:spPr>
        <p:txBody>
          <a:bodyPr/>
          <a:lstStyle/>
          <a:p>
            <a:r>
              <a:rPr lang="en-US"/>
              <a:t>09.10.2020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86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886"/>
            <a:ext cx="8610600" cy="616652"/>
          </a:xfrm>
        </p:spPr>
        <p:txBody>
          <a:bodyPr>
            <a:normAutofit fontScale="90000"/>
          </a:bodyPr>
          <a:lstStyle/>
          <a:p>
            <a:r>
              <a:rPr lang="de-DE" dirty="0"/>
              <a:t>Case </a:t>
            </a:r>
            <a:r>
              <a:rPr lang="de-DE" dirty="0" err="1"/>
              <a:t>study</a:t>
            </a:r>
            <a:r>
              <a:rPr lang="de-DE" dirty="0"/>
              <a:t>: Lending Club</a:t>
            </a:r>
            <a:br>
              <a:rPr lang="de-DE" dirty="0"/>
            </a:br>
            <a:r>
              <a:rPr lang="de-DE" dirty="0"/>
              <a:t>Motivation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09.10.2020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2E55D-3278-47B7-9161-0D8C2F59D49B}"/>
              </a:ext>
            </a:extLst>
          </p:cNvPr>
          <p:cNvSpPr txBox="1"/>
          <p:nvPr/>
        </p:nvSpPr>
        <p:spPr>
          <a:xfrm>
            <a:off x="914401" y="1588168"/>
            <a:ext cx="100685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Assumption</a:t>
            </a:r>
            <a:r>
              <a:rPr lang="de-DE" sz="2000" dirty="0"/>
              <a:t>:</a:t>
            </a:r>
          </a:p>
          <a:p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Lending </a:t>
            </a:r>
            <a:r>
              <a:rPr lang="de-DE" sz="2000" dirty="0" err="1"/>
              <a:t>club</a:t>
            </a:r>
            <a:r>
              <a:rPr lang="de-DE" sz="2000" dirty="0"/>
              <a:t> </a:t>
            </a:r>
            <a:r>
              <a:rPr lang="de-DE" sz="2000" dirty="0" err="1"/>
              <a:t>uses</a:t>
            </a:r>
            <a:r>
              <a:rPr lang="de-DE" sz="2000" dirty="0"/>
              <a:t> different </a:t>
            </a:r>
            <a:r>
              <a:rPr lang="de-DE" sz="2000" dirty="0" err="1"/>
              <a:t>features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assigning</a:t>
            </a:r>
            <a:r>
              <a:rPr lang="de-DE" sz="2000" dirty="0"/>
              <a:t> </a:t>
            </a:r>
            <a:r>
              <a:rPr lang="de-DE" sz="2000" dirty="0" err="1"/>
              <a:t>specific</a:t>
            </a:r>
            <a:r>
              <a:rPr lang="de-DE" sz="2000" dirty="0"/>
              <a:t> </a:t>
            </a:r>
            <a:r>
              <a:rPr lang="de-DE" sz="2000" dirty="0" err="1"/>
              <a:t>interest</a:t>
            </a:r>
            <a:r>
              <a:rPr lang="de-DE" sz="2000" dirty="0"/>
              <a:t> </a:t>
            </a:r>
            <a:r>
              <a:rPr lang="de-DE" sz="2000" dirty="0" err="1"/>
              <a:t>rates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a </a:t>
            </a:r>
            <a:r>
              <a:rPr lang="de-DE" sz="2000" dirty="0" err="1"/>
              <a:t>customer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Based</a:t>
            </a:r>
            <a:r>
              <a:rPr lang="de-DE" sz="2000" dirty="0"/>
              <a:t> on </a:t>
            </a:r>
            <a:r>
              <a:rPr lang="de-DE" sz="2000" dirty="0" err="1"/>
              <a:t>specific</a:t>
            </a:r>
            <a:r>
              <a:rPr lang="de-DE" sz="2000" dirty="0"/>
              <a:t> </a:t>
            </a:r>
            <a:r>
              <a:rPr lang="de-DE" sz="2000" dirty="0" err="1"/>
              <a:t>thresholds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each</a:t>
            </a:r>
            <a:r>
              <a:rPr lang="de-DE" sz="2000" dirty="0"/>
              <a:t> feature an </a:t>
            </a:r>
            <a:r>
              <a:rPr lang="de-DE" sz="2000" dirty="0" err="1"/>
              <a:t>interest</a:t>
            </a:r>
            <a:r>
              <a:rPr lang="de-DE" sz="2000" dirty="0"/>
              <a:t> rate will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assigned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decision tree helps us to understand the decision process for assigning interest rates to customers by rebuilding the decision process in an easy-to-interpret tree structure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028601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46BFEAE-E550-4C80-9964-E82D6B8A7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76412"/>
            <a:ext cx="4910772" cy="449257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800" dirty="0"/>
              <a:t>Use </a:t>
            </a:r>
            <a:r>
              <a:rPr lang="de-DE" sz="1800" dirty="0" err="1"/>
              <a:t>your</a:t>
            </a:r>
            <a:r>
              <a:rPr lang="de-DE" sz="1800" dirty="0"/>
              <a:t> </a:t>
            </a:r>
            <a:r>
              <a:rPr lang="de-DE" sz="1800" dirty="0" err="1"/>
              <a:t>new</a:t>
            </a:r>
            <a:r>
              <a:rPr lang="de-DE" sz="1800" dirty="0"/>
              <a:t> </a:t>
            </a:r>
            <a:r>
              <a:rPr lang="de-DE" sz="1800" dirty="0" err="1"/>
              <a:t>knowledge</a:t>
            </a:r>
            <a:r>
              <a:rPr lang="de-DE" sz="1800" dirty="0"/>
              <a:t> </a:t>
            </a:r>
            <a:r>
              <a:rPr lang="de-DE" sz="1800" dirty="0" err="1"/>
              <a:t>about</a:t>
            </a:r>
            <a:r>
              <a:rPr lang="de-DE" sz="1800" dirty="0"/>
              <a:t> </a:t>
            </a:r>
            <a:r>
              <a:rPr lang="de-DE" sz="1800" dirty="0" err="1"/>
              <a:t>Decision</a:t>
            </a:r>
            <a:r>
              <a:rPr lang="de-DE" sz="1800" dirty="0"/>
              <a:t> </a:t>
            </a:r>
            <a:r>
              <a:rPr lang="de-DE" sz="1800" dirty="0" err="1"/>
              <a:t>Trees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train</a:t>
            </a:r>
            <a:r>
              <a:rPr lang="de-DE" sz="1800" dirty="0"/>
              <a:t> a </a:t>
            </a:r>
            <a:r>
              <a:rPr lang="de-DE" sz="1800" dirty="0" err="1"/>
              <a:t>tree</a:t>
            </a:r>
            <a:r>
              <a:rPr lang="de-DE" sz="1800" dirty="0"/>
              <a:t> </a:t>
            </a:r>
            <a:r>
              <a:rPr lang="de-DE" sz="1800" dirty="0" err="1"/>
              <a:t>according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following</a:t>
            </a:r>
            <a:r>
              <a:rPr lang="de-DE" sz="1800" dirty="0"/>
              <a:t> </a:t>
            </a:r>
            <a:r>
              <a:rPr lang="de-DE" sz="1800" dirty="0" err="1"/>
              <a:t>specifications</a:t>
            </a:r>
            <a:r>
              <a:rPr lang="de-DE" sz="1800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Select features ‘</a:t>
            </a:r>
            <a:r>
              <a:rPr lang="en-US" sz="1600" dirty="0" err="1"/>
              <a:t>dti</a:t>
            </a:r>
            <a:r>
              <a:rPr lang="en-US" sz="1600" dirty="0"/>
              <a:t>’ and ‘</a:t>
            </a:r>
            <a:r>
              <a:rPr lang="en-US" sz="1600" dirty="0" err="1"/>
              <a:t>loan_amnt</a:t>
            </a:r>
            <a:r>
              <a:rPr lang="en-US" sz="1600" dirty="0"/>
              <a:t>’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Use a maximum tree depth of 2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Plot the tree using the following specifications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Font size = 7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No fill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Include feature names</a:t>
            </a:r>
          </a:p>
          <a:p>
            <a:pPr marL="800100" lvl="1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Evaluate your results and print the Mean Squared Error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09.10.2020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21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Exercise</a:t>
            </a:r>
            <a:r>
              <a:rPr lang="de-DE" dirty="0"/>
              <a:t> 1: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Regression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95A8CA-EE48-4AA4-AF6D-25277CB7E351}"/>
              </a:ext>
            </a:extLst>
          </p:cNvPr>
          <p:cNvSpPr/>
          <p:nvPr/>
        </p:nvSpPr>
        <p:spPr>
          <a:xfrm>
            <a:off x="6812422" y="1408956"/>
            <a:ext cx="4627738" cy="4707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FC1DAB-5B95-4F04-8364-908ED5456F41}"/>
              </a:ext>
            </a:extLst>
          </p:cNvPr>
          <p:cNvSpPr txBox="1"/>
          <p:nvPr/>
        </p:nvSpPr>
        <p:spPr>
          <a:xfrm>
            <a:off x="6812420" y="1408955"/>
            <a:ext cx="192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Code </a:t>
            </a:r>
            <a:r>
              <a:rPr lang="de-DE" dirty="0" err="1"/>
              <a:t>skeleton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57BEE5-D871-4450-92B1-C4617F5EC6F4}"/>
              </a:ext>
            </a:extLst>
          </p:cNvPr>
          <p:cNvSpPr/>
          <p:nvPr/>
        </p:nvSpPr>
        <p:spPr>
          <a:xfrm>
            <a:off x="6812420" y="1813364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import packages</a:t>
            </a: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DecisionTreeRegressor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plot_tree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metrics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mean_squared_error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r2_score</a:t>
            </a: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model_selection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train_test_split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pandas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pd</a:t>
            </a:r>
          </a:p>
          <a:p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load data set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read_csv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'dataset_small.csv’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fill missing values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dti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]=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dti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].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fillna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dti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].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mean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select X and y from data set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get random train and test data from data set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train_test_split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test_size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0.25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random_state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42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Configure model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Fit regression model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Predict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evaluation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plot tree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endParaRPr lang="en-US" sz="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8900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/>
          </a:bodyPr>
          <a:lstStyle/>
          <a:p>
            <a:r>
              <a:rPr lang="de-DE" dirty="0" err="1"/>
              <a:t>Limitations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09.10.2020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2ABE0F-F1EB-47EB-8E12-F02347D47CC4}"/>
              </a:ext>
            </a:extLst>
          </p:cNvPr>
          <p:cNvSpPr/>
          <p:nvPr/>
        </p:nvSpPr>
        <p:spPr>
          <a:xfrm>
            <a:off x="838200" y="1622515"/>
            <a:ext cx="70358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de-DE" sz="2000" b="1" dirty="0" err="1"/>
              <a:t>Decision</a:t>
            </a:r>
            <a:r>
              <a:rPr lang="de-DE" sz="2000" b="1" dirty="0"/>
              <a:t> </a:t>
            </a:r>
            <a:r>
              <a:rPr lang="de-DE" sz="2000" b="1" dirty="0" err="1"/>
              <a:t>Trees</a:t>
            </a:r>
            <a:endParaRPr lang="de-DE" sz="2000" b="1" dirty="0"/>
          </a:p>
          <a:p>
            <a:pPr marL="0" lvl="1"/>
            <a:r>
              <a:rPr lang="de-DE" sz="1600" b="1" dirty="0"/>
              <a:t>				</a:t>
            </a:r>
          </a:p>
          <a:p>
            <a:r>
              <a:rPr lang="de-DE" b="1" dirty="0"/>
              <a:t>Advantages</a:t>
            </a:r>
            <a:r>
              <a:rPr lang="de-DE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, 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interpret</a:t>
            </a:r>
            <a:r>
              <a:rPr lang="de-DE" dirty="0"/>
              <a:t>, and fast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</a:t>
            </a:r>
            <a:br>
              <a:rPr lang="de-DE" dirty="0"/>
            </a:br>
            <a:endParaRPr lang="de-DE" dirty="0"/>
          </a:p>
          <a:p>
            <a:r>
              <a:rPr lang="de-DE" b="1" dirty="0" err="1"/>
              <a:t>Disadvantages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capture</a:t>
            </a:r>
            <a:r>
              <a:rPr lang="de-DE" dirty="0"/>
              <a:t> a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boundary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large </a:t>
            </a:r>
            <a:r>
              <a:rPr lang="de-DE" dirty="0" err="1"/>
              <a:t>trees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prone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overfitting</a:t>
            </a:r>
            <a:r>
              <a:rPr lang="de-DE" dirty="0"/>
              <a:t> and </a:t>
            </a: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underperform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methods</a:t>
            </a:r>
            <a:br>
              <a:rPr lang="de-DE" sz="1600" dirty="0"/>
            </a:br>
            <a:endParaRPr lang="de-DE" sz="16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000" b="1" dirty="0"/>
              <a:t>Random Forests </a:t>
            </a:r>
            <a:r>
              <a:rPr lang="de-DE" sz="2000" dirty="0" err="1"/>
              <a:t>overcome</a:t>
            </a:r>
            <a:r>
              <a:rPr lang="de-DE" sz="2000" dirty="0"/>
              <a:t> </a:t>
            </a:r>
            <a:r>
              <a:rPr lang="de-DE" sz="2000" dirty="0" err="1"/>
              <a:t>problems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Decision</a:t>
            </a:r>
            <a:r>
              <a:rPr lang="de-DE" sz="2000" dirty="0"/>
              <a:t> </a:t>
            </a:r>
            <a:r>
              <a:rPr lang="de-DE" sz="2000" dirty="0" err="1"/>
              <a:t>Trees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relatively</a:t>
            </a:r>
            <a:r>
              <a:rPr lang="de-DE" sz="2000" dirty="0"/>
              <a:t> </a:t>
            </a:r>
            <a:r>
              <a:rPr lang="de-DE" sz="2000" dirty="0" err="1"/>
              <a:t>little</a:t>
            </a:r>
            <a:r>
              <a:rPr lang="de-DE" sz="2000" dirty="0"/>
              <a:t> extra </a:t>
            </a:r>
            <a:r>
              <a:rPr lang="de-DE" sz="2000" dirty="0" err="1"/>
              <a:t>work</a:t>
            </a:r>
            <a:endParaRPr lang="de-DE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7E884C-4B12-48E4-B940-6C062572F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622515"/>
            <a:ext cx="3904726" cy="27577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5730D3-78C6-4D7A-AEEB-DF916D36A92D}"/>
              </a:ext>
            </a:extLst>
          </p:cNvPr>
          <p:cNvSpPr txBox="1"/>
          <p:nvPr/>
        </p:nvSpPr>
        <p:spPr>
          <a:xfrm>
            <a:off x="9037650" y="4381496"/>
            <a:ext cx="2136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Decision</a:t>
            </a:r>
            <a:r>
              <a:rPr lang="de-DE" sz="1200" dirty="0"/>
              <a:t> </a:t>
            </a:r>
            <a:r>
              <a:rPr lang="de-DE" sz="1200" dirty="0" err="1"/>
              <a:t>Tree</a:t>
            </a:r>
            <a:r>
              <a:rPr lang="de-DE" sz="1200" dirty="0"/>
              <a:t> </a:t>
            </a:r>
            <a:r>
              <a:rPr lang="de-DE" sz="1200" dirty="0" err="1"/>
              <a:t>using</a:t>
            </a:r>
            <a:r>
              <a:rPr lang="de-DE" sz="1200" dirty="0"/>
              <a:t> 12 </a:t>
            </a:r>
            <a:r>
              <a:rPr lang="de-DE" sz="1200" dirty="0" err="1"/>
              <a:t>features</a:t>
            </a:r>
            <a:endParaRPr lang="de-DE" sz="1200" dirty="0"/>
          </a:p>
          <a:p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Lending Club </a:t>
            </a:r>
            <a:r>
              <a:rPr lang="de-DE" sz="1200" dirty="0" err="1"/>
              <a:t>data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1619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F44F-F03B-4DA2-8C4A-026584A6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A518D-7DD9-4F88-BB2F-7895A9643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Random Forests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BC3A-9E02-4545-A2B9-1466F6A2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09.10.2020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9E75F-B6DD-45B5-8C79-929EDD12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0313-6FFE-439D-8DDF-9BAC641A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487DB4-FF9B-441D-9B24-8CEBA4A6DF12}"/>
              </a:ext>
            </a:extLst>
          </p:cNvPr>
          <p:cNvSpPr/>
          <p:nvPr/>
        </p:nvSpPr>
        <p:spPr>
          <a:xfrm>
            <a:off x="708312" y="2841456"/>
            <a:ext cx="6818644" cy="743484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58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/>
          </a:bodyPr>
          <a:lstStyle/>
          <a:p>
            <a:r>
              <a:rPr lang="de-DE" dirty="0"/>
              <a:t>The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Random Forests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09.10.2020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24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316ECC-31F5-4713-A287-D8360B391A96}"/>
              </a:ext>
            </a:extLst>
          </p:cNvPr>
          <p:cNvSpPr/>
          <p:nvPr/>
        </p:nvSpPr>
        <p:spPr>
          <a:xfrm>
            <a:off x="838200" y="1267093"/>
            <a:ext cx="8468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General </a:t>
            </a:r>
            <a:r>
              <a:rPr lang="de-DE" b="1" dirty="0" err="1"/>
              <a:t>idea</a:t>
            </a:r>
            <a:endParaRPr lang="de-DE" b="1" dirty="0"/>
          </a:p>
          <a:p>
            <a:r>
              <a:rPr lang="de-DE" dirty="0" err="1"/>
              <a:t>Grow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roughly</a:t>
            </a:r>
            <a:r>
              <a:rPr lang="de-DE" dirty="0"/>
              <a:t> </a:t>
            </a:r>
            <a:r>
              <a:rPr lang="de-DE" dirty="0" err="1"/>
              <a:t>independent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jointly</a:t>
            </a:r>
            <a:r>
              <a:rPr lang="de-DE" dirty="0"/>
              <a:t> perform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482F10F-263D-408F-A305-8D6B7493A1BC}"/>
                  </a:ext>
                </a:extLst>
              </p:cNvPr>
              <p:cNvSpPr/>
              <p:nvPr/>
            </p:nvSpPr>
            <p:spPr>
              <a:xfrm>
                <a:off x="838200" y="2423786"/>
                <a:ext cx="9464040" cy="31423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b="1" dirty="0"/>
                  <a:t>Algorithm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growing</a:t>
                </a:r>
                <a:r>
                  <a:rPr lang="de-DE" dirty="0"/>
                  <a:t> </a:t>
                </a:r>
                <a:r>
                  <a:rPr lang="de-DE" dirty="0" err="1"/>
                  <a:t>random</a:t>
                </a:r>
                <a:r>
                  <a:rPr lang="de-DE" dirty="0"/>
                  <a:t> </a:t>
                </a:r>
                <a:r>
                  <a:rPr lang="de-DE" dirty="0" err="1"/>
                  <a:t>forests</a:t>
                </a:r>
                <a:endParaRPr lang="de-DE" dirty="0"/>
              </a:p>
              <a:p>
                <a:endParaRPr lang="de-DE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dirty="0" err="1"/>
                  <a:t>Randomly</a:t>
                </a:r>
                <a:r>
                  <a:rPr lang="de-DE" dirty="0"/>
                  <a:t> </a:t>
                </a:r>
                <a:r>
                  <a:rPr lang="de-DE" dirty="0" err="1"/>
                  <a:t>select</a:t>
                </a:r>
                <a:r>
                  <a:rPr lang="de-DE" dirty="0"/>
                  <a:t> a 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size</a:t>
                </a:r>
                <a:r>
                  <a:rPr lang="de-DE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  </a:t>
                </a:r>
                <a:r>
                  <a:rPr lang="de-DE" dirty="0" err="1"/>
                  <a:t>from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about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70% −90% </m:t>
                    </m:r>
                  </m:oMath>
                </a14:m>
                <a:r>
                  <a:rPr lang="de-DE" dirty="0"/>
                  <a:t>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. 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de-DE" sz="1200" b="0" dirty="0"/>
              </a:p>
              <a:p>
                <a:pPr marL="342900" indent="-342900">
                  <a:buFont typeface="+mj-lt"/>
                  <a:buAutoNum type="arabicPeriod"/>
                </a:pPr>
                <a:endParaRPr lang="de-DE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dirty="0" err="1"/>
                  <a:t>Grow</a:t>
                </a:r>
                <a:r>
                  <a:rPr lang="de-DE" dirty="0"/>
                  <a:t> a </a:t>
                </a:r>
                <a:r>
                  <a:rPr lang="de-DE" dirty="0" err="1"/>
                  <a:t>decision</a:t>
                </a:r>
                <a:r>
                  <a:rPr lang="de-DE" dirty="0"/>
                  <a:t> </a:t>
                </a:r>
                <a:r>
                  <a:rPr lang="de-DE" dirty="0" err="1"/>
                  <a:t>tree</a:t>
                </a:r>
                <a:r>
                  <a:rPr lang="de-DE" dirty="0"/>
                  <a:t> </a:t>
                </a:r>
                <a:r>
                  <a:rPr lang="de-DE" dirty="0" err="1"/>
                  <a:t>using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described</a:t>
                </a:r>
                <a:r>
                  <a:rPr lang="de-DE" dirty="0"/>
                  <a:t> in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Decision</a:t>
                </a:r>
                <a:r>
                  <a:rPr lang="de-DE" dirty="0"/>
                  <a:t> </a:t>
                </a:r>
                <a:r>
                  <a:rPr lang="de-DE" dirty="0" err="1"/>
                  <a:t>Tree</a:t>
                </a:r>
                <a:r>
                  <a:rPr lang="de-DE" dirty="0"/>
                  <a:t> </a:t>
                </a:r>
                <a:r>
                  <a:rPr lang="de-DE" dirty="0" err="1"/>
                  <a:t>section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difference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split</a:t>
                </a:r>
                <a:r>
                  <a:rPr lang="de-DE" dirty="0"/>
                  <a:t> feature at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branching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chosen</a:t>
                </a:r>
                <a:r>
                  <a:rPr lang="de-DE" dirty="0"/>
                  <a:t> </a:t>
                </a:r>
                <a:r>
                  <a:rPr lang="de-DE" dirty="0" err="1"/>
                  <a:t>from</a:t>
                </a:r>
                <a:r>
                  <a:rPr lang="de-DE" dirty="0"/>
                  <a:t> a </a:t>
                </a:r>
                <a:r>
                  <a:rPr lang="de-DE" dirty="0" err="1"/>
                  <a:t>random</a:t>
                </a:r>
                <a:r>
                  <a:rPr lang="de-DE" dirty="0"/>
                  <a:t>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features</a:t>
                </a:r>
                <a:r>
                  <a:rPr lang="de-DE" dirty="0"/>
                  <a:t>.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chosen</a:t>
                </a:r>
                <a:r>
                  <a:rPr lang="de-DE" dirty="0"/>
                  <a:t> </a:t>
                </a:r>
                <a:r>
                  <a:rPr lang="de-DE" dirty="0" err="1"/>
                  <a:t>anew</a:t>
                </a:r>
                <a:r>
                  <a:rPr lang="de-DE" dirty="0"/>
                  <a:t> at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split</a:t>
                </a:r>
                <a:r>
                  <a:rPr lang="de-DE" dirty="0"/>
                  <a:t> </a:t>
                </a:r>
                <a:r>
                  <a:rPr lang="de-DE" dirty="0" err="1"/>
                  <a:t>point</a:t>
                </a:r>
                <a:r>
                  <a:rPr lang="de-DE" dirty="0"/>
                  <a:t>. </a:t>
                </a:r>
              </a:p>
              <a:p>
                <a:pPr lvl="1"/>
                <a:endParaRPr lang="de-DE" dirty="0"/>
              </a:p>
              <a:p>
                <a:pPr lvl="1"/>
                <a:r>
                  <a:rPr lang="de-DE" dirty="0"/>
                  <a:t>A </a:t>
                </a:r>
                <a:r>
                  <a:rPr lang="de-DE" dirty="0" err="1"/>
                  <a:t>standard</a:t>
                </a:r>
                <a:r>
                  <a:rPr lang="de-DE" dirty="0"/>
                  <a:t> </a:t>
                </a:r>
                <a:r>
                  <a:rPr lang="de-DE" dirty="0" err="1"/>
                  <a:t>value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de-DE" dirty="0"/>
              </a:p>
              <a:p>
                <a:pPr lvl="1"/>
                <a:endParaRPr lang="de-DE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dirty="0"/>
                  <a:t>The Regression </a:t>
                </a:r>
                <a:r>
                  <a:rPr lang="de-DE" dirty="0" err="1"/>
                  <a:t>values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then</a:t>
                </a:r>
                <a:r>
                  <a:rPr lang="de-DE" dirty="0"/>
                  <a:t> </a:t>
                </a:r>
                <a:r>
                  <a:rPr lang="de-DE" dirty="0" err="1"/>
                  <a:t>given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average</a:t>
                </a:r>
                <a:r>
                  <a:rPr lang="de-DE" dirty="0"/>
                  <a:t> </a:t>
                </a:r>
                <a:r>
                  <a:rPr lang="de-DE" dirty="0" err="1"/>
                  <a:t>prediction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all </a:t>
                </a:r>
                <a:r>
                  <a:rPr lang="de-DE" dirty="0" err="1"/>
                  <a:t>single</a:t>
                </a:r>
                <a:r>
                  <a:rPr lang="de-DE" dirty="0"/>
                  <a:t> </a:t>
                </a:r>
                <a:r>
                  <a:rPr lang="de-DE" dirty="0" err="1"/>
                  <a:t>trees</a:t>
                </a:r>
                <a:endParaRPr lang="de-DE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482F10F-263D-408F-A305-8D6B7493A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23786"/>
                <a:ext cx="9464040" cy="3142399"/>
              </a:xfrm>
              <a:prstGeom prst="rect">
                <a:avLst/>
              </a:prstGeom>
              <a:blipFill>
                <a:blip r:embed="rId2"/>
                <a:stretch>
                  <a:fillRect l="-580" t="-1165" b="-2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DC869D-F641-439B-A53D-F6C5292E2D24}"/>
                  </a:ext>
                </a:extLst>
              </p:cNvPr>
              <p:cNvSpPr txBox="1"/>
              <p:nvPr/>
            </p:nvSpPr>
            <p:spPr>
              <a:xfrm>
                <a:off x="6934200" y="6061987"/>
                <a:ext cx="51816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/>
                  <a:t>Therefore, each tree in the ensemble is built from a sample drawn with replacement    </a:t>
                </a:r>
              </a:p>
              <a:p>
                <a:r>
                  <a:rPr lang="en-US" sz="1100" dirty="0"/>
                  <a:t>      (i.e., a bootstrap sample) from the training set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DC869D-F641-439B-A53D-F6C5292E2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6061987"/>
                <a:ext cx="5181600" cy="430887"/>
              </a:xfrm>
              <a:prstGeom prst="rect">
                <a:avLst/>
              </a:prstGeom>
              <a:blipFill>
                <a:blip r:embed="rId3"/>
                <a:stretch>
                  <a:fillRect r="-211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34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39CD2A-56B4-4B99-8FD3-2A2834D5192F}"/>
                  </a:ext>
                </a:extLst>
              </p:cNvPr>
              <p:cNvSpPr txBox="1"/>
              <p:nvPr/>
            </p:nvSpPr>
            <p:spPr>
              <a:xfrm>
                <a:off x="568960" y="1198880"/>
                <a:ext cx="5740400" cy="2589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We </a:t>
                </a:r>
                <a:r>
                  <a:rPr lang="de-DE" sz="1600" dirty="0" err="1"/>
                  <a:t>use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RandomForestRegressor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from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Scikit-learn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package</a:t>
                </a:r>
                <a:r>
                  <a:rPr lang="de-DE" sz="1600" dirty="0"/>
                  <a:t>:</a:t>
                </a:r>
              </a:p>
              <a:p>
                <a:endParaRPr lang="de-DE" sz="1600" dirty="0"/>
              </a:p>
              <a:p>
                <a:endParaRPr lang="de-DE" sz="1600" b="1" dirty="0"/>
              </a:p>
              <a:p>
                <a:endParaRPr lang="de-DE" sz="1600" b="1" dirty="0"/>
              </a:p>
              <a:p>
                <a:r>
                  <a:rPr lang="de-DE" sz="1600" b="1" dirty="0"/>
                  <a:t>Parameters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are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same </a:t>
                </a:r>
                <a:r>
                  <a:rPr lang="de-DE" sz="1600" dirty="0" err="1"/>
                  <a:t>as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for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Decision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Tree</a:t>
                </a:r>
                <a:r>
                  <a:rPr lang="de-DE" sz="1600" dirty="0"/>
                  <a:t>, but </a:t>
                </a:r>
                <a:r>
                  <a:rPr lang="de-DE" sz="1600" dirty="0" err="1"/>
                  <a:t>we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have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two</a:t>
                </a:r>
                <a:r>
                  <a:rPr lang="de-DE" sz="1600" dirty="0"/>
                  <a:t> </a:t>
                </a:r>
                <a:r>
                  <a:rPr lang="de-DE" sz="1600" dirty="0" err="1"/>
                  <a:t>new</a:t>
                </a:r>
                <a:r>
                  <a:rPr lang="de-DE" sz="1600" dirty="0"/>
                  <a:t> Parameters: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600" dirty="0" err="1"/>
                  <a:t>n_estimators</a:t>
                </a:r>
                <a:r>
                  <a:rPr lang="de-DE" sz="1600" dirty="0"/>
                  <a:t>: </a:t>
                </a:r>
                <a:r>
                  <a:rPr lang="de-DE" sz="1600" i="1" dirty="0" err="1"/>
                  <a:t>int</a:t>
                </a:r>
                <a:r>
                  <a:rPr lang="de-DE" sz="1600" i="1" dirty="0"/>
                  <a:t>, </a:t>
                </a:r>
                <a:r>
                  <a:rPr lang="de-DE" sz="1600" dirty="0" err="1"/>
                  <a:t>number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of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trees</a:t>
                </a:r>
                <a:r>
                  <a:rPr lang="de-DE" sz="1600" dirty="0"/>
                  <a:t> in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forest</a:t>
                </a:r>
                <a:r>
                  <a:rPr lang="de-DE" sz="1600" dirty="0"/>
                  <a:t>, </a:t>
                </a:r>
                <a:r>
                  <a:rPr lang="de-DE" sz="1600" dirty="0" err="1"/>
                  <a:t>default</a:t>
                </a:r>
                <a:r>
                  <a:rPr lang="de-DE" sz="1600" dirty="0"/>
                  <a:t> =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600" dirty="0" err="1"/>
                  <a:t>max_features</a:t>
                </a:r>
                <a:r>
                  <a:rPr lang="de-DE" sz="1600" dirty="0"/>
                  <a:t>: </a:t>
                </a:r>
                <a:r>
                  <a:rPr lang="de-DE" sz="1600" i="1" dirty="0" err="1"/>
                  <a:t>int</a:t>
                </a:r>
                <a:r>
                  <a:rPr lang="de-DE" sz="1600" i="1" dirty="0"/>
                  <a:t>, </a:t>
                </a:r>
                <a:r>
                  <a:rPr lang="de-DE" sz="1600" i="1" dirty="0" err="1"/>
                  <a:t>float</a:t>
                </a:r>
                <a:r>
                  <a:rPr lang="de-DE" sz="1600" i="1" dirty="0"/>
                  <a:t>, </a:t>
                </a:r>
                <a:r>
                  <a:rPr lang="de-DE" sz="1600" i="1" dirty="0" err="1"/>
                  <a:t>or</a:t>
                </a:r>
                <a:r>
                  <a:rPr lang="de-DE" sz="1600" i="1" dirty="0"/>
                  <a:t> </a:t>
                </a:r>
                <a:r>
                  <a:rPr lang="de-DE" sz="1600" i="1" dirty="0" err="1"/>
                  <a:t>string</a:t>
                </a:r>
                <a:r>
                  <a:rPr lang="de-DE" sz="1600" i="1" dirty="0"/>
                  <a:t>, </a:t>
                </a:r>
                <a:r>
                  <a:rPr lang="de-DE" sz="1600" dirty="0" err="1"/>
                  <a:t>number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of</a:t>
                </a:r>
                <a:r>
                  <a:rPr lang="de-DE" sz="1600" dirty="0"/>
                  <a:t> </a:t>
                </a:r>
                <a:r>
                  <a:rPr lang="de-DE" sz="1600" dirty="0" err="1"/>
                  <a:t>features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to</a:t>
                </a:r>
                <a:r>
                  <a:rPr lang="de-DE" sz="1600" dirty="0"/>
                  <a:t> </a:t>
                </a:r>
                <a:r>
                  <a:rPr lang="de-DE" sz="1600" dirty="0" err="1"/>
                  <a:t>consider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when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looking</a:t>
                </a:r>
                <a:r>
                  <a:rPr lang="de-DE" sz="1600" dirty="0"/>
                  <a:t> </a:t>
                </a:r>
                <a:r>
                  <a:rPr lang="de-DE" sz="1600" dirty="0" err="1"/>
                  <a:t>for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best</a:t>
                </a:r>
                <a:r>
                  <a:rPr lang="de-DE" sz="1600" dirty="0"/>
                  <a:t> </a:t>
                </a:r>
                <a:r>
                  <a:rPr lang="de-DE" sz="1600" dirty="0" err="1"/>
                  <a:t>split</a:t>
                </a:r>
                <a:r>
                  <a:rPr lang="de-DE" sz="1600" dirty="0"/>
                  <a:t>, </a:t>
                </a:r>
                <a:r>
                  <a:rPr lang="de-DE" sz="1600" dirty="0" err="1"/>
                  <a:t>default</a:t>
                </a:r>
                <a:r>
                  <a:rPr lang="de-DE" sz="1600" dirty="0"/>
                  <a:t> = n, </a:t>
                </a:r>
                <a:r>
                  <a:rPr lang="de-DE" sz="1600" dirty="0" err="1"/>
                  <a:t>we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choose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39CD2A-56B4-4B99-8FD3-2A2834D51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60" y="1198880"/>
                <a:ext cx="5740400" cy="2589170"/>
              </a:xfrm>
              <a:prstGeom prst="rect">
                <a:avLst/>
              </a:prstGeom>
              <a:blipFill>
                <a:blip r:embed="rId2"/>
                <a:stretch>
                  <a:fillRect l="-531" t="-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RandomForestRegressor</a:t>
            </a:r>
            <a:r>
              <a:rPr lang="de-DE" dirty="0"/>
              <a:t> in Python (not </a:t>
            </a:r>
            <a:r>
              <a:rPr lang="de-DE" dirty="0" err="1"/>
              <a:t>complete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09.10.2020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 dirty="0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25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2E88FD-F1C6-4F43-89EE-C0C787620E39}"/>
              </a:ext>
            </a:extLst>
          </p:cNvPr>
          <p:cNvSpPr/>
          <p:nvPr/>
        </p:nvSpPr>
        <p:spPr>
          <a:xfrm>
            <a:off x="6995302" y="1622316"/>
            <a:ext cx="4627738" cy="4250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E29ABB-8F6A-458E-BD0F-C44AD5D00B91}"/>
              </a:ext>
            </a:extLst>
          </p:cNvPr>
          <p:cNvSpPr txBox="1"/>
          <p:nvPr/>
        </p:nvSpPr>
        <p:spPr>
          <a:xfrm>
            <a:off x="6995300" y="1622315"/>
            <a:ext cx="192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373CA-8FCB-4652-ACC8-6DD45BC9EABC}"/>
              </a:ext>
            </a:extLst>
          </p:cNvPr>
          <p:cNvSpPr/>
          <p:nvPr/>
        </p:nvSpPr>
        <p:spPr>
          <a:xfrm>
            <a:off x="7055636" y="2115923"/>
            <a:ext cx="450707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ensemble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RandomForestRegressor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metrics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mean_squared_error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r2_score</a:t>
            </a:r>
          </a:p>
          <a:p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Data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training sample (independent variables)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training sample (dependent variable)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testing sample (independent variables)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testing sample (dependent variable)</a:t>
            </a:r>
          </a:p>
          <a:p>
            <a:endParaRPr lang="en-US" sz="10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Configure model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RandomForestRegressor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max_depth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,     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n_estimators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max_features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‘sqrt’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Fit regression model</a:t>
            </a:r>
            <a:endParaRPr lang="en-US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Predict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evaluation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mean_squared_error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r2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r2_score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5EE262-68A8-4C89-8758-AB1A783894B7}"/>
              </a:ext>
            </a:extLst>
          </p:cNvPr>
          <p:cNvGrpSpPr/>
          <p:nvPr/>
        </p:nvGrpSpPr>
        <p:grpSpPr>
          <a:xfrm>
            <a:off x="568960" y="3772027"/>
            <a:ext cx="5415280" cy="769441"/>
            <a:chOff x="562662" y="4754205"/>
            <a:chExt cx="5994400" cy="76944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1085FAA-11E8-4192-9C75-ACD3B3894B7A}"/>
                </a:ext>
              </a:extLst>
            </p:cNvPr>
            <p:cNvSpPr/>
            <p:nvPr/>
          </p:nvSpPr>
          <p:spPr>
            <a:xfrm flipH="1">
              <a:off x="568959" y="4754880"/>
              <a:ext cx="5872480" cy="768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E065FFA-0369-4678-A972-6DFCF8CE80A2}"/>
                </a:ext>
              </a:extLst>
            </p:cNvPr>
            <p:cNvSpPr/>
            <p:nvPr/>
          </p:nvSpPr>
          <p:spPr>
            <a:xfrm>
              <a:off x="562662" y="4754205"/>
              <a:ext cx="599440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600" b="1" dirty="0"/>
                <a:t>Syntax:</a:t>
              </a:r>
            </a:p>
            <a:p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regr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RandomForestRegressor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max_depth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          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  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n_estimators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10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max_features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</a:rPr>
                <a:t>‘sqrt’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383FB46-4BC4-4A27-87F2-8FC96D5EECF1}"/>
              </a:ext>
            </a:extLst>
          </p:cNvPr>
          <p:cNvSpPr/>
          <p:nvPr/>
        </p:nvSpPr>
        <p:spPr>
          <a:xfrm>
            <a:off x="568960" y="462419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600" b="1" dirty="0"/>
              <a:t>Methods </a:t>
            </a:r>
            <a:r>
              <a:rPr lang="de-DE" sz="1600" dirty="0"/>
              <a:t>(Same </a:t>
            </a:r>
            <a:r>
              <a:rPr lang="de-DE" sz="1600" dirty="0" err="1"/>
              <a:t>as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Decision</a:t>
            </a:r>
            <a:r>
              <a:rPr lang="de-DE" sz="1600" dirty="0"/>
              <a:t> </a:t>
            </a:r>
            <a:r>
              <a:rPr lang="de-DE" sz="1600" dirty="0" err="1"/>
              <a:t>Tree</a:t>
            </a:r>
            <a:r>
              <a:rPr lang="de-DE" sz="1600" dirty="0"/>
              <a:t>)</a:t>
            </a:r>
            <a:r>
              <a:rPr lang="de-DE" sz="16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fit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self, 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/>
              <a:t>: Build a forest of trees from the training set (X, y), X = training input samples, y = target values, returns the trained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predict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self, 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/>
              <a:t>: Predict regression value for X, X = input samples, returns predicted values based on X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EB03C6-5D14-4257-8180-0CA293059758}"/>
              </a:ext>
            </a:extLst>
          </p:cNvPr>
          <p:cNvGrpSpPr/>
          <p:nvPr/>
        </p:nvGrpSpPr>
        <p:grpSpPr>
          <a:xfrm>
            <a:off x="625520" y="1639563"/>
            <a:ext cx="6096000" cy="426720"/>
            <a:chOff x="5365176" y="6066154"/>
            <a:chExt cx="6096000" cy="4267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6D08AE-C0E8-4B49-A992-B84D175A4B92}"/>
                </a:ext>
              </a:extLst>
            </p:cNvPr>
            <p:cNvSpPr/>
            <p:nvPr/>
          </p:nvSpPr>
          <p:spPr>
            <a:xfrm>
              <a:off x="5365176" y="6066154"/>
              <a:ext cx="5470480" cy="426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6C36F9-44E9-426F-99AE-764F11298CEB}"/>
                </a:ext>
              </a:extLst>
            </p:cNvPr>
            <p:cNvSpPr/>
            <p:nvPr/>
          </p:nvSpPr>
          <p:spPr>
            <a:xfrm>
              <a:off x="5365176" y="6148097"/>
              <a:ext cx="6096000" cy="30777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from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sklearn</a:t>
              </a:r>
              <a:r>
                <a:rPr lang="en-US" sz="1400" b="1" dirty="0" err="1">
                  <a:solidFill>
                    <a:srgbClr val="00008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ensemble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import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RandomForestRegressor</a:t>
              </a:r>
              <a:endParaRPr lang="en-US" sz="14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576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46BFEAE-E550-4C80-9964-E82D6B8A7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76412"/>
            <a:ext cx="4910772" cy="449257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800" dirty="0"/>
              <a:t>Use </a:t>
            </a:r>
            <a:r>
              <a:rPr lang="de-DE" sz="1800" dirty="0" err="1"/>
              <a:t>your</a:t>
            </a:r>
            <a:r>
              <a:rPr lang="de-DE" sz="1800" dirty="0"/>
              <a:t> </a:t>
            </a:r>
            <a:r>
              <a:rPr lang="de-DE" sz="1800" dirty="0" err="1"/>
              <a:t>new</a:t>
            </a:r>
            <a:r>
              <a:rPr lang="de-DE" sz="1800" dirty="0"/>
              <a:t> </a:t>
            </a:r>
            <a:r>
              <a:rPr lang="de-DE" sz="1800" dirty="0" err="1"/>
              <a:t>knowledge</a:t>
            </a:r>
            <a:r>
              <a:rPr lang="de-DE" sz="1800" dirty="0"/>
              <a:t> </a:t>
            </a:r>
            <a:r>
              <a:rPr lang="de-DE" sz="1800" dirty="0" err="1"/>
              <a:t>about</a:t>
            </a:r>
            <a:r>
              <a:rPr lang="de-DE" sz="1800" dirty="0"/>
              <a:t> Random Forests and </a:t>
            </a:r>
            <a:r>
              <a:rPr lang="de-DE" sz="1800" dirty="0" err="1"/>
              <a:t>adjust</a:t>
            </a:r>
            <a:r>
              <a:rPr lang="de-DE" sz="1800" dirty="0"/>
              <a:t> </a:t>
            </a:r>
            <a:r>
              <a:rPr lang="de-DE" sz="1800" dirty="0" err="1"/>
              <a:t>your</a:t>
            </a:r>
            <a:r>
              <a:rPr lang="de-DE" sz="1800" dirty="0"/>
              <a:t> code 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Exercise</a:t>
            </a:r>
            <a:r>
              <a:rPr lang="de-DE" sz="1800" dirty="0"/>
              <a:t> 1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train</a:t>
            </a:r>
            <a:r>
              <a:rPr lang="de-DE" sz="1800" dirty="0"/>
              <a:t> a Random Forest Regression </a:t>
            </a:r>
            <a:r>
              <a:rPr lang="de-DE" sz="1800" dirty="0" err="1"/>
              <a:t>model</a:t>
            </a:r>
            <a:endParaRPr lang="de-DE" sz="1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600" dirty="0"/>
              <a:t>Start </a:t>
            </a:r>
            <a:r>
              <a:rPr lang="de-DE" sz="1600" dirty="0" err="1"/>
              <a:t>with</a:t>
            </a:r>
            <a:r>
              <a:rPr lang="de-DE" sz="1600" dirty="0"/>
              <a:t> 50 </a:t>
            </a:r>
            <a:r>
              <a:rPr lang="de-DE" sz="1600" dirty="0" err="1"/>
              <a:t>trees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forest</a:t>
            </a:r>
            <a:r>
              <a:rPr lang="de-DE" sz="1600" dirty="0"/>
              <a:t> and </a:t>
            </a:r>
            <a:r>
              <a:rPr lang="de-DE" sz="1600" dirty="0" err="1"/>
              <a:t>use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other</a:t>
            </a:r>
            <a:r>
              <a:rPr lang="de-DE" sz="1600" dirty="0"/>
              <a:t> </a:t>
            </a:r>
            <a:r>
              <a:rPr lang="de-DE" sz="1600" dirty="0" err="1"/>
              <a:t>parameters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Exercise</a:t>
            </a:r>
            <a:r>
              <a:rPr lang="de-DE" sz="1600" dirty="0"/>
              <a:t> 1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Use different </a:t>
            </a:r>
            <a:r>
              <a:rPr lang="de-DE" sz="1800" dirty="0" err="1"/>
              <a:t>values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max_depth</a:t>
            </a:r>
            <a:r>
              <a:rPr lang="de-DE" sz="1800" dirty="0"/>
              <a:t> and </a:t>
            </a:r>
            <a:r>
              <a:rPr lang="de-DE" sz="1800" dirty="0" err="1"/>
              <a:t>n_estimators</a:t>
            </a:r>
            <a:r>
              <a:rPr lang="de-DE" sz="1800" dirty="0"/>
              <a:t> and </a:t>
            </a:r>
            <a:r>
              <a:rPr lang="de-DE" sz="1800" dirty="0" err="1"/>
              <a:t>try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minimize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MSE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Include </a:t>
            </a:r>
            <a:r>
              <a:rPr lang="de-DE" sz="1800" dirty="0" err="1"/>
              <a:t>other</a:t>
            </a:r>
            <a:r>
              <a:rPr lang="de-DE" sz="1800" dirty="0"/>
              <a:t> </a:t>
            </a:r>
            <a:r>
              <a:rPr lang="de-DE" sz="1800" dirty="0" err="1"/>
              <a:t>features</a:t>
            </a:r>
            <a:r>
              <a:rPr lang="de-DE" sz="1800" dirty="0"/>
              <a:t> 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set</a:t>
            </a:r>
            <a:r>
              <a:rPr lang="de-DE" sz="1800" dirty="0"/>
              <a:t> and </a:t>
            </a:r>
            <a:r>
              <a:rPr lang="de-DE" sz="1800" dirty="0" err="1"/>
              <a:t>try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improve</a:t>
            </a:r>
            <a:r>
              <a:rPr lang="de-DE" sz="1800" dirty="0"/>
              <a:t> </a:t>
            </a:r>
            <a:r>
              <a:rPr lang="de-DE" sz="1800" dirty="0" err="1"/>
              <a:t>your</a:t>
            </a:r>
            <a:r>
              <a:rPr lang="de-DE" sz="1800" dirty="0"/>
              <a:t> </a:t>
            </a:r>
            <a:r>
              <a:rPr lang="de-DE" sz="1800" dirty="0" err="1"/>
              <a:t>model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endParaRPr lang="de-DE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09.10.2020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26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Exercise</a:t>
            </a:r>
            <a:r>
              <a:rPr lang="de-DE" dirty="0"/>
              <a:t> 2: Random Forest Regression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21B055-6E05-40DA-9D27-A38D9A5F3D7E}"/>
              </a:ext>
            </a:extLst>
          </p:cNvPr>
          <p:cNvSpPr/>
          <p:nvPr/>
        </p:nvSpPr>
        <p:spPr>
          <a:xfrm>
            <a:off x="6812422" y="1408956"/>
            <a:ext cx="4627738" cy="4707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31716F-2C27-4A62-8234-9AF34E515817}"/>
              </a:ext>
            </a:extLst>
          </p:cNvPr>
          <p:cNvSpPr txBox="1"/>
          <p:nvPr/>
        </p:nvSpPr>
        <p:spPr>
          <a:xfrm>
            <a:off x="6812420" y="1408955"/>
            <a:ext cx="192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Code </a:t>
            </a:r>
            <a:r>
              <a:rPr lang="de-DE" dirty="0" err="1"/>
              <a:t>skeleton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9A0587-2D9B-4BFB-A50C-6AB68576CBB6}"/>
              </a:ext>
            </a:extLst>
          </p:cNvPr>
          <p:cNvSpPr/>
          <p:nvPr/>
        </p:nvSpPr>
        <p:spPr>
          <a:xfrm>
            <a:off x="6812420" y="1813364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import packages</a:t>
            </a: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DecisionTreeRegressor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plot_tree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metrics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mean_squared_error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r2_score</a:t>
            </a: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model_selection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train_test_split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pandas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pd</a:t>
            </a:r>
          </a:p>
          <a:p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load data set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read_csv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'dataset_small.csv’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fill missing values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dti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]=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dti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].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fillna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dti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].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mean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select X and y from data set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get random train and test data from data set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train_test_split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test_size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0.25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random_state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42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Configure model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Fit regression model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Predict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evaluation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plot tree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endParaRPr lang="en-US" sz="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83729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4C6826B4-A022-453F-829C-9851FCED5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4560" y="1330960"/>
            <a:ext cx="5349240" cy="41263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Autofit/>
          </a:bodyPr>
          <a:lstStyle/>
          <a:p>
            <a:r>
              <a:rPr lang="de-DE" sz="2800" dirty="0"/>
              <a:t>Outlook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09.10.2020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C67CF7-B951-44B3-B15A-87FC05973995}"/>
              </a:ext>
            </a:extLst>
          </p:cNvPr>
          <p:cNvSpPr txBox="1"/>
          <p:nvPr/>
        </p:nvSpPr>
        <p:spPr>
          <a:xfrm>
            <a:off x="838200" y="133096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Hyperparameter </a:t>
            </a:r>
            <a:r>
              <a:rPr lang="de-DE" dirty="0" err="1"/>
              <a:t>tuning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  <a:p>
            <a:r>
              <a:rPr lang="de-DE" dirty="0" err="1"/>
              <a:t>optimizing</a:t>
            </a:r>
            <a:r>
              <a:rPr lang="de-DE" dirty="0"/>
              <a:t> 1 </a:t>
            </a:r>
            <a:r>
              <a:rPr lang="de-DE" dirty="0" err="1"/>
              <a:t>hyperparameter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32FBB5-90F5-4002-840B-B6C860FD1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7923"/>
            <a:ext cx="3904726" cy="27577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8D7808-F237-44BD-B004-95AC54FC636C}"/>
              </a:ext>
            </a:extLst>
          </p:cNvPr>
          <p:cNvSpPr txBox="1"/>
          <p:nvPr/>
        </p:nvSpPr>
        <p:spPr>
          <a:xfrm>
            <a:off x="1675087" y="4995636"/>
            <a:ext cx="2136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Decision</a:t>
            </a:r>
            <a:r>
              <a:rPr lang="de-DE" sz="1200" dirty="0"/>
              <a:t> </a:t>
            </a:r>
            <a:r>
              <a:rPr lang="de-DE" sz="1200" dirty="0" err="1"/>
              <a:t>Tree</a:t>
            </a:r>
            <a:r>
              <a:rPr lang="de-DE" sz="1200" dirty="0"/>
              <a:t> </a:t>
            </a:r>
            <a:r>
              <a:rPr lang="de-DE" sz="1200" dirty="0" err="1"/>
              <a:t>using</a:t>
            </a:r>
            <a:r>
              <a:rPr lang="de-DE" sz="1200" dirty="0"/>
              <a:t> 12 </a:t>
            </a:r>
            <a:r>
              <a:rPr lang="de-DE" sz="1200" dirty="0" err="1"/>
              <a:t>features</a:t>
            </a:r>
            <a:endParaRPr lang="de-DE" sz="1200" dirty="0"/>
          </a:p>
          <a:p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Lending Club </a:t>
            </a:r>
            <a:r>
              <a:rPr lang="de-DE" sz="1200" dirty="0" err="1"/>
              <a:t>data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956540-A5A6-435F-9722-02C4FD09BA70}"/>
              </a:ext>
            </a:extLst>
          </p:cNvPr>
          <p:cNvSpPr txBox="1"/>
          <p:nvPr/>
        </p:nvSpPr>
        <p:spPr>
          <a:xfrm>
            <a:off x="6375400" y="1330960"/>
            <a:ext cx="473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Hyperparameter </a:t>
            </a:r>
            <a:r>
              <a:rPr lang="de-DE" dirty="0" err="1"/>
              <a:t>tuning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Random Forest</a:t>
            </a:r>
            <a:br>
              <a:rPr lang="de-DE" dirty="0"/>
            </a:br>
            <a:r>
              <a:rPr lang="de-DE" dirty="0" err="1"/>
              <a:t>optimizing</a:t>
            </a:r>
            <a:r>
              <a:rPr lang="de-DE" dirty="0"/>
              <a:t> 2 </a:t>
            </a:r>
            <a:r>
              <a:rPr lang="de-DE" dirty="0" err="1"/>
              <a:t>hyperparameters</a:t>
            </a:r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B4B04-F590-44CA-BAD6-AF3483B11487}"/>
              </a:ext>
            </a:extLst>
          </p:cNvPr>
          <p:cNvSpPr txBox="1"/>
          <p:nvPr/>
        </p:nvSpPr>
        <p:spPr>
          <a:xfrm>
            <a:off x="1166743" y="5692512"/>
            <a:ext cx="3152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Minimum MSE </a:t>
            </a:r>
            <a:r>
              <a:rPr lang="de-DE" dirty="0" err="1"/>
              <a:t>of</a:t>
            </a:r>
            <a:r>
              <a:rPr lang="de-DE" dirty="0"/>
              <a:t> 21.3699 at</a:t>
            </a:r>
            <a:br>
              <a:rPr lang="de-DE" dirty="0"/>
            </a:br>
            <a:r>
              <a:rPr lang="de-DE" dirty="0" err="1"/>
              <a:t>max_depth</a:t>
            </a:r>
            <a:r>
              <a:rPr lang="de-DE" dirty="0"/>
              <a:t> = 9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442C94-DCF6-4AF6-B1AD-9E59063E75EA}"/>
              </a:ext>
            </a:extLst>
          </p:cNvPr>
          <p:cNvSpPr txBox="1"/>
          <p:nvPr/>
        </p:nvSpPr>
        <p:spPr>
          <a:xfrm>
            <a:off x="6794814" y="5604557"/>
            <a:ext cx="3900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Minimum MSE </a:t>
            </a:r>
            <a:r>
              <a:rPr lang="de-DE" dirty="0" err="1"/>
              <a:t>of</a:t>
            </a:r>
            <a:r>
              <a:rPr lang="de-DE" dirty="0"/>
              <a:t> 20.7431 at</a:t>
            </a:r>
            <a:br>
              <a:rPr lang="de-DE" dirty="0"/>
            </a:br>
            <a:r>
              <a:rPr lang="de-DE" dirty="0" err="1"/>
              <a:t>max_depth</a:t>
            </a:r>
            <a:r>
              <a:rPr lang="de-DE" dirty="0"/>
              <a:t> = 21, </a:t>
            </a:r>
            <a:r>
              <a:rPr lang="de-DE" dirty="0" err="1"/>
              <a:t>n_estimators</a:t>
            </a:r>
            <a:r>
              <a:rPr lang="de-DE" dirty="0"/>
              <a:t> = 500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9F7176-0A86-49CA-B526-538D64EF56AD}"/>
              </a:ext>
            </a:extLst>
          </p:cNvPr>
          <p:cNvSpPr txBox="1"/>
          <p:nvPr/>
        </p:nvSpPr>
        <p:spPr>
          <a:xfrm>
            <a:off x="7453665" y="4935738"/>
            <a:ext cx="2234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Random Forest </a:t>
            </a:r>
            <a:r>
              <a:rPr lang="de-DE" sz="1200" dirty="0" err="1"/>
              <a:t>using</a:t>
            </a:r>
            <a:r>
              <a:rPr lang="de-DE" sz="1200" dirty="0"/>
              <a:t> 12 </a:t>
            </a:r>
            <a:r>
              <a:rPr lang="de-DE" sz="1200" dirty="0" err="1"/>
              <a:t>features</a:t>
            </a:r>
            <a:endParaRPr lang="de-DE" sz="1200" dirty="0"/>
          </a:p>
          <a:p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Lending Club </a:t>
            </a:r>
            <a:r>
              <a:rPr lang="de-DE" sz="1200" dirty="0" err="1"/>
              <a:t>data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C705C0-0230-436B-A4BC-CE9B35C77074}"/>
              </a:ext>
            </a:extLst>
          </p:cNvPr>
          <p:cNvSpPr txBox="1"/>
          <p:nvPr/>
        </p:nvSpPr>
        <p:spPr>
          <a:xfrm>
            <a:off x="10124440" y="2544042"/>
            <a:ext cx="695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MSE</a:t>
            </a:r>
          </a:p>
        </p:txBody>
      </p:sp>
    </p:spTree>
    <p:extLst>
      <p:ext uri="{BB962C8B-B14F-4D97-AF65-F5344CB8AC3E}">
        <p14:creationId xmlns:p14="http://schemas.microsoft.com/office/powerpoint/2010/main" val="157142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References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09.10.2020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28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A4A886-A743-4B92-9F54-001D3D989C78}"/>
              </a:ext>
            </a:extLst>
          </p:cNvPr>
          <p:cNvSpPr txBox="1"/>
          <p:nvPr/>
        </p:nvSpPr>
        <p:spPr>
          <a:xfrm>
            <a:off x="914400" y="1392964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46C00C-186D-487F-8E15-B336C709DE42}"/>
              </a:ext>
            </a:extLst>
          </p:cNvPr>
          <p:cNvSpPr txBox="1"/>
          <p:nvPr/>
        </p:nvSpPr>
        <p:spPr>
          <a:xfrm>
            <a:off x="406400" y="1605280"/>
            <a:ext cx="1137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James, G.; Witten, D.; Hastie, T.; </a:t>
            </a:r>
            <a:r>
              <a:rPr lang="en-US" dirty="0" err="1"/>
              <a:t>Tibshirani</a:t>
            </a:r>
            <a:r>
              <a:rPr lang="en-US" dirty="0"/>
              <a:t>, R.: An Introduction to statistical learning with Applications in R. 2013.</a:t>
            </a:r>
          </a:p>
          <a:p>
            <a:endParaRPr lang="de-DE" dirty="0"/>
          </a:p>
          <a:p>
            <a:r>
              <a:rPr lang="de-DE" dirty="0" err="1"/>
              <a:t>Chakraborty</a:t>
            </a:r>
            <a:r>
              <a:rPr lang="de-DE" dirty="0"/>
              <a:t>, C.; Joseph, A.: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at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banks</a:t>
            </a:r>
            <a:r>
              <a:rPr lang="de-DE" dirty="0"/>
              <a:t>. </a:t>
            </a:r>
            <a:r>
              <a:rPr lang="de-DE" dirty="0" err="1"/>
              <a:t>Staff</a:t>
            </a:r>
            <a:r>
              <a:rPr lang="de-DE" dirty="0"/>
              <a:t> Working Paper </a:t>
            </a:r>
            <a:r>
              <a:rPr lang="de-DE" dirty="0" err="1"/>
              <a:t>No</a:t>
            </a:r>
            <a:r>
              <a:rPr lang="de-DE" dirty="0"/>
              <a:t>. 674. Bank </a:t>
            </a:r>
            <a:r>
              <a:rPr lang="de-DE" dirty="0" err="1"/>
              <a:t>of</a:t>
            </a:r>
            <a:r>
              <a:rPr lang="de-DE" dirty="0"/>
              <a:t> England. URL: </a:t>
            </a:r>
            <a:r>
              <a:rPr lang="de-DE" dirty="0">
                <a:hlinkClick r:id="rId2"/>
              </a:rPr>
              <a:t>https://www.bankofengland.co.uk/-/media/boe/files/working-paper/2017/machine-learning-at-central-banks.pdf?la=en&amp;hash=EF5C4AC6E7D7BDC1D68A4BD865EEF3D7EE5D7806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Protopapas</a:t>
            </a:r>
            <a:r>
              <a:rPr lang="de-DE" dirty="0"/>
              <a:t>, P.; Rader, K.; Dave, R.; Levine, M.: Data Science 1, </a:t>
            </a:r>
            <a:r>
              <a:rPr lang="de-DE" dirty="0" err="1"/>
              <a:t>Lecture</a:t>
            </a:r>
            <a:r>
              <a:rPr lang="de-DE" dirty="0"/>
              <a:t> #15: Regression </a:t>
            </a:r>
            <a:r>
              <a:rPr lang="de-DE" dirty="0" err="1"/>
              <a:t>Trees</a:t>
            </a:r>
            <a:r>
              <a:rPr lang="de-DE" dirty="0"/>
              <a:t> &amp; Random Forests. </a:t>
            </a:r>
            <a:r>
              <a:rPr lang="de-DE" dirty="0" err="1"/>
              <a:t>Lecture</a:t>
            </a:r>
            <a:r>
              <a:rPr lang="de-DE" dirty="0"/>
              <a:t> Notes. URL: </a:t>
            </a:r>
            <a:r>
              <a:rPr lang="en-US" dirty="0">
                <a:hlinkClick r:id="rId3"/>
              </a:rPr>
              <a:t>https://harvard-iacs.github.io/2017-CS109A/lectures/lecture15/presentation/lecture15_RandomForest.pdf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Scikit</a:t>
            </a:r>
            <a:r>
              <a:rPr lang="en-US" dirty="0"/>
              <a:t> learn homepage:</a:t>
            </a:r>
          </a:p>
          <a:p>
            <a:r>
              <a:rPr lang="en-US" dirty="0">
                <a:hlinkClick r:id="rId4"/>
              </a:rPr>
              <a:t>https://scikit-learn.org/stable/modules/tree.html</a:t>
            </a:r>
            <a:endParaRPr lang="en-US" dirty="0"/>
          </a:p>
          <a:p>
            <a:r>
              <a:rPr lang="en-US" dirty="0">
                <a:hlinkClick r:id="rId5"/>
              </a:rPr>
              <a:t>https://scikit-learn.org/stable/modules/generated/sklearn.tree.DecisionTreeRegressor.html</a:t>
            </a:r>
            <a:endParaRPr lang="en-US" dirty="0"/>
          </a:p>
          <a:p>
            <a:r>
              <a:rPr lang="en-US" dirty="0">
                <a:hlinkClick r:id="rId6"/>
              </a:rPr>
              <a:t>https://scikit-learn.org/stable/modules/generated/sklearn.tree.export_text.html </a:t>
            </a:r>
          </a:p>
          <a:p>
            <a:r>
              <a:rPr lang="en-US" dirty="0">
                <a:hlinkClick r:id="rId6"/>
              </a:rPr>
              <a:t>https://scikit-learn.org/stable/modules/generated/sklearn.tree.plot_tree.html</a:t>
            </a:r>
          </a:p>
          <a:p>
            <a:r>
              <a:rPr lang="en-US" dirty="0">
                <a:hlinkClick r:id="rId6"/>
              </a:rPr>
              <a:t>https://scikit-learn.org/stable/modules/ensemble.html</a:t>
            </a:r>
          </a:p>
          <a:p>
            <a:r>
              <a:rPr lang="en-US" dirty="0">
                <a:hlinkClick r:id="rId6"/>
              </a:rPr>
              <a:t>https://scikit-learn.org/stable/modules/generated/sklearn.ensemble.RandomForestRegressor.html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9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09.10.2020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3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FBE273-C62B-4640-80EA-7F795E62692A}"/>
              </a:ext>
            </a:extLst>
          </p:cNvPr>
          <p:cNvSpPr/>
          <p:nvPr/>
        </p:nvSpPr>
        <p:spPr>
          <a:xfrm>
            <a:off x="2551988" y="2148840"/>
            <a:ext cx="2973224" cy="282652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All possible </a:t>
            </a:r>
            <a:r>
              <a:rPr lang="de-DE" dirty="0" err="1"/>
              <a:t>manifestations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4DCB288-2D77-4691-B2E7-54AD65E77DD4}"/>
              </a:ext>
            </a:extLst>
          </p:cNvPr>
          <p:cNvSpPr/>
          <p:nvPr/>
        </p:nvSpPr>
        <p:spPr>
          <a:xfrm>
            <a:off x="3618787" y="3302166"/>
            <a:ext cx="1676400" cy="1425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B6F7B6-96D5-49D7-8E82-B96B84D47361}"/>
              </a:ext>
            </a:extLst>
          </p:cNvPr>
          <p:cNvCxnSpPr>
            <a:cxnSpLocks/>
          </p:cNvCxnSpPr>
          <p:nvPr/>
        </p:nvCxnSpPr>
        <p:spPr>
          <a:xfrm>
            <a:off x="5132817" y="4015027"/>
            <a:ext cx="15621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E628BC5-DC7F-4616-9D48-084E39884469}"/>
              </a:ext>
            </a:extLst>
          </p:cNvPr>
          <p:cNvSpPr/>
          <p:nvPr/>
        </p:nvSpPr>
        <p:spPr>
          <a:xfrm>
            <a:off x="6857287" y="3720569"/>
            <a:ext cx="1931350" cy="58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model</a:t>
            </a:r>
            <a:endParaRPr lang="en-US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22462D6-B209-42E5-9231-CA36E985590D}"/>
              </a:ext>
            </a:extLst>
          </p:cNvPr>
          <p:cNvCxnSpPr/>
          <p:nvPr/>
        </p:nvCxnSpPr>
        <p:spPr>
          <a:xfrm rot="10800000">
            <a:off x="5439753" y="2915826"/>
            <a:ext cx="2238998" cy="646275"/>
          </a:xfrm>
          <a:prstGeom prst="bentConnector3">
            <a:avLst>
              <a:gd name="adj1" fmla="val 38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0CB05C-5437-47CF-A53B-D690363347D7}"/>
              </a:ext>
            </a:extLst>
          </p:cNvPr>
          <p:cNvSpPr txBox="1"/>
          <p:nvPr/>
        </p:nvSpPr>
        <p:spPr>
          <a:xfrm>
            <a:off x="6086333" y="2572693"/>
            <a:ext cx="113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</a:t>
            </a:r>
            <a:r>
              <a:rPr lang="de-DE" dirty="0" err="1"/>
              <a:t>explains</a:t>
            </a:r>
            <a:r>
              <a:rPr lang="de-DE" dirty="0"/>
              <a:t>“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7E4BB7D-3831-473E-8D67-435BE216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 dirty="0"/>
              <a:t>Data Analysis I: Simple Model Application</a:t>
            </a:r>
          </a:p>
        </p:txBody>
      </p:sp>
    </p:spTree>
    <p:extLst>
      <p:ext uri="{BB962C8B-B14F-4D97-AF65-F5344CB8AC3E}">
        <p14:creationId xmlns:p14="http://schemas.microsoft.com/office/powerpoint/2010/main" val="30024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 txBox="1">
            <a:spLocks/>
          </p:cNvSpPr>
          <p:nvPr/>
        </p:nvSpPr>
        <p:spPr>
          <a:xfrm>
            <a:off x="838200" y="396240"/>
            <a:ext cx="8610600" cy="6197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600" dirty="0" err="1"/>
              <a:t>How</a:t>
            </a:r>
            <a:r>
              <a:rPr lang="de-DE" sz="3600" dirty="0"/>
              <a:t> do </a:t>
            </a:r>
            <a:r>
              <a:rPr lang="de-DE" sz="3600" dirty="0" err="1"/>
              <a:t>we</a:t>
            </a:r>
            <a:r>
              <a:rPr lang="de-DE" sz="3600" dirty="0"/>
              <a:t> </a:t>
            </a:r>
            <a:r>
              <a:rPr lang="de-DE" sz="3600" dirty="0" err="1"/>
              <a:t>model</a:t>
            </a:r>
            <a:r>
              <a:rPr lang="de-DE" sz="3600" dirty="0"/>
              <a:t> </a:t>
            </a:r>
            <a:r>
              <a:rPr lang="de-DE" sz="3600" dirty="0" err="1"/>
              <a:t>data</a:t>
            </a:r>
            <a:r>
              <a:rPr lang="de-DE" sz="3600" dirty="0"/>
              <a:t> / </a:t>
            </a:r>
            <a:r>
              <a:rPr lang="de-DE" sz="3600" dirty="0" err="1"/>
              <a:t>learn</a:t>
            </a:r>
            <a:r>
              <a:rPr lang="de-DE" sz="3600" dirty="0"/>
              <a:t> </a:t>
            </a:r>
            <a:r>
              <a:rPr lang="de-DE" sz="3600" dirty="0" err="1"/>
              <a:t>from</a:t>
            </a:r>
            <a:r>
              <a:rPr lang="de-DE" sz="3600" dirty="0"/>
              <a:t> </a:t>
            </a:r>
            <a:r>
              <a:rPr lang="de-DE" sz="3600" dirty="0" err="1"/>
              <a:t>data</a:t>
            </a:r>
            <a:r>
              <a:rPr lang="de-DE" sz="3600" dirty="0"/>
              <a:t>?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09.10.2020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7BA3B6-5475-4095-B04E-2945250B0819}"/>
              </a:ext>
            </a:extLst>
          </p:cNvPr>
          <p:cNvSpPr/>
          <p:nvPr/>
        </p:nvSpPr>
        <p:spPr>
          <a:xfrm>
            <a:off x="838200" y="949496"/>
            <a:ext cx="7033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: 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vs. </a:t>
            </a:r>
            <a:r>
              <a:rPr lang="de-DE" dirty="0" err="1"/>
              <a:t>unsupervised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7AA6CA-31E8-4DA7-A9D6-3A7246840747}"/>
              </a:ext>
            </a:extLst>
          </p:cNvPr>
          <p:cNvSpPr txBox="1"/>
          <p:nvPr/>
        </p:nvSpPr>
        <p:spPr>
          <a:xfrm>
            <a:off x="838200" y="2090172"/>
            <a:ext cx="10105724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68C1F"/>
            </a:solidFill>
          </a:ln>
        </p:spPr>
        <p:txBody>
          <a:bodyPr wrap="square" rtlCol="0">
            <a:spAutoFit/>
          </a:bodyPr>
          <a:lstStyle/>
          <a:p>
            <a:endParaRPr lang="de-DE" sz="2400" dirty="0"/>
          </a:p>
          <a:p>
            <a:r>
              <a:rPr lang="de-DE" sz="2400" b="1" dirty="0" err="1"/>
              <a:t>Unsupervised</a:t>
            </a:r>
            <a:r>
              <a:rPr lang="de-DE" sz="2400" b="1" dirty="0"/>
              <a:t> Learning: The </a:t>
            </a:r>
            <a:r>
              <a:rPr lang="de-DE" sz="2400" b="1" dirty="0" err="1"/>
              <a:t>data</a:t>
            </a:r>
            <a:r>
              <a:rPr lang="de-DE" sz="2400" b="1" dirty="0"/>
              <a:t> </a:t>
            </a:r>
            <a:r>
              <a:rPr lang="de-DE" sz="2400" b="1" dirty="0" err="1"/>
              <a:t>has</a:t>
            </a:r>
            <a:r>
              <a:rPr lang="de-DE" sz="2400" b="1" dirty="0"/>
              <a:t> </a:t>
            </a:r>
            <a:r>
              <a:rPr lang="de-DE" sz="2400" b="1" dirty="0" err="1"/>
              <a:t>no</a:t>
            </a:r>
            <a:r>
              <a:rPr lang="de-DE" sz="2400" b="1" dirty="0"/>
              <a:t> </a:t>
            </a:r>
            <a:r>
              <a:rPr lang="de-DE" sz="2400" b="1" dirty="0" err="1"/>
              <a:t>target</a:t>
            </a:r>
            <a:r>
              <a:rPr lang="de-DE" sz="2400" b="1" dirty="0"/>
              <a:t> </a:t>
            </a:r>
            <a:r>
              <a:rPr lang="de-DE" sz="2400" b="1" dirty="0" err="1"/>
              <a:t>attribute</a:t>
            </a:r>
            <a:endParaRPr lang="de-DE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We</a:t>
            </a:r>
            <a:r>
              <a:rPr lang="de-DE" sz="2400" dirty="0"/>
              <a:t> </a:t>
            </a:r>
            <a:r>
              <a:rPr lang="de-DE" sz="2400" dirty="0" err="1"/>
              <a:t>want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explore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find </a:t>
            </a:r>
            <a:r>
              <a:rPr lang="de-DE" sz="2400" dirty="0" err="1"/>
              <a:t>some</a:t>
            </a:r>
            <a:r>
              <a:rPr lang="de-DE" sz="2400" dirty="0"/>
              <a:t> </a:t>
            </a:r>
            <a:r>
              <a:rPr lang="de-DE" sz="2400" dirty="0" err="1"/>
              <a:t>intrinsic</a:t>
            </a:r>
            <a:r>
              <a:rPr lang="de-DE" sz="2400" dirty="0"/>
              <a:t> </a:t>
            </a:r>
            <a:r>
              <a:rPr lang="de-DE" sz="2400" dirty="0" err="1"/>
              <a:t>structures</a:t>
            </a:r>
            <a:r>
              <a:rPr lang="de-DE" sz="2400" dirty="0"/>
              <a:t> in </a:t>
            </a:r>
            <a:r>
              <a:rPr lang="de-DE" sz="2400" dirty="0" err="1"/>
              <a:t>it</a:t>
            </a: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r>
              <a:rPr lang="de-DE" sz="2400" b="1" dirty="0" err="1"/>
              <a:t>Supervised</a:t>
            </a:r>
            <a:r>
              <a:rPr lang="de-DE" sz="2400" b="1" dirty="0"/>
              <a:t> Learning: Discover </a:t>
            </a:r>
            <a:r>
              <a:rPr lang="de-DE" sz="2400" b="1" dirty="0" err="1"/>
              <a:t>patterns</a:t>
            </a:r>
            <a:r>
              <a:rPr lang="de-DE" sz="2400" b="1" dirty="0"/>
              <a:t> in </a:t>
            </a:r>
            <a:r>
              <a:rPr lang="de-DE" sz="2400" b="1" dirty="0" err="1"/>
              <a:t>the</a:t>
            </a:r>
            <a:r>
              <a:rPr lang="de-DE" sz="2400" b="1" dirty="0"/>
              <a:t> </a:t>
            </a:r>
            <a:r>
              <a:rPr lang="de-DE" sz="2400" b="1" dirty="0" err="1"/>
              <a:t>data</a:t>
            </a:r>
            <a:r>
              <a:rPr lang="de-DE" sz="2400" b="1" dirty="0"/>
              <a:t> </a:t>
            </a:r>
            <a:r>
              <a:rPr lang="de-DE" sz="2400" b="1" dirty="0" err="1"/>
              <a:t>that</a:t>
            </a:r>
            <a:r>
              <a:rPr lang="de-DE" sz="2400" b="1" dirty="0"/>
              <a:t> </a:t>
            </a:r>
            <a:r>
              <a:rPr lang="de-DE" sz="2400" b="1" dirty="0" err="1"/>
              <a:t>relate</a:t>
            </a:r>
            <a:r>
              <a:rPr lang="de-DE" sz="2400" b="1" dirty="0"/>
              <a:t> </a:t>
            </a:r>
            <a:r>
              <a:rPr lang="de-DE" sz="2400" b="1" dirty="0" err="1"/>
              <a:t>data</a:t>
            </a:r>
            <a:r>
              <a:rPr lang="de-DE" sz="2400" b="1" dirty="0"/>
              <a:t> </a:t>
            </a:r>
            <a:r>
              <a:rPr lang="de-DE" sz="2400" b="1" dirty="0" err="1"/>
              <a:t>attributes</a:t>
            </a:r>
            <a:r>
              <a:rPr lang="de-DE" sz="2400" b="1" dirty="0"/>
              <a:t> </a:t>
            </a:r>
            <a:r>
              <a:rPr lang="de-DE" sz="2400" b="1" dirty="0" err="1"/>
              <a:t>with</a:t>
            </a:r>
            <a:r>
              <a:rPr lang="de-DE" sz="2400" b="1" dirty="0"/>
              <a:t> a </a:t>
            </a:r>
            <a:r>
              <a:rPr lang="de-DE" sz="2400" b="1" dirty="0" err="1"/>
              <a:t>target</a:t>
            </a:r>
            <a:r>
              <a:rPr lang="de-DE" sz="2400" b="1" dirty="0"/>
              <a:t> (</a:t>
            </a:r>
            <a:r>
              <a:rPr lang="de-DE" sz="2400" b="1" dirty="0" err="1"/>
              <a:t>class</a:t>
            </a:r>
            <a:r>
              <a:rPr lang="de-DE" sz="2400" b="1" dirty="0"/>
              <a:t>) </a:t>
            </a:r>
            <a:r>
              <a:rPr lang="de-DE" sz="2400" b="1" dirty="0" err="1"/>
              <a:t>attribute</a:t>
            </a:r>
            <a:endParaRPr lang="de-DE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These </a:t>
            </a:r>
            <a:r>
              <a:rPr lang="de-DE" sz="2400" dirty="0" err="1"/>
              <a:t>patterns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then</a:t>
            </a:r>
            <a:r>
              <a:rPr lang="de-DE" sz="2400" dirty="0"/>
              <a:t> </a:t>
            </a:r>
            <a:r>
              <a:rPr lang="de-DE" sz="2400" dirty="0" err="1"/>
              <a:t>utilized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predict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values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target</a:t>
            </a:r>
            <a:r>
              <a:rPr lang="de-DE" sz="2400" dirty="0"/>
              <a:t> </a:t>
            </a:r>
            <a:r>
              <a:rPr lang="de-DE" sz="2400" dirty="0" err="1"/>
              <a:t>attribute</a:t>
            </a:r>
            <a:r>
              <a:rPr lang="de-DE" sz="2400" dirty="0"/>
              <a:t> in </a:t>
            </a:r>
            <a:r>
              <a:rPr lang="de-DE" sz="2400" dirty="0" err="1"/>
              <a:t>future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instances</a:t>
            </a:r>
            <a:endParaRPr lang="de-DE" sz="2400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2400" b="1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4A46395-1FA1-4E7D-957F-EB76E590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 dirty="0"/>
              <a:t>Data Analysis I: Simple Model Application</a:t>
            </a:r>
          </a:p>
        </p:txBody>
      </p:sp>
    </p:spTree>
    <p:extLst>
      <p:ext uri="{BB962C8B-B14F-4D97-AF65-F5344CB8AC3E}">
        <p14:creationId xmlns:p14="http://schemas.microsoft.com/office/powerpoint/2010/main" val="167185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Unsupervised</a:t>
            </a:r>
            <a:r>
              <a:rPr lang="de-DE" dirty="0"/>
              <a:t> Learning </a:t>
            </a:r>
            <a:r>
              <a:rPr lang="de-DE" dirty="0" err="1"/>
              <a:t>Example</a:t>
            </a:r>
            <a:r>
              <a:rPr lang="de-DE" dirty="0"/>
              <a:t>: Clustering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DE5A3D-18F7-4C50-B0A1-8CF2805DC20F}"/>
              </a:ext>
            </a:extLst>
          </p:cNvPr>
          <p:cNvSpPr/>
          <p:nvPr/>
        </p:nvSpPr>
        <p:spPr>
          <a:xfrm>
            <a:off x="558800" y="1873071"/>
            <a:ext cx="49987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Goal: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associations</a:t>
            </a:r>
            <a:r>
              <a:rPr lang="de-DE" dirty="0"/>
              <a:t>, i.e. </a:t>
            </a:r>
            <a:r>
              <a:rPr lang="de-DE" dirty="0" err="1"/>
              <a:t>grouping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previously</a:t>
            </a:r>
            <a:r>
              <a:rPr lang="de-DE" dirty="0"/>
              <a:t> </a:t>
            </a:r>
            <a:r>
              <a:rPr lang="de-DE" dirty="0" err="1"/>
              <a:t>unknown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err="1"/>
              <a:t>Applications</a:t>
            </a:r>
            <a:r>
              <a:rPr lang="de-DE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Anomaly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Recommending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Documents</a:t>
            </a:r>
            <a:r>
              <a:rPr lang="de-DE" dirty="0"/>
              <a:t> </a:t>
            </a:r>
            <a:r>
              <a:rPr lang="de-DE" dirty="0" err="1"/>
              <a:t>grouping</a:t>
            </a: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customers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interests</a:t>
            </a:r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83DB27-9F87-4D11-9178-876E8BBA93F7}"/>
              </a:ext>
            </a:extLst>
          </p:cNvPr>
          <p:cNvSpPr/>
          <p:nvPr/>
        </p:nvSpPr>
        <p:spPr>
          <a:xfrm>
            <a:off x="5847540" y="189908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1" dirty="0" err="1"/>
              <a:t>Example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Imagine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movies</a:t>
            </a:r>
            <a:r>
              <a:rPr lang="de-DE" dirty="0"/>
              <a:t> and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classify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reviews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films</a:t>
            </a:r>
            <a:r>
              <a:rPr lang="de-DE" dirty="0"/>
              <a:t>.</a:t>
            </a:r>
          </a:p>
        </p:txBody>
      </p:sp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E75AE7-B214-4CE1-A7D1-FD11D7DC5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740" y="2957974"/>
            <a:ext cx="2686425" cy="248637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ED14411-259F-4EFD-A634-470EA4B9DF91}"/>
              </a:ext>
            </a:extLst>
          </p:cNvPr>
          <p:cNvSpPr/>
          <p:nvPr/>
        </p:nvSpPr>
        <p:spPr>
          <a:xfrm>
            <a:off x="8143265" y="3333324"/>
            <a:ext cx="680720" cy="81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AB19600-BEB3-4E09-B90C-9F4583C72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680" y="3072290"/>
            <a:ext cx="3010320" cy="237205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AD0A551-BE39-49EC-AE85-01739D419C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254" y="3402173"/>
            <a:ext cx="1209844" cy="90500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AE42C4A-F417-4254-8A7A-B0ACB6944C1A}"/>
              </a:ext>
            </a:extLst>
          </p:cNvPr>
          <p:cNvSpPr/>
          <p:nvPr/>
        </p:nvSpPr>
        <p:spPr>
          <a:xfrm>
            <a:off x="6096000" y="5444346"/>
            <a:ext cx="58475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will </a:t>
            </a:r>
            <a:r>
              <a:rPr lang="de-DE" dirty="0" err="1"/>
              <a:t>infer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different </a:t>
            </a:r>
            <a:r>
              <a:rPr lang="de-DE" dirty="0" err="1"/>
              <a:t>classes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knowing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689AE7-0E6D-40FA-8CCB-A152E0960604}"/>
              </a:ext>
            </a:extLst>
          </p:cNvPr>
          <p:cNvSpPr/>
          <p:nvPr/>
        </p:nvSpPr>
        <p:spPr>
          <a:xfrm>
            <a:off x="0" y="6319908"/>
            <a:ext cx="104749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Source: https://towardsdatascience.com/unsupervised-machine-learning-clustering-analysis-d40f2b34ae7e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B7A1DCF-9DBC-4180-8367-2303274A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 dirty="0"/>
              <a:t>Data Analysis I: Simple Model Application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E8F19F57-26B2-4A51-8FBE-6112AE24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4"/>
            <a:ext cx="1106904" cy="283946"/>
          </a:xfrm>
        </p:spPr>
        <p:txBody>
          <a:bodyPr/>
          <a:lstStyle/>
          <a:p>
            <a:r>
              <a:rPr lang="en-US"/>
              <a:t>09.10.2020</a:t>
            </a:r>
            <a:endParaRPr lang="en-US" dirty="0"/>
          </a:p>
        </p:txBody>
      </p:sp>
      <p:sp>
        <p:nvSpPr>
          <p:cNvPr id="13" name="Foliennummernplatzhalter 6">
            <a:extLst>
              <a:ext uri="{FF2B5EF4-FFF2-40B4-BE49-F238E27FC236}">
                <a16:creationId xmlns:a16="http://schemas.microsoft.com/office/drawing/2014/main" id="{1235256F-92EA-4C8B-80F0-00C822297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4"/>
            <a:ext cx="2743200" cy="283946"/>
          </a:xfrm>
        </p:spPr>
        <p:txBody>
          <a:bodyPr/>
          <a:lstStyle/>
          <a:p>
            <a:fld id="{D8D72B80-E946-4464-BFE9-94ED4EE3C2C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1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Supervised</a:t>
            </a:r>
            <a:r>
              <a:rPr lang="de-DE" dirty="0"/>
              <a:t> Learning </a:t>
            </a:r>
            <a:r>
              <a:rPr lang="de-DE" dirty="0" err="1"/>
              <a:t>Example</a:t>
            </a:r>
            <a:r>
              <a:rPr lang="de-DE" dirty="0"/>
              <a:t> 1: Classification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09.10.2020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5A820-56AE-4012-8B78-F95392F81725}"/>
              </a:ext>
            </a:extLst>
          </p:cNvPr>
          <p:cNvSpPr txBox="1"/>
          <p:nvPr/>
        </p:nvSpPr>
        <p:spPr>
          <a:xfrm>
            <a:off x="461474" y="1953455"/>
            <a:ext cx="5161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Target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b="1" dirty="0" err="1"/>
              <a:t>categorial</a:t>
            </a:r>
            <a:r>
              <a:rPr lang="de-DE" dirty="0"/>
              <a:t> (a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), </a:t>
            </a:r>
            <a:br>
              <a:rPr lang="en-US" dirty="0"/>
            </a:br>
            <a:r>
              <a:rPr lang="en-US" dirty="0"/>
              <a:t>e.g. the genre of a video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Goal</a:t>
            </a:r>
            <a:r>
              <a:rPr lang="en-US" dirty="0"/>
              <a:t>: Train a model that detects patterns in the data in order to assign observations to one of theses classes</a:t>
            </a: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8657E2-9958-4B3B-AF89-CCC2F89DAE1C}"/>
              </a:ext>
            </a:extLst>
          </p:cNvPr>
          <p:cNvSpPr txBox="1"/>
          <p:nvPr/>
        </p:nvSpPr>
        <p:spPr>
          <a:xfrm>
            <a:off x="461474" y="3769362"/>
            <a:ext cx="4575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Example</a:t>
            </a:r>
            <a:endParaRPr lang="de-DE" b="1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genre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game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FE209D-F66B-46BB-8688-A87991472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661" y="1815118"/>
            <a:ext cx="4462013" cy="2948809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E2C9EA-AECA-47E1-A618-E3688C1E1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97639"/>
            <a:ext cx="724454" cy="26662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3D889F-1B71-47E7-AE16-10FF15017B58}"/>
              </a:ext>
            </a:extLst>
          </p:cNvPr>
          <p:cNvSpPr txBox="1"/>
          <p:nvPr/>
        </p:nvSpPr>
        <p:spPr>
          <a:xfrm>
            <a:off x="6000079" y="4763927"/>
            <a:ext cx="785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Genres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0D9A7A-4FD0-4E01-8BFE-B468D2298497}"/>
              </a:ext>
            </a:extLst>
          </p:cNvPr>
          <p:cNvSpPr txBox="1"/>
          <p:nvPr/>
        </p:nvSpPr>
        <p:spPr>
          <a:xfrm>
            <a:off x="9160598" y="4763927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Games</a:t>
            </a: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9A739C-B270-4CFC-942E-BDACB36C9EF7}"/>
              </a:ext>
            </a:extLst>
          </p:cNvPr>
          <p:cNvSpPr/>
          <p:nvPr/>
        </p:nvSpPr>
        <p:spPr>
          <a:xfrm>
            <a:off x="7540661" y="2452643"/>
            <a:ext cx="928221" cy="213645"/>
          </a:xfrm>
          <a:prstGeom prst="rect">
            <a:avLst/>
          </a:prstGeom>
          <a:noFill/>
          <a:ln w="28575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75E21C-FE38-4EF8-B6FD-D1C526290027}"/>
              </a:ext>
            </a:extLst>
          </p:cNvPr>
          <p:cNvSpPr/>
          <p:nvPr/>
        </p:nvSpPr>
        <p:spPr>
          <a:xfrm>
            <a:off x="7540660" y="4519660"/>
            <a:ext cx="928221" cy="213645"/>
          </a:xfrm>
          <a:prstGeom prst="rect">
            <a:avLst/>
          </a:prstGeom>
          <a:noFill/>
          <a:ln w="28575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422D5E-76C5-428A-AC7C-5C23BCE9D5BE}"/>
              </a:ext>
            </a:extLst>
          </p:cNvPr>
          <p:cNvSpPr/>
          <p:nvPr/>
        </p:nvSpPr>
        <p:spPr>
          <a:xfrm>
            <a:off x="11219731" y="2452643"/>
            <a:ext cx="656073" cy="213645"/>
          </a:xfrm>
          <a:prstGeom prst="rect">
            <a:avLst/>
          </a:prstGeom>
          <a:noFill/>
          <a:ln w="28575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7B210C-2F33-40C2-BF95-5D56C6C60FF6}"/>
              </a:ext>
            </a:extLst>
          </p:cNvPr>
          <p:cNvSpPr/>
          <p:nvPr/>
        </p:nvSpPr>
        <p:spPr>
          <a:xfrm>
            <a:off x="11219730" y="4519659"/>
            <a:ext cx="656073" cy="213645"/>
          </a:xfrm>
          <a:prstGeom prst="rect">
            <a:avLst/>
          </a:prstGeom>
          <a:noFill/>
          <a:ln w="28575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D0A356-7EE5-4438-9DE6-C325B561B3F1}"/>
              </a:ext>
            </a:extLst>
          </p:cNvPr>
          <p:cNvSpPr txBox="1"/>
          <p:nvPr/>
        </p:nvSpPr>
        <p:spPr>
          <a:xfrm>
            <a:off x="1266332" y="5695122"/>
            <a:ext cx="871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 Games </a:t>
            </a:r>
            <a:r>
              <a:rPr lang="de-DE" dirty="0" err="1">
                <a:sym typeface="Wingdings" panose="05000000000000000000" pitchFamily="2" charset="2"/>
              </a:rPr>
              <a:t>having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word</a:t>
            </a:r>
            <a:r>
              <a:rPr lang="de-DE" dirty="0">
                <a:sym typeface="Wingdings" panose="05000000000000000000" pitchFamily="2" charset="2"/>
              </a:rPr>
              <a:t> „</a:t>
            </a:r>
            <a:r>
              <a:rPr lang="de-DE" dirty="0" err="1">
                <a:sym typeface="Wingdings" panose="05000000000000000000" pitchFamily="2" charset="2"/>
              </a:rPr>
              <a:t>Kart</a:t>
            </a:r>
            <a:r>
              <a:rPr lang="de-DE" dirty="0">
                <a:sym typeface="Wingdings" panose="05000000000000000000" pitchFamily="2" charset="2"/>
              </a:rPr>
              <a:t>“ in </a:t>
            </a:r>
            <a:r>
              <a:rPr lang="de-DE" dirty="0" err="1">
                <a:sym typeface="Wingdings" panose="05000000000000000000" pitchFamily="2" charset="2"/>
              </a:rPr>
              <a:t>their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name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highly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likely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„Racing“ </a:t>
            </a:r>
            <a:r>
              <a:rPr lang="de-DE" dirty="0" err="1">
                <a:sym typeface="Wingdings" panose="05000000000000000000" pitchFamily="2" charset="2"/>
              </a:rPr>
              <a:t>genre</a:t>
            </a:r>
            <a:endParaRPr 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3301B6F-2AE6-490C-A23B-8F8D6A691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 dirty="0"/>
              <a:t>Data Analysis I: Simple Model Application</a:t>
            </a:r>
          </a:p>
        </p:txBody>
      </p:sp>
    </p:spTree>
    <p:extLst>
      <p:ext uri="{BB962C8B-B14F-4D97-AF65-F5344CB8AC3E}">
        <p14:creationId xmlns:p14="http://schemas.microsoft.com/office/powerpoint/2010/main" val="335869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B7638B8-DC1C-40B7-8891-A435AD4C6F39}"/>
              </a:ext>
            </a:extLst>
          </p:cNvPr>
          <p:cNvCxnSpPr>
            <a:cxnSpLocks/>
          </p:cNvCxnSpPr>
          <p:nvPr/>
        </p:nvCxnSpPr>
        <p:spPr>
          <a:xfrm>
            <a:off x="8733802" y="3356663"/>
            <a:ext cx="0" cy="2820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>
            <a:extLst>
              <a:ext uri="{FF2B5EF4-FFF2-40B4-BE49-F238E27FC236}">
                <a16:creationId xmlns:a16="http://schemas.microsoft.com/office/drawing/2014/main" id="{BD6AC0DB-6CEC-447C-9A50-0B1EB0EE2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8102" y="1532106"/>
            <a:ext cx="5518237" cy="379378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78640216-8329-4131-8A23-C53E471EDB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7738" y="1570606"/>
            <a:ext cx="5486400" cy="3771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Supervised</a:t>
            </a:r>
            <a:r>
              <a:rPr lang="de-DE" dirty="0"/>
              <a:t> Learning </a:t>
            </a:r>
            <a:r>
              <a:rPr lang="de-DE" dirty="0" err="1"/>
              <a:t>Example</a:t>
            </a:r>
            <a:r>
              <a:rPr lang="de-DE" dirty="0"/>
              <a:t> 2: Regression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09.10.2020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83F324-AB88-4D8B-8D3D-25BC2F8D3F1B}"/>
                  </a:ext>
                </a:extLst>
              </p:cNvPr>
              <p:cNvSpPr txBox="1"/>
              <p:nvPr/>
            </p:nvSpPr>
            <p:spPr>
              <a:xfrm>
                <a:off x="838200" y="1311916"/>
                <a:ext cx="5391684" cy="4653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Target </a:t>
                </a:r>
                <a:r>
                  <a:rPr lang="de-DE" dirty="0" err="1"/>
                  <a:t>value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b="1" dirty="0" err="1"/>
                  <a:t>continuous</a:t>
                </a:r>
                <a:r>
                  <a:rPr lang="de-DE" dirty="0"/>
                  <a:t>,</a:t>
                </a:r>
                <a:br>
                  <a:rPr lang="de-DE" dirty="0"/>
                </a:br>
                <a:r>
                  <a:rPr lang="de-DE" dirty="0"/>
                  <a:t>e.g. Global Sales in $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/>
                  <a:t>Goal</a:t>
                </a:r>
                <a:r>
                  <a:rPr lang="de-DE" dirty="0"/>
                  <a:t>: Find a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explaining</a:t>
                </a:r>
                <a:r>
                  <a:rPr lang="de-DE" dirty="0"/>
                  <a:t> variables</a:t>
                </a:r>
                <a:br>
                  <a:rPr lang="de-DE" dirty="0"/>
                </a:b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minimize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sum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squared</a:t>
                </a:r>
                <a:r>
                  <a:rPr lang="de-DE" dirty="0"/>
                  <a:t> </a:t>
                </a:r>
                <a:r>
                  <a:rPr lang="de-DE" dirty="0" err="1"/>
                  <a:t>errors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In a </a:t>
                </a:r>
                <a:r>
                  <a:rPr lang="de-DE" dirty="0" err="1"/>
                  <a:t>two</a:t>
                </a:r>
                <a:r>
                  <a:rPr lang="de-DE" dirty="0"/>
                  <a:t>-dimensional </a:t>
                </a:r>
                <a:r>
                  <a:rPr lang="de-DE" dirty="0" err="1"/>
                  <a:t>problem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:r>
                  <a:rPr lang="de-DE" dirty="0" err="1"/>
                  <a:t>has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form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ß</m:t>
                        </m:r>
                      </m:e>
                      <m:sub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r>
                  <a:rPr lang="de-DE" dirty="0"/>
                  <a:t>	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br>
                  <a:rPr lang="de-DE" b="0" dirty="0"/>
                </a:br>
                <a:br>
                  <a:rPr lang="de-DE" b="0" dirty="0"/>
                </a:br>
                <a:r>
                  <a:rPr lang="de-DE" b="0" dirty="0" err="1"/>
                  <a:t>where</a:t>
                </a:r>
                <a:r>
                  <a:rPr lang="de-DE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de-DE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83F324-AB88-4D8B-8D3D-25BC2F8D3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11916"/>
                <a:ext cx="5391684" cy="4653518"/>
              </a:xfrm>
              <a:prstGeom prst="rect">
                <a:avLst/>
              </a:prstGeom>
              <a:blipFill>
                <a:blip r:embed="rId6"/>
                <a:stretch>
                  <a:fillRect l="-792" t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68197F5-7E97-4AEC-AC56-1B697A389369}"/>
              </a:ext>
            </a:extLst>
          </p:cNvPr>
          <p:cNvSpPr txBox="1"/>
          <p:nvPr/>
        </p:nvSpPr>
        <p:spPr>
          <a:xfrm>
            <a:off x="838200" y="5208787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Example</a:t>
            </a:r>
            <a:endParaRPr lang="de-DE" b="1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global </a:t>
            </a:r>
            <a:r>
              <a:rPr lang="de-DE" dirty="0" err="1"/>
              <a:t>video</a:t>
            </a:r>
            <a:r>
              <a:rPr lang="de-DE" dirty="0"/>
              <a:t> game </a:t>
            </a:r>
            <a:r>
              <a:rPr lang="de-DE" dirty="0" err="1"/>
              <a:t>sales</a:t>
            </a:r>
            <a:r>
              <a:rPr lang="de-DE" dirty="0"/>
              <a:t> in a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game </a:t>
            </a:r>
            <a:r>
              <a:rPr lang="de-DE" dirty="0" err="1"/>
              <a:t>realeases</a:t>
            </a:r>
            <a:r>
              <a:rPr lang="de-DE" dirty="0"/>
              <a:t> in a </a:t>
            </a:r>
            <a:r>
              <a:rPr lang="de-DE" dirty="0" err="1"/>
              <a:t>year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017538-450C-446D-B6C1-BE12C7AF3072}"/>
                  </a:ext>
                </a:extLst>
              </p:cNvPr>
              <p:cNvSpPr txBox="1"/>
              <p:nvPr/>
            </p:nvSpPr>
            <p:spPr>
              <a:xfrm>
                <a:off x="6096000" y="5490022"/>
                <a:ext cx="5486400" cy="679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𝐺𝑙𝑜𝑏𝑎𝑙𝑆𝑎𝑙𝑒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𝑁𝑒𝑤𝐺𝑎𝑚𝑒𝑠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017538-450C-446D-B6C1-BE12C7AF3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490022"/>
                <a:ext cx="5486400" cy="679481"/>
              </a:xfrm>
              <a:prstGeom prst="rect">
                <a:avLst/>
              </a:prstGeom>
              <a:blipFill>
                <a:blip r:embed="rId7"/>
                <a:stretch>
                  <a:fillRect b="-4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7BA10A9-6240-4541-9F8F-B33614BE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 dirty="0"/>
              <a:t>Data Analysis I: Simple Model Application</a:t>
            </a:r>
          </a:p>
        </p:txBody>
      </p:sp>
    </p:spTree>
    <p:extLst>
      <p:ext uri="{BB962C8B-B14F-4D97-AF65-F5344CB8AC3E}">
        <p14:creationId xmlns:p14="http://schemas.microsoft.com/office/powerpoint/2010/main" val="271810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: </a:t>
            </a:r>
            <a:r>
              <a:rPr lang="de-DE" dirty="0" err="1"/>
              <a:t>Overfitting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09.10.2020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8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7BA10A9-6240-4541-9F8F-B33614BE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 dirty="0"/>
              <a:t>Data Analysis I: Simple Model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8745A-39BA-48E3-A493-FF4544E50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71" y="1136469"/>
            <a:ext cx="5617297" cy="3351757"/>
          </a:xfrm>
          <a:prstGeom prst="rect">
            <a:avLst/>
          </a:prstGeom>
        </p:spPr>
      </p:pic>
      <p:pic>
        <p:nvPicPr>
          <p:cNvPr id="8" name="Picture 7" descr="A close up of a mans face&#10;&#10;Description automatically generated">
            <a:extLst>
              <a:ext uri="{FF2B5EF4-FFF2-40B4-BE49-F238E27FC236}">
                <a16:creationId xmlns:a16="http://schemas.microsoft.com/office/drawing/2014/main" id="{BCDA94E8-548F-48C9-94E6-5EDE5E65D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934" y="1060357"/>
            <a:ext cx="5670846" cy="35039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81BDE3-65A0-402A-B33C-B4EFE3271470}"/>
              </a:ext>
            </a:extLst>
          </p:cNvPr>
          <p:cNvSpPr txBox="1"/>
          <p:nvPr/>
        </p:nvSpPr>
        <p:spPr>
          <a:xfrm>
            <a:off x="1737572" y="4379671"/>
            <a:ext cx="201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Linear </a:t>
            </a:r>
            <a:r>
              <a:rPr lang="de-DE" dirty="0" err="1"/>
              <a:t>classification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A66B58-D64A-4965-BBC0-31F3344B5BAD}"/>
              </a:ext>
            </a:extLst>
          </p:cNvPr>
          <p:cNvSpPr txBox="1"/>
          <p:nvPr/>
        </p:nvSpPr>
        <p:spPr>
          <a:xfrm>
            <a:off x="8056729" y="4379671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Overfitted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3D1DA8-92A6-4921-814C-49BEB8954D65}"/>
              </a:ext>
            </a:extLst>
          </p:cNvPr>
          <p:cNvSpPr txBox="1"/>
          <p:nvPr/>
        </p:nvSpPr>
        <p:spPr>
          <a:xfrm>
            <a:off x="523240" y="4977142"/>
            <a:ext cx="10967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Overfitting</a:t>
            </a:r>
            <a:r>
              <a:rPr lang="de-DE" dirty="0"/>
              <a:t>? So </a:t>
            </a:r>
            <a:r>
              <a:rPr lang="de-DE" dirty="0" err="1"/>
              <a:t>what</a:t>
            </a:r>
            <a:r>
              <a:rPr lang="de-DE" dirty="0"/>
              <a:t>?!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performs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on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!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Yet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produced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corresponds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closely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and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therefore</a:t>
            </a:r>
            <a:r>
              <a:rPr lang="de-DE" dirty="0"/>
              <a:t> fail </a:t>
            </a:r>
            <a:r>
              <a:rPr lang="de-DE" dirty="0" err="1"/>
              <a:t>to</a:t>
            </a:r>
            <a:r>
              <a:rPr lang="de-DE" dirty="0"/>
              <a:t> fit </a:t>
            </a:r>
            <a:r>
              <a:rPr lang="de-DE" dirty="0" err="1"/>
              <a:t>unseen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observations</a:t>
            </a:r>
            <a:r>
              <a:rPr lang="de-DE" dirty="0"/>
              <a:t> </a:t>
            </a:r>
            <a:r>
              <a:rPr lang="de-DE" dirty="0" err="1"/>
              <a:t>reliably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We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want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generalizing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model</a:t>
            </a:r>
            <a:r>
              <a:rPr lang="de-DE" dirty="0">
                <a:sym typeface="Wingdings" panose="05000000000000000000" pitchFamily="2" charset="2"/>
              </a:rPr>
              <a:t>!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BF8C6-A207-4486-B9FD-872FB014A863}"/>
              </a:ext>
            </a:extLst>
          </p:cNvPr>
          <p:cNvSpPr txBox="1"/>
          <p:nvPr/>
        </p:nvSpPr>
        <p:spPr>
          <a:xfrm>
            <a:off x="8555299" y="6297056"/>
            <a:ext cx="3636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Source: J. M. Buhmann – Lectures on </a:t>
            </a:r>
            <a:r>
              <a:rPr lang="de-DE" sz="1200" dirty="0" err="1"/>
              <a:t>Machine</a:t>
            </a:r>
            <a:r>
              <a:rPr lang="de-DE" sz="1200" dirty="0"/>
              <a:t> Learning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6482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overcome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overfitting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09.10.2020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9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7BA10A9-6240-4541-9F8F-B33614BE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 dirty="0"/>
              <a:t>Data Analysis I: Simple Model Application</a:t>
            </a:r>
          </a:p>
        </p:txBody>
      </p:sp>
      <p:pic>
        <p:nvPicPr>
          <p:cNvPr id="40" name="Picture 3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B136B3-A889-4A93-8966-7D7ABB377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2" y="1717150"/>
            <a:ext cx="7265503" cy="385308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931DC25-2AE6-42C1-AC88-E7622DC29901}"/>
              </a:ext>
            </a:extLst>
          </p:cNvPr>
          <p:cNvSpPr txBox="1"/>
          <p:nvPr/>
        </p:nvSpPr>
        <p:spPr>
          <a:xfrm>
            <a:off x="7454084" y="2628032"/>
            <a:ext cx="41378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Train: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Validation: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validate</a:t>
            </a:r>
            <a:r>
              <a:rPr lang="de-DE" dirty="0"/>
              <a:t> and </a:t>
            </a:r>
            <a:r>
              <a:rPr lang="de-DE" dirty="0" err="1"/>
              <a:t>adjust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Test: </a:t>
            </a:r>
            <a:r>
              <a:rPr lang="de-DE" dirty="0" err="1"/>
              <a:t>unseen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an </a:t>
            </a:r>
            <a:r>
              <a:rPr lang="de-DE" dirty="0" err="1"/>
              <a:t>unbiased</a:t>
            </a:r>
            <a:r>
              <a:rPr lang="de-DE" dirty="0"/>
              <a:t> final </a:t>
            </a:r>
            <a:r>
              <a:rPr lang="de-DE" dirty="0" err="1"/>
              <a:t>estimate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48EE45-7F6E-45EE-9A5D-23029396CA2B}"/>
              </a:ext>
            </a:extLst>
          </p:cNvPr>
          <p:cNvSpPr/>
          <p:nvPr/>
        </p:nvSpPr>
        <p:spPr>
          <a:xfrm>
            <a:off x="6493933" y="6305612"/>
            <a:ext cx="97366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Source: https://stats.stackexchange.com/questions/410118/cross-validation-vs-train-validation-test</a:t>
            </a:r>
          </a:p>
        </p:txBody>
      </p:sp>
    </p:spTree>
    <p:extLst>
      <p:ext uri="{BB962C8B-B14F-4D97-AF65-F5344CB8AC3E}">
        <p14:creationId xmlns:p14="http://schemas.microsoft.com/office/powerpoint/2010/main" val="28692486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8.4777"/>
  <p:tag name="ORIGINALWIDTH" val="2242.97"/>
  <p:tag name="LATEXADDIN" val="\documentclass{article}&#10;\usepackage{amsmath}&#10;\pagestyle{empty}&#10;\begin{document}&#10;&#10;&#10;$H(Y|X) = \frac{1}{m}\sum_{j=1}^k\sum_{i=1}^{m_j}(y_i - \mu_j|_{x_i \in X_j})^2$&#10;&#10;\end{document}"/>
  <p:tag name="IGUANATEXSIZE" val="18"/>
  <p:tag name="IGUANATEXCURSOR" val="110"/>
  <p:tag name="TRANSPARENCY" val="True"/>
  <p:tag name="FILENAME" val=""/>
  <p:tag name="LATEXENGINEID" val="0"/>
  <p:tag name="TEMPFOLDER" val="c:\t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585859"/>
      </a:dk2>
      <a:lt2>
        <a:srgbClr val="E7E7E7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3650</Words>
  <Application>Microsoft Office PowerPoint</Application>
  <PresentationFormat>Widescreen</PresentationFormat>
  <Paragraphs>545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Data Analysis I: Simple Model Application</vt:lpstr>
      <vt:lpstr>PowerPoint Presentation</vt:lpstr>
      <vt:lpstr>What is a model?</vt:lpstr>
      <vt:lpstr>PowerPoint Presentation</vt:lpstr>
      <vt:lpstr>Unsupervised Learning Example: Clustering</vt:lpstr>
      <vt:lpstr>Supervised Learning Example 1: Classification</vt:lpstr>
      <vt:lpstr>Supervised Learning Example 2: Regression</vt:lpstr>
      <vt:lpstr>Problems with modelling: Overfitting</vt:lpstr>
      <vt:lpstr>How to overcome problems of overfitting?</vt:lpstr>
      <vt:lpstr>Recap and what this session is about</vt:lpstr>
      <vt:lpstr>Table of Contents</vt:lpstr>
      <vt:lpstr>What is a decision tree?</vt:lpstr>
      <vt:lpstr>Introductory example and problem formulation</vt:lpstr>
      <vt:lpstr>The concept of the Regression Tree</vt:lpstr>
      <vt:lpstr>Learning algorithm of a Regression Tree</vt:lpstr>
      <vt:lpstr>Stopping conditions for Regression Trees</vt:lpstr>
      <vt:lpstr>Using the Regression Tree for prediction</vt:lpstr>
      <vt:lpstr>DecisionTreeRegressor in Python (not complete)</vt:lpstr>
      <vt:lpstr>Plotting the Tree</vt:lpstr>
      <vt:lpstr>Case study: Lending Club Motivation for using Decision Trees for our data set</vt:lpstr>
      <vt:lpstr>Exercise 1: Decision Tree Regression</vt:lpstr>
      <vt:lpstr>Limitations of Decision Trees</vt:lpstr>
      <vt:lpstr>Table of Contents</vt:lpstr>
      <vt:lpstr>The concept of Random Forests</vt:lpstr>
      <vt:lpstr>RandomForestRegressor in Python (not complete)</vt:lpstr>
      <vt:lpstr>Exercise 2: Random Forest Regression</vt:lpstr>
      <vt:lpstr>Outlook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 Lausen</dc:creator>
  <cp:lastModifiedBy>Jens Lausen</cp:lastModifiedBy>
  <cp:revision>288</cp:revision>
  <dcterms:created xsi:type="dcterms:W3CDTF">2019-07-29T13:40:06Z</dcterms:created>
  <dcterms:modified xsi:type="dcterms:W3CDTF">2020-10-08T08:12:42Z</dcterms:modified>
</cp:coreProperties>
</file>