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3" r:id="rId2"/>
    <p:sldId id="273" r:id="rId3"/>
    <p:sldId id="264" r:id="rId4"/>
    <p:sldId id="267" r:id="rId5"/>
    <p:sldId id="268" r:id="rId6"/>
    <p:sldId id="269" r:id="rId7"/>
    <p:sldId id="270" r:id="rId8"/>
    <p:sldId id="274" r:id="rId9"/>
    <p:sldId id="271" r:id="rId10"/>
    <p:sldId id="272" r:id="rId11"/>
    <p:sldId id="265" r:id="rId12"/>
    <p:sldId id="266" r:id="rId13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8" autoAdjust="0"/>
    <p:restoredTop sz="94660" autoAdjust="0"/>
  </p:normalViewPr>
  <p:slideViewPr>
    <p:cSldViewPr snapToGrid="0" snapToObjects="1">
      <p:cViewPr varScale="1">
        <p:scale>
          <a:sx n="119" d="100"/>
          <a:sy n="119" d="100"/>
        </p:scale>
        <p:origin x="186" y="69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-3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57AA6-78D8-4DB2-A94D-36AF829E7CCA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68EC6-1DEA-4AD9-8D5F-0FD32406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73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Demos - alternate between Windows and Linux</a:t>
            </a:r>
            <a:endParaRPr lang="en-US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connection to Azure SQL server (on both platforms)</a:t>
            </a:r>
            <a:endParaRPr lang="en-US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a new SQL document and connect to server (show connection info on status bar)</a:t>
            </a:r>
            <a:endParaRPr lang="en-US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Database for Grail Trivia</a:t>
            </a:r>
            <a:endParaRPr lang="en-US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Table for Grail Trivia</a:t>
            </a:r>
            <a:endParaRPr lang="en-US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Trivia items into table</a:t>
            </a:r>
            <a:endParaRPr lang="en-US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 Trivia items from table</a:t>
            </a:r>
            <a:endParaRPr lang="en-US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68EC6-1DEA-4AD9-8D5F-0FD324066B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4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65163" y="2722694"/>
            <a:ext cx="2694961" cy="673740"/>
          </a:xfrm>
          <a:prstGeom prst="rect">
            <a:avLst/>
          </a:prstGeom>
        </p:spPr>
      </p:pic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3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812133" y="3247971"/>
            <a:ext cx="180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Lucida Sans" panose="020B0602030504020204" pitchFamily="34" charset="0"/>
              </a:rPr>
              <a:t>#</a:t>
            </a:r>
            <a:r>
              <a:rPr lang="en-US" sz="1600" b="1" dirty="0" err="1">
                <a:latin typeface="Lucida Sans" panose="020B0602030504020204" pitchFamily="34" charset="0"/>
              </a:rPr>
              <a:t>SQLSatATL</a:t>
            </a:r>
            <a:endParaRPr lang="en-US" b="1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038" y="1439813"/>
            <a:ext cx="10800000" cy="4436483"/>
          </a:xfrm>
        </p:spPr>
        <p:txBody>
          <a:bodyPr lIns="182880"/>
          <a:lstStyle>
            <a:lvl1pPr marL="571500" indent="-571500"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1pPr>
            <a:lvl2pPr marL="1033227" indent="-457200">
              <a:buFont typeface="Arial" panose="020B0604020202020204" pitchFamily="34" charset="0"/>
              <a:buChar char="•"/>
              <a:defRPr>
                <a:solidFill>
                  <a:srgbClr val="474947"/>
                </a:solidFill>
              </a:defRPr>
            </a:lvl2pPr>
            <a:lvl3pPr marL="1494953" indent="-342900">
              <a:buFont typeface="Arial" panose="020B0604020202020204" pitchFamily="34" charset="0"/>
              <a:buChar char="•"/>
              <a:defRPr>
                <a:solidFill>
                  <a:srgbClr val="474947"/>
                </a:solidFill>
              </a:defRPr>
            </a:lvl3pPr>
            <a:lvl4pPr marL="2070979" indent="-342900">
              <a:buFont typeface="Arial" panose="020B0604020202020204" pitchFamily="34" charset="0"/>
              <a:buChar char="•"/>
              <a:defRPr>
                <a:solidFill>
                  <a:srgbClr val="474947"/>
                </a:solidFill>
              </a:defRPr>
            </a:lvl4pPr>
            <a:lvl5pPr marL="2647005" indent="-342900">
              <a:buFont typeface="Arial" panose="020B0604020202020204" pitchFamily="34" charset="0"/>
              <a:buChar char="•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833272" y="5808371"/>
            <a:ext cx="2687216" cy="671804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41702" y="6098776"/>
            <a:ext cx="133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" panose="020B0602030504020204" pitchFamily="34" charset="0"/>
              </a:rPr>
              <a:t>#</a:t>
            </a:r>
            <a:r>
              <a:rPr lang="en-US" sz="1400" dirty="0" err="1">
                <a:latin typeface="Lucida Sans" panose="020B0602030504020204" pitchFamily="34" charset="0"/>
              </a:rPr>
              <a:t>SQLSatATL</a:t>
            </a:r>
            <a:endParaRPr lang="en-US" sz="14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sql-database/sql-database-connect-query-vscode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mmconsulting.com/" TargetMode="External"/><Relationship Id="rId2" Type="http://schemas.openxmlformats.org/officeDocument/2006/relationships/hyperlink" Target="mailto:eric@flammconsulting.com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linux/sql-server-linux-develop-use-vscode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cs/setup/mac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48234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0070C0"/>
                </a:solidFill>
              </a:rPr>
              <a:t>Use Visual Studio Code to Access SQL Server from Windows (or Mac, or Linux, or ...)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Eric Flamm</a:t>
            </a:r>
          </a:p>
          <a:p>
            <a:r>
              <a:rPr lang="en-US" dirty="0"/>
              <a:t>Flamm Consulting, Inc.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Code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"server": "uxjf04zebq.database.windows.net",</a:t>
            </a:r>
          </a:p>
          <a:p>
            <a:pPr marL="0" indent="0">
              <a:buNone/>
            </a:pPr>
            <a:r>
              <a:rPr lang="en-US" dirty="0"/>
              <a:t>"database": "",</a:t>
            </a:r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dirty="0" err="1"/>
              <a:t>authenticationType</a:t>
            </a:r>
            <a:r>
              <a:rPr lang="en-US" dirty="0"/>
              <a:t>": "</a:t>
            </a:r>
            <a:r>
              <a:rPr lang="en-US" dirty="0" err="1"/>
              <a:t>SqlLogin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"user": "</a:t>
            </a:r>
            <a:r>
              <a:rPr lang="en-US" dirty="0" err="1"/>
              <a:t>eflamm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"password": "",</a:t>
            </a:r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dirty="0" err="1"/>
              <a:t>savePassword</a:t>
            </a:r>
            <a:r>
              <a:rPr lang="en-US" dirty="0"/>
              <a:t>": false,</a:t>
            </a:r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dirty="0" err="1"/>
              <a:t>profileName</a:t>
            </a:r>
            <a:r>
              <a:rPr lang="en-US" dirty="0"/>
              <a:t>": "</a:t>
            </a:r>
            <a:r>
              <a:rPr lang="en-US" dirty="0" err="1"/>
              <a:t>azuresql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dirty="0" err="1"/>
              <a:t>connectTimeout</a:t>
            </a:r>
            <a:r>
              <a:rPr lang="en-US" dirty="0"/>
              <a:t>": 30,</a:t>
            </a:r>
          </a:p>
          <a:p>
            <a:pPr marL="0" indent="0">
              <a:buNone/>
            </a:pPr>
            <a:r>
              <a:rPr lang="en-US" dirty="0"/>
              <a:t>"encrypt": true,</a:t>
            </a:r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dirty="0" err="1"/>
              <a:t>applicationName</a:t>
            </a:r>
            <a:r>
              <a:rPr lang="en-US" dirty="0"/>
              <a:t>": "</a:t>
            </a:r>
            <a:r>
              <a:rPr lang="en-US" dirty="0" err="1"/>
              <a:t>vscode-mssql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08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Use Visual Studio Code to connect and query data</a:t>
            </a:r>
            <a:r>
              <a:rPr lang="en-US" sz="2800" dirty="0"/>
              <a:t> (</a:t>
            </a:r>
            <a:r>
              <a:rPr lang="en-US" sz="2800" dirty="0">
                <a:hlinkClick r:id="rId2"/>
              </a:rPr>
              <a:t>https://docs.microsoft.com/en-us/azure/sql-database/sql-database-connect-query-vscode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4730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335" y="1439813"/>
            <a:ext cx="10421790" cy="4393037"/>
          </a:xfrm>
        </p:spPr>
        <p:txBody>
          <a:bodyPr lIns="457200" tIns="182880" rIns="0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Intro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About VS Code and the MS SQL Extension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Resources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64189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150" y="530091"/>
            <a:ext cx="8420719" cy="631176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719" y="1257415"/>
            <a:ext cx="8424228" cy="422378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800" b="1" dirty="0"/>
              <a:t>Independent Business Intelligence/Analytics Consultant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sz="1600" b="1" dirty="0"/>
              <a:t>MCP: Querying Microsoft SQL Server 2012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800" b="1" dirty="0"/>
              <a:t>Member of TAG Data Science and Analytics Society Board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800" b="1" dirty="0"/>
              <a:t>Active Volunteer with Atlanta Microsoft Database Forum (local PASS Chapter)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800" b="1" dirty="0"/>
              <a:t>Organizing Committee for Atlanta SQL Saturday since 2010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800" b="1" dirty="0"/>
              <a:t>Contact Info: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sz="1600" b="1" dirty="0"/>
              <a:t>E-mail: </a:t>
            </a:r>
            <a:r>
              <a:rPr lang="en-US" sz="1600" b="1" dirty="0">
                <a:hlinkClick r:id="rId2"/>
              </a:rPr>
              <a:t>eric@flammconsulting.com</a:t>
            </a:r>
            <a:endParaRPr lang="en-US" sz="1600" b="1" dirty="0"/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sz="1600" b="1" dirty="0"/>
              <a:t>Mobile: (678) 524-4256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sz="1600" b="1" dirty="0"/>
              <a:t>Twitter: @</a:t>
            </a:r>
            <a:r>
              <a:rPr lang="en-US" sz="1600" b="1" dirty="0" err="1"/>
              <a:t>eflamm</a:t>
            </a:r>
            <a:endParaRPr lang="en-US" sz="1600" b="1" dirty="0"/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sz="1600" b="1" dirty="0"/>
              <a:t>Web: </a:t>
            </a:r>
            <a:r>
              <a:rPr lang="en-US" sz="1600" b="1" dirty="0">
                <a:hlinkClick r:id="rId3"/>
              </a:rPr>
              <a:t>www.flammconsulting.com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2150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09253" lvl="2" indent="-457200" font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sz="2800" b="1" dirty="0"/>
              <a:t>Heard of VS Code?</a:t>
            </a:r>
            <a:endParaRPr lang="en-US" sz="3200" b="1" dirty="0"/>
          </a:p>
          <a:p>
            <a:pPr marL="1609253" lvl="2" indent="-457200" font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sz="2800" b="1" dirty="0"/>
              <a:t>Use VS Code?</a:t>
            </a:r>
            <a:endParaRPr lang="en-US" sz="3200" b="1" dirty="0"/>
          </a:p>
          <a:p>
            <a:pPr marL="1609253" lvl="2" indent="-457200" font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sz="2800" b="1" dirty="0"/>
              <a:t>Used VS Code with MS SQL?</a:t>
            </a:r>
            <a:endParaRPr lang="en-US" sz="3200" b="1" dirty="0"/>
          </a:p>
          <a:p>
            <a:pPr marL="1609253" lvl="2" indent="-457200" font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What… is the air-speed velocity of an 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unladen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swallow?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27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VS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Page: </a:t>
            </a:r>
            <a:r>
              <a:rPr lang="en-US" dirty="0">
                <a:hlinkClick r:id="rId2"/>
              </a:rPr>
              <a:t>code.visualstudio.com/</a:t>
            </a:r>
            <a:endParaRPr lang="en-US" dirty="0"/>
          </a:p>
          <a:p>
            <a:r>
              <a:rPr lang="en-US" dirty="0"/>
              <a:t>Built on Electron Shell using Python on Node.js</a:t>
            </a:r>
          </a:p>
          <a:p>
            <a:r>
              <a:rPr lang="en-US" dirty="0"/>
              <a:t>Built to support </a:t>
            </a:r>
            <a:r>
              <a:rPr lang="en-US" dirty="0" err="1"/>
              <a:t>Javascript</a:t>
            </a:r>
            <a:r>
              <a:rPr lang="en-US" dirty="0"/>
              <a:t>/</a:t>
            </a:r>
            <a:r>
              <a:rPr lang="en-US" dirty="0" err="1"/>
              <a:t>TypeScript</a:t>
            </a:r>
            <a:r>
              <a:rPr lang="en-US" dirty="0"/>
              <a:t> development</a:t>
            </a:r>
          </a:p>
          <a:p>
            <a:r>
              <a:rPr lang="en-US" dirty="0"/>
              <a:t>1000’s of extensions provide support for multiple languages/development environments</a:t>
            </a:r>
          </a:p>
        </p:txBody>
      </p:sp>
    </p:spTree>
    <p:extLst>
      <p:ext uri="{BB962C8B-B14F-4D97-AF65-F5344CB8AC3E}">
        <p14:creationId xmlns:p14="http://schemas.microsoft.com/office/powerpoint/2010/main" val="126059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MS SQL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Page: </a:t>
            </a:r>
            <a:r>
              <a:rPr lang="en-US" dirty="0">
                <a:hlinkClick r:id="rId2"/>
              </a:rPr>
              <a:t>docs.microsoft.com/</a:t>
            </a:r>
            <a:r>
              <a:rPr lang="en-US" dirty="0" err="1">
                <a:hlinkClick r:id="rId2"/>
              </a:rPr>
              <a:t>en</a:t>
            </a:r>
            <a:r>
              <a:rPr lang="en-US" dirty="0">
                <a:hlinkClick r:id="rId2"/>
              </a:rPr>
              <a:t>-us/</a:t>
            </a:r>
            <a:r>
              <a:rPr lang="en-US" dirty="0" err="1">
                <a:hlinkClick r:id="rId2"/>
              </a:rPr>
              <a:t>sql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linux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sql</a:t>
            </a:r>
            <a:r>
              <a:rPr lang="en-US" dirty="0">
                <a:hlinkClick r:id="rId2"/>
              </a:rPr>
              <a:t>-server-</a:t>
            </a:r>
            <a:r>
              <a:rPr lang="en-US" dirty="0" err="1">
                <a:hlinkClick r:id="rId2"/>
              </a:rPr>
              <a:t>linux</a:t>
            </a:r>
            <a:r>
              <a:rPr lang="en-US" dirty="0">
                <a:hlinkClick r:id="rId2"/>
              </a:rPr>
              <a:t>-develop-use-</a:t>
            </a:r>
            <a:r>
              <a:rPr lang="en-US" dirty="0" err="1">
                <a:hlinkClick r:id="rId2"/>
              </a:rPr>
              <a:t>vscode</a:t>
            </a:r>
            <a:endParaRPr lang="en-US" dirty="0"/>
          </a:p>
          <a:p>
            <a:r>
              <a:rPr lang="en-US" dirty="0"/>
              <a:t>The MS SQL extension enables you to connect to SQL Server, compose and execute T-SQL Queries, and view the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25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VS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sz="2800" dirty="0"/>
              <a:t>Windows – Download and run the installer from the VS Code Getting Started page</a:t>
            </a:r>
            <a:endParaRPr lang="en-US" sz="3200" dirty="0"/>
          </a:p>
          <a:p>
            <a:pPr fontAlgn="ctr"/>
            <a:r>
              <a:rPr lang="en-US" sz="2800" dirty="0"/>
              <a:t>Linux – Depends on the distro – download the appropriate package, update the package store, and install with yum or apt‐get</a:t>
            </a:r>
            <a:endParaRPr lang="en-US" sz="3200" dirty="0"/>
          </a:p>
          <a:p>
            <a:pPr fontAlgn="ctr"/>
            <a:r>
              <a:rPr lang="en-US" sz="2800" dirty="0"/>
              <a:t>Mac – download the VS Code archive from </a:t>
            </a:r>
            <a:r>
              <a:rPr lang="en-US" sz="2800" dirty="0">
                <a:hlinkClick r:id="rId2"/>
              </a:rPr>
              <a:t>https://code.visualstudio.com/docs/setup/mac</a:t>
            </a:r>
            <a:r>
              <a:rPr lang="en-US" sz="2800" dirty="0"/>
              <a:t> and expand it to retrieve the app launcher</a:t>
            </a:r>
            <a:endParaRPr lang="en-US" sz="32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2389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the MS SQL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Open the Command Palette, select Install Extension, enter </a:t>
            </a:r>
            <a:r>
              <a:rPr lang="en-US" sz="3200" i="1" dirty="0" err="1"/>
              <a:t>mssql</a:t>
            </a:r>
            <a:r>
              <a:rPr lang="en-US" sz="3200" i="1" dirty="0"/>
              <a:t>, </a:t>
            </a:r>
            <a:r>
              <a:rPr lang="en-US" sz="3200" dirty="0"/>
              <a:t>and click Install</a:t>
            </a:r>
          </a:p>
          <a:p>
            <a:r>
              <a:rPr lang="en-US" sz="3200" dirty="0"/>
              <a:t>On Mac, you need </a:t>
            </a:r>
            <a:r>
              <a:rPr lang="en-US" sz="3200" i="1" dirty="0"/>
              <a:t>OpenSSL for </a:t>
            </a:r>
            <a:r>
              <a:rPr lang="en-US" sz="3200" i="1" dirty="0" err="1"/>
              <a:t>.net</a:t>
            </a:r>
            <a:r>
              <a:rPr lang="en-US" sz="3200" i="1" dirty="0"/>
              <a:t> Core </a:t>
            </a:r>
            <a:r>
              <a:rPr lang="en-US" sz="3200" dirty="0"/>
              <a:t>(used by </a:t>
            </a:r>
            <a:r>
              <a:rPr lang="en-US" sz="3200" dirty="0" err="1"/>
              <a:t>mssql</a:t>
            </a:r>
            <a:r>
              <a:rPr lang="en-US" sz="3200" dirty="0"/>
              <a:t> extension) – instructions are on the </a:t>
            </a:r>
            <a:r>
              <a:rPr lang="en-US" sz="3200" dirty="0" err="1"/>
              <a:t>mssql</a:t>
            </a:r>
            <a:r>
              <a:rPr lang="en-US" sz="3200" dirty="0"/>
              <a:t> extension page</a:t>
            </a:r>
          </a:p>
          <a:p>
            <a:r>
              <a:rPr lang="en-US" sz="3200" dirty="0"/>
              <a:t>Older versions of Windows require the </a:t>
            </a:r>
            <a:r>
              <a:rPr lang="en-US" sz="3200" i="1" dirty="0">
                <a:hlinkClick r:id="rId2"/>
              </a:rPr>
              <a:t>Windows 10 Universal C Runtime</a:t>
            </a:r>
            <a:r>
              <a:rPr lang="en-US" sz="3200" dirty="0"/>
              <a:t> (</a:t>
            </a:r>
            <a:r>
              <a:rPr lang="en-US" i="1" dirty="0"/>
              <a:t>WindowsUCRT.zip</a:t>
            </a:r>
            <a:r>
              <a:rPr lang="en-US" dirty="0"/>
              <a:t>)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4248231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SQL Server Connection Object</a:t>
            </a:r>
          </a:p>
          <a:p>
            <a:r>
              <a:rPr lang="en-US" dirty="0"/>
              <a:t>Connect to SQL Server</a:t>
            </a:r>
          </a:p>
          <a:p>
            <a:r>
              <a:rPr lang="en-US" dirty="0"/>
              <a:t>Create a database</a:t>
            </a:r>
          </a:p>
          <a:p>
            <a:r>
              <a:rPr lang="en-US" dirty="0"/>
              <a:t>Create a table</a:t>
            </a:r>
          </a:p>
          <a:p>
            <a:r>
              <a:rPr lang="en-US" dirty="0"/>
              <a:t>Load some data</a:t>
            </a:r>
          </a:p>
          <a:p>
            <a:r>
              <a:rPr lang="en-US" dirty="0"/>
              <a:t>Retrieve some data</a:t>
            </a:r>
          </a:p>
          <a:p>
            <a:r>
              <a:rPr lang="en-US" dirty="0"/>
              <a:t>Save results to JSON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58264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QLSaturday ATL PowerPoint Template.potx" id="{BE86C374-9B29-484D-8072-7CD01D3DD74F}" vid="{07398E17-7591-424D-8E7A-0D8DA46E8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SQLSaturday ATL PowerPoint Template</Template>
  <TotalTime>1031</TotalTime>
  <Words>532</Words>
  <Application>Microsoft Office PowerPoint</Application>
  <PresentationFormat>Custom</PresentationFormat>
  <Paragraphs>71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Lucida Sans</vt:lpstr>
      <vt:lpstr>Segoe UI</vt:lpstr>
      <vt:lpstr>Wingdings</vt:lpstr>
      <vt:lpstr>SQLSatOslo 2016</vt:lpstr>
      <vt:lpstr>Use Visual Studio Code to Access SQL Server from Windows (or Mac, or Linux, or ...)</vt:lpstr>
      <vt:lpstr>Agenda</vt:lpstr>
      <vt:lpstr>About Me</vt:lpstr>
      <vt:lpstr>Poll</vt:lpstr>
      <vt:lpstr>About VS Code</vt:lpstr>
      <vt:lpstr>About the MS SQL Extension</vt:lpstr>
      <vt:lpstr>How to Get VS Code</vt:lpstr>
      <vt:lpstr>How to get the MS SQL Extension</vt:lpstr>
      <vt:lpstr>Demos</vt:lpstr>
      <vt:lpstr>VS Code Settings</vt:lpstr>
      <vt:lpstr>Resources</vt:lpstr>
      <vt:lpstr>PowerPoint Presentation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Flamm</dc:creator>
  <cp:lastModifiedBy>Eric M. Flamm</cp:lastModifiedBy>
  <cp:revision>15</cp:revision>
  <dcterms:created xsi:type="dcterms:W3CDTF">2017-07-11T06:34:20Z</dcterms:created>
  <dcterms:modified xsi:type="dcterms:W3CDTF">2017-07-15T04:30:48Z</dcterms:modified>
</cp:coreProperties>
</file>