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F73132-86F3-4D64-A45F-3D90FD8DF71C}" v="84" dt="2024-07-16T21:44:12.2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90" d="100"/>
          <a:sy n="90" d="100"/>
        </p:scale>
        <p:origin x="1392" y="4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Flamm" userId="56e87d85-5103-417e-a526-e7723911e07a" providerId="ADAL" clId="{AEF73132-86F3-4D64-A45F-3D90FD8DF71C}"/>
    <pc:docChg chg="undo custSel addSld delSld modSld sldOrd">
      <pc:chgData name="Eric Flamm" userId="56e87d85-5103-417e-a526-e7723911e07a" providerId="ADAL" clId="{AEF73132-86F3-4D64-A45F-3D90FD8DF71C}" dt="2024-07-16T21:48:11.451" v="6812" actId="27636"/>
      <pc:docMkLst>
        <pc:docMk/>
      </pc:docMkLst>
      <pc:sldChg chg="modSp new del mod">
        <pc:chgData name="Eric Flamm" userId="56e87d85-5103-417e-a526-e7723911e07a" providerId="ADAL" clId="{AEF73132-86F3-4D64-A45F-3D90FD8DF71C}" dt="2024-07-16T14:10:04.150" v="10" actId="2696"/>
        <pc:sldMkLst>
          <pc:docMk/>
          <pc:sldMk cId="1678680172" sldId="258"/>
        </pc:sldMkLst>
        <pc:spChg chg="mod">
          <ac:chgData name="Eric Flamm" userId="56e87d85-5103-417e-a526-e7723911e07a" providerId="ADAL" clId="{AEF73132-86F3-4D64-A45F-3D90FD8DF71C}" dt="2024-07-16T14:09:03.196" v="8" actId="20577"/>
          <ac:spMkLst>
            <pc:docMk/>
            <pc:sldMk cId="1678680172" sldId="258"/>
            <ac:spMk id="2" creationId="{82A6B11A-EA78-4B2A-E7C0-12E2D25C8356}"/>
          </ac:spMkLst>
        </pc:spChg>
      </pc:sldChg>
      <pc:sldChg chg="add ord">
        <pc:chgData name="Eric Flamm" userId="56e87d85-5103-417e-a526-e7723911e07a" providerId="ADAL" clId="{AEF73132-86F3-4D64-A45F-3D90FD8DF71C}" dt="2024-07-16T14:25:49.598" v="207"/>
        <pc:sldMkLst>
          <pc:docMk/>
          <pc:sldMk cId="1527030622" sldId="260"/>
        </pc:sldMkLst>
      </pc:sldChg>
      <pc:sldChg chg="addSp delSp modSp new mod modNotesTx">
        <pc:chgData name="Eric Flamm" userId="56e87d85-5103-417e-a526-e7723911e07a" providerId="ADAL" clId="{AEF73132-86F3-4D64-A45F-3D90FD8DF71C}" dt="2024-07-16T14:35:40.050" v="421" actId="20577"/>
        <pc:sldMkLst>
          <pc:docMk/>
          <pc:sldMk cId="4066520082" sldId="261"/>
        </pc:sldMkLst>
        <pc:spChg chg="mod">
          <ac:chgData name="Eric Flamm" userId="56e87d85-5103-417e-a526-e7723911e07a" providerId="ADAL" clId="{AEF73132-86F3-4D64-A45F-3D90FD8DF71C}" dt="2024-07-16T14:12:18.818" v="47" actId="20577"/>
          <ac:spMkLst>
            <pc:docMk/>
            <pc:sldMk cId="4066520082" sldId="261"/>
            <ac:spMk id="2" creationId="{B992E209-B06B-E8AD-738B-70A809EAEA00}"/>
          </ac:spMkLst>
        </pc:spChg>
        <pc:spChg chg="del">
          <ac:chgData name="Eric Flamm" userId="56e87d85-5103-417e-a526-e7723911e07a" providerId="ADAL" clId="{AEF73132-86F3-4D64-A45F-3D90FD8DF71C}" dt="2024-07-16T14:12:51.405" v="48" actId="931"/>
          <ac:spMkLst>
            <pc:docMk/>
            <pc:sldMk cId="4066520082" sldId="261"/>
            <ac:spMk id="3" creationId="{E7728D14-F83D-CDDE-3914-4DA2BDC5C4DB}"/>
          </ac:spMkLst>
        </pc:spChg>
        <pc:picChg chg="add mod ord modCrop">
          <ac:chgData name="Eric Flamm" userId="56e87d85-5103-417e-a526-e7723911e07a" providerId="ADAL" clId="{AEF73132-86F3-4D64-A45F-3D90FD8DF71C}" dt="2024-07-16T14:16:04.136" v="205" actId="1076"/>
          <ac:picMkLst>
            <pc:docMk/>
            <pc:sldMk cId="4066520082" sldId="261"/>
            <ac:picMk id="5" creationId="{942876AA-736D-DE98-E49E-5321823878CF}"/>
          </ac:picMkLst>
        </pc:picChg>
      </pc:sldChg>
      <pc:sldChg chg="modSp new mod modNotesTx">
        <pc:chgData name="Eric Flamm" userId="56e87d85-5103-417e-a526-e7723911e07a" providerId="ADAL" clId="{AEF73132-86F3-4D64-A45F-3D90FD8DF71C}" dt="2024-07-16T14:45:08.644" v="1257" actId="313"/>
        <pc:sldMkLst>
          <pc:docMk/>
          <pc:sldMk cId="1691730460" sldId="262"/>
        </pc:sldMkLst>
        <pc:spChg chg="mod">
          <ac:chgData name="Eric Flamm" userId="56e87d85-5103-417e-a526-e7723911e07a" providerId="ADAL" clId="{AEF73132-86F3-4D64-A45F-3D90FD8DF71C}" dt="2024-07-16T14:37:43.663" v="449" actId="20577"/>
          <ac:spMkLst>
            <pc:docMk/>
            <pc:sldMk cId="1691730460" sldId="262"/>
            <ac:spMk id="2" creationId="{DB6F54B7-C619-8B60-5F69-E54ACCF62548}"/>
          </ac:spMkLst>
        </pc:spChg>
        <pc:spChg chg="mod">
          <ac:chgData name="Eric Flamm" userId="56e87d85-5103-417e-a526-e7723911e07a" providerId="ADAL" clId="{AEF73132-86F3-4D64-A45F-3D90FD8DF71C}" dt="2024-07-16T14:43:01.785" v="1015" actId="20577"/>
          <ac:spMkLst>
            <pc:docMk/>
            <pc:sldMk cId="1691730460" sldId="262"/>
            <ac:spMk id="3" creationId="{EF55FD15-E7AB-7499-EC20-2A80332A867F}"/>
          </ac:spMkLst>
        </pc:spChg>
      </pc:sldChg>
      <pc:sldChg chg="modSp new mod ord modNotesTx">
        <pc:chgData name="Eric Flamm" userId="56e87d85-5103-417e-a526-e7723911e07a" providerId="ADAL" clId="{AEF73132-86F3-4D64-A45F-3D90FD8DF71C}" dt="2024-07-16T16:07:20.540" v="3611"/>
        <pc:sldMkLst>
          <pc:docMk/>
          <pc:sldMk cId="3897655321" sldId="263"/>
        </pc:sldMkLst>
        <pc:spChg chg="mod">
          <ac:chgData name="Eric Flamm" userId="56e87d85-5103-417e-a526-e7723911e07a" providerId="ADAL" clId="{AEF73132-86F3-4D64-A45F-3D90FD8DF71C}" dt="2024-07-16T14:47:11.404" v="1291" actId="20577"/>
          <ac:spMkLst>
            <pc:docMk/>
            <pc:sldMk cId="3897655321" sldId="263"/>
            <ac:spMk id="2" creationId="{7E054163-A691-5A32-F0E3-9CE153B7F412}"/>
          </ac:spMkLst>
        </pc:spChg>
        <pc:spChg chg="mod">
          <ac:chgData name="Eric Flamm" userId="56e87d85-5103-417e-a526-e7723911e07a" providerId="ADAL" clId="{AEF73132-86F3-4D64-A45F-3D90FD8DF71C}" dt="2024-07-16T15:34:45.757" v="1985" actId="20577"/>
          <ac:spMkLst>
            <pc:docMk/>
            <pc:sldMk cId="3897655321" sldId="263"/>
            <ac:spMk id="3" creationId="{9A02B5CE-258A-BE63-CDFC-E62DECCDEEA9}"/>
          </ac:spMkLst>
        </pc:spChg>
      </pc:sldChg>
      <pc:sldChg chg="addSp delSp modSp new mod ord">
        <pc:chgData name="Eric Flamm" userId="56e87d85-5103-417e-a526-e7723911e07a" providerId="ADAL" clId="{AEF73132-86F3-4D64-A45F-3D90FD8DF71C}" dt="2024-07-16T15:50:58.287" v="2931" actId="1076"/>
        <pc:sldMkLst>
          <pc:docMk/>
          <pc:sldMk cId="1690732064" sldId="264"/>
        </pc:sldMkLst>
        <pc:spChg chg="mod">
          <ac:chgData name="Eric Flamm" userId="56e87d85-5103-417e-a526-e7723911e07a" providerId="ADAL" clId="{AEF73132-86F3-4D64-A45F-3D90FD8DF71C}" dt="2024-07-16T15:35:33.325" v="2013" actId="20577"/>
          <ac:spMkLst>
            <pc:docMk/>
            <pc:sldMk cId="1690732064" sldId="264"/>
            <ac:spMk id="2" creationId="{C1C22BA9-F28A-45E6-D8C0-9A5A0A2F00A8}"/>
          </ac:spMkLst>
        </pc:spChg>
        <pc:spChg chg="mod">
          <ac:chgData name="Eric Flamm" userId="56e87d85-5103-417e-a526-e7723911e07a" providerId="ADAL" clId="{AEF73132-86F3-4D64-A45F-3D90FD8DF71C}" dt="2024-07-16T15:42:06.615" v="2815" actId="14100"/>
          <ac:spMkLst>
            <pc:docMk/>
            <pc:sldMk cId="1690732064" sldId="264"/>
            <ac:spMk id="3" creationId="{61E0C8F3-BB64-7814-93BF-455A883AB5D7}"/>
          </ac:spMkLst>
        </pc:spChg>
        <pc:spChg chg="add mod">
          <ac:chgData name="Eric Flamm" userId="56e87d85-5103-417e-a526-e7723911e07a" providerId="ADAL" clId="{AEF73132-86F3-4D64-A45F-3D90FD8DF71C}" dt="2024-07-16T15:50:11.388" v="2832" actId="14100"/>
          <ac:spMkLst>
            <pc:docMk/>
            <pc:sldMk cId="1690732064" sldId="264"/>
            <ac:spMk id="5" creationId="{57A04C29-D043-0C32-5653-83122CC82F8C}"/>
          </ac:spMkLst>
        </pc:spChg>
        <pc:spChg chg="add mod">
          <ac:chgData name="Eric Flamm" userId="56e87d85-5103-417e-a526-e7723911e07a" providerId="ADAL" clId="{AEF73132-86F3-4D64-A45F-3D90FD8DF71C}" dt="2024-07-16T15:50:58.287" v="2931" actId="1076"/>
          <ac:spMkLst>
            <pc:docMk/>
            <pc:sldMk cId="1690732064" sldId="264"/>
            <ac:spMk id="6" creationId="{F66F8FE7-6D22-8259-73E8-23979E9E75D4}"/>
          </ac:spMkLst>
        </pc:spChg>
        <pc:graphicFrameChg chg="add del">
          <ac:chgData name="Eric Flamm" userId="56e87d85-5103-417e-a526-e7723911e07a" providerId="ADAL" clId="{AEF73132-86F3-4D64-A45F-3D90FD8DF71C}" dt="2024-07-16T15:40:27.192" v="2679" actId="3680"/>
          <ac:graphicFrameMkLst>
            <pc:docMk/>
            <pc:sldMk cId="1690732064" sldId="264"/>
            <ac:graphicFrameMk id="4" creationId="{249E0C5B-E2E8-F8E1-C9D5-48B6BB5F20F3}"/>
          </ac:graphicFrameMkLst>
        </pc:graphicFrameChg>
      </pc:sldChg>
      <pc:sldChg chg="addSp delSp modSp new mod">
        <pc:chgData name="Eric Flamm" userId="56e87d85-5103-417e-a526-e7723911e07a" providerId="ADAL" clId="{AEF73132-86F3-4D64-A45F-3D90FD8DF71C}" dt="2024-07-16T19:23:16.268" v="5124" actId="20577"/>
        <pc:sldMkLst>
          <pc:docMk/>
          <pc:sldMk cId="1160822080" sldId="265"/>
        </pc:sldMkLst>
        <pc:spChg chg="mod">
          <ac:chgData name="Eric Flamm" userId="56e87d85-5103-417e-a526-e7723911e07a" providerId="ADAL" clId="{AEF73132-86F3-4D64-A45F-3D90FD8DF71C}" dt="2024-07-16T15:51:29.444" v="2956" actId="20577"/>
          <ac:spMkLst>
            <pc:docMk/>
            <pc:sldMk cId="1160822080" sldId="265"/>
            <ac:spMk id="2" creationId="{AA283719-BF1E-29C6-1BFA-837BF8F5CDB5}"/>
          </ac:spMkLst>
        </pc:spChg>
        <pc:spChg chg="del mod">
          <ac:chgData name="Eric Flamm" userId="56e87d85-5103-417e-a526-e7723911e07a" providerId="ADAL" clId="{AEF73132-86F3-4D64-A45F-3D90FD8DF71C}" dt="2024-07-16T15:55:44.376" v="2959" actId="478"/>
          <ac:spMkLst>
            <pc:docMk/>
            <pc:sldMk cId="1160822080" sldId="265"/>
            <ac:spMk id="3" creationId="{C1DFC687-E2E7-DD90-BDBB-47E67B985FB5}"/>
          </ac:spMkLst>
        </pc:spChg>
        <pc:graphicFrameChg chg="add del modGraphic">
          <ac:chgData name="Eric Flamm" userId="56e87d85-5103-417e-a526-e7723911e07a" providerId="ADAL" clId="{AEF73132-86F3-4D64-A45F-3D90FD8DF71C}" dt="2024-07-16T15:56:24.488" v="2962" actId="478"/>
          <ac:graphicFrameMkLst>
            <pc:docMk/>
            <pc:sldMk cId="1160822080" sldId="265"/>
            <ac:graphicFrameMk id="4" creationId="{3C4DF87C-C404-B2AC-DBCE-31DFA2BA0C55}"/>
          </ac:graphicFrameMkLst>
        </pc:graphicFrameChg>
        <pc:graphicFrameChg chg="add mod modGraphic">
          <ac:chgData name="Eric Flamm" userId="56e87d85-5103-417e-a526-e7723911e07a" providerId="ADAL" clId="{AEF73132-86F3-4D64-A45F-3D90FD8DF71C}" dt="2024-07-16T19:23:16.268" v="5124" actId="20577"/>
          <ac:graphicFrameMkLst>
            <pc:docMk/>
            <pc:sldMk cId="1160822080" sldId="265"/>
            <ac:graphicFrameMk id="5" creationId="{D23CBE1F-414A-FCE8-9C04-F1EF69B78FC8}"/>
          </ac:graphicFrameMkLst>
        </pc:graphicFrameChg>
      </pc:sldChg>
      <pc:sldChg chg="addSp delSp modSp new mod">
        <pc:chgData name="Eric Flamm" userId="56e87d85-5103-417e-a526-e7723911e07a" providerId="ADAL" clId="{AEF73132-86F3-4D64-A45F-3D90FD8DF71C}" dt="2024-07-16T17:28:01.118" v="4559" actId="20577"/>
        <pc:sldMkLst>
          <pc:docMk/>
          <pc:sldMk cId="734807231" sldId="266"/>
        </pc:sldMkLst>
        <pc:spChg chg="mod">
          <ac:chgData name="Eric Flamm" userId="56e87d85-5103-417e-a526-e7723911e07a" providerId="ADAL" clId="{AEF73132-86F3-4D64-A45F-3D90FD8DF71C}" dt="2024-07-16T16:07:44.802" v="3625" actId="20577"/>
          <ac:spMkLst>
            <pc:docMk/>
            <pc:sldMk cId="734807231" sldId="266"/>
            <ac:spMk id="2" creationId="{D580015D-E4FB-9EA6-52CC-424588C006C6}"/>
          </ac:spMkLst>
        </pc:spChg>
        <pc:spChg chg="del">
          <ac:chgData name="Eric Flamm" userId="56e87d85-5103-417e-a526-e7723911e07a" providerId="ADAL" clId="{AEF73132-86F3-4D64-A45F-3D90FD8DF71C}" dt="2024-07-16T16:07:57.718" v="3626" actId="478"/>
          <ac:spMkLst>
            <pc:docMk/>
            <pc:sldMk cId="734807231" sldId="266"/>
            <ac:spMk id="3" creationId="{CE8ADA27-D5BF-6E8E-9070-BF9A89FB0950}"/>
          </ac:spMkLst>
        </pc:spChg>
        <pc:graphicFrameChg chg="add mod modGraphic">
          <ac:chgData name="Eric Flamm" userId="56e87d85-5103-417e-a526-e7723911e07a" providerId="ADAL" clId="{AEF73132-86F3-4D64-A45F-3D90FD8DF71C}" dt="2024-07-16T17:28:01.118" v="4559" actId="20577"/>
          <ac:graphicFrameMkLst>
            <pc:docMk/>
            <pc:sldMk cId="734807231" sldId="266"/>
            <ac:graphicFrameMk id="4" creationId="{02DF251A-F053-B56C-0A35-0D2466C7AE3B}"/>
          </ac:graphicFrameMkLst>
        </pc:graphicFrameChg>
        <pc:picChg chg="add del">
          <ac:chgData name="Eric Flamm" userId="56e87d85-5103-417e-a526-e7723911e07a" providerId="ADAL" clId="{AEF73132-86F3-4D64-A45F-3D90FD8DF71C}" dt="2024-07-16T17:24:53.639" v="4474" actId="22"/>
          <ac:picMkLst>
            <pc:docMk/>
            <pc:sldMk cId="734807231" sldId="266"/>
            <ac:picMk id="6" creationId="{45EED5FF-2214-C228-50F7-2EAD5FA846B8}"/>
          </ac:picMkLst>
        </pc:picChg>
      </pc:sldChg>
      <pc:sldChg chg="addSp delSp modSp new mod ord setBg">
        <pc:chgData name="Eric Flamm" userId="56e87d85-5103-417e-a526-e7723911e07a" providerId="ADAL" clId="{AEF73132-86F3-4D64-A45F-3D90FD8DF71C}" dt="2024-07-16T20:24:28.684" v="5310"/>
        <pc:sldMkLst>
          <pc:docMk/>
          <pc:sldMk cId="830661692" sldId="267"/>
        </pc:sldMkLst>
        <pc:spChg chg="mod">
          <ac:chgData name="Eric Flamm" userId="56e87d85-5103-417e-a526-e7723911e07a" providerId="ADAL" clId="{AEF73132-86F3-4D64-A45F-3D90FD8DF71C}" dt="2024-07-16T17:15:18.676" v="4313" actId="20577"/>
          <ac:spMkLst>
            <pc:docMk/>
            <pc:sldMk cId="830661692" sldId="267"/>
            <ac:spMk id="2" creationId="{7A184A78-7A09-D0CE-3294-D6B518DD135C}"/>
          </ac:spMkLst>
        </pc:spChg>
        <pc:spChg chg="del">
          <ac:chgData name="Eric Flamm" userId="56e87d85-5103-417e-a526-e7723911e07a" providerId="ADAL" clId="{AEF73132-86F3-4D64-A45F-3D90FD8DF71C}" dt="2024-07-16T17:14:56.839" v="4285" actId="22"/>
          <ac:spMkLst>
            <pc:docMk/>
            <pc:sldMk cId="830661692" sldId="267"/>
            <ac:spMk id="3" creationId="{876C7E95-0611-3BE7-5916-B43105CF8460}"/>
          </ac:spMkLst>
        </pc:spChg>
        <pc:spChg chg="mod">
          <ac:chgData name="Eric Flamm" userId="56e87d85-5103-417e-a526-e7723911e07a" providerId="ADAL" clId="{AEF73132-86F3-4D64-A45F-3D90FD8DF71C}" dt="2024-07-16T17:15:37.622" v="4369" actId="5793"/>
          <ac:spMkLst>
            <pc:docMk/>
            <pc:sldMk cId="830661692" sldId="267"/>
            <ac:spMk id="4" creationId="{489BA08C-8636-908D-998E-EF58225A0C5F}"/>
          </ac:spMkLst>
        </pc:spChg>
        <pc:spChg chg="add del mod">
          <ac:chgData name="Eric Flamm" userId="56e87d85-5103-417e-a526-e7723911e07a" providerId="ADAL" clId="{AEF73132-86F3-4D64-A45F-3D90FD8DF71C}" dt="2024-07-16T17:17:32.353" v="4374" actId="931"/>
          <ac:spMkLst>
            <pc:docMk/>
            <pc:sldMk cId="830661692" sldId="267"/>
            <ac:spMk id="8" creationId="{1C4A5637-50DA-4446-FD00-EA00F939A493}"/>
          </ac:spMkLst>
        </pc:spChg>
        <pc:spChg chg="add del mod">
          <ac:chgData name="Eric Flamm" userId="56e87d85-5103-417e-a526-e7723911e07a" providerId="ADAL" clId="{AEF73132-86F3-4D64-A45F-3D90FD8DF71C}" dt="2024-07-16T17:18:20.713" v="4382" actId="931"/>
          <ac:spMkLst>
            <pc:docMk/>
            <pc:sldMk cId="830661692" sldId="267"/>
            <ac:spMk id="12" creationId="{DBF30EAB-359C-320F-7075-589616C69CD0}"/>
          </ac:spMkLst>
        </pc:spChg>
        <pc:picChg chg="add del mod ord">
          <ac:chgData name="Eric Flamm" userId="56e87d85-5103-417e-a526-e7723911e07a" providerId="ADAL" clId="{AEF73132-86F3-4D64-A45F-3D90FD8DF71C}" dt="2024-07-16T17:16:26.085" v="4373" actId="478"/>
          <ac:picMkLst>
            <pc:docMk/>
            <pc:sldMk cId="830661692" sldId="267"/>
            <ac:picMk id="6" creationId="{800CDD76-6F0D-48C3-DA3D-2C93058E5058}"/>
          </ac:picMkLst>
        </pc:picChg>
        <pc:picChg chg="add del mod">
          <ac:chgData name="Eric Flamm" userId="56e87d85-5103-417e-a526-e7723911e07a" providerId="ADAL" clId="{AEF73132-86F3-4D64-A45F-3D90FD8DF71C}" dt="2024-07-16T17:18:09.134" v="4381" actId="478"/>
          <ac:picMkLst>
            <pc:docMk/>
            <pc:sldMk cId="830661692" sldId="267"/>
            <ac:picMk id="10" creationId="{5821E5D1-C65E-E79A-A36F-5E1481D07E5D}"/>
          </ac:picMkLst>
        </pc:picChg>
        <pc:picChg chg="add mod">
          <ac:chgData name="Eric Flamm" userId="56e87d85-5103-417e-a526-e7723911e07a" providerId="ADAL" clId="{AEF73132-86F3-4D64-A45F-3D90FD8DF71C}" dt="2024-07-16T17:20:20.886" v="4453" actId="1076"/>
          <ac:picMkLst>
            <pc:docMk/>
            <pc:sldMk cId="830661692" sldId="267"/>
            <ac:picMk id="14" creationId="{3C688901-4DC3-AAAD-8D42-6E2A7A9C3505}"/>
          </ac:picMkLst>
        </pc:picChg>
      </pc:sldChg>
      <pc:sldChg chg="modSp new mod">
        <pc:chgData name="Eric Flamm" userId="56e87d85-5103-417e-a526-e7723911e07a" providerId="ADAL" clId="{AEF73132-86F3-4D64-A45F-3D90FD8DF71C}" dt="2024-07-16T21:48:11.451" v="6812" actId="27636"/>
        <pc:sldMkLst>
          <pc:docMk/>
          <pc:sldMk cId="4081314491" sldId="268"/>
        </pc:sldMkLst>
        <pc:spChg chg="mod">
          <ac:chgData name="Eric Flamm" userId="56e87d85-5103-417e-a526-e7723911e07a" providerId="ADAL" clId="{AEF73132-86F3-4D64-A45F-3D90FD8DF71C}" dt="2024-07-16T17:28:51.957" v="4584" actId="20577"/>
          <ac:spMkLst>
            <pc:docMk/>
            <pc:sldMk cId="4081314491" sldId="268"/>
            <ac:spMk id="2" creationId="{A1C5466A-D9FF-55BA-744A-BAAA4CF8372F}"/>
          </ac:spMkLst>
        </pc:spChg>
        <pc:spChg chg="mod">
          <ac:chgData name="Eric Flamm" userId="56e87d85-5103-417e-a526-e7723911e07a" providerId="ADAL" clId="{AEF73132-86F3-4D64-A45F-3D90FD8DF71C}" dt="2024-07-16T21:48:11.451" v="6812" actId="27636"/>
          <ac:spMkLst>
            <pc:docMk/>
            <pc:sldMk cId="4081314491" sldId="268"/>
            <ac:spMk id="3" creationId="{48E95936-4101-EA81-69EF-90A4F4B36A82}"/>
          </ac:spMkLst>
        </pc:spChg>
      </pc:sldChg>
      <pc:sldChg chg="modSp new mod">
        <pc:chgData name="Eric Flamm" userId="56e87d85-5103-417e-a526-e7723911e07a" providerId="ADAL" clId="{AEF73132-86F3-4D64-A45F-3D90FD8DF71C}" dt="2024-07-16T21:36:53.950" v="5787" actId="20577"/>
        <pc:sldMkLst>
          <pc:docMk/>
          <pc:sldMk cId="1819794045" sldId="269"/>
        </pc:sldMkLst>
        <pc:spChg chg="mod">
          <ac:chgData name="Eric Flamm" userId="56e87d85-5103-417e-a526-e7723911e07a" providerId="ADAL" clId="{AEF73132-86F3-4D64-A45F-3D90FD8DF71C}" dt="2024-07-16T20:26:20.267" v="5536" actId="20577"/>
          <ac:spMkLst>
            <pc:docMk/>
            <pc:sldMk cId="1819794045" sldId="269"/>
            <ac:spMk id="2" creationId="{DF81A0AE-98F8-7C8C-2730-438C4E13ABB0}"/>
          </ac:spMkLst>
        </pc:spChg>
        <pc:spChg chg="mod">
          <ac:chgData name="Eric Flamm" userId="56e87d85-5103-417e-a526-e7723911e07a" providerId="ADAL" clId="{AEF73132-86F3-4D64-A45F-3D90FD8DF71C}" dt="2024-07-16T21:36:53.950" v="5787" actId="20577"/>
          <ac:spMkLst>
            <pc:docMk/>
            <pc:sldMk cId="1819794045" sldId="269"/>
            <ac:spMk id="3" creationId="{965DEF07-8A90-010F-1464-266F5C27F991}"/>
          </ac:spMkLst>
        </pc:spChg>
      </pc:sldChg>
      <pc:sldChg chg="modSp new mod">
        <pc:chgData name="Eric Flamm" userId="56e87d85-5103-417e-a526-e7723911e07a" providerId="ADAL" clId="{AEF73132-86F3-4D64-A45F-3D90FD8DF71C}" dt="2024-07-16T21:43:17.558" v="6739" actId="20577"/>
        <pc:sldMkLst>
          <pc:docMk/>
          <pc:sldMk cId="1622277541" sldId="270"/>
        </pc:sldMkLst>
        <pc:spChg chg="mod">
          <ac:chgData name="Eric Flamm" userId="56e87d85-5103-417e-a526-e7723911e07a" providerId="ADAL" clId="{AEF73132-86F3-4D64-A45F-3D90FD8DF71C}" dt="2024-07-16T21:37:12.862" v="5802" actId="20577"/>
          <ac:spMkLst>
            <pc:docMk/>
            <pc:sldMk cId="1622277541" sldId="270"/>
            <ac:spMk id="2" creationId="{4AD223FC-CEFA-C3D9-6D23-2ABA4F973712}"/>
          </ac:spMkLst>
        </pc:spChg>
        <pc:spChg chg="mod">
          <ac:chgData name="Eric Flamm" userId="56e87d85-5103-417e-a526-e7723911e07a" providerId="ADAL" clId="{AEF73132-86F3-4D64-A45F-3D90FD8DF71C}" dt="2024-07-16T21:43:17.558" v="6739" actId="20577"/>
          <ac:spMkLst>
            <pc:docMk/>
            <pc:sldMk cId="1622277541" sldId="270"/>
            <ac:spMk id="3" creationId="{792615A2-468B-6DCD-3DF6-D26B7AE04D43}"/>
          </ac:spMkLst>
        </pc:spChg>
      </pc:sldChg>
      <pc:sldChg chg="addSp delSp modSp new mod">
        <pc:chgData name="Eric Flamm" userId="56e87d85-5103-417e-a526-e7723911e07a" providerId="ADAL" clId="{AEF73132-86F3-4D64-A45F-3D90FD8DF71C}" dt="2024-07-16T21:44:28.238" v="6802" actId="14100"/>
        <pc:sldMkLst>
          <pc:docMk/>
          <pc:sldMk cId="2321491654" sldId="271"/>
        </pc:sldMkLst>
        <pc:spChg chg="mod">
          <ac:chgData name="Eric Flamm" userId="56e87d85-5103-417e-a526-e7723911e07a" providerId="ADAL" clId="{AEF73132-86F3-4D64-A45F-3D90FD8DF71C}" dt="2024-07-16T21:43:42.666" v="6788" actId="20577"/>
          <ac:spMkLst>
            <pc:docMk/>
            <pc:sldMk cId="2321491654" sldId="271"/>
            <ac:spMk id="2" creationId="{70A8CEC8-C199-F1E3-1934-2B1E7CA958E1}"/>
          </ac:spMkLst>
        </pc:spChg>
        <pc:spChg chg="add del">
          <ac:chgData name="Eric Flamm" userId="56e87d85-5103-417e-a526-e7723911e07a" providerId="ADAL" clId="{AEF73132-86F3-4D64-A45F-3D90FD8DF71C}" dt="2024-07-16T21:44:12.279" v="6797"/>
          <ac:spMkLst>
            <pc:docMk/>
            <pc:sldMk cId="2321491654" sldId="271"/>
            <ac:spMk id="3" creationId="{D8A31435-3541-9858-DCE2-77FAC695059A}"/>
          </ac:spMkLst>
        </pc:spChg>
        <pc:graphicFrameChg chg="add mod modGraphic">
          <ac:chgData name="Eric Flamm" userId="56e87d85-5103-417e-a526-e7723911e07a" providerId="ADAL" clId="{AEF73132-86F3-4D64-A45F-3D90FD8DF71C}" dt="2024-07-16T21:44:28.238" v="6802" actId="14100"/>
          <ac:graphicFrameMkLst>
            <pc:docMk/>
            <pc:sldMk cId="2321491654" sldId="271"/>
            <ac:graphicFrameMk id="4" creationId="{1EA2EB1B-FBD5-1B76-E8E3-F0ADC5AD82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E2CCB-5054-4697-8711-4A18827CDEC7}"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BBC1E-E888-4113-9CF7-46342DB2CD1F}" type="slidenum">
              <a:rPr lang="en-US" smtClean="0"/>
              <a:t>‹#›</a:t>
            </a:fld>
            <a:endParaRPr lang="en-US"/>
          </a:p>
        </p:txBody>
      </p:sp>
    </p:spTree>
    <p:extLst>
      <p:ext uri="{BB962C8B-B14F-4D97-AF65-F5344CB8AC3E}">
        <p14:creationId xmlns:p14="http://schemas.microsoft.com/office/powerpoint/2010/main" val="163299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power-platform/admin/create-environment?wt.mc_id=ppac_inproducthelp_g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won’t be addressing Power BI, Power FX, or AI Builder today. I do want to provide a bit more background on Dataverse since it’s essential to Copilot operation and is a bit of an unknown.</a:t>
            </a:r>
          </a:p>
        </p:txBody>
      </p:sp>
      <p:sp>
        <p:nvSpPr>
          <p:cNvPr id="4" name="Slide Number Placeholder 3"/>
          <p:cNvSpPr>
            <a:spLocks noGrp="1"/>
          </p:cNvSpPr>
          <p:nvPr>
            <p:ph type="sldNum" sz="quarter" idx="5"/>
          </p:nvPr>
        </p:nvSpPr>
        <p:spPr/>
        <p:txBody>
          <a:bodyPr/>
          <a:lstStyle/>
          <a:p>
            <a:fld id="{796BBC1E-E888-4113-9CF7-46342DB2CD1F}" type="slidenum">
              <a:rPr lang="en-US" smtClean="0"/>
              <a:t>4</a:t>
            </a:fld>
            <a:endParaRPr lang="en-US"/>
          </a:p>
        </p:txBody>
      </p:sp>
    </p:spTree>
    <p:extLst>
      <p:ext uri="{BB962C8B-B14F-4D97-AF65-F5344CB8AC3E}">
        <p14:creationId xmlns:p14="http://schemas.microsoft.com/office/powerpoint/2010/main" val="284862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see the Dataverse in action during the demo. In addition to cloud data storage, Dataverse can provide virtual access to data stored elsewhere, including Azure SQL, Microsoft OneDrive, and SharePoint online.</a:t>
            </a:r>
          </a:p>
        </p:txBody>
      </p:sp>
      <p:sp>
        <p:nvSpPr>
          <p:cNvPr id="4" name="Slide Number Placeholder 3"/>
          <p:cNvSpPr>
            <a:spLocks noGrp="1"/>
          </p:cNvSpPr>
          <p:nvPr>
            <p:ph type="sldNum" sz="quarter" idx="5"/>
          </p:nvPr>
        </p:nvSpPr>
        <p:spPr/>
        <p:txBody>
          <a:bodyPr/>
          <a:lstStyle/>
          <a:p>
            <a:fld id="{796BBC1E-E888-4113-9CF7-46342DB2CD1F}" type="slidenum">
              <a:rPr lang="en-US" smtClean="0"/>
              <a:t>5</a:t>
            </a:fld>
            <a:endParaRPr lang="en-US"/>
          </a:p>
        </p:txBody>
      </p:sp>
    </p:spTree>
    <p:extLst>
      <p:ext uri="{BB962C8B-B14F-4D97-AF65-F5344CB8AC3E}">
        <p14:creationId xmlns:p14="http://schemas.microsoft.com/office/powerpoint/2010/main" val="294821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Create and manage environments in the Power Platform admin center - Power Platform | Microsoft Learn</a:t>
            </a:r>
            <a:endParaRPr lang="en-US" dirty="0"/>
          </a:p>
          <a:p>
            <a:r>
              <a:rPr lang="en-US" dirty="0"/>
              <a:t>https://learn.microsoft.com/en-us/power-platform/admin/create-environment?wt.mc_id=ppac_inproducthelp_ghp</a:t>
            </a:r>
          </a:p>
        </p:txBody>
      </p:sp>
      <p:sp>
        <p:nvSpPr>
          <p:cNvPr id="4" name="Slide Number Placeholder 3"/>
          <p:cNvSpPr>
            <a:spLocks noGrp="1"/>
          </p:cNvSpPr>
          <p:nvPr>
            <p:ph type="sldNum" sz="quarter" idx="5"/>
          </p:nvPr>
        </p:nvSpPr>
        <p:spPr/>
        <p:txBody>
          <a:bodyPr/>
          <a:lstStyle/>
          <a:p>
            <a:fld id="{796BBC1E-E888-4113-9CF7-46342DB2CD1F}" type="slidenum">
              <a:rPr lang="en-US" smtClean="0"/>
              <a:t>6</a:t>
            </a:fld>
            <a:endParaRPr lang="en-US"/>
          </a:p>
        </p:txBody>
      </p:sp>
    </p:spTree>
    <p:extLst>
      <p:ext uri="{BB962C8B-B14F-4D97-AF65-F5344CB8AC3E}">
        <p14:creationId xmlns:p14="http://schemas.microsoft.com/office/powerpoint/2010/main" val="2183613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6BBC1E-E888-4113-9CF7-46342DB2CD1F}" type="slidenum">
              <a:rPr lang="en-US" smtClean="0"/>
              <a:t>9</a:t>
            </a:fld>
            <a:endParaRPr lang="en-US"/>
          </a:p>
        </p:txBody>
      </p:sp>
    </p:spTree>
    <p:extLst>
      <p:ext uri="{BB962C8B-B14F-4D97-AF65-F5344CB8AC3E}">
        <p14:creationId xmlns:p14="http://schemas.microsoft.com/office/powerpoint/2010/main" val="38136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7/16/2024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7/16/2024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7/16/2024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make.powerautomat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ke.powerpages.microsoft.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training/powerplatform/?WT.mc_id=webupdates_GEP_Powerplatform-web-wwl" TargetMode="External"/><Relationship Id="rId2" Type="http://schemas.openxmlformats.org/officeDocument/2006/relationships/hyperlink" Target="https://www.microsoft.com/en-us/power-platform/try-free" TargetMode="External"/><Relationship Id="rId1" Type="http://schemas.openxmlformats.org/officeDocument/2006/relationships/slideLayout" Target="../slideLayouts/slideLayout2.xml"/><Relationship Id="rId4" Type="http://schemas.openxmlformats.org/officeDocument/2006/relationships/hyperlink" Target="https://learn.microsoft.com/en-us/training/modules/introduction-power-platform/13-summary-resources?source=lear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ericmflamm/" TargetMode="External"/><Relationship Id="rId2" Type="http://schemas.openxmlformats.org/officeDocument/2006/relationships/hyperlink" Target="mailto:eric@flammconsulting.co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8C96-FCD6-9772-63BF-0530E07F5628}"/>
              </a:ext>
            </a:extLst>
          </p:cNvPr>
          <p:cNvSpPr>
            <a:spLocks noGrp="1"/>
          </p:cNvSpPr>
          <p:nvPr>
            <p:ph type="ctrTitle"/>
          </p:nvPr>
        </p:nvSpPr>
        <p:spPr/>
        <p:txBody>
          <a:bodyPr/>
          <a:lstStyle/>
          <a:p>
            <a:r>
              <a:rPr lang="en-US" dirty="0"/>
              <a:t>Pilot to CoPilot(s)</a:t>
            </a:r>
          </a:p>
        </p:txBody>
      </p:sp>
      <p:sp>
        <p:nvSpPr>
          <p:cNvPr id="3" name="Subtitle 2">
            <a:extLst>
              <a:ext uri="{FF2B5EF4-FFF2-40B4-BE49-F238E27FC236}">
                <a16:creationId xmlns:a16="http://schemas.microsoft.com/office/drawing/2014/main" id="{C6142A37-947A-6095-8173-C4E0293D127F}"/>
              </a:ext>
            </a:extLst>
          </p:cNvPr>
          <p:cNvSpPr>
            <a:spLocks noGrp="1"/>
          </p:cNvSpPr>
          <p:nvPr>
            <p:ph type="subTitle" idx="1"/>
          </p:nvPr>
        </p:nvSpPr>
        <p:spPr/>
        <p:txBody>
          <a:bodyPr>
            <a:normAutofit fontScale="92500" lnSpcReduction="10000"/>
          </a:bodyPr>
          <a:lstStyle/>
          <a:p>
            <a:r>
              <a:rPr lang="en-US" dirty="0"/>
              <a:t>An Introduction to using copilots with the Microsoft Power Platform</a:t>
            </a:r>
          </a:p>
          <a:p>
            <a:r>
              <a:rPr lang="en-US" dirty="0"/>
              <a:t>Azure/ATL – July 16, 2024</a:t>
            </a:r>
          </a:p>
        </p:txBody>
      </p:sp>
    </p:spTree>
    <p:extLst>
      <p:ext uri="{BB962C8B-B14F-4D97-AF65-F5344CB8AC3E}">
        <p14:creationId xmlns:p14="http://schemas.microsoft.com/office/powerpoint/2010/main" val="3226620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4A78-7A09-D0CE-3294-D6B518DD135C}"/>
              </a:ext>
            </a:extLst>
          </p:cNvPr>
          <p:cNvSpPr>
            <a:spLocks noGrp="1"/>
          </p:cNvSpPr>
          <p:nvPr>
            <p:ph type="title"/>
          </p:nvPr>
        </p:nvSpPr>
        <p:spPr/>
        <p:txBody>
          <a:bodyPr/>
          <a:lstStyle/>
          <a:p>
            <a:r>
              <a:rPr lang="en-US" dirty="0"/>
              <a:t>Add a Sessions By Track View</a:t>
            </a:r>
          </a:p>
        </p:txBody>
      </p:sp>
      <p:sp>
        <p:nvSpPr>
          <p:cNvPr id="4" name="Text Placeholder 3">
            <a:extLst>
              <a:ext uri="{FF2B5EF4-FFF2-40B4-BE49-F238E27FC236}">
                <a16:creationId xmlns:a16="http://schemas.microsoft.com/office/drawing/2014/main" id="{489BA08C-8636-908D-998E-EF58225A0C5F}"/>
              </a:ext>
            </a:extLst>
          </p:cNvPr>
          <p:cNvSpPr>
            <a:spLocks noGrp="1"/>
          </p:cNvSpPr>
          <p:nvPr>
            <p:ph type="body" sz="half" idx="2"/>
          </p:nvPr>
        </p:nvSpPr>
        <p:spPr/>
        <p:txBody>
          <a:bodyPr/>
          <a:lstStyle/>
          <a:p>
            <a:r>
              <a:rPr lang="en-US" dirty="0"/>
              <a:t>Not able to do this with CoPilot…</a:t>
            </a:r>
          </a:p>
        </p:txBody>
      </p:sp>
      <p:pic>
        <p:nvPicPr>
          <p:cNvPr id="14" name="Picture Placeholder 13" descr="A screenshot of a computer&#10;&#10;Description automatically generated">
            <a:extLst>
              <a:ext uri="{FF2B5EF4-FFF2-40B4-BE49-F238E27FC236}">
                <a16:creationId xmlns:a16="http://schemas.microsoft.com/office/drawing/2014/main" id="{3C688901-4DC3-AAAD-8D42-6E2A7A9C3505}"/>
              </a:ext>
            </a:extLst>
          </p:cNvPr>
          <p:cNvPicPr preferRelativeResize="0">
            <a:picLocks noGrp="1" noChangeAspect="1"/>
          </p:cNvPicPr>
          <p:nvPr>
            <p:ph type="pic" idx="1"/>
          </p:nvPr>
        </p:nvPicPr>
        <p:blipFill>
          <a:blip r:embed="rId2"/>
          <a:stretch>
            <a:fillRect/>
          </a:stretch>
        </p:blipFill>
        <p:spPr>
          <a:xfrm>
            <a:off x="2409483" y="0"/>
            <a:ext cx="7488858" cy="5077696"/>
          </a:xfrm>
        </p:spPr>
      </p:pic>
    </p:spTree>
    <p:extLst>
      <p:ext uri="{BB962C8B-B14F-4D97-AF65-F5344CB8AC3E}">
        <p14:creationId xmlns:p14="http://schemas.microsoft.com/office/powerpoint/2010/main" val="83066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466A-D9FF-55BA-744A-BAAA4CF8372F}"/>
              </a:ext>
            </a:extLst>
          </p:cNvPr>
          <p:cNvSpPr>
            <a:spLocks noGrp="1"/>
          </p:cNvSpPr>
          <p:nvPr>
            <p:ph type="title"/>
          </p:nvPr>
        </p:nvSpPr>
        <p:spPr/>
        <p:txBody>
          <a:bodyPr/>
          <a:lstStyle/>
          <a:p>
            <a:r>
              <a:rPr lang="en-US" dirty="0"/>
              <a:t>Scenario - </a:t>
            </a:r>
            <a:r>
              <a:rPr lang="en-US" dirty="0" err="1"/>
              <a:t>PowerAutomate</a:t>
            </a:r>
            <a:endParaRPr lang="en-US" dirty="0"/>
          </a:p>
        </p:txBody>
      </p:sp>
      <p:sp>
        <p:nvSpPr>
          <p:cNvPr id="3" name="Content Placeholder 2">
            <a:extLst>
              <a:ext uri="{FF2B5EF4-FFF2-40B4-BE49-F238E27FC236}">
                <a16:creationId xmlns:a16="http://schemas.microsoft.com/office/drawing/2014/main" id="{48E95936-4101-EA81-69EF-90A4F4B36A82}"/>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Now we want to create a </a:t>
            </a:r>
            <a:r>
              <a:rPr lang="en-US" dirty="0" err="1"/>
              <a:t>PowerAutomate</a:t>
            </a:r>
            <a:r>
              <a:rPr lang="en-US" dirty="0"/>
              <a:t> flow which will send an e-mail to the Speaker candidate when the committee decides to Accept or Decline their proposal.</a:t>
            </a:r>
          </a:p>
          <a:p>
            <a:pPr>
              <a:buFont typeface="Wingdings" panose="05000000000000000000" pitchFamily="2" charset="2"/>
              <a:buChar char="§"/>
            </a:pPr>
            <a:r>
              <a:rPr lang="en-US" dirty="0"/>
              <a:t>Start by logging into </a:t>
            </a:r>
            <a:r>
              <a:rPr lang="en-US" dirty="0">
                <a:hlinkClick r:id="rId2"/>
              </a:rPr>
              <a:t>make.powerautomate.com</a:t>
            </a:r>
            <a:endParaRPr lang="en-US" dirty="0"/>
          </a:p>
          <a:p>
            <a:pPr>
              <a:buFont typeface="Wingdings" panose="05000000000000000000" pitchFamily="2" charset="2"/>
              <a:buChar char="§"/>
            </a:pPr>
            <a:r>
              <a:rPr lang="en-US" dirty="0"/>
              <a:t>Switch to the AZATL environment</a:t>
            </a:r>
          </a:p>
          <a:p>
            <a:pPr>
              <a:buFont typeface="Wingdings" panose="05000000000000000000" pitchFamily="2" charset="2"/>
              <a:buChar char="§"/>
            </a:pPr>
            <a:r>
              <a:rPr lang="en-US" dirty="0"/>
              <a:t>Try this prompt: </a:t>
            </a:r>
            <a:r>
              <a:rPr lang="en-US" i="1" dirty="0"/>
              <a:t>Send an e-mail triggered by the </a:t>
            </a:r>
            <a:r>
              <a:rPr lang="en-US" i="1" dirty="0" err="1"/>
              <a:t>SessionProposals</a:t>
            </a:r>
            <a:r>
              <a:rPr lang="en-US" i="1" dirty="0"/>
              <a:t> app is pressed</a:t>
            </a:r>
          </a:p>
          <a:p>
            <a:pPr lvl="1">
              <a:buFont typeface="Wingdings" panose="05000000000000000000" pitchFamily="2" charset="2"/>
              <a:buChar char="§"/>
            </a:pPr>
            <a:r>
              <a:rPr lang="en-US" dirty="0"/>
              <a:t>Click Next. Check the connection to Outlook that </a:t>
            </a:r>
            <a:r>
              <a:rPr lang="en-US" dirty="0" err="1"/>
              <a:t>PowerAutomate</a:t>
            </a:r>
            <a:r>
              <a:rPr lang="en-US" dirty="0"/>
              <a:t> will use.</a:t>
            </a:r>
          </a:p>
          <a:p>
            <a:pPr lvl="1">
              <a:buFont typeface="Wingdings" panose="05000000000000000000" pitchFamily="2" charset="2"/>
              <a:buChar char="§"/>
            </a:pPr>
            <a:r>
              <a:rPr lang="en-US" dirty="0"/>
              <a:t>Click Create Flow</a:t>
            </a:r>
          </a:p>
          <a:p>
            <a:pPr>
              <a:buFont typeface="Wingdings" panose="05000000000000000000" pitchFamily="2" charset="2"/>
              <a:buChar char="§"/>
            </a:pPr>
            <a:r>
              <a:rPr lang="en-US" dirty="0"/>
              <a:t>Click the Send an email action to edit the parameters</a:t>
            </a:r>
          </a:p>
          <a:p>
            <a:pPr lvl="1">
              <a:buFont typeface="Wingdings" panose="05000000000000000000" pitchFamily="2" charset="2"/>
              <a:buChar char="§"/>
            </a:pPr>
            <a:r>
              <a:rPr lang="en-US" dirty="0"/>
              <a:t>Use the lightning bolt to connect to data from the </a:t>
            </a:r>
            <a:r>
              <a:rPr lang="en-US" dirty="0" err="1"/>
              <a:t>PowerApp</a:t>
            </a:r>
            <a:r>
              <a:rPr lang="en-US" dirty="0"/>
              <a:t> (may be none at first)</a:t>
            </a:r>
          </a:p>
          <a:p>
            <a:pPr marL="0" indent="0">
              <a:buNone/>
            </a:pPr>
            <a:r>
              <a:rPr lang="en-US" i="1" dirty="0"/>
              <a:t>Unfortunately, at present CoPilot doesn’t seem to do much in </a:t>
            </a:r>
            <a:r>
              <a:rPr lang="en-US" i="1" dirty="0" err="1"/>
              <a:t>PowerAutomate</a:t>
            </a:r>
            <a:r>
              <a:rPr lang="en-US" i="1" dirty="0"/>
              <a:t>. There is also some sort of policy issue which I have to </a:t>
            </a:r>
            <a:r>
              <a:rPr lang="en-US" i="1" dirty="0" err="1"/>
              <a:t>resolve,so</a:t>
            </a:r>
            <a:r>
              <a:rPr lang="en-US" i="1" dirty="0"/>
              <a:t> let’s move on to </a:t>
            </a:r>
            <a:r>
              <a:rPr lang="en-US" i="1" dirty="0" err="1"/>
              <a:t>PowerPages</a:t>
            </a:r>
            <a:r>
              <a:rPr lang="en-US" i="1"/>
              <a:t>.</a:t>
            </a:r>
          </a:p>
          <a:p>
            <a:pPr marL="0" indent="0">
              <a:buNone/>
            </a:pPr>
            <a:endParaRPr lang="en-US" dirty="0"/>
          </a:p>
        </p:txBody>
      </p:sp>
    </p:spTree>
    <p:extLst>
      <p:ext uri="{BB962C8B-B14F-4D97-AF65-F5344CB8AC3E}">
        <p14:creationId xmlns:p14="http://schemas.microsoft.com/office/powerpoint/2010/main" val="408131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A0AE-98F8-7C8C-2730-438C4E13ABB0}"/>
              </a:ext>
            </a:extLst>
          </p:cNvPr>
          <p:cNvSpPr>
            <a:spLocks noGrp="1"/>
          </p:cNvSpPr>
          <p:nvPr>
            <p:ph type="title"/>
          </p:nvPr>
        </p:nvSpPr>
        <p:spPr/>
        <p:txBody>
          <a:bodyPr/>
          <a:lstStyle/>
          <a:p>
            <a:r>
              <a:rPr lang="en-US" dirty="0"/>
              <a:t>Scenario – Power Pages	</a:t>
            </a:r>
          </a:p>
        </p:txBody>
      </p:sp>
      <p:sp>
        <p:nvSpPr>
          <p:cNvPr id="3" name="Content Placeholder 2">
            <a:extLst>
              <a:ext uri="{FF2B5EF4-FFF2-40B4-BE49-F238E27FC236}">
                <a16:creationId xmlns:a16="http://schemas.microsoft.com/office/drawing/2014/main" id="{965DEF07-8A90-010F-1464-266F5C27F991}"/>
              </a:ext>
            </a:extLst>
          </p:cNvPr>
          <p:cNvSpPr>
            <a:spLocks noGrp="1"/>
          </p:cNvSpPr>
          <p:nvPr>
            <p:ph idx="1"/>
          </p:nvPr>
        </p:nvSpPr>
        <p:spPr/>
        <p:txBody>
          <a:bodyPr/>
          <a:lstStyle/>
          <a:p>
            <a:r>
              <a:rPr lang="en-US" dirty="0"/>
              <a:t>The committee wants to share the submitted sessions with a broader audience. Let’s see if CoPilot can help us build a website with </a:t>
            </a:r>
            <a:r>
              <a:rPr lang="en-US" dirty="0" err="1"/>
              <a:t>PowerPages</a:t>
            </a:r>
            <a:r>
              <a:rPr lang="en-US" dirty="0"/>
              <a:t> to display the submitted session data.</a:t>
            </a:r>
          </a:p>
          <a:p>
            <a:endParaRPr lang="en-US" dirty="0"/>
          </a:p>
          <a:p>
            <a:r>
              <a:rPr lang="en-US" dirty="0">
                <a:hlinkClick r:id="rId2"/>
              </a:rPr>
              <a:t>https://make.powerpages.microsoft.com/</a:t>
            </a:r>
            <a:endParaRPr lang="en-US" dirty="0"/>
          </a:p>
          <a:p>
            <a:pPr>
              <a:buFont typeface="Wingdings" panose="05000000000000000000" pitchFamily="2" charset="2"/>
              <a:buChar char="§"/>
            </a:pPr>
            <a:r>
              <a:rPr lang="en-US" dirty="0"/>
              <a:t>CoPilot can help in a very limited way by starting the wizards which drive </a:t>
            </a:r>
            <a:r>
              <a:rPr lang="en-US" dirty="0" err="1"/>
              <a:t>PowerPages</a:t>
            </a:r>
            <a:r>
              <a:rPr lang="en-US" dirty="0"/>
              <a:t> development. However, once you need to edit the page contents or connect with data, it seems like you need to interact directly with </a:t>
            </a:r>
            <a:r>
              <a:rPr lang="en-US" dirty="0" err="1"/>
              <a:t>PowerPages</a:t>
            </a:r>
            <a:r>
              <a:rPr lang="en-US" dirty="0"/>
              <a:t>.</a:t>
            </a:r>
          </a:p>
          <a:p>
            <a:endParaRPr lang="en-US" dirty="0"/>
          </a:p>
        </p:txBody>
      </p:sp>
    </p:spTree>
    <p:extLst>
      <p:ext uri="{BB962C8B-B14F-4D97-AF65-F5344CB8AC3E}">
        <p14:creationId xmlns:p14="http://schemas.microsoft.com/office/powerpoint/2010/main" val="181979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23FC-CEFA-C3D9-6D23-2ABA4F973712}"/>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792615A2-468B-6DCD-3DF6-D26B7AE04D43}"/>
              </a:ext>
            </a:extLst>
          </p:cNvPr>
          <p:cNvSpPr>
            <a:spLocks noGrp="1"/>
          </p:cNvSpPr>
          <p:nvPr>
            <p:ph idx="1"/>
          </p:nvPr>
        </p:nvSpPr>
        <p:spPr/>
        <p:txBody>
          <a:bodyPr/>
          <a:lstStyle/>
          <a:p>
            <a:pPr>
              <a:buFont typeface="Wingdings" panose="05000000000000000000" pitchFamily="2" charset="2"/>
              <a:buChar char="§"/>
            </a:pPr>
            <a:r>
              <a:rPr lang="en-US" dirty="0"/>
              <a:t>Copilots have been added to the Power Platform applications</a:t>
            </a:r>
          </a:p>
          <a:p>
            <a:pPr>
              <a:buFont typeface="Wingdings" panose="05000000000000000000" pitchFamily="2" charset="2"/>
              <a:buChar char="§"/>
            </a:pPr>
            <a:r>
              <a:rPr lang="en-US" dirty="0"/>
              <a:t>Each application seems to be at a different stage of development – PowerApps is able to take advantage of the Copilot experience today, but </a:t>
            </a:r>
            <a:r>
              <a:rPr lang="en-US" dirty="0" err="1"/>
              <a:t>PowerAutomate</a:t>
            </a:r>
            <a:r>
              <a:rPr lang="en-US" dirty="0"/>
              <a:t> and </a:t>
            </a:r>
            <a:r>
              <a:rPr lang="en-US" dirty="0" err="1"/>
              <a:t>PowerPages</a:t>
            </a:r>
            <a:r>
              <a:rPr lang="en-US" dirty="0"/>
              <a:t> are works-in-progress</a:t>
            </a:r>
          </a:p>
          <a:p>
            <a:pPr>
              <a:buFont typeface="Wingdings" panose="05000000000000000000" pitchFamily="2" charset="2"/>
              <a:buChar char="§"/>
            </a:pPr>
            <a:r>
              <a:rPr lang="en-US" dirty="0"/>
              <a:t>In some cases, Copilot surfaces a Bing search result, which may connect to Microsoft Learn or other valid resources, but can also pick up out-of-date or just plain incorrect information.</a:t>
            </a:r>
          </a:p>
          <a:p>
            <a:pPr>
              <a:buFont typeface="Wingdings" panose="05000000000000000000" pitchFamily="2" charset="2"/>
              <a:buChar char="§"/>
            </a:pPr>
            <a:r>
              <a:rPr lang="en-US" dirty="0"/>
              <a:t>The Dynamics/</a:t>
            </a:r>
            <a:r>
              <a:rPr lang="en-US" dirty="0" err="1"/>
              <a:t>PowerPlatform</a:t>
            </a:r>
            <a:r>
              <a:rPr lang="en-US" dirty="0"/>
              <a:t> licensing environment is confusing (at least to me), and creating an environment suitable for production workloads is likely to require a fair amount of effort (and there doesn’t seem to be a Copilot to help out).</a:t>
            </a:r>
          </a:p>
          <a:p>
            <a:pPr>
              <a:buFont typeface="Wingdings" panose="05000000000000000000" pitchFamily="2" charset="2"/>
              <a:buChar char="§"/>
            </a:pPr>
            <a:r>
              <a:rPr lang="en-US" dirty="0"/>
              <a:t>On the other hand, using Copilot to get started with some one-off applications with simple data models could produce useful results in a short time.</a:t>
            </a:r>
          </a:p>
          <a:p>
            <a:endParaRPr lang="en-US" dirty="0"/>
          </a:p>
        </p:txBody>
      </p:sp>
    </p:spTree>
    <p:extLst>
      <p:ext uri="{BB962C8B-B14F-4D97-AF65-F5344CB8AC3E}">
        <p14:creationId xmlns:p14="http://schemas.microsoft.com/office/powerpoint/2010/main" val="162227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CEC8-C199-F1E3-1934-2B1E7CA958E1}"/>
              </a:ext>
            </a:extLst>
          </p:cNvPr>
          <p:cNvSpPr>
            <a:spLocks noGrp="1"/>
          </p:cNvSpPr>
          <p:nvPr>
            <p:ph type="title"/>
          </p:nvPr>
        </p:nvSpPr>
        <p:spPr/>
        <p:txBody>
          <a:bodyPr/>
          <a:lstStyle/>
          <a:p>
            <a:r>
              <a:rPr lang="en-US" dirty="0"/>
              <a:t>Useful Links for </a:t>
            </a:r>
            <a:r>
              <a:rPr lang="en-US" dirty="0" err="1"/>
              <a:t>PowerPlatform</a:t>
            </a:r>
            <a:r>
              <a:rPr lang="en-US" dirty="0"/>
              <a:t>/Copilot</a:t>
            </a:r>
          </a:p>
        </p:txBody>
      </p:sp>
      <p:graphicFrame>
        <p:nvGraphicFramePr>
          <p:cNvPr id="4" name="Content Placeholder 3">
            <a:extLst>
              <a:ext uri="{FF2B5EF4-FFF2-40B4-BE49-F238E27FC236}">
                <a16:creationId xmlns:a16="http://schemas.microsoft.com/office/drawing/2014/main" id="{1EA2EB1B-FBD5-1B76-E8E3-F0ADC5AD8200}"/>
              </a:ext>
            </a:extLst>
          </p:cNvPr>
          <p:cNvGraphicFramePr>
            <a:graphicFrameLocks noGrp="1"/>
          </p:cNvGraphicFramePr>
          <p:nvPr>
            <p:ph idx="1"/>
            <p:extLst>
              <p:ext uri="{D42A27DB-BD31-4B8C-83A1-F6EECF244321}">
                <p14:modId xmlns:p14="http://schemas.microsoft.com/office/powerpoint/2010/main" val="3668577272"/>
              </p:ext>
            </p:extLst>
          </p:nvPr>
        </p:nvGraphicFramePr>
        <p:xfrm>
          <a:off x="1297172" y="1956391"/>
          <a:ext cx="9858508" cy="3770675"/>
        </p:xfrm>
        <a:graphic>
          <a:graphicData uri="http://schemas.openxmlformats.org/drawingml/2006/table">
            <a:tbl>
              <a:tblPr/>
              <a:tblGrid>
                <a:gridCol w="3359466">
                  <a:extLst>
                    <a:ext uri="{9D8B030D-6E8A-4147-A177-3AD203B41FA5}">
                      <a16:colId xmlns:a16="http://schemas.microsoft.com/office/drawing/2014/main" val="1597891541"/>
                    </a:ext>
                  </a:extLst>
                </a:gridCol>
                <a:gridCol w="6499042">
                  <a:extLst>
                    <a:ext uri="{9D8B030D-6E8A-4147-A177-3AD203B41FA5}">
                      <a16:colId xmlns:a16="http://schemas.microsoft.com/office/drawing/2014/main" val="483503590"/>
                    </a:ext>
                  </a:extLst>
                </a:gridCol>
              </a:tblGrid>
              <a:tr h="1116700">
                <a:tc>
                  <a:txBody>
                    <a:bodyPr/>
                    <a:lstStyle/>
                    <a:p>
                      <a:pPr marL="0" marR="0" fontAlgn="t">
                        <a:spcBef>
                          <a:spcPts val="0"/>
                        </a:spcBef>
                        <a:spcAft>
                          <a:spcPts val="0"/>
                        </a:spcAft>
                      </a:pPr>
                      <a:r>
                        <a:rPr lang="en-US" sz="1600">
                          <a:effectLst/>
                          <a:latin typeface="Calibri" panose="020F0502020204030204" pitchFamily="34" charset="0"/>
                          <a:hlinkClick r:id="rId2"/>
                        </a:rPr>
                        <a:t>Power Platform—Free Trials | Microsoft Power Platform</a:t>
                      </a:r>
                      <a:endParaRPr lang="en-US" sz="1600">
                        <a:effectLst/>
                        <a:latin typeface="Calibri" panose="020F0502020204030204" pitchFamily="34" charset="0"/>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600">
                          <a:effectLst/>
                          <a:latin typeface="Calibri" panose="020F0502020204030204" pitchFamily="34" charset="0"/>
                          <a:hlinkClick r:id="rId2"/>
                        </a:rPr>
                        <a:t>https://www.microsoft.com/en-us/power-platform/try-free</a:t>
                      </a:r>
                      <a:endParaRPr lang="en-US" sz="1600">
                        <a:effectLst/>
                        <a:latin typeface="Calibri" panose="020F0502020204030204" pitchFamily="34" charset="0"/>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105713550"/>
                  </a:ext>
                </a:extLst>
              </a:tr>
              <a:tr h="1116700">
                <a:tc>
                  <a:txBody>
                    <a:bodyPr/>
                    <a:lstStyle/>
                    <a:p>
                      <a:pPr marL="0" marR="0" fontAlgn="t">
                        <a:spcBef>
                          <a:spcPts val="0"/>
                        </a:spcBef>
                        <a:spcAft>
                          <a:spcPts val="0"/>
                        </a:spcAft>
                      </a:pPr>
                      <a:r>
                        <a:rPr lang="en-US" sz="1600">
                          <a:effectLst/>
                          <a:latin typeface="Calibri" panose="020F0502020204030204" pitchFamily="34" charset="0"/>
                          <a:hlinkClick r:id="rId3"/>
                        </a:rPr>
                        <a:t>Power Platform on Microsoft Learn | Microsoft Learn</a:t>
                      </a:r>
                      <a:endParaRPr lang="en-US" sz="1600">
                        <a:effectLst/>
                        <a:latin typeface="Calibri" panose="020F0502020204030204" pitchFamily="34" charset="0"/>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600">
                          <a:effectLst/>
                          <a:latin typeface="Calibri" panose="020F0502020204030204" pitchFamily="34" charset="0"/>
                          <a:hlinkClick r:id="rId3"/>
                        </a:rPr>
                        <a:t>https://learn.microsoft.com/en-us/training/powerplatform/?WT.mc_id=webupdates_GEP_Powerplatform-web-wwl</a:t>
                      </a:r>
                      <a:endParaRPr lang="en-US" sz="1600">
                        <a:effectLst/>
                        <a:latin typeface="Calibri" panose="020F0502020204030204" pitchFamily="34" charset="0"/>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3038070"/>
                  </a:ext>
                </a:extLst>
              </a:tr>
              <a:tr h="1116700">
                <a:tc>
                  <a:txBody>
                    <a:bodyPr/>
                    <a:lstStyle/>
                    <a:p>
                      <a:pPr marL="0" marR="0" fontAlgn="t">
                        <a:spcBef>
                          <a:spcPts val="0"/>
                        </a:spcBef>
                        <a:spcAft>
                          <a:spcPts val="0"/>
                        </a:spcAft>
                      </a:pPr>
                      <a:r>
                        <a:rPr lang="en-US" sz="1600">
                          <a:effectLst/>
                          <a:latin typeface="Calibri" panose="020F0502020204030204" pitchFamily="34" charset="0"/>
                          <a:hlinkClick r:id="rId4"/>
                        </a:rPr>
                        <a:t>Summary and resources - Training | Microsoft Learn</a:t>
                      </a:r>
                      <a:endParaRPr lang="en-US" sz="1600">
                        <a:effectLst/>
                        <a:latin typeface="Calibri" panose="020F0502020204030204" pitchFamily="34" charset="0"/>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600">
                          <a:effectLst/>
                          <a:latin typeface="Calibri" panose="020F0502020204030204" pitchFamily="34" charset="0"/>
                          <a:hlinkClick r:id="rId4"/>
                        </a:rPr>
                        <a:t>https://learn.microsoft.com/en-us/training/modules/introduction-power-platform/13-summary-resources?source=learn</a:t>
                      </a:r>
                      <a:endParaRPr lang="en-US" sz="1600">
                        <a:effectLst/>
                        <a:latin typeface="Calibri" panose="020F0502020204030204" pitchFamily="34" charset="0"/>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749849376"/>
                  </a:ext>
                </a:extLst>
              </a:tr>
              <a:tr h="420575">
                <a:tc>
                  <a:txBody>
                    <a:bodyPr/>
                    <a:lstStyle/>
                    <a:p>
                      <a:pPr marL="0" marR="0" fontAlgn="t">
                        <a:spcBef>
                          <a:spcPts val="0"/>
                        </a:spcBef>
                        <a:spcAft>
                          <a:spcPts val="0"/>
                        </a:spcAft>
                      </a:pPr>
                      <a:r>
                        <a:rPr lang="en-US" sz="1600">
                          <a:effectLst/>
                          <a:latin typeface="Calibri" panose="020F0502020204030204" pitchFamily="34" charset="0"/>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600" dirty="0">
                          <a:effectLst/>
                          <a:latin typeface="Calibri" panose="020F0502020204030204" pitchFamily="34" charset="0"/>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159389174"/>
                  </a:ext>
                </a:extLst>
              </a:tr>
            </a:tbl>
          </a:graphicData>
        </a:graphic>
      </p:graphicFrame>
    </p:spTree>
    <p:extLst>
      <p:ext uri="{BB962C8B-B14F-4D97-AF65-F5344CB8AC3E}">
        <p14:creationId xmlns:p14="http://schemas.microsoft.com/office/powerpoint/2010/main" val="232149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C268-17B8-3372-BA24-3498EAB3439E}"/>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8A8E3052-8B3E-0E6F-9409-2F08A7BBE79B}"/>
              </a:ext>
            </a:extLst>
          </p:cNvPr>
          <p:cNvSpPr>
            <a:spLocks noGrp="1"/>
          </p:cNvSpPr>
          <p:nvPr>
            <p:ph idx="1"/>
          </p:nvPr>
        </p:nvSpPr>
        <p:spPr/>
        <p:txBody>
          <a:bodyPr/>
          <a:lstStyle/>
          <a:p>
            <a:pPr>
              <a:buFont typeface="Wingdings" panose="05000000000000000000" pitchFamily="2" charset="2"/>
              <a:buChar char="§"/>
            </a:pPr>
            <a:r>
              <a:rPr lang="en-US" dirty="0"/>
              <a:t>About Me</a:t>
            </a:r>
          </a:p>
          <a:p>
            <a:pPr>
              <a:buFont typeface="Wingdings" panose="05000000000000000000" pitchFamily="2" charset="2"/>
              <a:buChar char="§"/>
            </a:pPr>
            <a:r>
              <a:rPr lang="en-US" dirty="0"/>
              <a:t>Context – Microsoft Power Platform</a:t>
            </a:r>
          </a:p>
          <a:p>
            <a:pPr>
              <a:buFont typeface="Wingdings" panose="05000000000000000000" pitchFamily="2" charset="2"/>
              <a:buChar char="§"/>
            </a:pPr>
            <a:r>
              <a:rPr lang="en-US" dirty="0"/>
              <a:t>Let’s Build!</a:t>
            </a:r>
          </a:p>
          <a:p>
            <a:pPr lvl="1">
              <a:buFont typeface="Wingdings" panose="05000000000000000000" pitchFamily="2" charset="2"/>
              <a:buChar char="§"/>
            </a:pPr>
            <a:r>
              <a:rPr lang="en-US" dirty="0"/>
              <a:t>Scenario</a:t>
            </a:r>
          </a:p>
          <a:p>
            <a:pPr lvl="1">
              <a:buFont typeface="Wingdings" panose="05000000000000000000" pitchFamily="2" charset="2"/>
              <a:buChar char="§"/>
            </a:pPr>
            <a:r>
              <a:rPr lang="en-US" dirty="0"/>
              <a:t>Power App</a:t>
            </a:r>
          </a:p>
          <a:p>
            <a:pPr lvl="1">
              <a:buFont typeface="Wingdings" panose="05000000000000000000" pitchFamily="2" charset="2"/>
              <a:buChar char="§"/>
            </a:pPr>
            <a:r>
              <a:rPr lang="en-US" dirty="0"/>
              <a:t>Power Automate</a:t>
            </a:r>
          </a:p>
          <a:p>
            <a:pPr lvl="1">
              <a:buFont typeface="Wingdings" panose="05000000000000000000" pitchFamily="2" charset="2"/>
              <a:buChar char="§"/>
            </a:pPr>
            <a:r>
              <a:rPr lang="en-US" dirty="0"/>
              <a:t>Power Pages</a:t>
            </a:r>
          </a:p>
          <a:p>
            <a:pPr>
              <a:buFont typeface="Wingdings" panose="05000000000000000000" pitchFamily="2" charset="2"/>
              <a:buChar char="§"/>
            </a:pPr>
            <a:r>
              <a:rPr lang="en-US"/>
              <a:t>Resources</a:t>
            </a:r>
            <a:endParaRPr lang="en-US" dirty="0"/>
          </a:p>
        </p:txBody>
      </p:sp>
    </p:spTree>
    <p:extLst>
      <p:ext uri="{BB962C8B-B14F-4D97-AF65-F5344CB8AC3E}">
        <p14:creationId xmlns:p14="http://schemas.microsoft.com/office/powerpoint/2010/main" val="357268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23B1-2753-53B8-B5DB-0759C68679AE}"/>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9488729E-1DAB-E79A-34D3-BBF93C7A7F63}"/>
              </a:ext>
            </a:extLst>
          </p:cNvPr>
          <p:cNvSpPr>
            <a:spLocks noGrp="1"/>
          </p:cNvSpPr>
          <p:nvPr>
            <p:ph idx="1"/>
          </p:nvPr>
        </p:nvSpPr>
        <p:spPr/>
        <p:txBody>
          <a:bodyPr/>
          <a:lstStyle/>
          <a:p>
            <a:pPr>
              <a:buFont typeface="Wingdings" panose="05000000000000000000" pitchFamily="2" charset="2"/>
              <a:buChar char="§"/>
            </a:pPr>
            <a:r>
              <a:rPr lang="en-US" dirty="0"/>
              <a:t>Formed Flamm Consulting in 2000, serving clients in extractive, manufacturing, services, and finance verticals</a:t>
            </a:r>
          </a:p>
          <a:p>
            <a:pPr>
              <a:buFont typeface="Wingdings" panose="05000000000000000000" pitchFamily="2" charset="2"/>
              <a:buChar char="§"/>
            </a:pPr>
            <a:r>
              <a:rPr lang="en-US" dirty="0"/>
              <a:t>Presented to local user groups, SQL Saturday events, and other community conferences</a:t>
            </a:r>
          </a:p>
          <a:p>
            <a:pPr>
              <a:buFont typeface="Wingdings" panose="05000000000000000000" pitchFamily="2" charset="2"/>
              <a:buChar char="§"/>
            </a:pPr>
            <a:r>
              <a:rPr lang="en-US" dirty="0"/>
              <a:t>SQL Server, Azure Analytics, and Azure AI certifications; also AWS Cloud Practitioner</a:t>
            </a:r>
          </a:p>
          <a:p>
            <a:pPr>
              <a:buFont typeface="Wingdings" panose="05000000000000000000" pitchFamily="2" charset="2"/>
              <a:buChar char="§"/>
            </a:pPr>
            <a:r>
              <a:rPr lang="en-US" dirty="0"/>
              <a:t>Interests include developer technology (Python, .NET) and PowerShell/CLI automation</a:t>
            </a:r>
          </a:p>
          <a:p>
            <a:pPr>
              <a:buFont typeface="Wingdings" panose="05000000000000000000" pitchFamily="2" charset="2"/>
              <a:buChar char="§"/>
            </a:pPr>
            <a:r>
              <a:rPr lang="en-US" dirty="0"/>
              <a:t>E-Mail: </a:t>
            </a:r>
            <a:r>
              <a:rPr lang="en-US" dirty="0">
                <a:hlinkClick r:id="rId2"/>
              </a:rPr>
              <a:t>eric@flammconsulting.com</a:t>
            </a:r>
            <a:endParaRPr lang="en-US" dirty="0"/>
          </a:p>
          <a:p>
            <a:pPr>
              <a:buFont typeface="Wingdings" panose="05000000000000000000" pitchFamily="2" charset="2"/>
              <a:buChar char="§"/>
            </a:pPr>
            <a:r>
              <a:rPr lang="en-US" dirty="0"/>
              <a:t>LinkedIn: </a:t>
            </a:r>
            <a:r>
              <a:rPr lang="en-US" dirty="0">
                <a:hlinkClick r:id="rId3"/>
              </a:rPr>
              <a:t>www.linkedin.com/in/ericmflamm/</a:t>
            </a:r>
            <a:endParaRPr lang="en-US" dirty="0"/>
          </a:p>
          <a:p>
            <a:endParaRPr lang="en-US" dirty="0"/>
          </a:p>
        </p:txBody>
      </p:sp>
      <p:pic>
        <p:nvPicPr>
          <p:cNvPr id="5" name="Picture 4" descr="LinkedIn-Eric Flamm">
            <a:extLst>
              <a:ext uri="{FF2B5EF4-FFF2-40B4-BE49-F238E27FC236}">
                <a16:creationId xmlns:a16="http://schemas.microsoft.com/office/drawing/2014/main" id="{877B54DC-DD69-B9E8-4965-4E042D451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7375" y="3771900"/>
            <a:ext cx="2552700" cy="2552700"/>
          </a:xfrm>
          <a:prstGeom prst="rect">
            <a:avLst/>
          </a:prstGeom>
        </p:spPr>
      </p:pic>
    </p:spTree>
    <p:extLst>
      <p:ext uri="{BB962C8B-B14F-4D97-AF65-F5344CB8AC3E}">
        <p14:creationId xmlns:p14="http://schemas.microsoft.com/office/powerpoint/2010/main" val="152703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icrosoft Power Platform: 4 applications and 3 enabling technologies">
            <a:extLst>
              <a:ext uri="{FF2B5EF4-FFF2-40B4-BE49-F238E27FC236}">
                <a16:creationId xmlns:a16="http://schemas.microsoft.com/office/drawing/2014/main" id="{942876AA-736D-DE98-E49E-5321823878CF}"/>
              </a:ext>
            </a:extLst>
          </p:cNvPr>
          <p:cNvPicPr>
            <a:picLocks noGrp="1" noChangeAspect="1"/>
          </p:cNvPicPr>
          <p:nvPr>
            <p:ph idx="1"/>
          </p:nvPr>
        </p:nvPicPr>
        <p:blipFill rotWithShape="1">
          <a:blip r:embed="rId3"/>
          <a:srcRect t="8469"/>
          <a:stretch/>
        </p:blipFill>
        <p:spPr>
          <a:xfrm>
            <a:off x="2447744" y="1810512"/>
            <a:ext cx="7296512" cy="4150796"/>
          </a:xfrm>
          <a:noFill/>
        </p:spPr>
      </p:pic>
      <p:sp>
        <p:nvSpPr>
          <p:cNvPr id="2" name="Title 1">
            <a:extLst>
              <a:ext uri="{FF2B5EF4-FFF2-40B4-BE49-F238E27FC236}">
                <a16:creationId xmlns:a16="http://schemas.microsoft.com/office/drawing/2014/main" id="{B992E209-B06B-E8AD-738B-70A809EAEA00}"/>
              </a:ext>
            </a:extLst>
          </p:cNvPr>
          <p:cNvSpPr>
            <a:spLocks noGrp="1"/>
          </p:cNvSpPr>
          <p:nvPr>
            <p:ph type="title"/>
          </p:nvPr>
        </p:nvSpPr>
        <p:spPr/>
        <p:txBody>
          <a:bodyPr/>
          <a:lstStyle/>
          <a:p>
            <a:r>
              <a:rPr lang="en-US" dirty="0"/>
              <a:t>Context-Microsoft Power Platform</a:t>
            </a:r>
          </a:p>
        </p:txBody>
      </p:sp>
    </p:spTree>
    <p:extLst>
      <p:ext uri="{BB962C8B-B14F-4D97-AF65-F5344CB8AC3E}">
        <p14:creationId xmlns:p14="http://schemas.microsoft.com/office/powerpoint/2010/main" val="406652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54B7-C619-8B60-5F69-E54ACCF62548}"/>
              </a:ext>
            </a:extLst>
          </p:cNvPr>
          <p:cNvSpPr>
            <a:spLocks noGrp="1"/>
          </p:cNvSpPr>
          <p:nvPr>
            <p:ph type="title"/>
          </p:nvPr>
        </p:nvSpPr>
        <p:spPr/>
        <p:txBody>
          <a:bodyPr/>
          <a:lstStyle/>
          <a:p>
            <a:r>
              <a:rPr lang="en-US" dirty="0"/>
              <a:t>Context-Microsoft Dataverse</a:t>
            </a:r>
          </a:p>
        </p:txBody>
      </p:sp>
      <p:sp>
        <p:nvSpPr>
          <p:cNvPr id="3" name="Content Placeholder 2">
            <a:extLst>
              <a:ext uri="{FF2B5EF4-FFF2-40B4-BE49-F238E27FC236}">
                <a16:creationId xmlns:a16="http://schemas.microsoft.com/office/drawing/2014/main" id="{EF55FD15-E7AB-7499-EC20-2A80332A867F}"/>
              </a:ext>
            </a:extLst>
          </p:cNvPr>
          <p:cNvSpPr>
            <a:spLocks noGrp="1"/>
          </p:cNvSpPr>
          <p:nvPr>
            <p:ph idx="1"/>
          </p:nvPr>
        </p:nvSpPr>
        <p:spPr/>
        <p:txBody>
          <a:bodyPr/>
          <a:lstStyle/>
          <a:p>
            <a:pPr>
              <a:buFont typeface="Wingdings" panose="05000000000000000000" pitchFamily="2" charset="2"/>
              <a:buChar char="§"/>
            </a:pPr>
            <a:r>
              <a:rPr lang="en-US" dirty="0"/>
              <a:t>2016: Microsoft launches Dynamics 365, moving ERP to Azure. To support the application, the </a:t>
            </a:r>
            <a:r>
              <a:rPr lang="en-US" b="1" dirty="0"/>
              <a:t>Common Data Model  </a:t>
            </a:r>
            <a:r>
              <a:rPr lang="en-US" dirty="0"/>
              <a:t>was included to store and manage business entities.</a:t>
            </a:r>
          </a:p>
          <a:p>
            <a:pPr>
              <a:buFont typeface="Wingdings" panose="05000000000000000000" pitchFamily="2" charset="2"/>
              <a:buChar char="§"/>
            </a:pPr>
            <a:r>
              <a:rPr lang="en-US" dirty="0"/>
              <a:t>Later in 2016, Microsoft announced the </a:t>
            </a:r>
            <a:r>
              <a:rPr lang="en-US" b="1" dirty="0"/>
              <a:t>Common Data Service</a:t>
            </a:r>
            <a:r>
              <a:rPr lang="en-US" dirty="0"/>
              <a:t>, enabling data storage and modeling with management built into Office applications.</a:t>
            </a:r>
          </a:p>
          <a:p>
            <a:pPr>
              <a:buFont typeface="Wingdings" panose="05000000000000000000" pitchFamily="2" charset="2"/>
              <a:buChar char="§"/>
            </a:pPr>
            <a:r>
              <a:rPr lang="en-US" dirty="0"/>
              <a:t>In 2021, the Common Data Service was renamed </a:t>
            </a:r>
            <a:r>
              <a:rPr lang="en-US" b="1" dirty="0"/>
              <a:t>Dataverse, </a:t>
            </a:r>
            <a:r>
              <a:rPr lang="en-US" dirty="0"/>
              <a:t>providing cloud storage for application data and integration with Microsoft 365 (Office) and Dynamics 365.</a:t>
            </a:r>
            <a:endParaRPr lang="en-US" b="1" dirty="0"/>
          </a:p>
        </p:txBody>
      </p:sp>
    </p:spTree>
    <p:extLst>
      <p:ext uri="{BB962C8B-B14F-4D97-AF65-F5344CB8AC3E}">
        <p14:creationId xmlns:p14="http://schemas.microsoft.com/office/powerpoint/2010/main" val="169173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4163-A691-5A32-F0E3-9CE153B7F412}"/>
              </a:ext>
            </a:extLst>
          </p:cNvPr>
          <p:cNvSpPr>
            <a:spLocks noGrp="1"/>
          </p:cNvSpPr>
          <p:nvPr>
            <p:ph type="title"/>
          </p:nvPr>
        </p:nvSpPr>
        <p:spPr/>
        <p:txBody>
          <a:bodyPr/>
          <a:lstStyle/>
          <a:p>
            <a:r>
              <a:rPr lang="en-US" dirty="0"/>
              <a:t>Context-Dynamics Environments</a:t>
            </a:r>
          </a:p>
        </p:txBody>
      </p:sp>
      <p:sp>
        <p:nvSpPr>
          <p:cNvPr id="3" name="Content Placeholder 2">
            <a:extLst>
              <a:ext uri="{FF2B5EF4-FFF2-40B4-BE49-F238E27FC236}">
                <a16:creationId xmlns:a16="http://schemas.microsoft.com/office/drawing/2014/main" id="{9A02B5CE-258A-BE63-CDFC-E62DECCDEEA9}"/>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An environment is a container to manage data, app, chatbots, and flows.</a:t>
            </a:r>
          </a:p>
          <a:p>
            <a:pPr>
              <a:buFont typeface="Wingdings" panose="05000000000000000000" pitchFamily="2" charset="2"/>
              <a:buChar char="§"/>
            </a:pPr>
            <a:r>
              <a:rPr lang="en-US" dirty="0"/>
              <a:t>With a premium license, Managed Environments give administrators more control and insight into resource usage. This feature is disabled in Developer accounts.</a:t>
            </a:r>
          </a:p>
          <a:p>
            <a:pPr>
              <a:buFont typeface="Wingdings" panose="05000000000000000000" pitchFamily="2" charset="2"/>
              <a:buChar char="§"/>
            </a:pPr>
            <a:r>
              <a:rPr lang="en-US" dirty="0"/>
              <a:t>Environments are managed through the Admin portal (admin.powerplatform.Microsoft.com).</a:t>
            </a:r>
          </a:p>
          <a:p>
            <a:pPr>
              <a:buFont typeface="Wingdings" panose="05000000000000000000" pitchFamily="2" charset="2"/>
              <a:buChar char="§"/>
            </a:pPr>
            <a:r>
              <a:rPr lang="en-US" dirty="0"/>
              <a:t>Environments can be 1 of several types:</a:t>
            </a:r>
          </a:p>
          <a:p>
            <a:pPr lvl="1">
              <a:buFont typeface="Wingdings" panose="05000000000000000000" pitchFamily="2" charset="2"/>
              <a:buChar char="§"/>
            </a:pPr>
            <a:r>
              <a:rPr lang="en-US" dirty="0"/>
              <a:t>Developer</a:t>
            </a:r>
          </a:p>
          <a:p>
            <a:pPr lvl="1">
              <a:buFont typeface="Wingdings" panose="05000000000000000000" pitchFamily="2" charset="2"/>
              <a:buChar char="§"/>
            </a:pPr>
            <a:r>
              <a:rPr lang="en-US" dirty="0"/>
              <a:t>Production</a:t>
            </a:r>
          </a:p>
          <a:p>
            <a:pPr lvl="1">
              <a:buFont typeface="Wingdings" panose="05000000000000000000" pitchFamily="2" charset="2"/>
              <a:buChar char="§"/>
            </a:pPr>
            <a:r>
              <a:rPr lang="en-US" dirty="0"/>
              <a:t>Trial</a:t>
            </a:r>
          </a:p>
          <a:p>
            <a:pPr lvl="1">
              <a:buFont typeface="Wingdings" panose="05000000000000000000" pitchFamily="2" charset="2"/>
              <a:buChar char="§"/>
            </a:pPr>
            <a:r>
              <a:rPr lang="en-US" dirty="0"/>
              <a:t>Sandbox</a:t>
            </a:r>
          </a:p>
          <a:p>
            <a:pPr marL="201168" lvl="1" indent="0">
              <a:buNone/>
            </a:pPr>
            <a:r>
              <a:rPr lang="en-US" i="1" dirty="0"/>
              <a:t>Your license status controls which kinds of environments you can create; 30-day free trials are available.</a:t>
            </a:r>
          </a:p>
          <a:p>
            <a:pPr>
              <a:buFont typeface="Wingdings" panose="05000000000000000000" pitchFamily="2" charset="2"/>
              <a:buChar char="§"/>
            </a:pPr>
            <a:r>
              <a:rPr lang="en-US" dirty="0"/>
              <a:t>Environments take time to prepare.</a:t>
            </a:r>
          </a:p>
        </p:txBody>
      </p:sp>
    </p:spTree>
    <p:extLst>
      <p:ext uri="{BB962C8B-B14F-4D97-AF65-F5344CB8AC3E}">
        <p14:creationId xmlns:p14="http://schemas.microsoft.com/office/powerpoint/2010/main" val="389765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2BA9-F28A-45E6-D8C0-9A5A0A2F00A8}"/>
              </a:ext>
            </a:extLst>
          </p:cNvPr>
          <p:cNvSpPr>
            <a:spLocks noGrp="1"/>
          </p:cNvSpPr>
          <p:nvPr>
            <p:ph type="title"/>
          </p:nvPr>
        </p:nvSpPr>
        <p:spPr/>
        <p:txBody>
          <a:bodyPr/>
          <a:lstStyle/>
          <a:p>
            <a:r>
              <a:rPr lang="en-US" dirty="0"/>
              <a:t>Let’s Build - Scenario</a:t>
            </a:r>
          </a:p>
        </p:txBody>
      </p:sp>
      <p:sp>
        <p:nvSpPr>
          <p:cNvPr id="3" name="Content Placeholder 2">
            <a:extLst>
              <a:ext uri="{FF2B5EF4-FFF2-40B4-BE49-F238E27FC236}">
                <a16:creationId xmlns:a16="http://schemas.microsoft.com/office/drawing/2014/main" id="{61E0C8F3-BB64-7814-93BF-455A883AB5D7}"/>
              </a:ext>
            </a:extLst>
          </p:cNvPr>
          <p:cNvSpPr>
            <a:spLocks noGrp="1"/>
          </p:cNvSpPr>
          <p:nvPr>
            <p:ph idx="1"/>
          </p:nvPr>
        </p:nvSpPr>
        <p:spPr>
          <a:xfrm>
            <a:off x="1097280" y="1845734"/>
            <a:ext cx="10058400" cy="2680546"/>
          </a:xfrm>
        </p:spPr>
        <p:txBody>
          <a:bodyPr>
            <a:normAutofit/>
          </a:bodyPr>
          <a:lstStyle/>
          <a:p>
            <a:r>
              <a:rPr lang="en-US" dirty="0"/>
              <a:t>An upcoming user group conference has just announced its Call for Speakers. Candidates are requested to create an account on Sessionize.com, enter their professional bio, and provide 1 or more suggested sessions for the conference.</a:t>
            </a:r>
          </a:p>
          <a:p>
            <a:r>
              <a:rPr lang="en-US" dirty="0"/>
              <a:t>The organizers want to collect and review the session proposals without deploying a lot of overhead for database management, web hosting, etc. Let’s see if Copilot can help us build a collection of resources to facilitate conference management.</a:t>
            </a:r>
          </a:p>
          <a:p>
            <a:r>
              <a:rPr lang="en-US" dirty="0"/>
              <a:t>In order to get the ball rolling, the organizers have requested that the candidates provide the following information in an e-mail:</a:t>
            </a:r>
          </a:p>
          <a:p>
            <a:endParaRPr lang="en-US" dirty="0"/>
          </a:p>
        </p:txBody>
      </p:sp>
      <p:sp>
        <p:nvSpPr>
          <p:cNvPr id="5" name="TextBox 4">
            <a:extLst>
              <a:ext uri="{FF2B5EF4-FFF2-40B4-BE49-F238E27FC236}">
                <a16:creationId xmlns:a16="http://schemas.microsoft.com/office/drawing/2014/main" id="{57A04C29-D043-0C32-5653-83122CC82F8C}"/>
              </a:ext>
            </a:extLst>
          </p:cNvPr>
          <p:cNvSpPr txBox="1"/>
          <p:nvPr/>
        </p:nvSpPr>
        <p:spPr>
          <a:xfrm>
            <a:off x="1197864" y="4754880"/>
            <a:ext cx="9774936" cy="962429"/>
          </a:xfrm>
          <a:prstGeom prst="rect">
            <a:avLst/>
          </a:prstGeom>
          <a:noFill/>
        </p:spPr>
        <p:txBody>
          <a:bodyPr wrap="square" numCol="2" spcCol="182880" rtlCol="0">
            <a:noAutofit/>
          </a:bodyPr>
          <a:lstStyle/>
          <a:p>
            <a:r>
              <a:rPr lang="en-US" dirty="0"/>
              <a:t>Session Title:</a:t>
            </a:r>
          </a:p>
          <a:p>
            <a:r>
              <a:rPr lang="en-US" dirty="0"/>
              <a:t>Speaker Name:</a:t>
            </a:r>
          </a:p>
          <a:p>
            <a:r>
              <a:rPr lang="en-US" dirty="0"/>
              <a:t>Speaker E-Mail:</a:t>
            </a:r>
          </a:p>
          <a:p>
            <a:endParaRPr lang="en-US" dirty="0"/>
          </a:p>
          <a:p>
            <a:r>
              <a:rPr lang="en-US" dirty="0" err="1"/>
              <a:t>Sessionize</a:t>
            </a:r>
            <a:r>
              <a:rPr lang="en-US" dirty="0"/>
              <a:t> URL:</a:t>
            </a:r>
          </a:p>
          <a:p>
            <a:r>
              <a:rPr lang="en-US" dirty="0"/>
              <a:t>Suggested Track:</a:t>
            </a:r>
          </a:p>
          <a:p>
            <a:r>
              <a:rPr lang="en-US" dirty="0"/>
              <a:t>Session Level:</a:t>
            </a:r>
          </a:p>
          <a:p>
            <a:endParaRPr lang="en-US" dirty="0"/>
          </a:p>
        </p:txBody>
      </p:sp>
      <p:sp>
        <p:nvSpPr>
          <p:cNvPr id="6" name="TextBox 5">
            <a:extLst>
              <a:ext uri="{FF2B5EF4-FFF2-40B4-BE49-F238E27FC236}">
                <a16:creationId xmlns:a16="http://schemas.microsoft.com/office/drawing/2014/main" id="{F66F8FE7-6D22-8259-73E8-23979E9E75D4}"/>
              </a:ext>
            </a:extLst>
          </p:cNvPr>
          <p:cNvSpPr txBox="1"/>
          <p:nvPr/>
        </p:nvSpPr>
        <p:spPr>
          <a:xfrm>
            <a:off x="1097280" y="5945909"/>
            <a:ext cx="7526163" cy="369332"/>
          </a:xfrm>
          <a:prstGeom prst="rect">
            <a:avLst/>
          </a:prstGeom>
          <a:noFill/>
        </p:spPr>
        <p:txBody>
          <a:bodyPr wrap="none" rtlCol="0">
            <a:spAutoFit/>
          </a:bodyPr>
          <a:lstStyle/>
          <a:p>
            <a:r>
              <a:rPr lang="en-US" dirty="0"/>
              <a:t>So we need to capture this information and store it for processing and analysis</a:t>
            </a:r>
          </a:p>
        </p:txBody>
      </p:sp>
    </p:spTree>
    <p:extLst>
      <p:ext uri="{BB962C8B-B14F-4D97-AF65-F5344CB8AC3E}">
        <p14:creationId xmlns:p14="http://schemas.microsoft.com/office/powerpoint/2010/main" val="169073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3719-BF1E-29C6-1BFA-837BF8F5CDB5}"/>
              </a:ext>
            </a:extLst>
          </p:cNvPr>
          <p:cNvSpPr>
            <a:spLocks noGrp="1"/>
          </p:cNvSpPr>
          <p:nvPr>
            <p:ph type="title"/>
          </p:nvPr>
        </p:nvSpPr>
        <p:spPr/>
        <p:txBody>
          <a:bodyPr/>
          <a:lstStyle/>
          <a:p>
            <a:r>
              <a:rPr lang="en-US" dirty="0"/>
              <a:t>Demo-PowerApps Copilot</a:t>
            </a:r>
          </a:p>
        </p:txBody>
      </p:sp>
      <p:graphicFrame>
        <p:nvGraphicFramePr>
          <p:cNvPr id="5" name="Table 4">
            <a:extLst>
              <a:ext uri="{FF2B5EF4-FFF2-40B4-BE49-F238E27FC236}">
                <a16:creationId xmlns:a16="http://schemas.microsoft.com/office/drawing/2014/main" id="{D23CBE1F-414A-FCE8-9C04-F1EF69B78FC8}"/>
              </a:ext>
            </a:extLst>
          </p:cNvPr>
          <p:cNvGraphicFramePr>
            <a:graphicFrameLocks noGrp="1"/>
          </p:cNvGraphicFramePr>
          <p:nvPr>
            <p:extLst>
              <p:ext uri="{D42A27DB-BD31-4B8C-83A1-F6EECF244321}">
                <p14:modId xmlns:p14="http://schemas.microsoft.com/office/powerpoint/2010/main" val="2060351391"/>
              </p:ext>
            </p:extLst>
          </p:nvPr>
        </p:nvGraphicFramePr>
        <p:xfrm>
          <a:off x="1182254" y="1828030"/>
          <a:ext cx="9973425" cy="4485640"/>
        </p:xfrm>
        <a:graphic>
          <a:graphicData uri="http://schemas.openxmlformats.org/drawingml/2006/table">
            <a:tbl>
              <a:tblPr firstRow="1" bandRow="1">
                <a:tableStyleId>{7E9639D4-E3E2-4D34-9284-5A2195B3D0D7}</a:tableStyleId>
              </a:tblPr>
              <a:tblGrid>
                <a:gridCol w="3796146">
                  <a:extLst>
                    <a:ext uri="{9D8B030D-6E8A-4147-A177-3AD203B41FA5}">
                      <a16:colId xmlns:a16="http://schemas.microsoft.com/office/drawing/2014/main" val="3853147142"/>
                    </a:ext>
                  </a:extLst>
                </a:gridCol>
                <a:gridCol w="2852804">
                  <a:extLst>
                    <a:ext uri="{9D8B030D-6E8A-4147-A177-3AD203B41FA5}">
                      <a16:colId xmlns:a16="http://schemas.microsoft.com/office/drawing/2014/main" val="3796034676"/>
                    </a:ext>
                  </a:extLst>
                </a:gridCol>
                <a:gridCol w="3324475">
                  <a:extLst>
                    <a:ext uri="{9D8B030D-6E8A-4147-A177-3AD203B41FA5}">
                      <a16:colId xmlns:a16="http://schemas.microsoft.com/office/drawing/2014/main" val="451691474"/>
                    </a:ext>
                  </a:extLst>
                </a:gridCol>
              </a:tblGrid>
              <a:tr h="370840">
                <a:tc>
                  <a:txBody>
                    <a:bodyPr/>
                    <a:lstStyle/>
                    <a:p>
                      <a:r>
                        <a:rPr lang="en-US" dirty="0"/>
                        <a:t>Prompt</a:t>
                      </a:r>
                    </a:p>
                  </a:txBody>
                  <a:tcPr/>
                </a:tc>
                <a:tc>
                  <a:txBody>
                    <a:bodyPr/>
                    <a:lstStyle/>
                    <a:p>
                      <a:r>
                        <a:rPr lang="en-US" dirty="0"/>
                        <a:t>Response</a:t>
                      </a:r>
                    </a:p>
                  </a:txBody>
                  <a:tcPr/>
                </a:tc>
                <a:tc>
                  <a:txBody>
                    <a:bodyPr/>
                    <a:lstStyle/>
                    <a:p>
                      <a:r>
                        <a:rPr lang="en-US" dirty="0"/>
                        <a:t>Action</a:t>
                      </a:r>
                    </a:p>
                  </a:txBody>
                  <a:tcPr/>
                </a:tc>
                <a:extLst>
                  <a:ext uri="{0D108BD9-81ED-4DB2-BD59-A6C34878D82A}">
                    <a16:rowId xmlns:a16="http://schemas.microsoft.com/office/drawing/2014/main" val="1833569836"/>
                  </a:ext>
                </a:extLst>
              </a:tr>
              <a:tr h="370840">
                <a:tc>
                  <a:txBody>
                    <a:bodyPr/>
                    <a:lstStyle/>
                    <a:p>
                      <a:r>
                        <a:rPr lang="en-US" dirty="0"/>
                        <a:t>I want an app to collect information about Conference Session Proposals. The records should include the Session Title, the Speaker's Name, the Speaker's E-Mail, and a </a:t>
                      </a:r>
                      <a:r>
                        <a:rPr lang="en-US" dirty="0" err="1"/>
                        <a:t>Sessionize</a:t>
                      </a:r>
                      <a:r>
                        <a:rPr lang="en-US" dirty="0"/>
                        <a:t> URL.</a:t>
                      </a:r>
                    </a:p>
                  </a:txBody>
                  <a:tcPr/>
                </a:tc>
                <a:tc>
                  <a:txBody>
                    <a:bodyPr/>
                    <a:lstStyle/>
                    <a:p>
                      <a:r>
                        <a:rPr lang="en-US" dirty="0"/>
                        <a:t>Copilot creates a Dataverse Table with 4 text fields – the e-mail and URL fields are identified as such to support input validation and downstream applications</a:t>
                      </a:r>
                    </a:p>
                  </a:txBody>
                  <a:tcPr/>
                </a:tc>
                <a:tc>
                  <a:txBody>
                    <a:bodyPr/>
                    <a:lstStyle/>
                    <a:p>
                      <a:r>
                        <a:rPr lang="en-US" dirty="0"/>
                        <a:t>Review the table design.</a:t>
                      </a:r>
                    </a:p>
                  </a:txBody>
                  <a:tcPr/>
                </a:tc>
                <a:extLst>
                  <a:ext uri="{0D108BD9-81ED-4DB2-BD59-A6C34878D82A}">
                    <a16:rowId xmlns:a16="http://schemas.microsoft.com/office/drawing/2014/main" val="3373637423"/>
                  </a:ext>
                </a:extLst>
              </a:tr>
              <a:tr h="370840">
                <a:tc>
                  <a:txBody>
                    <a:bodyPr/>
                    <a:lstStyle/>
                    <a:p>
                      <a:r>
                        <a:rPr lang="en-US" sz="1800" b="0" i="0" kern="1200" dirty="0">
                          <a:solidFill>
                            <a:schemeClr val="tx1"/>
                          </a:solidFill>
                          <a:effectLst/>
                          <a:latin typeface="+mn-lt"/>
                          <a:ea typeface="+mn-ea"/>
                          <a:cs typeface="+mn-cs"/>
                        </a:rPr>
                        <a:t>Add a choice column for Session Level: Intro, Intermediate, Advanced</a:t>
                      </a:r>
                      <a:endParaRPr lang="en-US" dirty="0"/>
                    </a:p>
                  </a:txBody>
                  <a:tcPr/>
                </a:tc>
                <a:tc>
                  <a:txBody>
                    <a:bodyPr/>
                    <a:lstStyle/>
                    <a:p>
                      <a:r>
                        <a:rPr lang="en-US" dirty="0"/>
                        <a:t>Copilot adds the field with 3 choices available</a:t>
                      </a:r>
                    </a:p>
                  </a:txBody>
                  <a:tcPr/>
                </a:tc>
                <a:tc>
                  <a:txBody>
                    <a:bodyPr/>
                    <a:lstStyle/>
                    <a:p>
                      <a:r>
                        <a:rPr lang="en-US" dirty="0"/>
                        <a:t>Test the choice column by selecting the pull down menu</a:t>
                      </a:r>
                    </a:p>
                  </a:txBody>
                  <a:tcPr/>
                </a:tc>
                <a:extLst>
                  <a:ext uri="{0D108BD9-81ED-4DB2-BD59-A6C34878D82A}">
                    <a16:rowId xmlns:a16="http://schemas.microsoft.com/office/drawing/2014/main" val="1351210097"/>
                  </a:ext>
                </a:extLst>
              </a:tr>
              <a:tr h="370840">
                <a:tc>
                  <a:txBody>
                    <a:bodyPr/>
                    <a:lstStyle/>
                    <a:p>
                      <a:r>
                        <a:rPr lang="en-US" sz="1800" b="0" i="0" kern="1200" dirty="0">
                          <a:solidFill>
                            <a:schemeClr val="tx1"/>
                          </a:solidFill>
                          <a:effectLst/>
                          <a:latin typeface="+mn-lt"/>
                          <a:ea typeface="+mn-ea"/>
                          <a:cs typeface="+mn-cs"/>
                        </a:rPr>
                        <a:t>Add a choice column for Suggested Track: Developer, Admin, Analytics, Professional Development</a:t>
                      </a:r>
                      <a:endParaRPr lang="en-US" dirty="0"/>
                    </a:p>
                  </a:txBody>
                  <a:tcPr/>
                </a:tc>
                <a:tc>
                  <a:txBody>
                    <a:bodyPr/>
                    <a:lstStyle/>
                    <a:p>
                      <a:r>
                        <a:rPr lang="en-US" dirty="0"/>
                        <a:t>Copilot adds the field with 4 choices available</a:t>
                      </a:r>
                    </a:p>
                  </a:txBody>
                  <a:tcPr/>
                </a:tc>
                <a:tc>
                  <a:txBody>
                    <a:bodyPr/>
                    <a:lstStyle/>
                    <a:p>
                      <a:r>
                        <a:rPr lang="en-US" dirty="0"/>
                        <a:t>Test the choice column by selecting the pulldown menu.</a:t>
                      </a:r>
                    </a:p>
                    <a:p>
                      <a:endParaRPr lang="en-US" dirty="0"/>
                    </a:p>
                    <a:p>
                      <a:r>
                        <a:rPr lang="en-US" dirty="0"/>
                        <a:t>Click the Save and Open App button to prompt Copilot to continue</a:t>
                      </a:r>
                    </a:p>
                  </a:txBody>
                  <a:tcPr/>
                </a:tc>
                <a:extLst>
                  <a:ext uri="{0D108BD9-81ED-4DB2-BD59-A6C34878D82A}">
                    <a16:rowId xmlns:a16="http://schemas.microsoft.com/office/drawing/2014/main" val="2991369426"/>
                  </a:ext>
                </a:extLst>
              </a:tr>
            </a:tbl>
          </a:graphicData>
        </a:graphic>
      </p:graphicFrame>
    </p:spTree>
    <p:extLst>
      <p:ext uri="{BB962C8B-B14F-4D97-AF65-F5344CB8AC3E}">
        <p14:creationId xmlns:p14="http://schemas.microsoft.com/office/powerpoint/2010/main" val="116082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015D-E4FB-9EA6-52CC-424588C006C6}"/>
              </a:ext>
            </a:extLst>
          </p:cNvPr>
          <p:cNvSpPr>
            <a:spLocks noGrp="1"/>
          </p:cNvSpPr>
          <p:nvPr>
            <p:ph type="title"/>
          </p:nvPr>
        </p:nvSpPr>
        <p:spPr/>
        <p:txBody>
          <a:bodyPr/>
          <a:lstStyle/>
          <a:p>
            <a:r>
              <a:rPr lang="en-US" dirty="0"/>
              <a:t>Demo-PowerApps</a:t>
            </a:r>
          </a:p>
        </p:txBody>
      </p:sp>
      <p:graphicFrame>
        <p:nvGraphicFramePr>
          <p:cNvPr id="4" name="Table 3">
            <a:extLst>
              <a:ext uri="{FF2B5EF4-FFF2-40B4-BE49-F238E27FC236}">
                <a16:creationId xmlns:a16="http://schemas.microsoft.com/office/drawing/2014/main" id="{02DF251A-F053-B56C-0A35-0D2466C7AE3B}"/>
              </a:ext>
            </a:extLst>
          </p:cNvPr>
          <p:cNvGraphicFramePr>
            <a:graphicFrameLocks noGrp="1"/>
          </p:cNvGraphicFramePr>
          <p:nvPr>
            <p:extLst>
              <p:ext uri="{D42A27DB-BD31-4B8C-83A1-F6EECF244321}">
                <p14:modId xmlns:p14="http://schemas.microsoft.com/office/powerpoint/2010/main" val="3757044152"/>
              </p:ext>
            </p:extLst>
          </p:nvPr>
        </p:nvGraphicFramePr>
        <p:xfrm>
          <a:off x="438489" y="1852946"/>
          <a:ext cx="11375982" cy="5034280"/>
        </p:xfrm>
        <a:graphic>
          <a:graphicData uri="http://schemas.openxmlformats.org/drawingml/2006/table">
            <a:tbl>
              <a:tblPr firstRow="1" bandRow="1">
                <a:tableStyleId>{5C22544A-7EE6-4342-B048-85BDC9FD1C3A}</a:tableStyleId>
              </a:tblPr>
              <a:tblGrid>
                <a:gridCol w="5957316">
                  <a:extLst>
                    <a:ext uri="{9D8B030D-6E8A-4147-A177-3AD203B41FA5}">
                      <a16:colId xmlns:a16="http://schemas.microsoft.com/office/drawing/2014/main" val="3955736001"/>
                    </a:ext>
                  </a:extLst>
                </a:gridCol>
                <a:gridCol w="2709333">
                  <a:extLst>
                    <a:ext uri="{9D8B030D-6E8A-4147-A177-3AD203B41FA5}">
                      <a16:colId xmlns:a16="http://schemas.microsoft.com/office/drawing/2014/main" val="1612482428"/>
                    </a:ext>
                  </a:extLst>
                </a:gridCol>
                <a:gridCol w="2709333">
                  <a:extLst>
                    <a:ext uri="{9D8B030D-6E8A-4147-A177-3AD203B41FA5}">
                      <a16:colId xmlns:a16="http://schemas.microsoft.com/office/drawing/2014/main" val="2101694378"/>
                    </a:ext>
                  </a:extLst>
                </a:gridCol>
              </a:tblGrid>
              <a:tr h="370840">
                <a:tc>
                  <a:txBody>
                    <a:bodyPr/>
                    <a:lstStyle/>
                    <a:p>
                      <a:r>
                        <a:rPr lang="en-US" dirty="0"/>
                        <a:t>Action</a:t>
                      </a:r>
                    </a:p>
                  </a:txBody>
                  <a:tcPr/>
                </a:tc>
                <a:tc>
                  <a:txBody>
                    <a:bodyPr/>
                    <a:lstStyle/>
                    <a:p>
                      <a:r>
                        <a:rPr lang="en-US" dirty="0"/>
                        <a:t>Response</a:t>
                      </a:r>
                    </a:p>
                  </a:txBody>
                  <a:tcPr/>
                </a:tc>
                <a:tc>
                  <a:txBody>
                    <a:bodyPr/>
                    <a:lstStyle/>
                    <a:p>
                      <a:r>
                        <a:rPr lang="en-US" dirty="0"/>
                        <a:t>Explore</a:t>
                      </a:r>
                    </a:p>
                  </a:txBody>
                  <a:tcPr/>
                </a:tc>
                <a:extLst>
                  <a:ext uri="{0D108BD9-81ED-4DB2-BD59-A6C34878D82A}">
                    <a16:rowId xmlns:a16="http://schemas.microsoft.com/office/drawing/2014/main" val="1841297128"/>
                  </a:ext>
                </a:extLst>
              </a:tr>
              <a:tr h="370840">
                <a:tc>
                  <a:txBody>
                    <a:bodyPr/>
                    <a:lstStyle/>
                    <a:p>
                      <a:r>
                        <a:rPr lang="en-US" dirty="0"/>
                        <a:t>Run the app as created by clicking the Run button</a:t>
                      </a:r>
                    </a:p>
                  </a:txBody>
                  <a:tcPr/>
                </a:tc>
                <a:tc>
                  <a:txBody>
                    <a:bodyPr/>
                    <a:lstStyle/>
                    <a:p>
                      <a:r>
                        <a:rPr lang="en-US" dirty="0"/>
                        <a:t>App is displayed in browser view </a:t>
                      </a:r>
                    </a:p>
                  </a:txBody>
                  <a:tcPr/>
                </a:tc>
                <a:tc>
                  <a:txBody>
                    <a:bodyPr/>
                    <a:lstStyle/>
                    <a:p>
                      <a:r>
                        <a:rPr lang="en-US" dirty="0"/>
                        <a:t>Tablet and Phone views</a:t>
                      </a:r>
                    </a:p>
                  </a:txBody>
                  <a:tcPr/>
                </a:tc>
                <a:extLst>
                  <a:ext uri="{0D108BD9-81ED-4DB2-BD59-A6C34878D82A}">
                    <a16:rowId xmlns:a16="http://schemas.microsoft.com/office/drawing/2014/main" val="1934056656"/>
                  </a:ext>
                </a:extLst>
              </a:tr>
              <a:tr h="370840">
                <a:tc>
                  <a:txBody>
                    <a:bodyPr/>
                    <a:lstStyle/>
                    <a:p>
                      <a:r>
                        <a:rPr lang="en-US" dirty="0"/>
                        <a:t>Add a new session by clicking the New Icon (+)</a:t>
                      </a:r>
                    </a:p>
                  </a:txBody>
                  <a:tcPr/>
                </a:tc>
                <a:tc>
                  <a:txBody>
                    <a:bodyPr/>
                    <a:lstStyle/>
                    <a:p>
                      <a:r>
                        <a:rPr lang="en-US" dirty="0"/>
                        <a:t>Session is added to session list</a:t>
                      </a:r>
                    </a:p>
                  </a:txBody>
                  <a:tcPr/>
                </a:tc>
                <a:tc>
                  <a:txBody>
                    <a:bodyPr/>
                    <a:lstStyle/>
                    <a:p>
                      <a:r>
                        <a:rPr lang="en-US" dirty="0"/>
                        <a:t>Click X to exit app preview mode</a:t>
                      </a:r>
                    </a:p>
                  </a:txBody>
                  <a:tcPr/>
                </a:tc>
                <a:extLst>
                  <a:ext uri="{0D108BD9-81ED-4DB2-BD59-A6C34878D82A}">
                    <a16:rowId xmlns:a16="http://schemas.microsoft.com/office/drawing/2014/main" val="785301909"/>
                  </a:ext>
                </a:extLst>
              </a:tr>
              <a:tr h="370840">
                <a:tc>
                  <a:txBody>
                    <a:bodyPr/>
                    <a:lstStyle/>
                    <a:p>
                      <a:r>
                        <a:rPr lang="en-US" dirty="0"/>
                        <a:t>Experiment with adding new screens with different templates</a:t>
                      </a:r>
                    </a:p>
                  </a:txBody>
                  <a:tcPr/>
                </a:tc>
                <a:tc>
                  <a:txBody>
                    <a:bodyPr/>
                    <a:lstStyle/>
                    <a:p>
                      <a:r>
                        <a:rPr lang="en-US" dirty="0"/>
                        <a:t>CoPilot seems to struggle with my prompts</a:t>
                      </a:r>
                    </a:p>
                  </a:txBody>
                  <a:tcPr/>
                </a:tc>
                <a:tc>
                  <a:txBody>
                    <a:bodyPr/>
                    <a:lstStyle/>
                    <a:p>
                      <a:r>
                        <a:rPr lang="en-US" dirty="0"/>
                        <a:t>Add a new screen manually and see if CoPilot can populate it</a:t>
                      </a:r>
                    </a:p>
                  </a:txBody>
                  <a:tcPr/>
                </a:tc>
                <a:extLst>
                  <a:ext uri="{0D108BD9-81ED-4DB2-BD59-A6C34878D82A}">
                    <a16:rowId xmlns:a16="http://schemas.microsoft.com/office/drawing/2014/main" val="3346310186"/>
                  </a:ext>
                </a:extLst>
              </a:tr>
              <a:tr h="370840">
                <a:tc>
                  <a:txBody>
                    <a:bodyPr/>
                    <a:lstStyle/>
                    <a:p>
                      <a:r>
                        <a:rPr lang="en-US" dirty="0"/>
                        <a:t>Exit the App</a:t>
                      </a:r>
                    </a:p>
                  </a:txBody>
                  <a:tcPr/>
                </a:tc>
                <a:tc>
                  <a:txBody>
                    <a:bodyPr/>
                    <a:lstStyle/>
                    <a:p>
                      <a:r>
                        <a:rPr lang="en-US" dirty="0"/>
                        <a:t>Save when prompted</a:t>
                      </a:r>
                    </a:p>
                  </a:txBody>
                  <a:tcPr/>
                </a:tc>
                <a:tc>
                  <a:txBody>
                    <a:bodyPr/>
                    <a:lstStyle/>
                    <a:p>
                      <a:r>
                        <a:rPr lang="en-US" dirty="0"/>
                        <a:t>Use the 3-dot menu to view App Details</a:t>
                      </a:r>
                    </a:p>
                  </a:txBody>
                  <a:tcPr/>
                </a:tc>
                <a:extLst>
                  <a:ext uri="{0D108BD9-81ED-4DB2-BD59-A6C34878D82A}">
                    <a16:rowId xmlns:a16="http://schemas.microsoft.com/office/drawing/2014/main" val="25351759"/>
                  </a:ext>
                </a:extLst>
              </a:tr>
              <a:tr h="370840">
                <a:tc>
                  <a:txBody>
                    <a:bodyPr/>
                    <a:lstStyle/>
                    <a:p>
                      <a:r>
                        <a:rPr lang="en-US" dirty="0"/>
                        <a:t>Edit the App.</a:t>
                      </a:r>
                      <a:br>
                        <a:rPr lang="en-US" dirty="0"/>
                      </a:br>
                      <a:r>
                        <a:rPr lang="en-US" sz="1800" b="0" i="0" kern="1200" dirty="0">
                          <a:solidFill>
                            <a:schemeClr val="dk1"/>
                          </a:solidFill>
                          <a:effectLst/>
                          <a:latin typeface="+mn-lt"/>
                          <a:ea typeface="+mn-ea"/>
                          <a:cs typeface="+mn-cs"/>
                        </a:rPr>
                        <a:t>Add 2 buttons labeled Accept and Decline in Form1</a:t>
                      </a:r>
                      <a:endParaRPr lang="en-US" dirty="0"/>
                    </a:p>
                  </a:txBody>
                  <a:tcPr/>
                </a:tc>
                <a:tc>
                  <a:txBody>
                    <a:bodyPr/>
                    <a:lstStyle/>
                    <a:p>
                      <a:r>
                        <a:rPr lang="en-US" dirty="0"/>
                        <a:t>CoPilot adds the buttons, but they need to be moved</a:t>
                      </a:r>
                    </a:p>
                  </a:txBody>
                  <a:tcPr/>
                </a:tc>
                <a:tc>
                  <a:txBody>
                    <a:bodyPr/>
                    <a:lstStyle/>
                    <a:p>
                      <a:r>
                        <a:rPr lang="en-US" dirty="0"/>
                        <a:t>Move them to bottom of form.</a:t>
                      </a:r>
                    </a:p>
                    <a:p>
                      <a:endParaRPr lang="en-US" dirty="0"/>
                    </a:p>
                  </a:txBody>
                  <a:tcPr/>
                </a:tc>
                <a:extLst>
                  <a:ext uri="{0D108BD9-81ED-4DB2-BD59-A6C34878D82A}">
                    <a16:rowId xmlns:a16="http://schemas.microsoft.com/office/drawing/2014/main" val="2272054032"/>
                  </a:ext>
                </a:extLst>
              </a:tr>
              <a:tr h="370840">
                <a:tc>
                  <a:txBody>
                    <a:bodyPr/>
                    <a:lstStyle/>
                    <a:p>
                      <a:r>
                        <a:rPr lang="en-US" dirty="0"/>
                        <a:t>Edit the App. Add a new screen using the sidebar template</a:t>
                      </a:r>
                    </a:p>
                  </a:txBody>
                  <a:tcPr/>
                </a:tc>
                <a:tc>
                  <a:txBody>
                    <a:bodyPr/>
                    <a:lstStyle/>
                    <a:p>
                      <a:r>
                        <a:rPr lang="en-US" dirty="0"/>
                        <a:t>CoPilot was not able to carry out this instruction, so let’s Move ON!</a:t>
                      </a:r>
                    </a:p>
                  </a:txBody>
                  <a:tcPr/>
                </a:tc>
                <a:tc>
                  <a:txBody>
                    <a:bodyPr/>
                    <a:lstStyle/>
                    <a:p>
                      <a:r>
                        <a:rPr lang="en-US" dirty="0"/>
                        <a:t>Edit app manually</a:t>
                      </a:r>
                    </a:p>
                  </a:txBody>
                  <a:tcPr/>
                </a:tc>
                <a:extLst>
                  <a:ext uri="{0D108BD9-81ED-4DB2-BD59-A6C34878D82A}">
                    <a16:rowId xmlns:a16="http://schemas.microsoft.com/office/drawing/2014/main" val="2853008315"/>
                  </a:ext>
                </a:extLst>
              </a:tr>
            </a:tbl>
          </a:graphicData>
        </a:graphic>
      </p:graphicFrame>
    </p:spTree>
    <p:extLst>
      <p:ext uri="{BB962C8B-B14F-4D97-AF65-F5344CB8AC3E}">
        <p14:creationId xmlns:p14="http://schemas.microsoft.com/office/powerpoint/2010/main" val="7348072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536</TotalTime>
  <Words>1350</Words>
  <Application>Microsoft Office PowerPoint</Application>
  <PresentationFormat>Widescreen</PresentationFormat>
  <Paragraphs>124</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Calibri</vt:lpstr>
      <vt:lpstr>Calibri Light</vt:lpstr>
      <vt:lpstr>Wingdings</vt:lpstr>
      <vt:lpstr>Retrospect</vt:lpstr>
      <vt:lpstr>Pilot to CoPilot(s)</vt:lpstr>
      <vt:lpstr>Agenda </vt:lpstr>
      <vt:lpstr>About Me</vt:lpstr>
      <vt:lpstr>Context-Microsoft Power Platform</vt:lpstr>
      <vt:lpstr>Context-Microsoft Dataverse</vt:lpstr>
      <vt:lpstr>Context-Dynamics Environments</vt:lpstr>
      <vt:lpstr>Let’s Build - Scenario</vt:lpstr>
      <vt:lpstr>Demo-PowerApps Copilot</vt:lpstr>
      <vt:lpstr>Demo-PowerApps</vt:lpstr>
      <vt:lpstr>Add a Sessions By Track View</vt:lpstr>
      <vt:lpstr>Scenario - PowerAutomate</vt:lpstr>
      <vt:lpstr>Scenario – Power Pages </vt:lpstr>
      <vt:lpstr>Observations</vt:lpstr>
      <vt:lpstr>Useful Links for PowerPlatform/Copilot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 M. Flamm</dc:creator>
  <cp:lastModifiedBy>Eric M. Flamm</cp:lastModifiedBy>
  <cp:revision>1</cp:revision>
  <dcterms:created xsi:type="dcterms:W3CDTF">2024-07-16T11:09:03Z</dcterms:created>
  <dcterms:modified xsi:type="dcterms:W3CDTF">2024-07-16T21:48:19Z</dcterms:modified>
</cp:coreProperties>
</file>