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72" r:id="rId9"/>
    <p:sldId id="265" r:id="rId10"/>
    <p:sldId id="268" r:id="rId11"/>
    <p:sldId id="269" r:id="rId12"/>
    <p:sldId id="270" r:id="rId13"/>
    <p:sldId id="271" r:id="rId14"/>
    <p:sldId id="263" r:id="rId15"/>
    <p:sldId id="264" r:id="rId16"/>
    <p:sldId id="267" r:id="rId17"/>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6" autoAdjust="0"/>
    <p:restoredTop sz="86450" autoAdjust="0"/>
  </p:normalViewPr>
  <p:slideViewPr>
    <p:cSldViewPr snapToGrid="0">
      <p:cViewPr varScale="1">
        <p:scale>
          <a:sx n="96" d="100"/>
          <a:sy n="96" d="100"/>
        </p:scale>
        <p:origin x="108" y="168"/>
      </p:cViewPr>
      <p:guideLst/>
    </p:cSldViewPr>
  </p:slideViewPr>
  <p:outlineViewPr>
    <p:cViewPr>
      <p:scale>
        <a:sx n="33" d="100"/>
        <a:sy n="33" d="100"/>
      </p:scale>
      <p:origin x="0" y="-2652"/>
    </p:cViewPr>
  </p:outlineViewPr>
  <p:notesTextViewPr>
    <p:cViewPr>
      <p:scale>
        <a:sx n="1" d="1"/>
        <a:sy n="1" d="1"/>
      </p:scale>
      <p:origin x="0" y="0"/>
    </p:cViewPr>
  </p:notesTextViewPr>
  <p:notesViewPr>
    <p:cSldViewPr snapToGrid="0">
      <p:cViewPr varScale="1">
        <p:scale>
          <a:sx n="88" d="100"/>
          <a:sy n="88" d="100"/>
        </p:scale>
        <p:origin x="35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17E0F8CF-52D8-42F3-9044-F9D375B95C77}" type="datetimeFigureOut">
              <a:rPr lang="en-US" smtClean="0"/>
              <a:t>7/13/2017</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38FB1D80-475A-46A2-8684-F245B4B57719}" type="slidenum">
              <a:rPr lang="en-US" smtClean="0"/>
              <a:t>‹#›</a:t>
            </a:fld>
            <a:endParaRPr lang="en-US"/>
          </a:p>
        </p:txBody>
      </p:sp>
    </p:spTree>
    <p:extLst>
      <p:ext uri="{BB962C8B-B14F-4D97-AF65-F5344CB8AC3E}">
        <p14:creationId xmlns:p14="http://schemas.microsoft.com/office/powerpoint/2010/main" val="2566046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4B4A37FD-33AD-40EA-970D-C6FC75866E43}" type="datetimeFigureOut">
              <a:rPr lang="en-US" smtClean="0"/>
              <a:t>7/13/2017</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91D08E9E-138D-41A5-A3AC-FC56DEE2B937}" type="slidenum">
              <a:rPr lang="en-US" smtClean="0"/>
              <a:t>‹#›</a:t>
            </a:fld>
            <a:endParaRPr lang="en-US"/>
          </a:p>
        </p:txBody>
      </p:sp>
    </p:spTree>
    <p:extLst>
      <p:ext uri="{BB962C8B-B14F-4D97-AF65-F5344CB8AC3E}">
        <p14:creationId xmlns:p14="http://schemas.microsoft.com/office/powerpoint/2010/main" val="231685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1</a:t>
            </a:fld>
            <a:endParaRPr lang="en-US"/>
          </a:p>
        </p:txBody>
      </p:sp>
    </p:spTree>
    <p:extLst>
      <p:ext uri="{BB962C8B-B14F-4D97-AF65-F5344CB8AC3E}">
        <p14:creationId xmlns:p14="http://schemas.microsoft.com/office/powerpoint/2010/main" val="320387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08E9E-138D-41A5-A3AC-FC56DEE2B937}" type="slidenum">
              <a:rPr lang="en-US" smtClean="0"/>
              <a:t>10</a:t>
            </a:fld>
            <a:endParaRPr lang="en-US"/>
          </a:p>
        </p:txBody>
      </p:sp>
    </p:spTree>
    <p:extLst>
      <p:ext uri="{BB962C8B-B14F-4D97-AF65-F5344CB8AC3E}">
        <p14:creationId xmlns:p14="http://schemas.microsoft.com/office/powerpoint/2010/main" val="332161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08E9E-138D-41A5-A3AC-FC56DEE2B937}" type="slidenum">
              <a:rPr lang="en-US" smtClean="0"/>
              <a:t>11</a:t>
            </a:fld>
            <a:endParaRPr lang="en-US"/>
          </a:p>
        </p:txBody>
      </p:sp>
    </p:spTree>
    <p:extLst>
      <p:ext uri="{BB962C8B-B14F-4D97-AF65-F5344CB8AC3E}">
        <p14:creationId xmlns:p14="http://schemas.microsoft.com/office/powerpoint/2010/main" val="1604825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08E9E-138D-41A5-A3AC-FC56DEE2B937}" type="slidenum">
              <a:rPr lang="en-US" smtClean="0"/>
              <a:t>12</a:t>
            </a:fld>
            <a:endParaRPr lang="en-US"/>
          </a:p>
        </p:txBody>
      </p:sp>
    </p:spTree>
    <p:extLst>
      <p:ext uri="{BB962C8B-B14F-4D97-AF65-F5344CB8AC3E}">
        <p14:creationId xmlns:p14="http://schemas.microsoft.com/office/powerpoint/2010/main" val="2296956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13</a:t>
            </a:fld>
            <a:endParaRPr lang="en-US"/>
          </a:p>
        </p:txBody>
      </p:sp>
    </p:spTree>
    <p:extLst>
      <p:ext uri="{BB962C8B-B14F-4D97-AF65-F5344CB8AC3E}">
        <p14:creationId xmlns:p14="http://schemas.microsoft.com/office/powerpoint/2010/main" val="2258602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14</a:t>
            </a:fld>
            <a:endParaRPr lang="en-US"/>
          </a:p>
        </p:txBody>
      </p:sp>
    </p:spTree>
    <p:extLst>
      <p:ext uri="{BB962C8B-B14F-4D97-AF65-F5344CB8AC3E}">
        <p14:creationId xmlns:p14="http://schemas.microsoft.com/office/powerpoint/2010/main" val="1157344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15</a:t>
            </a:fld>
            <a:endParaRPr lang="en-US"/>
          </a:p>
        </p:txBody>
      </p:sp>
    </p:spTree>
    <p:extLst>
      <p:ext uri="{BB962C8B-B14F-4D97-AF65-F5344CB8AC3E}">
        <p14:creationId xmlns:p14="http://schemas.microsoft.com/office/powerpoint/2010/main" val="3770925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16</a:t>
            </a:fld>
            <a:endParaRPr lang="en-US"/>
          </a:p>
        </p:txBody>
      </p:sp>
    </p:spTree>
    <p:extLst>
      <p:ext uri="{BB962C8B-B14F-4D97-AF65-F5344CB8AC3E}">
        <p14:creationId xmlns:p14="http://schemas.microsoft.com/office/powerpoint/2010/main" val="281226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2</a:t>
            </a:fld>
            <a:endParaRPr lang="en-US"/>
          </a:p>
        </p:txBody>
      </p:sp>
    </p:spTree>
    <p:extLst>
      <p:ext uri="{BB962C8B-B14F-4D97-AF65-F5344CB8AC3E}">
        <p14:creationId xmlns:p14="http://schemas.microsoft.com/office/powerpoint/2010/main" val="682711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3</a:t>
            </a:fld>
            <a:endParaRPr lang="en-US"/>
          </a:p>
        </p:txBody>
      </p:sp>
    </p:spTree>
    <p:extLst>
      <p:ext uri="{BB962C8B-B14F-4D97-AF65-F5344CB8AC3E}">
        <p14:creationId xmlns:p14="http://schemas.microsoft.com/office/powerpoint/2010/main" val="3083548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4</a:t>
            </a:fld>
            <a:endParaRPr lang="en-US"/>
          </a:p>
        </p:txBody>
      </p:sp>
    </p:spTree>
    <p:extLst>
      <p:ext uri="{BB962C8B-B14F-4D97-AF65-F5344CB8AC3E}">
        <p14:creationId xmlns:p14="http://schemas.microsoft.com/office/powerpoint/2010/main" val="9987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5</a:t>
            </a:fld>
            <a:endParaRPr lang="en-US"/>
          </a:p>
        </p:txBody>
      </p:sp>
    </p:spTree>
    <p:extLst>
      <p:ext uri="{BB962C8B-B14F-4D97-AF65-F5344CB8AC3E}">
        <p14:creationId xmlns:p14="http://schemas.microsoft.com/office/powerpoint/2010/main" val="3060106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6</a:t>
            </a:fld>
            <a:endParaRPr lang="en-US"/>
          </a:p>
        </p:txBody>
      </p:sp>
    </p:spTree>
    <p:extLst>
      <p:ext uri="{BB962C8B-B14F-4D97-AF65-F5344CB8AC3E}">
        <p14:creationId xmlns:p14="http://schemas.microsoft.com/office/powerpoint/2010/main" val="1325479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08E9E-138D-41A5-A3AC-FC56DEE2B937}" type="slidenum">
              <a:rPr lang="en-US" smtClean="0"/>
              <a:t>7</a:t>
            </a:fld>
            <a:endParaRPr lang="en-US"/>
          </a:p>
        </p:txBody>
      </p:sp>
    </p:spTree>
    <p:extLst>
      <p:ext uri="{BB962C8B-B14F-4D97-AF65-F5344CB8AC3E}">
        <p14:creationId xmlns:p14="http://schemas.microsoft.com/office/powerpoint/2010/main" val="1258790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D08E9E-138D-41A5-A3AC-FC56DEE2B937}" type="slidenum">
              <a:rPr lang="en-US" smtClean="0"/>
              <a:t>8</a:t>
            </a:fld>
            <a:endParaRPr lang="en-US"/>
          </a:p>
        </p:txBody>
      </p:sp>
    </p:spTree>
    <p:extLst>
      <p:ext uri="{BB962C8B-B14F-4D97-AF65-F5344CB8AC3E}">
        <p14:creationId xmlns:p14="http://schemas.microsoft.com/office/powerpoint/2010/main" val="890407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08E9E-138D-41A5-A3AC-FC56DEE2B937}" type="slidenum">
              <a:rPr lang="en-US" smtClean="0"/>
              <a:t>9</a:t>
            </a:fld>
            <a:endParaRPr lang="en-US"/>
          </a:p>
        </p:txBody>
      </p:sp>
    </p:spTree>
    <p:extLst>
      <p:ext uri="{BB962C8B-B14F-4D97-AF65-F5344CB8AC3E}">
        <p14:creationId xmlns:p14="http://schemas.microsoft.com/office/powerpoint/2010/main" val="412089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gy1AcdJMsM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eric@flammconsulting.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C_eT0xRNjCs?ecver=2"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Intro to Amazon </a:t>
            </a:r>
            <a:r>
              <a:rPr lang="en-US" sz="4800" dirty="0" err="1"/>
              <a:t>QuickSight</a:t>
            </a:r>
            <a:endParaRPr lang="en-US" sz="4800" dirty="0"/>
          </a:p>
        </p:txBody>
      </p:sp>
      <p:sp>
        <p:nvSpPr>
          <p:cNvPr id="3" name="Subtitle 2"/>
          <p:cNvSpPr>
            <a:spLocks noGrp="1"/>
          </p:cNvSpPr>
          <p:nvPr>
            <p:ph type="subTitle" idx="1"/>
          </p:nvPr>
        </p:nvSpPr>
        <p:spPr/>
        <p:txBody>
          <a:bodyPr/>
          <a:lstStyle/>
          <a:p>
            <a:r>
              <a:rPr lang="en-US" dirty="0"/>
              <a:t>AWS Kennesaw Meetup</a:t>
            </a:r>
          </a:p>
          <a:p>
            <a:r>
              <a:rPr lang="en-US" dirty="0"/>
              <a:t>July 13, 2017</a:t>
            </a:r>
          </a:p>
        </p:txBody>
      </p:sp>
    </p:spTree>
    <p:extLst>
      <p:ext uri="{BB962C8B-B14F-4D97-AF65-F5344CB8AC3E}">
        <p14:creationId xmlns:p14="http://schemas.microsoft.com/office/powerpoint/2010/main" val="280495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 – let’s get some data!</a:t>
            </a:r>
          </a:p>
        </p:txBody>
      </p:sp>
      <p:sp>
        <p:nvSpPr>
          <p:cNvPr id="3" name="Content Placeholder 2"/>
          <p:cNvSpPr>
            <a:spLocks noGrp="1"/>
          </p:cNvSpPr>
          <p:nvPr>
            <p:ph idx="1"/>
          </p:nvPr>
        </p:nvSpPr>
        <p:spPr/>
        <p:txBody>
          <a:bodyPr/>
          <a:lstStyle/>
          <a:p>
            <a:r>
              <a:rPr lang="en-US" dirty="0"/>
              <a:t>I created a slimmed down version of the database in SQL Server Express running on RDS. I also created the appropriate security group to enable </a:t>
            </a:r>
            <a:r>
              <a:rPr lang="en-US" dirty="0" err="1"/>
              <a:t>Quicksight</a:t>
            </a:r>
            <a:r>
              <a:rPr lang="en-US" dirty="0"/>
              <a:t> to access my database</a:t>
            </a:r>
          </a:p>
          <a:p>
            <a:r>
              <a:rPr lang="en-US" dirty="0"/>
              <a:t>From the New Data Set dialog, select RDS. Give your dataset a name, and select the correct instance of RDS and enter the </a:t>
            </a:r>
            <a:r>
              <a:rPr lang="en-US" dirty="0" err="1"/>
              <a:t>db</a:t>
            </a:r>
            <a:r>
              <a:rPr lang="en-US" dirty="0"/>
              <a:t> name and credentials. Click Validate Connection to make sure you can access the database, then click Create Data Source</a:t>
            </a:r>
          </a:p>
          <a:p>
            <a:r>
              <a:rPr lang="en-US" dirty="0"/>
              <a:t>If you plan to use data from only 1 table, select it on the Tables dialog; we’ll use them all, so click Edit/Preview data</a:t>
            </a:r>
          </a:p>
          <a:p>
            <a:pPr marL="0" indent="0">
              <a:buNone/>
            </a:pPr>
            <a:endParaRPr lang="en-US" dirty="0"/>
          </a:p>
        </p:txBody>
      </p:sp>
    </p:spTree>
    <p:extLst>
      <p:ext uri="{BB962C8B-B14F-4D97-AF65-F5344CB8AC3E}">
        <p14:creationId xmlns:p14="http://schemas.microsoft.com/office/powerpoint/2010/main" val="277938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Data Source	</a:t>
            </a:r>
          </a:p>
        </p:txBody>
      </p:sp>
      <p:sp>
        <p:nvSpPr>
          <p:cNvPr id="3" name="Content Placeholder 2"/>
          <p:cNvSpPr>
            <a:spLocks noGrp="1"/>
          </p:cNvSpPr>
          <p:nvPr>
            <p:ph idx="1"/>
          </p:nvPr>
        </p:nvSpPr>
        <p:spPr>
          <a:xfrm>
            <a:off x="2589212" y="1495313"/>
            <a:ext cx="8915400" cy="4415909"/>
          </a:xfrm>
        </p:spPr>
        <p:txBody>
          <a:bodyPr>
            <a:normAutofit fontScale="92500" lnSpcReduction="10000"/>
          </a:bodyPr>
          <a:lstStyle/>
          <a:p>
            <a:r>
              <a:rPr lang="en-US" dirty="0"/>
              <a:t>Shaping the dataset is an important step in data visualization. Here, we’ll take a couple of steps:</a:t>
            </a:r>
          </a:p>
          <a:p>
            <a:pPr marL="800100" lvl="1" indent="-342900">
              <a:buFont typeface="+mj-lt"/>
              <a:buAutoNum type="arabicPeriod"/>
            </a:pPr>
            <a:r>
              <a:rPr lang="en-US" dirty="0"/>
              <a:t>Select the source tables to use in our analysis</a:t>
            </a:r>
          </a:p>
          <a:p>
            <a:pPr marL="800100" lvl="1" indent="-342900">
              <a:buFont typeface="+mj-lt"/>
              <a:buAutoNum type="arabicPeriod"/>
            </a:pPr>
            <a:r>
              <a:rPr lang="en-US" dirty="0"/>
              <a:t>Use the JOIN tool to connect the tables as needed</a:t>
            </a:r>
          </a:p>
          <a:p>
            <a:pPr marL="800100" lvl="1" indent="-342900">
              <a:buFont typeface="+mj-lt"/>
              <a:buAutoNum type="arabicPeriod"/>
            </a:pPr>
            <a:r>
              <a:rPr lang="en-US" dirty="0"/>
              <a:t>Add Calculated Fields to enrich the analysis</a:t>
            </a:r>
          </a:p>
          <a:p>
            <a:pPr marL="400050"/>
            <a:r>
              <a:rPr lang="en-US" dirty="0"/>
              <a:t>Let’s pick all the tables, and establish the obvious joins</a:t>
            </a:r>
          </a:p>
          <a:p>
            <a:pPr marL="800100" lvl="1"/>
            <a:r>
              <a:rPr lang="en-US" dirty="0"/>
              <a:t>Unfortunately, QS does not seem to support “snowflake” dimensions (e.g., Customer Category). So let’s leave out Customer Category for now</a:t>
            </a:r>
          </a:p>
          <a:p>
            <a:pPr marL="400050"/>
            <a:r>
              <a:rPr lang="en-US" dirty="0"/>
              <a:t>Next, lets add a simple calculated field:</a:t>
            </a:r>
          </a:p>
          <a:p>
            <a:pPr marL="800100" lvl="1"/>
            <a:r>
              <a:rPr lang="en-US" dirty="0" err="1"/>
              <a:t>SalesAmount</a:t>
            </a:r>
            <a:r>
              <a:rPr lang="en-US" dirty="0"/>
              <a:t>=Quantity * </a:t>
            </a:r>
            <a:r>
              <a:rPr lang="en-US" dirty="0" err="1"/>
              <a:t>UnitPrice</a:t>
            </a:r>
            <a:endParaRPr lang="en-US" dirty="0"/>
          </a:p>
          <a:p>
            <a:pPr marL="400050"/>
            <a:r>
              <a:rPr lang="en-US" dirty="0"/>
              <a:t>We can also get rid of database fields we don’t need in our dataset</a:t>
            </a:r>
          </a:p>
          <a:p>
            <a:pPr indent="-285750"/>
            <a:r>
              <a:rPr lang="en-US" dirty="0"/>
              <a:t>Note that </a:t>
            </a:r>
            <a:r>
              <a:rPr lang="en-US" dirty="0" err="1"/>
              <a:t>QuickSight</a:t>
            </a:r>
            <a:r>
              <a:rPr lang="en-US" dirty="0"/>
              <a:t> has selected SPICE as the location of the data – this is because of the JOIN settings. Lets save the dataset and make a visual!</a:t>
            </a:r>
          </a:p>
        </p:txBody>
      </p:sp>
    </p:spTree>
    <p:extLst>
      <p:ext uri="{BB962C8B-B14F-4D97-AF65-F5344CB8AC3E}">
        <p14:creationId xmlns:p14="http://schemas.microsoft.com/office/powerpoint/2010/main" val="99413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Visuals</a:t>
            </a:r>
          </a:p>
        </p:txBody>
      </p:sp>
      <p:sp>
        <p:nvSpPr>
          <p:cNvPr id="3" name="Content Placeholder 2"/>
          <p:cNvSpPr>
            <a:spLocks noGrp="1"/>
          </p:cNvSpPr>
          <p:nvPr>
            <p:ph idx="1"/>
          </p:nvPr>
        </p:nvSpPr>
        <p:spPr/>
        <p:txBody>
          <a:bodyPr>
            <a:normAutofit lnSpcReduction="10000"/>
          </a:bodyPr>
          <a:lstStyle/>
          <a:p>
            <a:r>
              <a:rPr lang="en-US" dirty="0"/>
              <a:t>SPICE reports on its progress importing our data</a:t>
            </a:r>
          </a:p>
          <a:p>
            <a:r>
              <a:rPr lang="en-US" dirty="0" err="1"/>
              <a:t>QuickSight</a:t>
            </a:r>
            <a:r>
              <a:rPr lang="en-US" dirty="0"/>
              <a:t> provides some AI-based visual assistance. Note that the fields list is now separated between dimensions (blue icons) and measures (green icons)</a:t>
            </a:r>
          </a:p>
          <a:p>
            <a:pPr marL="800100" lvl="1" indent="-342900">
              <a:buFont typeface="+mj-lt"/>
              <a:buAutoNum type="arabicPeriod"/>
            </a:pPr>
            <a:r>
              <a:rPr lang="en-US" dirty="0"/>
              <a:t>Lets just click on </a:t>
            </a:r>
            <a:r>
              <a:rPr lang="en-US" dirty="0" err="1"/>
              <a:t>SalesAmt</a:t>
            </a:r>
            <a:r>
              <a:rPr lang="en-US" dirty="0"/>
              <a:t> and see what happens (KPI-$177M)</a:t>
            </a:r>
          </a:p>
          <a:p>
            <a:pPr marL="800100" lvl="1" indent="-342900">
              <a:buFont typeface="+mj-lt"/>
              <a:buAutoNum type="arabicPeriod"/>
            </a:pPr>
            <a:r>
              <a:rPr lang="en-US" dirty="0"/>
              <a:t>Now click Order Date (Sales By Year); change </a:t>
            </a:r>
            <a:r>
              <a:rPr lang="en-US" dirty="0" err="1"/>
              <a:t>OrderDate</a:t>
            </a:r>
            <a:r>
              <a:rPr lang="en-US" dirty="0"/>
              <a:t> level to month. QS also filters the graph to the last couple of years – we can easily show the whole timeframe. Lets save this one</a:t>
            </a:r>
          </a:p>
          <a:p>
            <a:pPr marL="800100" lvl="1" indent="-342900">
              <a:buFont typeface="+mj-lt"/>
              <a:buAutoNum type="arabicPeriod"/>
            </a:pPr>
            <a:r>
              <a:rPr lang="en-US" dirty="0"/>
              <a:t>Add another visual – sales by customer. This isn’t the best choice – lets try a Tree Map! Even better – we can add a dimension via the Field Well – let’s set Color to the Order Count (NOT the Sum(</a:t>
            </a:r>
            <a:r>
              <a:rPr lang="en-US" dirty="0" err="1"/>
              <a:t>OrderID</a:t>
            </a:r>
            <a:r>
              <a:rPr lang="en-US" dirty="0"/>
              <a:t>)). Also, add </a:t>
            </a:r>
            <a:r>
              <a:rPr lang="en-US" dirty="0" err="1"/>
              <a:t>CustomerCatID</a:t>
            </a:r>
            <a:r>
              <a:rPr lang="en-US" dirty="0"/>
              <a:t> to the Group By well, to enable </a:t>
            </a:r>
            <a:r>
              <a:rPr lang="en-US" dirty="0" err="1"/>
              <a:t>DrillDown</a:t>
            </a:r>
            <a:endParaRPr lang="en-US" dirty="0"/>
          </a:p>
          <a:p>
            <a:pPr marL="800100" lvl="1" indent="-342900">
              <a:buFont typeface="+mj-lt"/>
              <a:buAutoNum type="arabicPeriod"/>
            </a:pPr>
            <a:r>
              <a:rPr lang="en-US" dirty="0"/>
              <a:t>1 more – Sales by Product over time</a:t>
            </a:r>
          </a:p>
        </p:txBody>
      </p:sp>
    </p:spTree>
    <p:extLst>
      <p:ext uri="{BB962C8B-B14F-4D97-AF65-F5344CB8AC3E}">
        <p14:creationId xmlns:p14="http://schemas.microsoft.com/office/powerpoint/2010/main" val="424450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Dashboards	</a:t>
            </a:r>
          </a:p>
        </p:txBody>
      </p:sp>
      <p:sp>
        <p:nvSpPr>
          <p:cNvPr id="3" name="Content Placeholder 2"/>
          <p:cNvSpPr>
            <a:spLocks noGrp="1"/>
          </p:cNvSpPr>
          <p:nvPr>
            <p:ph idx="1"/>
          </p:nvPr>
        </p:nvSpPr>
        <p:spPr/>
        <p:txBody>
          <a:bodyPr/>
          <a:lstStyle/>
          <a:p>
            <a:r>
              <a:rPr lang="en-US" dirty="0"/>
              <a:t>Now that we have a couple of visuals for our management team, lets save them as a dashboard and share them via e-mail with other </a:t>
            </a:r>
            <a:r>
              <a:rPr lang="en-US" dirty="0" err="1"/>
              <a:t>QuickSight</a:t>
            </a:r>
            <a:r>
              <a:rPr lang="en-US" dirty="0"/>
              <a:t> users.</a:t>
            </a:r>
          </a:p>
          <a:p>
            <a:r>
              <a:rPr lang="en-US" dirty="0"/>
              <a:t>Click Share-&gt;Create Dashboard to create a new dashboard. This is also how you update a dashboard – start with the analysis and then share it again</a:t>
            </a:r>
          </a:p>
          <a:p>
            <a:r>
              <a:rPr lang="en-US" dirty="0"/>
              <a:t>Back on the </a:t>
            </a:r>
            <a:r>
              <a:rPr lang="en-US" dirty="0" err="1"/>
              <a:t>QuickSight</a:t>
            </a:r>
            <a:r>
              <a:rPr lang="en-US" dirty="0"/>
              <a:t> home page, you can see your new analysis on the All analyses tab, and you can see our new dashboard on the All Dashboards page.</a:t>
            </a:r>
          </a:p>
        </p:txBody>
      </p:sp>
    </p:spTree>
    <p:extLst>
      <p:ext uri="{BB962C8B-B14F-4D97-AF65-F5344CB8AC3E}">
        <p14:creationId xmlns:p14="http://schemas.microsoft.com/office/powerpoint/2010/main" val="275854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QuickSight</a:t>
            </a:r>
            <a:r>
              <a:rPr lang="en-US" dirty="0"/>
              <a:t> Pricing</a:t>
            </a:r>
          </a:p>
        </p:txBody>
      </p:sp>
      <p:pic>
        <p:nvPicPr>
          <p:cNvPr id="12" name="Content Placeholder 11" descr="Screen Clipping"/>
          <p:cNvPicPr>
            <a:picLocks noGrp="1" noChangeAspect="1"/>
          </p:cNvPicPr>
          <p:nvPr>
            <p:ph idx="1"/>
          </p:nvPr>
        </p:nvPicPr>
        <p:blipFill>
          <a:blip r:embed="rId3"/>
          <a:stretch>
            <a:fillRect/>
          </a:stretch>
        </p:blipFill>
        <p:spPr>
          <a:xfrm>
            <a:off x="2592925" y="1608306"/>
            <a:ext cx="8435726" cy="4471481"/>
          </a:xfrm>
        </p:spPr>
      </p:pic>
    </p:spTree>
    <p:extLst>
      <p:ext uri="{BB962C8B-B14F-4D97-AF65-F5344CB8AC3E}">
        <p14:creationId xmlns:p14="http://schemas.microsoft.com/office/powerpoint/2010/main" val="37145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https:\\</a:t>
            </a:r>
            <a:r>
              <a:rPr lang="en-US" dirty="0" err="1"/>
              <a:t>quicksight.aws</a:t>
            </a:r>
            <a:endParaRPr lang="en-US" dirty="0"/>
          </a:p>
          <a:p>
            <a:pPr lvl="1"/>
            <a:r>
              <a:rPr lang="en-US" dirty="0"/>
              <a:t>Videos</a:t>
            </a:r>
          </a:p>
          <a:p>
            <a:pPr lvl="1"/>
            <a:r>
              <a:rPr lang="en-US" dirty="0"/>
              <a:t>Marketing Content</a:t>
            </a:r>
          </a:p>
          <a:p>
            <a:pPr lvl="1"/>
            <a:r>
              <a:rPr lang="en-US" dirty="0"/>
              <a:t>Pricing</a:t>
            </a:r>
          </a:p>
          <a:p>
            <a:r>
              <a:rPr lang="en-US" dirty="0"/>
              <a:t>Online Documentation - http://docs.aws.amazon.com/quicksight/latest/user/welcome.html</a:t>
            </a:r>
          </a:p>
          <a:p>
            <a:r>
              <a:rPr lang="en-US" dirty="0"/>
              <a:t>Jen Underwood Course on Safari</a:t>
            </a:r>
          </a:p>
          <a:p>
            <a:r>
              <a:rPr lang="en-US" dirty="0" err="1"/>
              <a:t>Packt</a:t>
            </a:r>
            <a:r>
              <a:rPr lang="en-US" dirty="0"/>
              <a:t> Books: Effective Business Intelligence with </a:t>
            </a:r>
            <a:r>
              <a:rPr lang="en-US" dirty="0" err="1"/>
              <a:t>QuickSight</a:t>
            </a:r>
            <a:r>
              <a:rPr lang="en-US" dirty="0"/>
              <a:t> (March 2017)</a:t>
            </a:r>
          </a:p>
          <a:p>
            <a:r>
              <a:rPr lang="en-US" dirty="0"/>
              <a:t>YouTube: Deep Dive on Amazon </a:t>
            </a:r>
            <a:r>
              <a:rPr lang="en-US" dirty="0" err="1"/>
              <a:t>QuickSight</a:t>
            </a:r>
            <a:r>
              <a:rPr lang="en-US" dirty="0"/>
              <a:t> (Jan 2017 AWS Tech Talk) </a:t>
            </a:r>
            <a:r>
              <a:rPr lang="en-US" dirty="0">
                <a:hlinkClick r:id="rId3"/>
              </a:rPr>
              <a:t>https://youtu.be/gy1AcdJMsMk</a:t>
            </a:r>
            <a:endParaRPr lang="en-US" dirty="0"/>
          </a:p>
        </p:txBody>
      </p:sp>
    </p:spTree>
    <p:extLst>
      <p:ext uri="{BB962C8B-B14F-4D97-AF65-F5344CB8AC3E}">
        <p14:creationId xmlns:p14="http://schemas.microsoft.com/office/powerpoint/2010/main" val="21757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http://docs.aws.amazon.com/quicksight/latest/user/enabling-access-rds.html</a:t>
            </a:r>
          </a:p>
        </p:txBody>
      </p:sp>
    </p:spTree>
    <p:extLst>
      <p:ext uri="{BB962C8B-B14F-4D97-AF65-F5344CB8AC3E}">
        <p14:creationId xmlns:p14="http://schemas.microsoft.com/office/powerpoint/2010/main" val="303442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a:t>
            </a:r>
          </a:p>
          <a:p>
            <a:r>
              <a:rPr lang="en-US" dirty="0"/>
              <a:t>What is Amazon </a:t>
            </a:r>
            <a:r>
              <a:rPr lang="en-US" dirty="0" err="1"/>
              <a:t>QuickSight</a:t>
            </a:r>
            <a:r>
              <a:rPr lang="en-US" dirty="0"/>
              <a:t>?</a:t>
            </a:r>
          </a:p>
          <a:p>
            <a:r>
              <a:rPr lang="en-US" dirty="0"/>
              <a:t>Demo Scenario</a:t>
            </a:r>
          </a:p>
          <a:p>
            <a:pPr lvl="1"/>
            <a:r>
              <a:rPr lang="en-US" dirty="0"/>
              <a:t>Connecting to Data Sources</a:t>
            </a:r>
          </a:p>
          <a:p>
            <a:pPr lvl="1"/>
            <a:r>
              <a:rPr lang="en-US" dirty="0"/>
              <a:t>Shaping Your Data</a:t>
            </a:r>
          </a:p>
          <a:p>
            <a:pPr lvl="1"/>
            <a:r>
              <a:rPr lang="en-US" dirty="0"/>
              <a:t>Visualizing Data</a:t>
            </a:r>
          </a:p>
          <a:p>
            <a:pPr lvl="1"/>
            <a:r>
              <a:rPr lang="en-US" dirty="0"/>
              <a:t>Publish and Share Your Results</a:t>
            </a:r>
          </a:p>
          <a:p>
            <a:r>
              <a:rPr lang="en-US" dirty="0"/>
              <a:t>Resources</a:t>
            </a:r>
          </a:p>
        </p:txBody>
      </p:sp>
    </p:spTree>
    <p:extLst>
      <p:ext uri="{BB962C8B-B14F-4D97-AF65-F5344CB8AC3E}">
        <p14:creationId xmlns:p14="http://schemas.microsoft.com/office/powerpoint/2010/main" val="235749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7977"/>
          </a:xfrm>
        </p:spPr>
        <p:txBody>
          <a:bodyPr/>
          <a:lstStyle/>
          <a:p>
            <a:r>
              <a:rPr lang="en-US" dirty="0"/>
              <a:t>About Me</a:t>
            </a:r>
          </a:p>
        </p:txBody>
      </p:sp>
      <p:sp>
        <p:nvSpPr>
          <p:cNvPr id="3" name="Content Placeholder 2"/>
          <p:cNvSpPr>
            <a:spLocks noGrp="1"/>
          </p:cNvSpPr>
          <p:nvPr>
            <p:ph idx="1"/>
          </p:nvPr>
        </p:nvSpPr>
        <p:spPr>
          <a:xfrm>
            <a:off x="2589212" y="1441174"/>
            <a:ext cx="8915400" cy="4470048"/>
          </a:xfrm>
        </p:spPr>
        <p:txBody>
          <a:bodyPr>
            <a:normAutofit/>
          </a:bodyPr>
          <a:lstStyle/>
          <a:p>
            <a:r>
              <a:rPr lang="en-US" dirty="0"/>
              <a:t>Independent Business Intelligence/Analytics Consultant</a:t>
            </a:r>
          </a:p>
          <a:p>
            <a:pPr lvl="1"/>
            <a:r>
              <a:rPr lang="en-US" dirty="0"/>
              <a:t>MCP: Querying Microsoft SQL Server 2012</a:t>
            </a:r>
          </a:p>
          <a:p>
            <a:r>
              <a:rPr lang="en-US" dirty="0"/>
              <a:t>Member of TAG Data Science and Analytics Society Board</a:t>
            </a:r>
          </a:p>
          <a:p>
            <a:r>
              <a:rPr lang="en-US" dirty="0"/>
              <a:t>Active Volunteer with Atlanta Microsoft Database Forum (local PASS Chapter)</a:t>
            </a:r>
          </a:p>
          <a:p>
            <a:r>
              <a:rPr lang="en-US" dirty="0"/>
              <a:t>Organizing Committee for Atlanta SQL Saturday since 2010</a:t>
            </a:r>
          </a:p>
          <a:p>
            <a:r>
              <a:rPr lang="en-US" dirty="0"/>
              <a:t>Contact Info:</a:t>
            </a:r>
          </a:p>
          <a:p>
            <a:pPr lvl="1"/>
            <a:r>
              <a:rPr lang="en-US" dirty="0"/>
              <a:t>E-mail: </a:t>
            </a:r>
            <a:r>
              <a:rPr lang="en-US" dirty="0">
                <a:hlinkClick r:id="rId3"/>
              </a:rPr>
              <a:t>eric@flammconsulting.com</a:t>
            </a:r>
            <a:endParaRPr lang="en-US" dirty="0"/>
          </a:p>
          <a:p>
            <a:pPr lvl="1"/>
            <a:r>
              <a:rPr lang="en-US" dirty="0"/>
              <a:t>Mobile: (678) 524-4256</a:t>
            </a:r>
          </a:p>
          <a:p>
            <a:pPr lvl="1"/>
            <a:r>
              <a:rPr lang="en-US" dirty="0"/>
              <a:t>Twitter: @</a:t>
            </a:r>
            <a:r>
              <a:rPr lang="en-US" dirty="0" err="1"/>
              <a:t>eflamm</a:t>
            </a:r>
            <a:endParaRPr lang="en-US" dirty="0"/>
          </a:p>
          <a:p>
            <a:pPr lvl="1"/>
            <a:r>
              <a:rPr lang="en-US" dirty="0"/>
              <a:t>Web: www.flammconsulting.com</a:t>
            </a:r>
          </a:p>
        </p:txBody>
      </p:sp>
    </p:spTree>
    <p:extLst>
      <p:ext uri="{BB962C8B-B14F-4D97-AF65-F5344CB8AC3E}">
        <p14:creationId xmlns:p14="http://schemas.microsoft.com/office/powerpoint/2010/main" val="372150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Amazon </a:t>
            </a:r>
            <a:r>
              <a:rPr lang="en-US" dirty="0" err="1"/>
              <a:t>QuickSight</a:t>
            </a:r>
            <a:r>
              <a:rPr lang="en-US" dirty="0"/>
              <a:t>?</a:t>
            </a:r>
          </a:p>
        </p:txBody>
      </p:sp>
      <p:pic>
        <p:nvPicPr>
          <p:cNvPr id="4" name="C_eT0xRNjCs">
            <a:hlinkClick r:id="" action="ppaction://media"/>
          </p:cNvPr>
          <p:cNvPicPr>
            <a:picLocks noGrp="1" noRot="1" noChangeAspect="1"/>
          </p:cNvPicPr>
          <p:nvPr>
            <p:ph idx="1"/>
            <a:videoFile r:link="rId1"/>
          </p:nvPr>
        </p:nvPicPr>
        <p:blipFill>
          <a:blip r:embed="rId4"/>
          <a:stretch>
            <a:fillRect/>
          </a:stretch>
        </p:blipFill>
        <p:spPr>
          <a:xfrm>
            <a:off x="2592925" y="1343713"/>
            <a:ext cx="8100176" cy="5252172"/>
          </a:xfrm>
          <a:prstGeom prst="rect">
            <a:avLst/>
          </a:prstGeom>
        </p:spPr>
      </p:pic>
    </p:spTree>
    <p:extLst>
      <p:ext uri="{BB962C8B-B14F-4D97-AF65-F5344CB8AC3E}">
        <p14:creationId xmlns:p14="http://schemas.microsoft.com/office/powerpoint/2010/main" val="402003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Amazon </a:t>
            </a:r>
            <a:r>
              <a:rPr lang="en-US" dirty="0" err="1"/>
              <a:t>QuickSight</a:t>
            </a:r>
            <a:r>
              <a:rPr lang="en-US" dirty="0"/>
              <a:t>?</a:t>
            </a:r>
          </a:p>
        </p:txBody>
      </p:sp>
      <p:sp>
        <p:nvSpPr>
          <p:cNvPr id="3" name="Content Placeholder 2"/>
          <p:cNvSpPr>
            <a:spLocks noGrp="1"/>
          </p:cNvSpPr>
          <p:nvPr>
            <p:ph idx="1"/>
          </p:nvPr>
        </p:nvSpPr>
        <p:spPr/>
        <p:txBody>
          <a:bodyPr/>
          <a:lstStyle/>
          <a:p>
            <a:r>
              <a:rPr lang="en-US" dirty="0"/>
              <a:t>Native AWS Service that supports:</a:t>
            </a:r>
          </a:p>
          <a:p>
            <a:pPr lvl="1"/>
            <a:r>
              <a:rPr lang="en-US" dirty="0"/>
              <a:t>Cloud Analytics</a:t>
            </a:r>
          </a:p>
          <a:p>
            <a:pPr lvl="1"/>
            <a:r>
              <a:rPr lang="en-US" dirty="0"/>
              <a:t>Dashboards</a:t>
            </a:r>
          </a:p>
          <a:p>
            <a:pPr lvl="1"/>
            <a:r>
              <a:rPr lang="en-US" dirty="0"/>
              <a:t>Storyboards</a:t>
            </a:r>
          </a:p>
          <a:p>
            <a:r>
              <a:rPr lang="en-US" dirty="0"/>
              <a:t>No Server Licensing</a:t>
            </a:r>
          </a:p>
          <a:p>
            <a:r>
              <a:rPr lang="en-US" dirty="0"/>
              <a:t>No Infrastructure</a:t>
            </a:r>
          </a:p>
          <a:p>
            <a:r>
              <a:rPr lang="en-US" dirty="0"/>
              <a:t>Scalable</a:t>
            </a:r>
          </a:p>
          <a:p>
            <a:r>
              <a:rPr lang="en-US" dirty="0"/>
              <a:t>Intuitive User Experience</a:t>
            </a:r>
          </a:p>
        </p:txBody>
      </p:sp>
    </p:spTree>
    <p:extLst>
      <p:ext uri="{BB962C8B-B14F-4D97-AF65-F5344CB8AC3E}">
        <p14:creationId xmlns:p14="http://schemas.microsoft.com/office/powerpoint/2010/main" val="4520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QuickSight</a:t>
            </a:r>
            <a:r>
              <a:rPr lang="en-US" dirty="0"/>
              <a:t> is Powered by SPICE</a:t>
            </a:r>
          </a:p>
        </p:txBody>
      </p:sp>
      <p:sp>
        <p:nvSpPr>
          <p:cNvPr id="3" name="Content Placeholder 2"/>
          <p:cNvSpPr>
            <a:spLocks noGrp="1"/>
          </p:cNvSpPr>
          <p:nvPr>
            <p:ph idx="1"/>
          </p:nvPr>
        </p:nvSpPr>
        <p:spPr/>
        <p:txBody>
          <a:bodyPr/>
          <a:lstStyle/>
          <a:p>
            <a:r>
              <a:rPr lang="en-US" dirty="0"/>
              <a:t>Super-fast, Parallel, In-memory Calculation Engine</a:t>
            </a:r>
          </a:p>
          <a:p>
            <a:pPr lvl="1"/>
            <a:r>
              <a:rPr lang="en-US" dirty="0"/>
              <a:t>Works with data and queries in memory, so it’s very  fast</a:t>
            </a:r>
          </a:p>
          <a:p>
            <a:pPr lvl="1"/>
            <a:r>
              <a:rPr lang="en-US" dirty="0"/>
              <a:t>Supports rich calculations independent of data source, so no dependence on source language/capabilities</a:t>
            </a:r>
          </a:p>
          <a:p>
            <a:pPr lvl="1"/>
            <a:r>
              <a:rPr lang="en-US" dirty="0"/>
              <a:t>Fully managed – packaged with </a:t>
            </a:r>
            <a:r>
              <a:rPr lang="en-US" dirty="0" err="1"/>
              <a:t>QuickSight</a:t>
            </a:r>
            <a:r>
              <a:rPr lang="en-US" dirty="0"/>
              <a:t>, so no additional licenses or service fees</a:t>
            </a:r>
          </a:p>
        </p:txBody>
      </p:sp>
    </p:spTree>
    <p:extLst>
      <p:ext uri="{BB962C8B-B14F-4D97-AF65-F5344CB8AC3E}">
        <p14:creationId xmlns:p14="http://schemas.microsoft.com/office/powerpoint/2010/main" val="311319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sp>
        <p:nvSpPr>
          <p:cNvPr id="3" name="Content Placeholder 2"/>
          <p:cNvSpPr>
            <a:spLocks noGrp="1"/>
          </p:cNvSpPr>
          <p:nvPr>
            <p:ph idx="1"/>
          </p:nvPr>
        </p:nvSpPr>
        <p:spPr/>
        <p:txBody>
          <a:bodyPr/>
          <a:lstStyle/>
          <a:p>
            <a:r>
              <a:rPr lang="en-US" dirty="0"/>
              <a:t>You are engaged by </a:t>
            </a:r>
            <a:r>
              <a:rPr lang="en-US" dirty="0" err="1"/>
              <a:t>WideWorld</a:t>
            </a:r>
            <a:r>
              <a:rPr lang="en-US" dirty="0"/>
              <a:t> Importers, an export/import company that specializes in toys, not IT. The management team would like to a dashboard which provides insight into company operations. Dimensions of interest include:</a:t>
            </a:r>
          </a:p>
          <a:p>
            <a:pPr lvl="1"/>
            <a:endParaRPr lang="en-US" dirty="0"/>
          </a:p>
          <a:p>
            <a:pPr lvl="1"/>
            <a:endParaRPr lang="en-US" dirty="0"/>
          </a:p>
          <a:p>
            <a:pPr marL="0" indent="0">
              <a:buNone/>
            </a:pPr>
            <a:endParaRPr lang="en-US" dirty="0"/>
          </a:p>
          <a:p>
            <a:r>
              <a:rPr lang="en-US" dirty="0"/>
              <a:t>Frequently, the required data resides in multiple systems. At present, </a:t>
            </a:r>
            <a:r>
              <a:rPr lang="en-US" dirty="0" err="1"/>
              <a:t>QuickSight</a:t>
            </a:r>
            <a:r>
              <a:rPr lang="en-US" dirty="0"/>
              <a:t> doesn’t really have a way to jointly visualize data from multiple systems, so for this demo, we’ll get all the data from a single relational database source.</a:t>
            </a:r>
          </a:p>
        </p:txBody>
      </p:sp>
      <p:graphicFrame>
        <p:nvGraphicFramePr>
          <p:cNvPr id="4" name="Table 3"/>
          <p:cNvGraphicFramePr>
            <a:graphicFrameLocks noGrp="1"/>
          </p:cNvGraphicFramePr>
          <p:nvPr>
            <p:extLst>
              <p:ext uri="{D42A27DB-BD31-4B8C-83A1-F6EECF244321}">
                <p14:modId xmlns:p14="http://schemas.microsoft.com/office/powerpoint/2010/main" val="4236690655"/>
              </p:ext>
            </p:extLst>
          </p:nvPr>
        </p:nvGraphicFramePr>
        <p:xfrm>
          <a:off x="4141694" y="3258470"/>
          <a:ext cx="3808207" cy="1107440"/>
        </p:xfrm>
        <a:graphic>
          <a:graphicData uri="http://schemas.openxmlformats.org/drawingml/2006/table">
            <a:tbl>
              <a:tblPr>
                <a:tableStyleId>{5C22544A-7EE6-4342-B048-85BDC9FD1C3A}</a:tableStyleId>
              </a:tblPr>
              <a:tblGrid>
                <a:gridCol w="1904104">
                  <a:extLst>
                    <a:ext uri="{9D8B030D-6E8A-4147-A177-3AD203B41FA5}">
                      <a16:colId xmlns:a16="http://schemas.microsoft.com/office/drawing/2014/main" val="3677234628"/>
                    </a:ext>
                  </a:extLst>
                </a:gridCol>
                <a:gridCol w="1904103">
                  <a:extLst>
                    <a:ext uri="{9D8B030D-6E8A-4147-A177-3AD203B41FA5}">
                      <a16:colId xmlns:a16="http://schemas.microsoft.com/office/drawing/2014/main" val="1703942364"/>
                    </a:ext>
                  </a:extLst>
                </a:gridCol>
              </a:tblGrid>
              <a:tr h="323826">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Customers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dirty="0"/>
                        <a:t>Orders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1509250"/>
                  </a:ext>
                </a:extLst>
              </a:tr>
              <a:tr h="370840">
                <a:tc>
                  <a:txBody>
                    <a:bodyPr/>
                    <a:lstStyle/>
                    <a:p>
                      <a:pPr marL="285750" indent="-285750">
                        <a:buFont typeface="Arial" panose="020B0604020202020204" pitchFamily="34" charset="0"/>
                        <a:buChar char="•"/>
                      </a:pPr>
                      <a:r>
                        <a:rPr lang="en-US" dirty="0"/>
                        <a:t>Products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dirty="0"/>
                        <a:t>Purchasing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9427560"/>
                  </a:ext>
                </a:extLst>
              </a:tr>
              <a:tr h="370840">
                <a:tc>
                  <a:txBody>
                    <a:bodyPr/>
                    <a:lstStyle/>
                    <a:p>
                      <a:pPr marL="285750" indent="-285750">
                        <a:buFont typeface="Arial" panose="020B0604020202020204" pitchFamily="34" charset="0"/>
                        <a:buChar char="•"/>
                      </a:pPr>
                      <a:r>
                        <a:rPr lang="en-US" dirty="0"/>
                        <a:t>Salespersons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dirty="0"/>
                        <a:t>Invoicing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78922822"/>
                  </a:ext>
                </a:extLst>
              </a:tr>
            </a:tbl>
          </a:graphicData>
        </a:graphic>
      </p:graphicFrame>
    </p:spTree>
    <p:extLst>
      <p:ext uri="{BB962C8B-B14F-4D97-AF65-F5344CB8AC3E}">
        <p14:creationId xmlns:p14="http://schemas.microsoft.com/office/powerpoint/2010/main" val="71362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Switch to Demo</a:t>
            </a:r>
          </a:p>
        </p:txBody>
      </p:sp>
      <p:sp>
        <p:nvSpPr>
          <p:cNvPr id="5" name="Text Placeholder 4"/>
          <p:cNvSpPr>
            <a:spLocks noGrp="1"/>
          </p:cNvSpPr>
          <p:nvPr>
            <p:ph type="body" idx="1"/>
          </p:nvPr>
        </p:nvSpPr>
        <p:spPr/>
        <p:txBody>
          <a:bodyPr/>
          <a:lstStyle/>
          <a:p>
            <a:r>
              <a:rPr lang="en-US" dirty="0"/>
              <a:t>Next 5 slides are commentary on the walk through…</a:t>
            </a:r>
          </a:p>
        </p:txBody>
      </p:sp>
    </p:spTree>
    <p:extLst>
      <p:ext uri="{BB962C8B-B14F-4D97-AF65-F5344CB8AC3E}">
        <p14:creationId xmlns:p14="http://schemas.microsoft.com/office/powerpoint/2010/main" val="322141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QuickSight</a:t>
            </a:r>
            <a:r>
              <a:rPr lang="en-US" baseline="0" dirty="0"/>
              <a:t> Data Source Options</a:t>
            </a:r>
            <a:endParaRPr lang="en-US" dirty="0"/>
          </a:p>
        </p:txBody>
      </p:sp>
      <p:sp>
        <p:nvSpPr>
          <p:cNvPr id="3" name="Content Placeholder 2"/>
          <p:cNvSpPr>
            <a:spLocks noGrp="1"/>
          </p:cNvSpPr>
          <p:nvPr>
            <p:ph idx="1"/>
          </p:nvPr>
        </p:nvSpPr>
        <p:spPr/>
        <p:txBody>
          <a:bodyPr/>
          <a:lstStyle/>
          <a:p>
            <a:r>
              <a:rPr lang="en-US" dirty="0"/>
              <a:t>When you open the </a:t>
            </a:r>
            <a:r>
              <a:rPr lang="en-US" dirty="0" err="1"/>
              <a:t>QuickSight</a:t>
            </a:r>
            <a:r>
              <a:rPr lang="en-US" dirty="0"/>
              <a:t> home page, you are presented with links to existing analyses (if any); you can use the selector to view dashboards you have created.</a:t>
            </a:r>
          </a:p>
          <a:p>
            <a:r>
              <a:rPr lang="en-US" dirty="0"/>
              <a:t>The Manage Data screen lets you view existing datasets and create new ones from existing and new data sources</a:t>
            </a:r>
          </a:p>
          <a:p>
            <a:r>
              <a:rPr lang="en-US" dirty="0"/>
              <a:t>The New Data Set screen shows you existing data sources at the bottom and available data sources at the top, including AWS services like S3, RDS, and Redshift, as well as external database and NoSQL platforms.</a:t>
            </a:r>
          </a:p>
          <a:p>
            <a:r>
              <a:rPr lang="en-US" dirty="0"/>
              <a:t>Data sourced from a single database may include multiple tables, which </a:t>
            </a:r>
            <a:r>
              <a:rPr lang="en-US" dirty="0" err="1"/>
              <a:t>Quicksight</a:t>
            </a:r>
            <a:r>
              <a:rPr lang="en-US" dirty="0"/>
              <a:t> allows you to join through a visual editor. However, combining data from disparate sources, as noted, is not currently supported.</a:t>
            </a:r>
          </a:p>
        </p:txBody>
      </p:sp>
    </p:spTree>
    <p:extLst>
      <p:ext uri="{BB962C8B-B14F-4D97-AF65-F5344CB8AC3E}">
        <p14:creationId xmlns:p14="http://schemas.microsoft.com/office/powerpoint/2010/main" val="7262320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1854</TotalTime>
  <Words>1048</Words>
  <Application>Microsoft Office PowerPoint</Application>
  <PresentationFormat>Widescreen</PresentationFormat>
  <Paragraphs>110</Paragraphs>
  <Slides>16</Slides>
  <Notes>16</Notes>
  <HiddenSlides>1</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Intro to Amazon QuickSight</vt:lpstr>
      <vt:lpstr>Agenda</vt:lpstr>
      <vt:lpstr>About Me</vt:lpstr>
      <vt:lpstr>What is Amazon QuickSight?</vt:lpstr>
      <vt:lpstr>What is Amazon QuickSight?</vt:lpstr>
      <vt:lpstr>QuickSight is Powered by SPICE</vt:lpstr>
      <vt:lpstr>Demo Scenario</vt:lpstr>
      <vt:lpstr>Switch to Demo</vt:lpstr>
      <vt:lpstr>QuickSight Data Source Options</vt:lpstr>
      <vt:lpstr>Demo Scenario – let’s get some data!</vt:lpstr>
      <vt:lpstr>Configuring the Data Source </vt:lpstr>
      <vt:lpstr>Building Visuals</vt:lpstr>
      <vt:lpstr>Sharing Dashboards </vt:lpstr>
      <vt:lpstr>QuickSight Pricing</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Amazon QuickSight</dc:title>
  <dc:creator>Eric Flamm</dc:creator>
  <cp:lastModifiedBy>Eric M. Flamm</cp:lastModifiedBy>
  <cp:revision>28</cp:revision>
  <cp:lastPrinted>2017-07-13T13:43:26Z</cp:lastPrinted>
  <dcterms:created xsi:type="dcterms:W3CDTF">2017-07-09T18:57:47Z</dcterms:created>
  <dcterms:modified xsi:type="dcterms:W3CDTF">2017-07-13T13:44:57Z</dcterms:modified>
</cp:coreProperties>
</file>