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4" r:id="rId3"/>
    <p:sldId id="262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1" r:id="rId15"/>
    <p:sldId id="279" r:id="rId16"/>
    <p:sldId id="280" r:id="rId17"/>
    <p:sldId id="267" r:id="rId18"/>
    <p:sldId id="281" r:id="rId19"/>
    <p:sldId id="283" r:id="rId20"/>
    <p:sldId id="282" r:id="rId21"/>
    <p:sldId id="26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412417-03C6-4FA6-B7AC-172DF6AAB944}">
          <p14:sldIdLst>
            <p14:sldId id="257"/>
          </p14:sldIdLst>
        </p14:section>
        <p14:section name="Section 1" id="{3627AE64-335D-4475-9B43-61F508C3132B}">
          <p14:sldIdLst>
            <p14:sldId id="264"/>
            <p14:sldId id="262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1"/>
            <p14:sldId id="279"/>
            <p14:sldId id="280"/>
          </p14:sldIdLst>
        </p14:section>
        <p14:section name="Section 2" id="{AAF43063-636C-486D-BBC4-9F4419658B32}">
          <p14:sldIdLst>
            <p14:sldId id="267"/>
            <p14:sldId id="281"/>
            <p14:sldId id="283"/>
            <p14:sldId id="282"/>
          </p14:sldIdLst>
        </p14:section>
        <p14:section name="Section 3" id="{10064A5E-A9CF-43FE-9383-C188DFBC5550}">
          <p14:sldIdLst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6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5482" autoAdjust="0"/>
  </p:normalViewPr>
  <p:slideViewPr>
    <p:cSldViewPr snapToGrid="0">
      <p:cViewPr varScale="1">
        <p:scale>
          <a:sx n="95" d="100"/>
          <a:sy n="95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5E366-F2AE-4870-A13B-2F821B130B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E3D19-8E38-495B-A3DD-5AAEF97761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E003-2B2A-4318-A245-D8A5FC65C315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AA51A-D661-4D86-89DB-D61CD3BCB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96554-2A4C-4E27-A6D3-CC198963D6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13F3E-182F-42AB-9C02-9D1B4C6BA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04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29039-8DF4-481F-80BC-75E2FE33892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1C89-4718-45A6-AC23-C63D51274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817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multiple </a:t>
            </a:r>
            <a:r>
              <a:rPr lang="de-DE" dirty="0" err="1"/>
              <a:t>DataFrames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features</a:t>
            </a:r>
            <a:r>
              <a:rPr lang="de-DE" dirty="0"/>
              <a:t> (</a:t>
            </a:r>
            <a:r>
              <a:rPr lang="de-DE" dirty="0" err="1"/>
              <a:t>columns</a:t>
            </a:r>
            <a:r>
              <a:rPr lang="de-DE" dirty="0"/>
              <a:t>) but different </a:t>
            </a:r>
            <a:r>
              <a:rPr lang="de-DE" dirty="0" err="1"/>
              <a:t>observations</a:t>
            </a:r>
            <a:r>
              <a:rPr lang="de-DE" dirty="0"/>
              <a:t> (</a:t>
            </a:r>
            <a:r>
              <a:rPr lang="de-DE" dirty="0" err="1"/>
              <a:t>rows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5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Sinnvoll, wenn man für gleiche Beobachtungen (</a:t>
            </a:r>
            <a:r>
              <a:rPr lang="de-DE" dirty="0" err="1"/>
              <a:t>row</a:t>
            </a:r>
            <a:r>
              <a:rPr lang="de-DE" dirty="0"/>
              <a:t> - </a:t>
            </a:r>
            <a:r>
              <a:rPr lang="de-DE" dirty="0" err="1"/>
              <a:t>index</a:t>
            </a:r>
            <a:r>
              <a:rPr lang="de-DE" dirty="0"/>
              <a:t>) verschiedene Features (</a:t>
            </a:r>
            <a:r>
              <a:rPr lang="de-DE" dirty="0" err="1"/>
              <a:t>columns</a:t>
            </a:r>
            <a:r>
              <a:rPr lang="de-DE" dirty="0"/>
              <a:t>) kombinieren möchte.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1C89-4718-45A6-AC23-C63D512748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CB3F-B456-4C87-8974-336D5061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8EFB6-60FD-4659-843D-2D024CA4C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251C-7F9B-456C-831D-D38B6F79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4054"/>
            <a:ext cx="1106904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21.12.2021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DB74-E54C-439F-9AF0-80A7D74A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4054"/>
            <a:ext cx="41148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Case Study 4: Outlook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F8030-37EF-4C33-BFBA-52975E0B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4054"/>
            <a:ext cx="2743200" cy="283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2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75C7-2594-4FB4-94E2-FEFCFA3D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534B-188B-4D39-86BC-ACD8E71A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A370-A625-4EF3-ABC7-7FD33BDA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47E-C40C-4AD0-B572-D6406F59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4: Outlook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3B32-A879-4393-95C1-E47B3AA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E8BBC-C72A-4F14-8792-AC6B0EA1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8474"/>
            <a:ext cx="6172200" cy="4492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2D391-F63E-489E-830E-43EA503B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76412"/>
            <a:ext cx="3932237" cy="44925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C658C-B030-4022-AE43-336E5D0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F691C-CC71-4CCB-8A17-CF434D0A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 Study 4: Outlook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E8EF-2AFE-4D85-B805-53E7080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86E208-E195-4C50-AEAD-64DE4BC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0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E72F-76A7-461C-8B4B-8370747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10600" cy="616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13C6-3922-4C00-9227-D3424EA4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4164"/>
            <a:ext cx="10515600" cy="474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43B7-E004-476A-9DC2-267F0192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21.12.2021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8A8D-C735-417B-AF69-9A5D5F21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74055"/>
            <a:ext cx="41148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Case Study 4: Outlook Data Science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0B9C0-E8A5-413A-B0F2-99A291B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74055"/>
            <a:ext cx="2743200" cy="283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D72B80-E946-4464-BFE9-94ED4EE3C2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efldatascience@gmail.com" TargetMode="External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l-the-data-science-institute/ds-courses" TargetMode="External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joining-dataframes-pandas" TargetMode="External"/><Relationship Id="rId2" Type="http://schemas.openxmlformats.org/officeDocument/2006/relationships/hyperlink" Target="https://pandas.pydata.org/pandas-docs/stable/user_guide/merg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D721B-9ED6-44F0-9FB4-9185777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570026-79DB-410A-B02D-47860D8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6551B9-2E6F-4AAD-82A3-43ECCF2F8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Lecture</a:t>
            </a:r>
            <a:r>
              <a:rPr lang="de-DE" dirty="0"/>
              <a:t> 8:</a:t>
            </a:r>
            <a:br>
              <a:rPr lang="de-DE" dirty="0"/>
            </a:br>
            <a:r>
              <a:rPr lang="de-DE" dirty="0"/>
              <a:t>Data Analysis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3EC48D3-F2EF-45BE-BB93-606EB29DD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r>
              <a:rPr lang="de-DE" dirty="0" err="1"/>
              <a:t>efl</a:t>
            </a:r>
            <a:r>
              <a:rPr lang="de-DE" dirty="0"/>
              <a:t> Data Science Courses</a:t>
            </a:r>
          </a:p>
          <a:p>
            <a:endParaRPr lang="de-DE" dirty="0"/>
          </a:p>
          <a:p>
            <a:r>
              <a:rPr lang="de-DE"/>
              <a:t>Dr. Jens </a:t>
            </a:r>
            <a:r>
              <a:rPr lang="de-DE" dirty="0"/>
              <a:t>Lausen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pandas</a:t>
            </a:r>
            <a:r>
              <a:rPr lang="en-US" sz="2000" dirty="0"/>
              <a:t> provides the option to label the </a:t>
            </a:r>
            <a:r>
              <a:rPr lang="en-US" sz="2000" dirty="0" err="1"/>
              <a:t>DataFrames</a:t>
            </a:r>
            <a:r>
              <a:rPr lang="en-US" sz="2000" dirty="0"/>
              <a:t>, after the concatenation, with a key so that you know which data came from which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Pass the optional argument </a:t>
            </a:r>
            <a:r>
              <a:rPr lang="en-US" sz="2000" dirty="0">
                <a:highlight>
                  <a:srgbClr val="C0C0C0"/>
                </a:highlight>
              </a:rPr>
              <a:t>keys</a:t>
            </a:r>
            <a:r>
              <a:rPr lang="en-US" sz="2000" dirty="0"/>
              <a:t> specifying the labels of the </a:t>
            </a:r>
            <a:r>
              <a:rPr lang="en-US" sz="2000" dirty="0" err="1"/>
              <a:t>DataFrames</a:t>
            </a:r>
            <a:r>
              <a:rPr lang="en-US" sz="2000" dirty="0"/>
              <a:t> in a list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loc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retrieve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DataFrame</a:t>
            </a:r>
            <a:endParaRPr lang="de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10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52851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labes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for each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df_keys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keys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3496"/>
              </p:ext>
            </p:extLst>
          </p:nvPr>
        </p:nvGraphicFramePr>
        <p:xfrm>
          <a:off x="1651356" y="4299452"/>
          <a:ext cx="2565044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009">
                  <a:extLst>
                    <a:ext uri="{9D8B030D-6E8A-4147-A177-3AD203B41FA5}">
                      <a16:colId xmlns:a16="http://schemas.microsoft.com/office/drawing/2014/main" val="364155531"/>
                    </a:ext>
                  </a:extLst>
                </a:gridCol>
                <a:gridCol w="446755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651777" y="5269454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df_keys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952D6-892A-44AA-B207-C059B62CE33F}"/>
              </a:ext>
            </a:extLst>
          </p:cNvPr>
          <p:cNvSpPr txBox="1"/>
          <p:nvPr/>
        </p:nvSpPr>
        <p:spPr>
          <a:xfrm>
            <a:off x="5278704" y="5026210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198AA7-E67B-4522-B97A-018B459868FF}"/>
              </a:ext>
            </a:extLst>
          </p:cNvPr>
          <p:cNvSpPr/>
          <p:nvPr/>
        </p:nvSpPr>
        <p:spPr>
          <a:xfrm>
            <a:off x="4507814" y="5547355"/>
            <a:ext cx="212880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df_keys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1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0CA458C-9340-4065-9F7B-77BBE9F43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14639"/>
              </p:ext>
            </p:extLst>
          </p:nvPr>
        </p:nvGraphicFramePr>
        <p:xfrm>
          <a:off x="7285481" y="4697954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b="1" dirty="0" err="1"/>
              <a:t>concatenate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b="1" dirty="0" err="1"/>
              <a:t>along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columns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specify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axis</a:t>
            </a:r>
            <a:r>
              <a:rPr lang="de-DE" sz="2000" dirty="0"/>
              <a:t> </a:t>
            </a:r>
            <a:r>
              <a:rPr lang="de-DE" sz="2000" dirty="0" err="1"/>
              <a:t>parameter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>
                <a:highlight>
                  <a:srgbClr val="C0C0C0"/>
                </a:highlight>
              </a:rPr>
              <a:t>1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method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2000" dirty="0"/>
              <a:t> </a:t>
            </a:r>
            <a:r>
              <a:rPr lang="de-DE" sz="2000" dirty="0" err="1"/>
              <a:t>joins</a:t>
            </a:r>
            <a:r>
              <a:rPr lang="de-DE" sz="2000" dirty="0"/>
              <a:t> </a:t>
            </a:r>
            <a:r>
              <a:rPr lang="de-DE" sz="2000" dirty="0" err="1"/>
              <a:t>both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index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340547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37923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499870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3855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28467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column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axis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54847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0023"/>
              </p:ext>
            </p:extLst>
          </p:nvPr>
        </p:nvGraphicFramePr>
        <p:xfrm>
          <a:off x="5664557" y="4248652"/>
          <a:ext cx="4292246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3178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2659955968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1014713753"/>
                    </a:ext>
                  </a:extLst>
                </a:gridCol>
                <a:gridCol w="613178">
                  <a:extLst>
                    <a:ext uri="{9D8B030D-6E8A-4147-A177-3AD203B41FA5}">
                      <a16:colId xmlns:a16="http://schemas.microsoft.com/office/drawing/2014/main" val="5105002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629374"/>
            <a:ext cx="76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1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Another operation related to </a:t>
            </a:r>
            <a:r>
              <a:rPr lang="en-US" sz="2000" dirty="0" err="1"/>
              <a:t>DataFrames</a:t>
            </a:r>
            <a:r>
              <a:rPr lang="en-US" sz="2000" dirty="0"/>
              <a:t> is the </a:t>
            </a:r>
            <a:r>
              <a:rPr lang="en-US" sz="2000" b="1" dirty="0"/>
              <a:t>merging</a:t>
            </a:r>
            <a:r>
              <a:rPr lang="en-US" sz="2000" dirty="0"/>
              <a:t> operation</a:t>
            </a:r>
          </a:p>
          <a:p>
            <a:r>
              <a:rPr lang="en-US" sz="2000" dirty="0"/>
              <a:t>Two </a:t>
            </a:r>
            <a:r>
              <a:rPr lang="en-US" sz="2000" dirty="0" err="1"/>
              <a:t>DataFrames</a:t>
            </a:r>
            <a:r>
              <a:rPr lang="en-US" sz="2000" dirty="0"/>
              <a:t> might hold different kinds of information about the same entity and linked by some common feature/column</a:t>
            </a:r>
          </a:p>
          <a:p>
            <a:r>
              <a:rPr lang="en-US" sz="2000" dirty="0"/>
              <a:t>pandas has full-featured, high performance in-memory join operations similar to relational databases like SQL</a:t>
            </a:r>
          </a:p>
          <a:p>
            <a:r>
              <a:rPr lang="en-US" sz="2000" dirty="0"/>
              <a:t>pandas provides a single function,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, as the entry point for all standard database join operations between </a:t>
            </a:r>
            <a:r>
              <a:rPr lang="en-US" sz="2000" b="1" dirty="0" err="1"/>
              <a:t>DataFrame</a:t>
            </a:r>
            <a:r>
              <a:rPr lang="en-US" sz="2000" dirty="0"/>
              <a:t> or named </a:t>
            </a:r>
            <a:r>
              <a:rPr lang="en-US" sz="2000" b="1" dirty="0"/>
              <a:t>Series</a:t>
            </a:r>
            <a:r>
              <a:rPr lang="en-US" sz="2000" dirty="0"/>
              <a:t> objects</a:t>
            </a:r>
          </a:p>
          <a:p>
            <a:r>
              <a:rPr lang="en-US" sz="2000" dirty="0"/>
              <a:t>The </a:t>
            </a:r>
            <a:r>
              <a:rPr lang="en-US" sz="2000" dirty="0">
                <a:highlight>
                  <a:srgbClr val="C0C0C0"/>
                </a:highlight>
              </a:rPr>
              <a:t>how</a:t>
            </a:r>
            <a:r>
              <a:rPr lang="en-US" sz="2000" dirty="0"/>
              <a:t> argument to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 specifies how to determine which keys are to be included in the resulting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F97CE33-0394-479D-8BAD-FCA429663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34481"/>
              </p:ext>
            </p:extLst>
          </p:nvPr>
        </p:nvGraphicFramePr>
        <p:xfrm>
          <a:off x="1343061" y="4638674"/>
          <a:ext cx="950587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451">
                  <a:extLst>
                    <a:ext uri="{9D8B030D-6E8A-4147-A177-3AD203B41FA5}">
                      <a16:colId xmlns:a16="http://schemas.microsoft.com/office/drawing/2014/main" val="387392246"/>
                    </a:ext>
                  </a:extLst>
                </a:gridCol>
                <a:gridCol w="2537717">
                  <a:extLst>
                    <a:ext uri="{9D8B030D-6E8A-4147-A177-3AD203B41FA5}">
                      <a16:colId xmlns:a16="http://schemas.microsoft.com/office/drawing/2014/main" val="1776801094"/>
                    </a:ext>
                  </a:extLst>
                </a:gridCol>
                <a:gridCol w="4448710">
                  <a:extLst>
                    <a:ext uri="{9D8B030D-6E8A-4147-A177-3AD203B41FA5}">
                      <a16:colId xmlns:a16="http://schemas.microsoft.com/office/drawing/2014/main" val="289693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Merge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method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SQL </a:t>
                      </a:r>
                      <a:r>
                        <a:rPr lang="de-DE" dirty="0" err="1"/>
                        <a:t>Join</a:t>
                      </a:r>
                      <a:r>
                        <a:rPr lang="de-DE" dirty="0"/>
                        <a:t> Name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1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left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LEFT OUTER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left</a:t>
                      </a:r>
                      <a:r>
                        <a:rPr lang="de-DE" dirty="0"/>
                        <a:t> frame </a:t>
                      </a:r>
                      <a:r>
                        <a:rPr lang="de-DE" dirty="0" err="1"/>
                        <a:t>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802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right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RIGHT OUTER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</a:t>
                      </a:r>
                      <a:r>
                        <a:rPr lang="de-DE" dirty="0"/>
                        <a:t> frame </a:t>
                      </a:r>
                      <a:r>
                        <a:rPr lang="de-DE" dirty="0" err="1"/>
                        <a:t>only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680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outer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FULL OUTER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union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frames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978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C0099"/>
                          </a:solidFill>
                        </a:rPr>
                        <a:t>inner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C0099"/>
                          </a:solidFill>
                        </a:rPr>
                        <a:t>INNER JOIN</a:t>
                      </a:r>
                      <a:endParaRPr lang="en-US" dirty="0">
                        <a:solidFill>
                          <a:srgbClr val="CC0099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 </a:t>
                      </a:r>
                      <a:r>
                        <a:rPr lang="de-DE" dirty="0" err="1"/>
                        <a:t>intersection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frames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96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1553205"/>
          </a:xfrm>
        </p:spPr>
        <p:txBody>
          <a:bodyPr>
            <a:normAutofit/>
          </a:bodyPr>
          <a:lstStyle/>
          <a:p>
            <a:r>
              <a:rPr lang="en-US" sz="2000" dirty="0"/>
              <a:t>Use the </a:t>
            </a:r>
            <a:r>
              <a:rPr lang="en-US" sz="2000" dirty="0">
                <a:highlight>
                  <a:srgbClr val="C0C0C0"/>
                </a:highlight>
              </a:rPr>
              <a:t>merge</a:t>
            </a:r>
            <a:r>
              <a:rPr lang="en-US" sz="2000" dirty="0"/>
              <a:t> function and pass the names of the </a:t>
            </a:r>
            <a:r>
              <a:rPr lang="en-US" sz="2000" dirty="0" err="1"/>
              <a:t>DataFrames</a:t>
            </a:r>
            <a:r>
              <a:rPr lang="en-US" sz="2000" dirty="0"/>
              <a:t> as well as the name of the common column as the argument </a:t>
            </a:r>
            <a:r>
              <a:rPr lang="en-US" sz="2000" dirty="0">
                <a:highlight>
                  <a:srgbClr val="C0C0C0"/>
                </a:highlight>
              </a:rPr>
              <a:t>on</a:t>
            </a:r>
          </a:p>
          <a:p>
            <a:r>
              <a:rPr lang="en-US" sz="2000" dirty="0"/>
              <a:t>Per default the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 function will perform an </a:t>
            </a:r>
            <a:r>
              <a:rPr lang="en-US" sz="2000" dirty="0">
                <a:highlight>
                  <a:srgbClr val="C0C0C0"/>
                </a:highlight>
              </a:rPr>
              <a:t>inner</a:t>
            </a:r>
            <a:r>
              <a:rPr lang="en-US" sz="2000" dirty="0"/>
              <a:t> join using the intersection of keys from both </a:t>
            </a:r>
            <a:r>
              <a:rPr lang="en-US" sz="2000" dirty="0" err="1"/>
              <a:t>DataFrames</a:t>
            </a:r>
            <a:r>
              <a:rPr lang="en-US" sz="2000" dirty="0"/>
              <a:t>, otherwise the merge method needs to be specified with the </a:t>
            </a:r>
            <a:r>
              <a:rPr lang="en-US" sz="2000" dirty="0">
                <a:highlight>
                  <a:srgbClr val="C0C0C0"/>
                </a:highlight>
              </a:rPr>
              <a:t>how</a:t>
            </a:r>
            <a:r>
              <a:rPr lang="en-US" sz="2000" dirty="0"/>
              <a:t>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3561A3-66DD-4086-8FE9-7B0CF2CF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33085"/>
              </p:ext>
            </p:extLst>
          </p:nvPr>
        </p:nvGraphicFramePr>
        <p:xfrm>
          <a:off x="115262" y="3847950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12E56E-8134-41CB-B13F-D20514EB7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44555"/>
              </p:ext>
            </p:extLst>
          </p:nvPr>
        </p:nvGraphicFramePr>
        <p:xfrm>
          <a:off x="115262" y="5132952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59EA0CD-A1A4-486C-86EC-4F4A0E20CF6E}"/>
              </a:ext>
            </a:extLst>
          </p:cNvPr>
          <p:cNvSpPr txBox="1"/>
          <p:nvPr/>
        </p:nvSpPr>
        <p:spPr>
          <a:xfrm>
            <a:off x="1309956" y="342900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615A64-7DE5-494C-819E-91E7DAC424B1}"/>
              </a:ext>
            </a:extLst>
          </p:cNvPr>
          <p:cNvSpPr txBox="1"/>
          <p:nvPr/>
        </p:nvSpPr>
        <p:spPr>
          <a:xfrm>
            <a:off x="1247471" y="4805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92319-EFED-45AF-B6A9-F98203C082ED}"/>
              </a:ext>
            </a:extLst>
          </p:cNvPr>
          <p:cNvSpPr txBox="1"/>
          <p:nvPr/>
        </p:nvSpPr>
        <p:spPr>
          <a:xfrm>
            <a:off x="7968297" y="3325165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591A3-9E86-4EED-8A58-DEBA3DF45207}"/>
              </a:ext>
            </a:extLst>
          </p:cNvPr>
          <p:cNvSpPr/>
          <p:nvPr/>
        </p:nvSpPr>
        <p:spPr>
          <a:xfrm>
            <a:off x="2847541" y="3325165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A3E73A-7B3F-466B-ABA6-BC6886D9BC0E}"/>
              </a:ext>
            </a:extLst>
          </p:cNvPr>
          <p:cNvSpPr txBox="1"/>
          <p:nvPr/>
        </p:nvSpPr>
        <p:spPr>
          <a:xfrm>
            <a:off x="7968297" y="409836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398E4B-B262-40A2-A511-2BF5237FDD4F}"/>
              </a:ext>
            </a:extLst>
          </p:cNvPr>
          <p:cNvSpPr/>
          <p:nvPr/>
        </p:nvSpPr>
        <p:spPr>
          <a:xfrm>
            <a:off x="2847541" y="4098360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how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'outer'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0A60C-63DF-4072-8BAA-B8EC5731E12F}"/>
              </a:ext>
            </a:extLst>
          </p:cNvPr>
          <p:cNvSpPr/>
          <p:nvPr/>
        </p:nvSpPr>
        <p:spPr>
          <a:xfrm>
            <a:off x="2847541" y="5057318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how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'left'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A36EA-A856-4FD0-B363-D8F295B6ACE2}"/>
              </a:ext>
            </a:extLst>
          </p:cNvPr>
          <p:cNvSpPr txBox="1"/>
          <p:nvPr/>
        </p:nvSpPr>
        <p:spPr>
          <a:xfrm>
            <a:off x="7968297" y="5057318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60CB3F-BD49-4C32-AFF1-EB76A21A32EA}"/>
              </a:ext>
            </a:extLst>
          </p:cNvPr>
          <p:cNvSpPr/>
          <p:nvPr/>
        </p:nvSpPr>
        <p:spPr>
          <a:xfrm>
            <a:off x="2847541" y="6006007"/>
            <a:ext cx="5110480" cy="400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how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'right'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990831-2D2B-455B-B458-B811E4B68DA0}"/>
              </a:ext>
            </a:extLst>
          </p:cNvPr>
          <p:cNvSpPr txBox="1"/>
          <p:nvPr/>
        </p:nvSpPr>
        <p:spPr>
          <a:xfrm>
            <a:off x="7968297" y="6006007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69CA801-80AA-4287-94F8-4B5250AF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02498"/>
              </p:ext>
            </p:extLst>
          </p:nvPr>
        </p:nvGraphicFramePr>
        <p:xfrm>
          <a:off x="8444058" y="3040612"/>
          <a:ext cx="3657600" cy="558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K2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28564BB-ACBB-40E3-897F-F3A739B9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394534"/>
              </p:ext>
            </p:extLst>
          </p:nvPr>
        </p:nvGraphicFramePr>
        <p:xfrm>
          <a:off x="8444058" y="3765558"/>
          <a:ext cx="3657600" cy="939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B2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164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1032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CCC4960-300A-42B0-96D2-0F9EFEAE8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5739"/>
              </p:ext>
            </p:extLst>
          </p:nvPr>
        </p:nvGraphicFramePr>
        <p:xfrm>
          <a:off x="8464603" y="4814789"/>
          <a:ext cx="3657600" cy="748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B2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16437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6982C5C-CE8E-48B6-B445-3665B280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17822"/>
              </p:ext>
            </p:extLst>
          </p:nvPr>
        </p:nvGraphicFramePr>
        <p:xfrm>
          <a:off x="8464603" y="5748485"/>
          <a:ext cx="3657600" cy="748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823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B2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NaN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2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the </a:t>
            </a:r>
            <a:r>
              <a:rPr lang="en-US" sz="2000" dirty="0">
                <a:highlight>
                  <a:srgbClr val="C0C0C0"/>
                </a:highlight>
              </a:rPr>
              <a:t>merge</a:t>
            </a:r>
            <a:r>
              <a:rPr lang="en-US" sz="2000" dirty="0"/>
              <a:t> function and pass the names of the </a:t>
            </a:r>
            <a:r>
              <a:rPr lang="en-US" sz="2000" dirty="0" err="1"/>
              <a:t>DataFrames</a:t>
            </a:r>
            <a:r>
              <a:rPr lang="en-US" sz="2000" dirty="0"/>
              <a:t> as well as the name of the common column as the argument </a:t>
            </a:r>
            <a:r>
              <a:rPr lang="en-US" sz="2000" dirty="0">
                <a:highlight>
                  <a:srgbClr val="C0C0C0"/>
                </a:highlight>
              </a:rPr>
              <a:t>on</a:t>
            </a:r>
          </a:p>
          <a:p>
            <a:r>
              <a:rPr lang="en-US" sz="2000" dirty="0"/>
              <a:t>Per default the </a:t>
            </a:r>
            <a:r>
              <a:rPr lang="en-US" sz="2000" dirty="0">
                <a:highlight>
                  <a:srgbClr val="C0C0C0"/>
                </a:highlight>
              </a:rPr>
              <a:t>merge()</a:t>
            </a:r>
            <a:r>
              <a:rPr lang="en-US" sz="2000" dirty="0"/>
              <a:t> function will perform an </a:t>
            </a:r>
            <a:r>
              <a:rPr lang="en-US" sz="2000" dirty="0">
                <a:highlight>
                  <a:srgbClr val="C0C0C0"/>
                </a:highlight>
              </a:rPr>
              <a:t>inner</a:t>
            </a:r>
            <a:r>
              <a:rPr lang="en-US" sz="2000" dirty="0"/>
              <a:t> join using the intersection of keys from both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2E74-81A0-4795-A265-711C1FEAA3D9}"/>
              </a:ext>
            </a:extLst>
          </p:cNvPr>
          <p:cNvSpPr/>
          <p:nvPr/>
        </p:nvSpPr>
        <p:spPr>
          <a:xfrm>
            <a:off x="838200" y="290443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#merge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based on a common column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df_merge_col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df_row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df3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2611B0-7406-4510-8DDD-352FEC4F1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69136"/>
              </p:ext>
            </p:extLst>
          </p:nvPr>
        </p:nvGraphicFramePr>
        <p:xfrm>
          <a:off x="887820" y="426088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4E6F0C-B3AB-41C6-8833-7CD2E6B866F9}"/>
              </a:ext>
            </a:extLst>
          </p:cNvPr>
          <p:cNvSpPr txBox="1"/>
          <p:nvPr/>
        </p:nvSpPr>
        <p:spPr>
          <a:xfrm>
            <a:off x="0" y="5230884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df_row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1F02ED-25EA-4647-9B69-D1A4C87C1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08119"/>
              </p:ext>
            </p:extLst>
          </p:nvPr>
        </p:nvGraphicFramePr>
        <p:xfrm>
          <a:off x="4011604" y="4260882"/>
          <a:ext cx="18288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01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781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452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766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829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69838B-E1C3-4876-A078-25D0D9C0CB8F}"/>
              </a:ext>
            </a:extLst>
          </p:cNvPr>
          <p:cNvSpPr txBox="1"/>
          <p:nvPr/>
        </p:nvSpPr>
        <p:spPr>
          <a:xfrm>
            <a:off x="3421889" y="523088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6924C-D5E5-4BEC-A559-9B1452342390}"/>
              </a:ext>
            </a:extLst>
          </p:cNvPr>
          <p:cNvSpPr txBox="1"/>
          <p:nvPr/>
        </p:nvSpPr>
        <p:spPr>
          <a:xfrm>
            <a:off x="6096000" y="5123162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F662AB-6C62-46C3-A436-EFDBF8C3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04852"/>
              </p:ext>
            </p:extLst>
          </p:nvPr>
        </p:nvGraphicFramePr>
        <p:xfrm>
          <a:off x="8191780" y="4380800"/>
          <a:ext cx="3048000" cy="1905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57810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650011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06498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3328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1913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4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760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153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95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595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13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3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260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641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5000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36D6F8-3A46-43B2-B8BC-EB7FCB67DDD0}"/>
              </a:ext>
            </a:extLst>
          </p:cNvPr>
          <p:cNvSpPr txBox="1"/>
          <p:nvPr/>
        </p:nvSpPr>
        <p:spPr>
          <a:xfrm>
            <a:off x="6581264" y="5230883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df_merge_col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10515600" cy="1362544"/>
          </a:xfrm>
        </p:spPr>
        <p:txBody>
          <a:bodyPr>
            <a:normAutofit/>
          </a:bodyPr>
          <a:lstStyle/>
          <a:p>
            <a:r>
              <a:rPr lang="en-US" sz="2000" dirty="0"/>
              <a:t>It might happen that the column on which you want to merge the </a:t>
            </a:r>
            <a:r>
              <a:rPr lang="en-US" sz="2000" dirty="0" err="1"/>
              <a:t>DataFrames</a:t>
            </a:r>
            <a:r>
              <a:rPr lang="en-US" sz="2000" dirty="0"/>
              <a:t> have different names</a:t>
            </a:r>
          </a:p>
          <a:p>
            <a:r>
              <a:rPr lang="en-US" sz="2000" dirty="0"/>
              <a:t>For such merges, you will have to specify the arguments </a:t>
            </a:r>
            <a:r>
              <a:rPr lang="en-US" sz="2000" dirty="0" err="1">
                <a:highlight>
                  <a:srgbClr val="C0C0C0"/>
                </a:highlight>
              </a:rPr>
              <a:t>left_on</a:t>
            </a:r>
            <a:r>
              <a:rPr lang="en-US" sz="2000" dirty="0"/>
              <a:t> as the left </a:t>
            </a:r>
            <a:r>
              <a:rPr lang="en-US" sz="2000" dirty="0" err="1"/>
              <a:t>DataFrame’s</a:t>
            </a:r>
            <a:r>
              <a:rPr lang="en-US" sz="2000" dirty="0"/>
              <a:t> column name and </a:t>
            </a:r>
            <a:r>
              <a:rPr lang="en-US" sz="2000" dirty="0" err="1">
                <a:highlight>
                  <a:srgbClr val="C0C0C0"/>
                </a:highlight>
              </a:rPr>
              <a:t>right_on</a:t>
            </a:r>
            <a:r>
              <a:rPr lang="en-US" sz="2000" dirty="0"/>
              <a:t> as the right </a:t>
            </a:r>
            <a:r>
              <a:rPr lang="en-US" sz="2000" dirty="0" err="1"/>
              <a:t>DataFrame’s</a:t>
            </a:r>
            <a:r>
              <a:rPr lang="en-US" sz="2000" dirty="0"/>
              <a:t> column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2E74-81A0-4795-A265-711C1FEAA3D9}"/>
              </a:ext>
            </a:extLst>
          </p:cNvPr>
          <p:cNvSpPr/>
          <p:nvPr/>
        </p:nvSpPr>
        <p:spPr>
          <a:xfrm>
            <a:off x="838200" y="290443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#merge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with different names for the common column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df_merge_difkey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left_on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right_on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79EAF3-8358-4BCA-B109-769CE3F8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75563"/>
              </p:ext>
            </p:extLst>
          </p:nvPr>
        </p:nvGraphicFramePr>
        <p:xfrm>
          <a:off x="1152381" y="4216054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C28B87-ED3F-4A43-B02B-DE3573AB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17970"/>
              </p:ext>
            </p:extLst>
          </p:nvPr>
        </p:nvGraphicFramePr>
        <p:xfrm>
          <a:off x="1152381" y="5501056"/>
          <a:ext cx="2438400" cy="76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434C02-DE85-485D-B30F-636C7CF16C27}"/>
              </a:ext>
            </a:extLst>
          </p:cNvPr>
          <p:cNvSpPr txBox="1"/>
          <p:nvPr/>
        </p:nvSpPr>
        <p:spPr>
          <a:xfrm>
            <a:off x="2347075" y="379710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7D13-FC42-47AA-8D3B-8680EFAF55FD}"/>
              </a:ext>
            </a:extLst>
          </p:cNvPr>
          <p:cNvSpPr txBox="1"/>
          <p:nvPr/>
        </p:nvSpPr>
        <p:spPr>
          <a:xfrm>
            <a:off x="2284590" y="51732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5F46A-9007-465E-A5D2-F4A0329DF05D}"/>
              </a:ext>
            </a:extLst>
          </p:cNvPr>
          <p:cNvSpPr txBox="1"/>
          <p:nvPr/>
        </p:nvSpPr>
        <p:spPr>
          <a:xfrm>
            <a:off x="3886485" y="5024003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0AC67-209C-4D0F-952B-5307B37F74B5}"/>
              </a:ext>
            </a:extLst>
          </p:cNvPr>
          <p:cNvSpPr txBox="1"/>
          <p:nvPr/>
        </p:nvSpPr>
        <p:spPr>
          <a:xfrm>
            <a:off x="4371749" y="5131724"/>
            <a:ext cx="1767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df_merge_difkey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79722C-185D-4C90-A9AF-1DA6AB3B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7914"/>
              </p:ext>
            </p:extLst>
          </p:nvPr>
        </p:nvGraphicFramePr>
        <p:xfrm>
          <a:off x="6756400" y="5024003"/>
          <a:ext cx="3657598" cy="558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2514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99010107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579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K2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A2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22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Merging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5"/>
            <a:ext cx="10515600" cy="1362544"/>
          </a:xfrm>
        </p:spPr>
        <p:txBody>
          <a:bodyPr>
            <a:normAutofit/>
          </a:bodyPr>
          <a:lstStyle/>
          <a:p>
            <a:r>
              <a:rPr lang="en-US" sz="2000" dirty="0"/>
              <a:t>You can also use multiple keys to merge </a:t>
            </a:r>
            <a:r>
              <a:rPr lang="en-US" sz="2000" dirty="0" err="1"/>
              <a:t>DataFrames</a:t>
            </a:r>
            <a:endParaRPr lang="en-US" sz="2000" dirty="0"/>
          </a:p>
          <a:p>
            <a:r>
              <a:rPr lang="en-US" sz="2000" dirty="0"/>
              <a:t>Just pass a list of keys </a:t>
            </a:r>
            <a:r>
              <a:rPr lang="en-US" sz="2000" dirty="0">
                <a:highlight>
                  <a:srgbClr val="C0C0C0"/>
                </a:highlight>
              </a:rPr>
              <a:t>['key1', 'key2’]</a:t>
            </a:r>
            <a:r>
              <a:rPr lang="en-US" sz="2000" dirty="0"/>
              <a:t> as an argument to </a:t>
            </a:r>
            <a:r>
              <a:rPr lang="en-US" sz="2000" dirty="0">
                <a:highlight>
                  <a:srgbClr val="C0C0C0"/>
                </a:highlight>
              </a:rPr>
              <a:t>on</a:t>
            </a:r>
            <a:r>
              <a:rPr lang="en-US" sz="2000" dirty="0"/>
              <a:t>, </a:t>
            </a:r>
            <a:r>
              <a:rPr lang="en-US" sz="2000" dirty="0" err="1">
                <a:highlight>
                  <a:srgbClr val="C0C0C0"/>
                </a:highlight>
              </a:rPr>
              <a:t>left_on</a:t>
            </a:r>
            <a:r>
              <a:rPr lang="en-US" sz="2000" dirty="0"/>
              <a:t>, or </a:t>
            </a:r>
            <a:r>
              <a:rPr lang="en-US" sz="2000" dirty="0" err="1">
                <a:highlight>
                  <a:srgbClr val="C0C0C0"/>
                </a:highlight>
              </a:rPr>
              <a:t>right_on</a:t>
            </a:r>
            <a:endParaRPr lang="en-US" sz="2000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C2E74-81A0-4795-A265-711C1FEAA3D9}"/>
              </a:ext>
            </a:extLst>
          </p:cNvPr>
          <p:cNvSpPr/>
          <p:nvPr/>
        </p:nvSpPr>
        <p:spPr>
          <a:xfrm>
            <a:off x="838200" y="234563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#merge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with multiple keys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df_merge_multkey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merge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left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right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'key2'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79EAF3-8358-4BCA-B109-769CE3F8A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4541"/>
              </p:ext>
            </p:extLst>
          </p:nvPr>
        </p:nvGraphicFramePr>
        <p:xfrm>
          <a:off x="1152381" y="4216054"/>
          <a:ext cx="2438400" cy="952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453489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A0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B0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38640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C28B87-ED3F-4A43-B02B-DE3573AB1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3032"/>
              </p:ext>
            </p:extLst>
          </p:nvPr>
        </p:nvGraphicFramePr>
        <p:xfrm>
          <a:off x="1152381" y="5501056"/>
          <a:ext cx="2438400" cy="952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14208683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key1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7870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434C02-DE85-485D-B30F-636C7CF16C27}"/>
              </a:ext>
            </a:extLst>
          </p:cNvPr>
          <p:cNvSpPr txBox="1"/>
          <p:nvPr/>
        </p:nvSpPr>
        <p:spPr>
          <a:xfrm>
            <a:off x="2347075" y="379710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1C7D13-FC42-47AA-8D3B-8680EFAF55FD}"/>
              </a:ext>
            </a:extLst>
          </p:cNvPr>
          <p:cNvSpPr txBox="1"/>
          <p:nvPr/>
        </p:nvSpPr>
        <p:spPr>
          <a:xfrm>
            <a:off x="2284590" y="51732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5F46A-9007-465E-A5D2-F4A0329DF05D}"/>
              </a:ext>
            </a:extLst>
          </p:cNvPr>
          <p:cNvSpPr txBox="1"/>
          <p:nvPr/>
        </p:nvSpPr>
        <p:spPr>
          <a:xfrm>
            <a:off x="3886485" y="5024003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0AC67-209C-4D0F-952B-5307B37F74B5}"/>
              </a:ext>
            </a:extLst>
          </p:cNvPr>
          <p:cNvSpPr txBox="1"/>
          <p:nvPr/>
        </p:nvSpPr>
        <p:spPr>
          <a:xfrm>
            <a:off x="4371749" y="5131724"/>
            <a:ext cx="195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df_merge_multkey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279722C-185D-4C90-A9AF-1DA6AB3B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4951"/>
              </p:ext>
            </p:extLst>
          </p:nvPr>
        </p:nvGraphicFramePr>
        <p:xfrm>
          <a:off x="6756400" y="5024003"/>
          <a:ext cx="3549826" cy="7486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7118">
                  <a:extLst>
                    <a:ext uri="{9D8B030D-6E8A-4147-A177-3AD203B41FA5}">
                      <a16:colId xmlns:a16="http://schemas.microsoft.com/office/drawing/2014/main" val="1147485321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2743775036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2079934105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1421541801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1625719624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223240575"/>
                    </a:ext>
                  </a:extLst>
                </a:gridCol>
                <a:gridCol w="507118">
                  <a:extLst>
                    <a:ext uri="{9D8B030D-6E8A-4147-A177-3AD203B41FA5}">
                      <a16:colId xmlns:a16="http://schemas.microsoft.com/office/drawing/2014/main" val="4117094752"/>
                    </a:ext>
                  </a:extLst>
                </a:gridCol>
              </a:tblGrid>
              <a:tr h="9579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key1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5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>
                          <a:effectLst/>
                        </a:rPr>
                        <a:t>D0</a:t>
                      </a: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67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A2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C1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D1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K1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D2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1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Intro </a:t>
            </a:r>
            <a:r>
              <a:rPr lang="de-DE" dirty="0" err="1"/>
              <a:t>to</a:t>
            </a:r>
            <a:r>
              <a:rPr lang="de-DE" dirty="0"/>
              <a:t> Python </a:t>
            </a:r>
            <a:r>
              <a:rPr lang="de-DE" dirty="0" err="1"/>
              <a:t>course</a:t>
            </a:r>
            <a:endParaRPr lang="de-DE" dirty="0"/>
          </a:p>
          <a:p>
            <a:endParaRPr lang="de-DE" dirty="0"/>
          </a:p>
          <a:p>
            <a:r>
              <a:rPr lang="de-DE" dirty="0"/>
              <a:t>Pandas </a:t>
            </a:r>
            <a:r>
              <a:rPr lang="de-DE" dirty="0" err="1"/>
              <a:t>cont‘d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Exploratory</a:t>
            </a:r>
            <a:r>
              <a:rPr lang="de-DE" dirty="0"/>
              <a:t> Data Analysis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D3A83-D4CF-40D8-B90F-6CA5B93DEAEA}"/>
              </a:ext>
            </a:extLst>
          </p:cNvPr>
          <p:cNvSpPr/>
          <p:nvPr/>
        </p:nvSpPr>
        <p:spPr>
          <a:xfrm>
            <a:off x="575417" y="3296969"/>
            <a:ext cx="7967221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9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3302E3-D4E2-4FD6-A9F7-F6E758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video</a:t>
            </a:r>
            <a:r>
              <a:rPr lang="de-DE" sz="2000" dirty="0"/>
              <a:t> game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kaggle</a:t>
            </a:r>
            <a:endParaRPr lang="en-US" sz="2000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23784783-1F99-4907-82E3-8A9562D7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1850465"/>
            <a:ext cx="8581136" cy="40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3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3302E3-D4E2-4FD6-A9F7-F6E758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again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video</a:t>
            </a:r>
            <a:r>
              <a:rPr lang="de-DE" sz="2000" dirty="0"/>
              <a:t> game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kaggle</a:t>
            </a:r>
            <a:endParaRPr lang="de-DE" sz="2000" dirty="0"/>
          </a:p>
          <a:p>
            <a:r>
              <a:rPr lang="de-DE" sz="2000" dirty="0"/>
              <a:t>This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contains</a:t>
            </a:r>
            <a:r>
              <a:rPr lang="de-DE" sz="2000" dirty="0"/>
              <a:t> a </a:t>
            </a:r>
            <a:r>
              <a:rPr lang="de-DE" sz="2000" dirty="0" err="1"/>
              <a:t>list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video</a:t>
            </a:r>
            <a:r>
              <a:rPr lang="de-DE" sz="2000" dirty="0"/>
              <a:t> </a:t>
            </a:r>
            <a:r>
              <a:rPr lang="de-DE" sz="2000" dirty="0" err="1"/>
              <a:t>games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sales</a:t>
            </a:r>
            <a:r>
              <a:rPr lang="de-DE" sz="2000" dirty="0"/>
              <a:t> </a:t>
            </a:r>
            <a:r>
              <a:rPr lang="de-DE" sz="2000" dirty="0" err="1"/>
              <a:t>greater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100,000 </a:t>
            </a:r>
            <a:r>
              <a:rPr lang="de-DE" sz="2000" dirty="0" err="1"/>
              <a:t>copies</a:t>
            </a:r>
            <a:endParaRPr lang="de-DE" sz="2000" dirty="0"/>
          </a:p>
          <a:p>
            <a:r>
              <a:rPr lang="en-US" sz="2000" dirty="0"/>
              <a:t>The data set contains the following information</a:t>
            </a:r>
          </a:p>
          <a:p>
            <a:pPr lvl="1"/>
            <a:r>
              <a:rPr lang="en-US" sz="1600" b="1" dirty="0"/>
              <a:t>Rank</a:t>
            </a:r>
            <a:r>
              <a:rPr lang="en-US" sz="1600" dirty="0"/>
              <a:t> - Ranking of overall sales</a:t>
            </a:r>
          </a:p>
          <a:p>
            <a:pPr lvl="1"/>
            <a:r>
              <a:rPr lang="en-US" sz="1600" b="1" dirty="0"/>
              <a:t>Name</a:t>
            </a:r>
            <a:r>
              <a:rPr lang="en-US" sz="1600" dirty="0"/>
              <a:t> - The games name</a:t>
            </a:r>
          </a:p>
          <a:p>
            <a:pPr lvl="1"/>
            <a:r>
              <a:rPr lang="en-US" sz="1600" b="1" dirty="0"/>
              <a:t>Platform</a:t>
            </a:r>
            <a:r>
              <a:rPr lang="en-US" sz="1600" dirty="0"/>
              <a:t> - Platform of the games release (i.e. PC,PS4, etc.)</a:t>
            </a:r>
          </a:p>
          <a:p>
            <a:pPr lvl="1"/>
            <a:r>
              <a:rPr lang="en-US" sz="1600" b="1" dirty="0"/>
              <a:t>Year</a:t>
            </a:r>
            <a:r>
              <a:rPr lang="en-US" sz="1600" dirty="0"/>
              <a:t> - Year of the game's release</a:t>
            </a:r>
          </a:p>
          <a:p>
            <a:pPr lvl="1"/>
            <a:r>
              <a:rPr lang="en-US" sz="1600" b="1" dirty="0"/>
              <a:t>Genre</a:t>
            </a:r>
            <a:r>
              <a:rPr lang="en-US" sz="1600" dirty="0"/>
              <a:t> - Genre of the game</a:t>
            </a:r>
          </a:p>
          <a:p>
            <a:pPr lvl="1"/>
            <a:r>
              <a:rPr lang="en-US" sz="1600" b="1" dirty="0"/>
              <a:t>Publisher</a:t>
            </a:r>
            <a:r>
              <a:rPr lang="en-US" sz="1600" dirty="0"/>
              <a:t> - Publisher of the game</a:t>
            </a:r>
          </a:p>
          <a:p>
            <a:pPr lvl="1"/>
            <a:r>
              <a:rPr lang="en-US" sz="1600" b="1" dirty="0" err="1"/>
              <a:t>NA_Sales</a:t>
            </a:r>
            <a:r>
              <a:rPr lang="en-US" sz="1600" dirty="0"/>
              <a:t> - Sales in North America (in millions)</a:t>
            </a:r>
          </a:p>
          <a:p>
            <a:pPr lvl="1"/>
            <a:r>
              <a:rPr lang="en-US" sz="1600" b="1" dirty="0" err="1"/>
              <a:t>EU_Sales</a:t>
            </a:r>
            <a:r>
              <a:rPr lang="en-US" sz="1600" dirty="0"/>
              <a:t> - Sales in Europe (in millions)</a:t>
            </a:r>
          </a:p>
          <a:p>
            <a:pPr lvl="1"/>
            <a:r>
              <a:rPr lang="en-US" sz="1600" b="1" dirty="0" err="1"/>
              <a:t>JP_Sales</a:t>
            </a:r>
            <a:r>
              <a:rPr lang="en-US" sz="1600" dirty="0"/>
              <a:t> - Sales in Japan (in millions)</a:t>
            </a:r>
          </a:p>
          <a:p>
            <a:pPr lvl="1"/>
            <a:r>
              <a:rPr lang="en-US" sz="1600" b="1" dirty="0" err="1"/>
              <a:t>Other_Sales</a:t>
            </a:r>
            <a:r>
              <a:rPr lang="en-US" sz="1600" dirty="0"/>
              <a:t> - Sales in the rest of the world (in millions)</a:t>
            </a:r>
          </a:p>
          <a:p>
            <a:pPr lvl="1"/>
            <a:r>
              <a:rPr lang="en-US" sz="1600" b="1" dirty="0" err="1"/>
              <a:t>Global_Sales</a:t>
            </a:r>
            <a:r>
              <a:rPr lang="en-US" sz="1600" dirty="0"/>
              <a:t> - Total worldwide sales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25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you‘ve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</a:t>
            </a:fld>
            <a:endParaRPr lang="en-US"/>
          </a:p>
        </p:txBody>
      </p:sp>
      <p:pic>
        <p:nvPicPr>
          <p:cNvPr id="7" name="Grafik 44">
            <a:extLst>
              <a:ext uri="{FF2B5EF4-FFF2-40B4-BE49-F238E27FC236}">
                <a16:creationId xmlns:a16="http://schemas.microsoft.com/office/drawing/2014/main" id="{2E248691-785F-40C7-A021-4B74D1AB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3" y="1444520"/>
            <a:ext cx="792956" cy="666750"/>
          </a:xfrm>
          <a:prstGeom prst="rect">
            <a:avLst/>
          </a:prstGeom>
        </p:spPr>
      </p:pic>
      <p:pic>
        <p:nvPicPr>
          <p:cNvPr id="8" name="Grafik 45">
            <a:extLst>
              <a:ext uri="{FF2B5EF4-FFF2-40B4-BE49-F238E27FC236}">
                <a16:creationId xmlns:a16="http://schemas.microsoft.com/office/drawing/2014/main" id="{D561CFA0-AEA8-4612-B96C-1E091A0A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5" y="2342587"/>
            <a:ext cx="786994" cy="715880"/>
          </a:xfrm>
          <a:prstGeom prst="rect">
            <a:avLst/>
          </a:prstGeom>
        </p:spPr>
      </p:pic>
      <p:pic>
        <p:nvPicPr>
          <p:cNvPr id="9" name="Grafik 46">
            <a:extLst>
              <a:ext uri="{FF2B5EF4-FFF2-40B4-BE49-F238E27FC236}">
                <a16:creationId xmlns:a16="http://schemas.microsoft.com/office/drawing/2014/main" id="{20DA772D-4D37-419B-91AB-A3279313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66" y="3287589"/>
            <a:ext cx="664369" cy="695325"/>
          </a:xfrm>
          <a:prstGeom prst="rect">
            <a:avLst/>
          </a:prstGeom>
        </p:spPr>
      </p:pic>
      <p:pic>
        <p:nvPicPr>
          <p:cNvPr id="10" name="Grafik 47">
            <a:extLst>
              <a:ext uri="{FF2B5EF4-FFF2-40B4-BE49-F238E27FC236}">
                <a16:creationId xmlns:a16="http://schemas.microsoft.com/office/drawing/2014/main" id="{F54AE9F1-B36D-4B74-9EC2-8F3D638F8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72" y="4212036"/>
            <a:ext cx="716756" cy="588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D8A176-3F6A-4F7B-B18C-705CA23F5FDA}"/>
              </a:ext>
            </a:extLst>
          </p:cNvPr>
          <p:cNvSpPr txBox="1"/>
          <p:nvPr/>
        </p:nvSpPr>
        <p:spPr>
          <a:xfrm>
            <a:off x="1509729" y="1593229"/>
            <a:ext cx="407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 – </a:t>
            </a:r>
            <a:r>
              <a:rPr lang="de-DE" dirty="0" err="1"/>
              <a:t>symbols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booleans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6A28A-F977-4F9B-869F-58301CF53837}"/>
              </a:ext>
            </a:extLst>
          </p:cNvPr>
          <p:cNvSpPr txBox="1"/>
          <p:nvPr/>
        </p:nvSpPr>
        <p:spPr>
          <a:xfrm>
            <a:off x="1509729" y="2515861"/>
            <a:ext cx="457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structures</a:t>
            </a:r>
            <a:r>
              <a:rPr lang="de-DE" dirty="0"/>
              <a:t> – </a:t>
            </a:r>
            <a:r>
              <a:rPr lang="de-DE" dirty="0" err="1"/>
              <a:t>tuples</a:t>
            </a:r>
            <a:r>
              <a:rPr lang="de-DE" dirty="0"/>
              <a:t>, </a:t>
            </a:r>
            <a:r>
              <a:rPr lang="de-DE" dirty="0" err="1"/>
              <a:t>lists</a:t>
            </a:r>
            <a:r>
              <a:rPr lang="de-DE" dirty="0"/>
              <a:t>, </a:t>
            </a:r>
            <a:r>
              <a:rPr lang="de-DE" dirty="0" err="1"/>
              <a:t>sets</a:t>
            </a:r>
            <a:r>
              <a:rPr lang="de-DE" dirty="0"/>
              <a:t>, </a:t>
            </a:r>
            <a:r>
              <a:rPr lang="de-DE" dirty="0" err="1"/>
              <a:t>dictionaries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91FB3-1035-4D5A-B44B-539DB5B9397B}"/>
              </a:ext>
            </a:extLst>
          </p:cNvPr>
          <p:cNvSpPr txBox="1"/>
          <p:nvPr/>
        </p:nvSpPr>
        <p:spPr>
          <a:xfrm>
            <a:off x="1509729" y="3447086"/>
            <a:ext cx="439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distiction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, </a:t>
            </a:r>
            <a:r>
              <a:rPr lang="de-DE" dirty="0" err="1"/>
              <a:t>else</a:t>
            </a:r>
            <a:r>
              <a:rPr lang="de-DE" dirty="0"/>
              <a:t>), 		 </a:t>
            </a:r>
            <a:r>
              <a:rPr lang="de-DE" dirty="0" err="1"/>
              <a:t>loops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F02F34-2546-470B-A8E1-2494C6DE1133}"/>
              </a:ext>
            </a:extLst>
          </p:cNvPr>
          <p:cNvSpPr txBox="1"/>
          <p:nvPr/>
        </p:nvSpPr>
        <p:spPr>
          <a:xfrm>
            <a:off x="1509729" y="43214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Functions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3CF040E-0B43-4E20-A8A6-B4A3BE718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309" y="1483786"/>
            <a:ext cx="521917" cy="596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99614F-5B81-49DD-8001-F7A229E8608F}"/>
              </a:ext>
            </a:extLst>
          </p:cNvPr>
          <p:cNvSpPr txBox="1"/>
          <p:nvPr/>
        </p:nvSpPr>
        <p:spPr>
          <a:xfrm>
            <a:off x="7412954" y="1590314"/>
            <a:ext cx="4346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Libraries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– </a:t>
            </a:r>
            <a:r>
              <a:rPr lang="de-DE" dirty="0" err="1"/>
              <a:t>os</a:t>
            </a:r>
            <a:r>
              <a:rPr lang="de-DE" dirty="0"/>
              <a:t>, </a:t>
            </a:r>
            <a:r>
              <a:rPr lang="de-DE" dirty="0" err="1"/>
              <a:t>csv</a:t>
            </a:r>
            <a:r>
              <a:rPr lang="de-DE" dirty="0"/>
              <a:t>, </a:t>
            </a:r>
            <a:r>
              <a:rPr lang="de-DE" dirty="0" err="1"/>
              <a:t>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wrangling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– </a:t>
            </a:r>
            <a:r>
              <a:rPr lang="de-DE" dirty="0" err="1"/>
              <a:t>pandas</a:t>
            </a:r>
            <a:r>
              <a:rPr lang="de-DE" dirty="0"/>
              <a:t>, </a:t>
            </a:r>
            <a:r>
              <a:rPr lang="de-DE" dirty="0" err="1"/>
              <a:t>numpy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E50E75F-A5AF-4CFE-92A8-A1491AD82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7309" y="3477643"/>
            <a:ext cx="585216" cy="5852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2DD2D1-F30D-48F7-9A40-A6B8CAB5B374}"/>
              </a:ext>
            </a:extLst>
          </p:cNvPr>
          <p:cNvSpPr txBox="1"/>
          <p:nvPr/>
        </p:nvSpPr>
        <p:spPr>
          <a:xfrm>
            <a:off x="7412953" y="3582790"/>
            <a:ext cx="2422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visualization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Plot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Packages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plotting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0935F0-F425-4A02-8AFF-4C6044936E71}"/>
              </a:ext>
            </a:extLst>
          </p:cNvPr>
          <p:cNvSpPr/>
          <p:nvPr/>
        </p:nvSpPr>
        <p:spPr>
          <a:xfrm>
            <a:off x="539015" y="1193533"/>
            <a:ext cx="11348185" cy="4219947"/>
          </a:xfrm>
          <a:prstGeom prst="roundRect">
            <a:avLst/>
          </a:prstGeom>
          <a:noFill/>
          <a:ln w="28575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301B2-7914-4FD1-84E4-BDC51ED798DC}"/>
              </a:ext>
            </a:extLst>
          </p:cNvPr>
          <p:cNvSpPr txBox="1"/>
          <p:nvPr/>
        </p:nvSpPr>
        <p:spPr>
          <a:xfrm>
            <a:off x="2695663" y="5722449"/>
            <a:ext cx="5771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ym typeface="Wingdings" panose="05000000000000000000" pitchFamily="2" charset="2"/>
              </a:rPr>
              <a:t> Fundamental </a:t>
            </a:r>
            <a:r>
              <a:rPr lang="de-DE" sz="2400" b="1" dirty="0" err="1">
                <a:sym typeface="Wingdings" panose="05000000000000000000" pitchFamily="2" charset="2"/>
              </a:rPr>
              <a:t>tools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for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working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with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data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30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20" grpId="0"/>
      <p:bldP spid="22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Data Analysis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3302E3-D4E2-4FD6-A9F7-F6E758E4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import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and perform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pre-processing</a:t>
            </a:r>
            <a:r>
              <a:rPr lang="de-DE" sz="2000" dirty="0"/>
              <a:t> </a:t>
            </a:r>
            <a:r>
              <a:rPr lang="de-DE" sz="2000" dirty="0" err="1"/>
              <a:t>tasks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in </a:t>
            </a:r>
            <a:r>
              <a:rPr lang="de-DE" sz="2000" dirty="0" err="1"/>
              <a:t>lectures</a:t>
            </a:r>
            <a:r>
              <a:rPr lang="de-DE" sz="2000" dirty="0"/>
              <a:t> 6 and 7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drop</a:t>
            </a:r>
            <a:r>
              <a:rPr lang="de-DE" sz="2000" dirty="0"/>
              <a:t> </a:t>
            </a:r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endParaRPr lang="en-US" sz="2000" dirty="0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12E69B1B-07B7-48D8-8528-2182E3BB0E0C}"/>
              </a:ext>
            </a:extLst>
          </p:cNvPr>
          <p:cNvSpPr/>
          <p:nvPr/>
        </p:nvSpPr>
        <p:spPr>
          <a:xfrm>
            <a:off x="452178" y="2100103"/>
            <a:ext cx="6903218" cy="434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 Import libraries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#read data to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"../vgsales.csv"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################# perform cleaning from the pandas lecture ####################</a:t>
            </a: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#get information on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#check missing values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df_null_values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isnull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df_null_values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#drop missing values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dropna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#convert year to int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'Year'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'Year'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astype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'int64’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info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#reset the index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reset_index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drop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BB31-FC23-4F57-8E25-1F8BF2348166}"/>
              </a:ext>
            </a:extLst>
          </p:cNvPr>
          <p:cNvSpPr txBox="1"/>
          <p:nvPr/>
        </p:nvSpPr>
        <p:spPr>
          <a:xfrm>
            <a:off x="7447908" y="397815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3142-D90B-45DC-8C39-C9CD22FCA00C}"/>
              </a:ext>
            </a:extLst>
          </p:cNvPr>
          <p:cNvSpPr txBox="1"/>
          <p:nvPr/>
        </p:nvSpPr>
        <p:spPr>
          <a:xfrm>
            <a:off x="7948246" y="4002449"/>
            <a:ext cx="410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ready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5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1" descr="Bildschirmausschnitt">
            <a:extLst>
              <a:ext uri="{FF2B5EF4-FFF2-40B4-BE49-F238E27FC236}">
                <a16:creationId xmlns:a16="http://schemas.microsoft.com/office/drawing/2014/main" id="{54E3CD4F-D51B-4212-A3BE-7A4D08ED1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"/>
          <a:stretch/>
        </p:blipFill>
        <p:spPr>
          <a:xfrm>
            <a:off x="8129237" y="1373086"/>
            <a:ext cx="3379555" cy="4792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91893-7893-4BD9-8078-EA0E1C34B799}"/>
              </a:ext>
            </a:extLst>
          </p:cNvPr>
          <p:cNvSpPr txBox="1"/>
          <p:nvPr/>
        </p:nvSpPr>
        <p:spPr>
          <a:xfrm>
            <a:off x="658027" y="1615155"/>
            <a:ext cx="6697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certificate</a:t>
            </a:r>
            <a:r>
              <a:rPr lang="de-DE" dirty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</a:t>
            </a:r>
            <a:r>
              <a:rPr lang="en-US" dirty="0" err="1"/>
              <a:t>ompletion</a:t>
            </a:r>
            <a:r>
              <a:rPr lang="en-US" dirty="0"/>
              <a:t> of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of the results of the tasks and how the tasks were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Formalities: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code with comments and answers to the respective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Submission deadline:</a:t>
            </a:r>
            <a:r>
              <a:rPr lang="en-US" dirty="0"/>
              <a:t> 30.01.2022 –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to </a:t>
            </a:r>
            <a:r>
              <a:rPr lang="en-US" dirty="0">
                <a:hlinkClick r:id="rId3"/>
              </a:rPr>
              <a:t>efldatascience@gmail.com</a:t>
            </a:r>
            <a:r>
              <a:rPr lang="en-US" dirty="0"/>
              <a:t> with the subject </a:t>
            </a:r>
            <a:r>
              <a:rPr lang="en-US" b="1" dirty="0"/>
              <a:t>[</a:t>
            </a:r>
            <a:r>
              <a:rPr lang="en-US" b="1" dirty="0" err="1"/>
              <a:t>IntroPython</a:t>
            </a:r>
            <a:r>
              <a:rPr lang="en-US" b="1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20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03-0D12-4AA2-9CB4-10ACC6A3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AE51-3066-4178-8CFB-A55CD23A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40E8-B666-45C7-933B-D8B4118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6EC464-16D6-4797-8265-06C25600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615" y="1287723"/>
            <a:ext cx="8716770" cy="311418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2" name="Textfeld 12">
            <a:extLst>
              <a:ext uri="{FF2B5EF4-FFF2-40B4-BE49-F238E27FC236}">
                <a16:creationId xmlns:a16="http://schemas.microsoft.com/office/drawing/2014/main" id="{F8297D12-D57A-4E17-8A3C-5B11994A7D35}"/>
              </a:ext>
            </a:extLst>
          </p:cNvPr>
          <p:cNvSpPr txBox="1"/>
          <p:nvPr/>
        </p:nvSpPr>
        <p:spPr>
          <a:xfrm>
            <a:off x="2993708" y="4841649"/>
            <a:ext cx="629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assignment tasks are now available in our course repository: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CEB68394-5A39-432F-B8B6-01360081C976}"/>
              </a:ext>
            </a:extLst>
          </p:cNvPr>
          <p:cNvSpPr txBox="1"/>
          <p:nvPr/>
        </p:nvSpPr>
        <p:spPr>
          <a:xfrm>
            <a:off x="2993708" y="5385611"/>
            <a:ext cx="585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https://github.com/efl-the-data-science-institute/ds-courses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4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518D-7DD9-4F88-BB2F-7895A964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 Intro </a:t>
            </a:r>
            <a:r>
              <a:rPr lang="de-DE" dirty="0" err="1"/>
              <a:t>to</a:t>
            </a:r>
            <a:r>
              <a:rPr lang="de-DE" dirty="0"/>
              <a:t> Python </a:t>
            </a:r>
            <a:r>
              <a:rPr lang="de-DE" dirty="0" err="1"/>
              <a:t>course</a:t>
            </a:r>
            <a:endParaRPr lang="de-DE" dirty="0"/>
          </a:p>
          <a:p>
            <a:endParaRPr lang="de-DE" dirty="0"/>
          </a:p>
          <a:p>
            <a:r>
              <a:rPr lang="de-DE" dirty="0"/>
              <a:t>Pandas </a:t>
            </a:r>
            <a:r>
              <a:rPr lang="de-DE" dirty="0" err="1"/>
              <a:t>cont‘d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Exploratory</a:t>
            </a:r>
            <a:r>
              <a:rPr lang="de-DE" dirty="0"/>
              <a:t> Data Analysis (Live Coding Case Study)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DD3A83-D4CF-40D8-B90F-6CA5B93DEAEA}"/>
              </a:ext>
            </a:extLst>
          </p:cNvPr>
          <p:cNvSpPr/>
          <p:nvPr/>
        </p:nvSpPr>
        <p:spPr>
          <a:xfrm>
            <a:off x="575417" y="2275477"/>
            <a:ext cx="5520583" cy="743484"/>
          </a:xfrm>
          <a:prstGeom prst="rect">
            <a:avLst/>
          </a:prstGeom>
          <a:noFill/>
          <a:ln w="38100">
            <a:solidFill>
              <a:srgbClr val="F68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you‘ve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4</a:t>
            </a:fld>
            <a:endParaRPr lang="en-US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86B8777A-7385-4543-A431-8BCE92EC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4742799"/>
          </a:xfrm>
        </p:spPr>
        <p:txBody>
          <a:bodyPr>
            <a:norm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structure</a:t>
            </a:r>
            <a:r>
              <a:rPr lang="de-DE" sz="2400" dirty="0"/>
              <a:t> and </a:t>
            </a:r>
            <a:r>
              <a:rPr lang="de-DE" sz="2400" dirty="0" err="1"/>
              <a:t>key</a:t>
            </a:r>
            <a:r>
              <a:rPr lang="de-DE" sz="2400" dirty="0"/>
              <a:t> </a:t>
            </a:r>
            <a:r>
              <a:rPr lang="de-DE" sz="2400" dirty="0" err="1"/>
              <a:t>characteristics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 </a:t>
            </a:r>
            <a:r>
              <a:rPr lang="de-DE" sz="2400" dirty="0" err="1"/>
              <a:t>pandas</a:t>
            </a:r>
            <a:r>
              <a:rPr lang="de-DE" sz="2400" dirty="0"/>
              <a:t> </a:t>
            </a:r>
            <a:r>
              <a:rPr lang="de-DE" sz="2400" dirty="0" err="1"/>
              <a:t>DataFrame</a:t>
            </a:r>
            <a:endParaRPr lang="de-DE" sz="2400" dirty="0"/>
          </a:p>
          <a:p>
            <a:r>
              <a:rPr lang="de-DE" sz="2400" dirty="0"/>
              <a:t>Reading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pandas</a:t>
            </a:r>
            <a:r>
              <a:rPr lang="de-DE" sz="2400" dirty="0"/>
              <a:t> </a:t>
            </a:r>
            <a:r>
              <a:rPr lang="de-DE" sz="2400" dirty="0" err="1"/>
              <a:t>DataFrames</a:t>
            </a:r>
            <a:endParaRPr lang="de-DE" sz="2400" dirty="0"/>
          </a:p>
          <a:p>
            <a:r>
              <a:rPr lang="de-DE" sz="2400" dirty="0"/>
              <a:t>Handling </a:t>
            </a:r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endParaRPr lang="de-DE" sz="2400" dirty="0"/>
          </a:p>
          <a:p>
            <a:r>
              <a:rPr lang="de-DE" sz="2400" dirty="0"/>
              <a:t>Data </a:t>
            </a:r>
            <a:r>
              <a:rPr lang="de-DE" sz="2400" dirty="0" err="1"/>
              <a:t>manipulation</a:t>
            </a:r>
            <a:endParaRPr lang="de-DE" sz="2400" dirty="0"/>
          </a:p>
          <a:p>
            <a:r>
              <a:rPr lang="de-DE" sz="2400" dirty="0"/>
              <a:t>Data </a:t>
            </a:r>
            <a:r>
              <a:rPr lang="de-DE" sz="2400" dirty="0" err="1"/>
              <a:t>analysis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pandas</a:t>
            </a:r>
            <a:endParaRPr lang="de-DE" sz="2400" dirty="0"/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Until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now</a:t>
            </a:r>
            <a:r>
              <a:rPr lang="de-DE" sz="2400" dirty="0">
                <a:sym typeface="Wingdings" panose="05000000000000000000" pitchFamily="2" charset="2"/>
              </a:rPr>
              <a:t>, </a:t>
            </a:r>
            <a:r>
              <a:rPr lang="de-DE" sz="2400" dirty="0" err="1">
                <a:sym typeface="Wingdings" panose="05000000000000000000" pitchFamily="2" charset="2"/>
              </a:rPr>
              <a:t>we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concentrated</a:t>
            </a:r>
            <a:r>
              <a:rPr lang="de-DE" sz="2400" dirty="0">
                <a:sym typeface="Wingdings" panose="05000000000000000000" pitchFamily="2" charset="2"/>
              </a:rPr>
              <a:t> on a </a:t>
            </a:r>
            <a:r>
              <a:rPr lang="de-DE" sz="2400" dirty="0" err="1">
                <a:sym typeface="Wingdings" panose="05000000000000000000" pitchFamily="2" charset="2"/>
              </a:rPr>
              <a:t>single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DataFrame</a:t>
            </a: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de-DE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b="1" dirty="0">
                <a:sym typeface="Wingdings" panose="05000000000000000000" pitchFamily="2" charset="2"/>
              </a:rPr>
              <a:t>In </a:t>
            </a:r>
            <a:r>
              <a:rPr lang="de-DE" sz="2400" b="1" dirty="0" err="1">
                <a:sym typeface="Wingdings" panose="05000000000000000000" pitchFamily="2" charset="2"/>
              </a:rPr>
              <a:t>this</a:t>
            </a:r>
            <a:r>
              <a:rPr lang="de-DE" sz="2400" b="1" dirty="0">
                <a:sym typeface="Wingdings" panose="05000000000000000000" pitchFamily="2" charset="2"/>
              </a:rPr>
              <a:t> </a:t>
            </a:r>
            <a:r>
              <a:rPr lang="de-DE" sz="2400" b="1" dirty="0" err="1">
                <a:sym typeface="Wingdings" panose="05000000000000000000" pitchFamily="2" charset="2"/>
              </a:rPr>
              <a:t>lecture</a:t>
            </a:r>
            <a:r>
              <a:rPr lang="de-DE" sz="2400" b="1" dirty="0">
                <a:sym typeface="Wingdings" panose="05000000000000000000" pitchFamily="2" charset="2"/>
              </a:rPr>
              <a:t>: </a:t>
            </a:r>
            <a:r>
              <a:rPr lang="de-DE" sz="2400" dirty="0" err="1">
                <a:sym typeface="Wingdings" panose="05000000000000000000" pitchFamily="2" charset="2"/>
              </a:rPr>
              <a:t>How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to</a:t>
            </a:r>
            <a:r>
              <a:rPr lang="de-DE" sz="2400" dirty="0">
                <a:sym typeface="Wingdings" panose="05000000000000000000" pitchFamily="2" charset="2"/>
              </a:rPr>
              <a:t> deal </a:t>
            </a:r>
            <a:r>
              <a:rPr lang="de-DE" sz="2400" dirty="0" err="1">
                <a:sym typeface="Wingdings" panose="05000000000000000000" pitchFamily="2" charset="2"/>
              </a:rPr>
              <a:t>with</a:t>
            </a:r>
            <a:r>
              <a:rPr lang="de-DE" sz="2400" dirty="0">
                <a:sym typeface="Wingdings" panose="05000000000000000000" pitchFamily="2" charset="2"/>
              </a:rPr>
              <a:t> multiple </a:t>
            </a:r>
            <a:r>
              <a:rPr lang="de-DE" sz="2400" dirty="0" err="1">
                <a:sym typeface="Wingdings" panose="05000000000000000000" pitchFamily="2" charset="2"/>
              </a:rPr>
              <a:t>DataFrames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10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F44F-F03B-4DA2-8C4A-026584A6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</a:t>
            </a:r>
            <a:r>
              <a:rPr lang="de-DE" dirty="0" err="1"/>
              <a:t>cont‘d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C3A-9E02-4545-A2B9-1466F6A2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0313-6FFE-439D-8DDF-9BAC641A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5</a:t>
            </a:fld>
            <a:endParaRPr lang="en-US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86B8777A-7385-4543-A431-8BCE92EC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3847137"/>
          </a:xfrm>
        </p:spPr>
        <p:txBody>
          <a:bodyPr>
            <a:noAutofit/>
          </a:bodyPr>
          <a:lstStyle/>
          <a:p>
            <a:r>
              <a:rPr lang="en-US" sz="2400" dirty="0"/>
              <a:t>In most data mining tasks, data is provided/retrieved from multiple data sources, and therefore, multiple files (such as csv, txt etc.)</a:t>
            </a:r>
          </a:p>
          <a:p>
            <a:r>
              <a:rPr lang="en-US" sz="2400" dirty="0"/>
              <a:t>To get the data ready for analysis, we need to merge the relevant information from the different data sources</a:t>
            </a:r>
          </a:p>
          <a:p>
            <a:r>
              <a:rPr lang="en-US" sz="2400" dirty="0"/>
              <a:t>The pandas package provides various functionalities for easily combining Series and </a:t>
            </a:r>
            <a:r>
              <a:rPr lang="en-US" sz="2400" dirty="0" err="1"/>
              <a:t>DataFrame</a:t>
            </a:r>
            <a:r>
              <a:rPr lang="en-US" sz="2400" dirty="0"/>
              <a:t> objects</a:t>
            </a:r>
          </a:p>
          <a:p>
            <a:endParaRPr lang="en-US" sz="2400" dirty="0"/>
          </a:p>
          <a:p>
            <a:r>
              <a:rPr lang="en-US" sz="2400" dirty="0"/>
              <a:t>In this lecture, we will cover the most important standard techniques:</a:t>
            </a:r>
          </a:p>
          <a:p>
            <a:pPr lvl="1"/>
            <a:r>
              <a:rPr lang="en-US" sz="1800" dirty="0"/>
              <a:t>Concatenate </a:t>
            </a:r>
            <a:r>
              <a:rPr lang="en-US" sz="1800" dirty="0" err="1"/>
              <a:t>DataFrames</a:t>
            </a:r>
            <a:r>
              <a:rPr lang="en-US" sz="1800" dirty="0"/>
              <a:t> along rows and columns</a:t>
            </a:r>
          </a:p>
          <a:p>
            <a:pPr lvl="1"/>
            <a:r>
              <a:rPr lang="en-US" sz="1800" dirty="0"/>
              <a:t>Merge </a:t>
            </a:r>
            <a:r>
              <a:rPr lang="en-US" sz="1800" dirty="0" err="1"/>
              <a:t>DataFrames</a:t>
            </a:r>
            <a:r>
              <a:rPr lang="en-US" sz="1800" dirty="0"/>
              <a:t> on specific keys by different join logics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67870-A839-452A-8423-EB36AA998DB6}"/>
              </a:ext>
            </a:extLst>
          </p:cNvPr>
          <p:cNvSpPr txBox="1"/>
          <p:nvPr/>
        </p:nvSpPr>
        <p:spPr>
          <a:xfrm>
            <a:off x="7544671" y="5973891"/>
            <a:ext cx="46346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Sources and </a:t>
            </a:r>
            <a:r>
              <a:rPr lang="de-DE" sz="1100" b="1" dirty="0" err="1"/>
              <a:t>further</a:t>
            </a:r>
            <a:r>
              <a:rPr lang="de-DE" sz="1100" b="1" dirty="0"/>
              <a:t> </a:t>
            </a:r>
            <a:r>
              <a:rPr lang="de-DE" sz="1100" b="1" dirty="0" err="1"/>
              <a:t>reading</a:t>
            </a:r>
            <a:r>
              <a:rPr lang="de-DE" sz="1100" b="1" dirty="0"/>
              <a:t>:</a:t>
            </a:r>
          </a:p>
          <a:p>
            <a:r>
              <a:rPr lang="en-US" sz="1100" dirty="0">
                <a:hlinkClick r:id="rId2"/>
              </a:rPr>
              <a:t>https://pandas.pydata.org/pandas-docs/stable/user_guide/merging.html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https://www.datacamp.com/community/tutorials/joining-dataframes-pandas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810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First,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dummy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on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will perform all </a:t>
            </a:r>
            <a:r>
              <a:rPr lang="de-DE" sz="2000" dirty="0" err="1"/>
              <a:t>operations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lecture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EE659-BC97-43B6-AE56-4D8848DDE64A}"/>
              </a:ext>
            </a:extLst>
          </p:cNvPr>
          <p:cNvSpPr/>
          <p:nvPr/>
        </p:nvSpPr>
        <p:spPr>
          <a:xfrm>
            <a:off x="838200" y="1999996"/>
            <a:ext cx="6263355" cy="3794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pandas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pd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#create dummy </a:t>
            </a:r>
            <a:r>
              <a:rPr lang="en-US" sz="11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'3'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'4'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'A'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'C'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'E'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'G'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'H'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'J’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]}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Ddata2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'6'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'7'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'8’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'K'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'M'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'O'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'L'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'T’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]}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Ddata3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'2'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'3'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'4'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'5'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'7'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'8'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'9'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'10'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'11’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'Feature3'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14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17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]}</a:t>
            </a:r>
          </a:p>
          <a:p>
            <a:endParaRPr lang="en-US" sz="11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df1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columns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df2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Ddata2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columns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'Feature2’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df3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DataFrame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Ddata3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columns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'Feature3’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31374"/>
              </p:ext>
            </p:extLst>
          </p:nvPr>
        </p:nvGraphicFramePr>
        <p:xfrm>
          <a:off x="8326359" y="1826723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7690595" y="22135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770578"/>
              </p:ext>
            </p:extLst>
          </p:nvPr>
        </p:nvGraphicFramePr>
        <p:xfrm>
          <a:off x="8326359" y="3103758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7690595" y="349059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4B5BDD1-63E6-4DBF-8FA9-8923B4BA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03340"/>
              </p:ext>
            </p:extLst>
          </p:nvPr>
        </p:nvGraphicFramePr>
        <p:xfrm>
          <a:off x="8326359" y="4380793"/>
          <a:ext cx="18288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011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781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452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7664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88293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B1C92AB-2878-43D6-828B-A99F4C500905}"/>
              </a:ext>
            </a:extLst>
          </p:cNvPr>
          <p:cNvSpPr txBox="1"/>
          <p:nvPr/>
        </p:nvSpPr>
        <p:spPr>
          <a:xfrm>
            <a:off x="7690595" y="47676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simply</a:t>
            </a:r>
            <a:r>
              <a:rPr lang="de-DE" sz="2000" dirty="0"/>
              <a:t> </a:t>
            </a:r>
            <a:r>
              <a:rPr lang="de-DE" sz="2000" b="1" dirty="0" err="1"/>
              <a:t>concatenate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b="1" dirty="0" err="1"/>
              <a:t>along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row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concat</a:t>
            </a:r>
            <a:r>
              <a:rPr lang="de-DE" sz="2000" dirty="0">
                <a:highlight>
                  <a:srgbClr val="C0C0C0"/>
                </a:highlight>
              </a:rPr>
              <a:t>() </a:t>
            </a:r>
            <a:r>
              <a:rPr lang="de-DE" sz="2000" dirty="0" err="1"/>
              <a:t>function</a:t>
            </a:r>
            <a:r>
              <a:rPr lang="de-DE" sz="2000" dirty="0"/>
              <a:t> in </a:t>
            </a:r>
            <a:r>
              <a:rPr lang="de-DE" sz="2000" dirty="0" err="1">
                <a:highlight>
                  <a:srgbClr val="C0C0C0"/>
                </a:highlight>
              </a:rPr>
              <a:t>pandas</a:t>
            </a:r>
            <a:endParaRPr lang="de-DE" sz="2000" dirty="0">
              <a:highlight>
                <a:srgbClr val="C0C0C0"/>
              </a:highlight>
            </a:endParaRPr>
          </a:p>
          <a:p>
            <a:r>
              <a:rPr lang="en-US" sz="2000" dirty="0"/>
              <a:t>Pass the names of the </a:t>
            </a:r>
            <a:r>
              <a:rPr lang="en-US" sz="2000" dirty="0" err="1"/>
              <a:t>DataFrames</a:t>
            </a:r>
            <a:r>
              <a:rPr lang="en-US" sz="2000" dirty="0"/>
              <a:t> in a list </a:t>
            </a:r>
            <a:r>
              <a:rPr lang="en-US" sz="2000" dirty="0">
                <a:highlight>
                  <a:srgbClr val="C0C0C0"/>
                </a:highlight>
              </a:rPr>
              <a:t>[df1, df2]</a:t>
            </a:r>
            <a:r>
              <a:rPr lang="en-US" sz="2000" dirty="0"/>
              <a:t> as the argument to the </a:t>
            </a:r>
            <a:r>
              <a:rPr lang="en-US" sz="2000" dirty="0" err="1">
                <a:highlight>
                  <a:srgbClr val="C0C0C0"/>
                </a:highlight>
              </a:rPr>
              <a:t>concat</a:t>
            </a:r>
            <a:r>
              <a:rPr lang="en-US" sz="2000" dirty="0">
                <a:highlight>
                  <a:srgbClr val="C0C0C0"/>
                </a:highlight>
              </a:rPr>
              <a:t>()</a:t>
            </a:r>
            <a:r>
              <a:rPr lang="en-US" sz="2000" dirty="0"/>
              <a:t>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87517"/>
              </p:ext>
            </p:extLst>
          </p:nvPr>
        </p:nvGraphicFramePr>
        <p:xfrm>
          <a:off x="1250441" y="340547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37923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79536"/>
              </p:ext>
            </p:extLst>
          </p:nvPr>
        </p:nvGraphicFramePr>
        <p:xfrm>
          <a:off x="1250441" y="499870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3855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28467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54847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29804"/>
              </p:ext>
            </p:extLst>
          </p:nvPr>
        </p:nvGraphicFramePr>
        <p:xfrm>
          <a:off x="5664557" y="365937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629374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df_row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F1D6A3-8609-4DDB-8C02-DC00DFBF2FE8}"/>
              </a:ext>
            </a:extLst>
          </p:cNvPr>
          <p:cNvSpPr txBox="1"/>
          <p:nvPr/>
        </p:nvSpPr>
        <p:spPr>
          <a:xfrm>
            <a:off x="8595360" y="3406231"/>
            <a:ext cx="3170681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Attention!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df1 and df2 have the same indexes, this operation results in a </a:t>
            </a:r>
            <a:r>
              <a:rPr lang="en-US" sz="1600" dirty="0" err="1"/>
              <a:t>DataFrame</a:t>
            </a:r>
            <a:r>
              <a:rPr lang="en-US" sz="1600" dirty="0"/>
              <a:t> with duplicative 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automatically adjust the indexes after concatenating both </a:t>
            </a:r>
            <a:r>
              <a:rPr lang="en-US" sz="1600" dirty="0" err="1"/>
              <a:t>DataFrames</a:t>
            </a:r>
            <a:r>
              <a:rPr lang="en-US" sz="1600" dirty="0"/>
              <a:t>, set the argument </a:t>
            </a:r>
            <a:r>
              <a:rPr lang="en-US" sz="1600" dirty="0" err="1">
                <a:highlight>
                  <a:srgbClr val="C0C0C0"/>
                </a:highlight>
              </a:rPr>
              <a:t>ignore_index</a:t>
            </a:r>
            <a:r>
              <a:rPr lang="en-US" sz="1600" dirty="0"/>
              <a:t> as </a:t>
            </a:r>
            <a:r>
              <a:rPr lang="en-US" sz="1600" dirty="0">
                <a:highlight>
                  <a:srgbClr val="C0C0C0"/>
                </a:highlight>
              </a:rPr>
              <a:t>True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EAD4839-4A80-49DB-BBC5-824966C8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90554"/>
              </p:ext>
            </p:extLst>
          </p:nvPr>
        </p:nvGraphicFramePr>
        <p:xfrm>
          <a:off x="5664557" y="365937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38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9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simply</a:t>
            </a:r>
            <a:r>
              <a:rPr lang="de-DE" sz="2000" dirty="0"/>
              <a:t> </a:t>
            </a:r>
            <a:r>
              <a:rPr lang="de-DE" sz="2000" b="1" dirty="0" err="1"/>
              <a:t>concatenate</a:t>
            </a:r>
            <a:r>
              <a:rPr lang="de-DE" sz="2000" dirty="0"/>
              <a:t> </a:t>
            </a:r>
            <a:r>
              <a:rPr lang="de-DE" sz="2000" dirty="0" err="1"/>
              <a:t>DataFrames</a:t>
            </a:r>
            <a:r>
              <a:rPr lang="de-DE" sz="2000" dirty="0"/>
              <a:t> </a:t>
            </a:r>
            <a:r>
              <a:rPr lang="de-DE" sz="2000" b="1" dirty="0" err="1"/>
              <a:t>along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row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>
                <a:highlight>
                  <a:srgbClr val="C0C0C0"/>
                </a:highlight>
              </a:rPr>
              <a:t>concat</a:t>
            </a:r>
            <a:r>
              <a:rPr lang="de-DE" sz="2000" dirty="0">
                <a:highlight>
                  <a:srgbClr val="C0C0C0"/>
                </a:highlight>
              </a:rPr>
              <a:t>() </a:t>
            </a:r>
            <a:r>
              <a:rPr lang="de-DE" sz="2000" dirty="0" err="1"/>
              <a:t>function</a:t>
            </a:r>
            <a:r>
              <a:rPr lang="de-DE" sz="2000" dirty="0"/>
              <a:t> in </a:t>
            </a:r>
            <a:r>
              <a:rPr lang="de-DE" sz="2000" dirty="0" err="1">
                <a:highlight>
                  <a:srgbClr val="C0C0C0"/>
                </a:highlight>
              </a:rPr>
              <a:t>pandas</a:t>
            </a:r>
            <a:endParaRPr lang="de-DE" sz="2000" dirty="0">
              <a:highlight>
                <a:srgbClr val="C0C0C0"/>
              </a:highlight>
            </a:endParaRPr>
          </a:p>
          <a:p>
            <a:r>
              <a:rPr lang="en-US" sz="2000" dirty="0"/>
              <a:t>Pass the names of the </a:t>
            </a:r>
            <a:r>
              <a:rPr lang="en-US" sz="2000" dirty="0" err="1"/>
              <a:t>DataFrames</a:t>
            </a:r>
            <a:r>
              <a:rPr lang="en-US" sz="2000" dirty="0"/>
              <a:t> in a list </a:t>
            </a:r>
            <a:r>
              <a:rPr lang="en-US" sz="2000" dirty="0">
                <a:highlight>
                  <a:srgbClr val="C0C0C0"/>
                </a:highlight>
              </a:rPr>
              <a:t>[df1, df2]</a:t>
            </a:r>
            <a:r>
              <a:rPr lang="en-US" sz="2000" dirty="0"/>
              <a:t> as the argument to the </a:t>
            </a:r>
            <a:r>
              <a:rPr lang="en-US" sz="2000" dirty="0" err="1">
                <a:highlight>
                  <a:srgbClr val="C0C0C0"/>
                </a:highlight>
              </a:rPr>
              <a:t>concat</a:t>
            </a:r>
            <a:r>
              <a:rPr lang="en-US" sz="2000" dirty="0">
                <a:highlight>
                  <a:srgbClr val="C0C0C0"/>
                </a:highlight>
              </a:rPr>
              <a:t>()</a:t>
            </a:r>
            <a:r>
              <a:rPr lang="en-US" sz="2000" dirty="0"/>
              <a:t>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340547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379231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/>
        </p:nvGraphicFramePr>
        <p:xfrm>
          <a:off x="1250441" y="499870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3855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28467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row,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ignore_index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= True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ignore_index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54847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25126"/>
              </p:ext>
            </p:extLst>
          </p:nvPr>
        </p:nvGraphicFramePr>
        <p:xfrm>
          <a:off x="5664557" y="3659372"/>
          <a:ext cx="2438400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629374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CEA-D9D2-4DF7-9B2E-A6615F8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Pandas – </a:t>
            </a:r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CA9-AC03-48D1-8E0C-BEEEF90C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ighlight>
                  <a:srgbClr val="C0C0C0"/>
                </a:highlight>
              </a:rPr>
              <a:t>pandas</a:t>
            </a:r>
            <a:r>
              <a:rPr lang="en-US" sz="2000" dirty="0"/>
              <a:t> provides the option to label the </a:t>
            </a:r>
            <a:r>
              <a:rPr lang="en-US" sz="2000" dirty="0" err="1"/>
              <a:t>DataFrames</a:t>
            </a:r>
            <a:r>
              <a:rPr lang="en-US" sz="2000" dirty="0"/>
              <a:t>, after the concatenation, with a key so that you know which data came from which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r>
              <a:rPr lang="en-US" sz="2000" dirty="0"/>
              <a:t>Pass the optional argument </a:t>
            </a:r>
            <a:r>
              <a:rPr lang="en-US" sz="2000" dirty="0">
                <a:highlight>
                  <a:srgbClr val="C0C0C0"/>
                </a:highlight>
              </a:rPr>
              <a:t>keys</a:t>
            </a:r>
            <a:r>
              <a:rPr lang="en-US" sz="2000" dirty="0"/>
              <a:t> specifying the labels of the </a:t>
            </a:r>
            <a:r>
              <a:rPr lang="en-US" sz="2000" dirty="0" err="1"/>
              <a:t>DataFrames</a:t>
            </a:r>
            <a:r>
              <a:rPr lang="en-US" sz="2000" dirty="0"/>
              <a:t> in a list</a:t>
            </a:r>
            <a:endParaRPr lang="de-DE" sz="2000" dirty="0">
              <a:highlight>
                <a:srgbClr val="C0C0C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9687-BF24-42C3-8907-47674345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21.12.2021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6390-4F99-4B7B-B8D2-3C307CA7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2B80-E946-4464-BFE9-94ED4EE3C2C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450A68-E3C3-420B-8068-55EBEB04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82458"/>
              </p:ext>
            </p:extLst>
          </p:nvPr>
        </p:nvGraphicFramePr>
        <p:xfrm>
          <a:off x="1250441" y="3628997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J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5F3245E-6035-4727-AAFC-0E149E246036}"/>
              </a:ext>
            </a:extLst>
          </p:cNvPr>
          <p:cNvSpPr txBox="1"/>
          <p:nvPr/>
        </p:nvSpPr>
        <p:spPr>
          <a:xfrm>
            <a:off x="614677" y="401583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df1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295A40-2BF1-4908-99B8-2C3DC8EB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70628"/>
              </p:ext>
            </p:extLst>
          </p:nvPr>
        </p:nvGraphicFramePr>
        <p:xfrm>
          <a:off x="1250441" y="5222226"/>
          <a:ext cx="2438400" cy="1143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2652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59185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83821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484112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3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1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3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3585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176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622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C70DB8-3716-4CF5-B1FD-36DEB1DF6BFE}"/>
              </a:ext>
            </a:extLst>
          </p:cNvPr>
          <p:cNvSpPr txBox="1"/>
          <p:nvPr/>
        </p:nvSpPr>
        <p:spPr>
          <a:xfrm>
            <a:off x="614677" y="560906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df2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56823-2DE2-4825-9E9D-62C7F59FFFFC}"/>
              </a:ext>
            </a:extLst>
          </p:cNvPr>
          <p:cNvSpPr/>
          <p:nvPr/>
        </p:nvSpPr>
        <p:spPr>
          <a:xfrm>
            <a:off x="838200" y="2528510"/>
            <a:ext cx="9468028" cy="854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#concatenate two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along the row using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labes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for each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DataFrame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df_keys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concat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df1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df2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keys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'df1'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'df2'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AC45-4E27-457C-B438-C760C81F1A21}"/>
              </a:ext>
            </a:extLst>
          </p:cNvPr>
          <p:cNvSpPr txBox="1"/>
          <p:nvPr/>
        </p:nvSpPr>
        <p:spPr>
          <a:xfrm>
            <a:off x="4289989" y="4771997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847039-3621-43B9-AE9A-4D053450F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2051"/>
              </p:ext>
            </p:extLst>
          </p:nvPr>
        </p:nvGraphicFramePr>
        <p:xfrm>
          <a:off x="5776316" y="3882892"/>
          <a:ext cx="2565044" cy="2095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009">
                  <a:extLst>
                    <a:ext uri="{9D8B030D-6E8A-4147-A177-3AD203B41FA5}">
                      <a16:colId xmlns:a16="http://schemas.microsoft.com/office/drawing/2014/main" val="364155531"/>
                    </a:ext>
                  </a:extLst>
                </a:gridCol>
                <a:gridCol w="446755">
                  <a:extLst>
                    <a:ext uri="{9D8B030D-6E8A-4147-A177-3AD203B41FA5}">
                      <a16:colId xmlns:a16="http://schemas.microsoft.com/office/drawing/2014/main" val="35940655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93366897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4837069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931743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Feature1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Feature2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3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897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0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7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618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732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114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972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425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521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727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8F6D0C-4DE9-47F2-9E7B-68103A8D70BC}"/>
              </a:ext>
            </a:extLst>
          </p:cNvPr>
          <p:cNvSpPr txBox="1"/>
          <p:nvPr/>
        </p:nvSpPr>
        <p:spPr>
          <a:xfrm>
            <a:off x="4776737" y="4852894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df_keys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 animBg="1"/>
      <p:bldP spid="9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85859"/>
      </a:dk2>
      <a:lt2>
        <a:srgbClr val="E7E7E7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2925</Words>
  <Application>Microsoft Office PowerPoint</Application>
  <PresentationFormat>Widescreen</PresentationFormat>
  <Paragraphs>1236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Lecture 8: Data Analysis with Python</vt:lpstr>
      <vt:lpstr>Overview of what you‘ve learned</vt:lpstr>
      <vt:lpstr>Table of Contents</vt:lpstr>
      <vt:lpstr>Pandas – what you‘ve learned so far</vt:lpstr>
      <vt:lpstr>Pandas cont‘d</vt:lpstr>
      <vt:lpstr>Pandas – Concatenating DataFrames</vt:lpstr>
      <vt:lpstr>Pandas – Concatenating DataFrames</vt:lpstr>
      <vt:lpstr>Pandas – Concatenating DataFrames</vt:lpstr>
      <vt:lpstr>Pandas – Concatenating DataFrames</vt:lpstr>
      <vt:lpstr>Pandas – Concatenating DataFrames</vt:lpstr>
      <vt:lpstr>Pandas – Concatenating DataFrames</vt:lpstr>
      <vt:lpstr>Pandas – Merging DataFrames</vt:lpstr>
      <vt:lpstr>Pandas – Merging DataFrames</vt:lpstr>
      <vt:lpstr>Pandas – Merging DataFrames</vt:lpstr>
      <vt:lpstr>Pandas – Merging DataFrames</vt:lpstr>
      <vt:lpstr>Pandas – Merging DataFrames</vt:lpstr>
      <vt:lpstr>Table of Contents</vt:lpstr>
      <vt:lpstr>Exploratory Data Analysis </vt:lpstr>
      <vt:lpstr>Exploratory Data Analysis </vt:lpstr>
      <vt:lpstr>Exploratory Data Analysis </vt:lpstr>
      <vt:lpstr>Information for the assignment</vt:lpstr>
      <vt:lpstr>Assignment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Lausen</dc:creator>
  <cp:lastModifiedBy>Jens Lausen</cp:lastModifiedBy>
  <cp:revision>258</cp:revision>
  <dcterms:created xsi:type="dcterms:W3CDTF">2019-07-29T13:40:06Z</dcterms:created>
  <dcterms:modified xsi:type="dcterms:W3CDTF">2021-12-19T15:50:59Z</dcterms:modified>
</cp:coreProperties>
</file>