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00" r:id="rId3"/>
    <p:sldId id="301" r:id="rId4"/>
    <p:sldId id="302" r:id="rId5"/>
    <p:sldId id="303" r:id="rId6"/>
    <p:sldId id="304" r:id="rId7"/>
    <p:sldId id="267" r:id="rId8"/>
    <p:sldId id="305" r:id="rId9"/>
    <p:sldId id="306" r:id="rId10"/>
    <p:sldId id="264" r:id="rId11"/>
    <p:sldId id="261" r:id="rId12"/>
    <p:sldId id="307" r:id="rId13"/>
    <p:sldId id="269" r:id="rId14"/>
    <p:sldId id="273" r:id="rId15"/>
    <p:sldId id="280" r:id="rId16"/>
    <p:sldId id="278" r:id="rId17"/>
    <p:sldId id="281" r:id="rId18"/>
    <p:sldId id="275" r:id="rId19"/>
    <p:sldId id="283" r:id="rId20"/>
    <p:sldId id="268" r:id="rId21"/>
    <p:sldId id="284" r:id="rId22"/>
    <p:sldId id="287" r:id="rId23"/>
    <p:sldId id="282" r:id="rId24"/>
    <p:sldId id="286" r:id="rId25"/>
    <p:sldId id="274" r:id="rId26"/>
    <p:sldId id="290" r:id="rId27"/>
    <p:sldId id="288" r:id="rId28"/>
    <p:sldId id="289" r:id="rId29"/>
    <p:sldId id="28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300"/>
            <p14:sldId id="301"/>
            <p14:sldId id="302"/>
            <p14:sldId id="303"/>
            <p14:sldId id="304"/>
            <p14:sldId id="267"/>
            <p14:sldId id="305"/>
            <p14:sldId id="306"/>
            <p14:sldId id="264"/>
          </p14:sldIdLst>
        </p14:section>
        <p14:section name="Section 1" id="{3627AE64-335D-4475-9B43-61F508C3132B}">
          <p14:sldIdLst>
            <p14:sldId id="261"/>
            <p14:sldId id="307"/>
            <p14:sldId id="269"/>
            <p14:sldId id="273"/>
            <p14:sldId id="280"/>
            <p14:sldId id="278"/>
            <p14:sldId id="281"/>
            <p14:sldId id="275"/>
            <p14:sldId id="283"/>
            <p14:sldId id="268"/>
            <p14:sldId id="284"/>
            <p14:sldId id="287"/>
            <p14:sldId id="282"/>
          </p14:sldIdLst>
        </p14:section>
        <p14:section name="Section 2" id="{10064A5E-A9CF-43FE-9383-C188DFBC5550}">
          <p14:sldIdLst>
            <p14:sldId id="286"/>
            <p14:sldId id="274"/>
            <p14:sldId id="290"/>
            <p14:sldId id="288"/>
            <p14:sldId id="289"/>
            <p14:sldId id="285"/>
          </p14:sldIdLst>
        </p14:section>
        <p14:section name="References" id="{6F12F53C-C75B-4C35-B268-D44EFB1B2BB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Lausen" initials="JL" lastIdx="6" clrIdx="0">
    <p:extLst>
      <p:ext uri="{19B8F6BF-5375-455C-9EA6-DF929625EA0E}">
        <p15:presenceInfo xmlns:p15="http://schemas.microsoft.com/office/powerpoint/2012/main" userId="Jens Lau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082" autoAdjust="0"/>
  </p:normalViewPr>
  <p:slideViewPr>
    <p:cSldViewPr snapToGrid="0">
      <p:cViewPr varScale="1">
        <p:scale>
          <a:sx n="99" d="100"/>
          <a:sy n="99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0T09:42:43.251" idx="5">
    <p:pos x="10" y="10"/>
    <p:text>train test split, overfit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 https://www.kaggle.com/wendykan/lending-club-loan-data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Scikit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r>
              <a:rPr lang="de-DE" dirty="0"/>
              <a:t>Pure: </a:t>
            </a:r>
            <a:r>
              <a:rPr lang="en-US" dirty="0"/>
              <a:t>i.e. all its data points contain the same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(</a:t>
            </a:r>
            <a:r>
              <a:rPr lang="de-DE" dirty="0" err="1"/>
              <a:t>debt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7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Dti</a:t>
            </a:r>
            <a:r>
              <a:rPr lang="de-DE" dirty="0"/>
              <a:t> = </a:t>
            </a:r>
            <a:r>
              <a:rPr lang="en-US" dirty="0"/>
              <a:t>A ratio calculated using the borrower’s total monthly debt payments on the total debt obligations, excluding mortgage and the requested LC loan, divided by the borrower’s self-reported monthly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Modell: Abbild der Realität</a:t>
            </a:r>
          </a:p>
          <a:p>
            <a:r>
              <a:rPr lang="de-DE" dirty="0"/>
              <a:t>-&gt; Nur relevante Parameter werden betrachtet, um einen bestimmten Nutzen zu erfüllen -&gt; </a:t>
            </a:r>
            <a:r>
              <a:rPr lang="de-DE" dirty="0" err="1"/>
              <a:t>idR</a:t>
            </a:r>
            <a:r>
              <a:rPr lang="de-DE" dirty="0"/>
              <a:t> um ein bestimmtes Phänomen zu erklären</a:t>
            </a:r>
          </a:p>
          <a:p>
            <a:r>
              <a:rPr lang="de-DE" dirty="0"/>
              <a:t>-&gt; Auf Basis der </a:t>
            </a:r>
            <a:r>
              <a:rPr lang="de-DE" dirty="0" err="1"/>
              <a:t>beobachtungen</a:t>
            </a:r>
            <a:r>
              <a:rPr lang="de-DE" dirty="0"/>
              <a:t> die wir haben, versuchen wir die Realität zu erklären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parametric</a:t>
            </a:r>
            <a:r>
              <a:rPr lang="en-US" dirty="0"/>
              <a:t> method means that there are no underlying assumptions about the distribution of the errors or the data. It basically means that the model is constructed based on the observed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Hits in </a:t>
            </a:r>
            <a:r>
              <a:rPr lang="de-DE" dirty="0" err="1"/>
              <a:t>baseball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sucessfully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 and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  <a:p>
            <a:r>
              <a:rPr lang="en-US" dirty="0"/>
              <a:t>RSS = Residual sum of squares = sum of squared errors (SSE)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https://harvard-iacs.github.io/2017-CS109A/lectures/lecture15/presentation/lecture15_RandomForest.pdf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svg"/><Relationship Id="rId11" Type="http://schemas.openxmlformats.org/officeDocument/2006/relationships/image" Target="../media/image19.tmp"/><Relationship Id="rId5" Type="http://schemas.openxmlformats.org/officeDocument/2006/relationships/image" Target="../media/image16.png"/><Relationship Id="rId10" Type="http://schemas.openxmlformats.org/officeDocument/2006/relationships/image" Target="../media/image18.tmp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12" Type="http://schemas.openxmlformats.org/officeDocument/2006/relationships/image" Target="../media/image19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tmp"/><Relationship Id="rId5" Type="http://schemas.openxmlformats.org/officeDocument/2006/relationships/image" Target="../media/image17.sv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7-CS109A/lectures/lecture15/presentation/lecture15_RandomForest.pdf" TargetMode="External"/><Relationship Id="rId2" Type="http://schemas.openxmlformats.org/officeDocument/2006/relationships/hyperlink" Target="https://www.bankofengland.co.uk/-/media/boe/files/working-paper/2017/machine-learning-at-central-banks.pdf?la=en&amp;hash=EF5C4AC6E7D7BDC1D68A4BD865EEF3D7EE5D78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ensemble.RandomForestRegressor.html#sklearn.ensemble.RandomForestRegressor" TargetMode="External"/><Relationship Id="rId5" Type="http://schemas.openxmlformats.org/officeDocument/2006/relationships/hyperlink" Target="https://scikit-learn.org/stable/modules/generated/sklearn.tree.DecisionTreeRegressor.html" TargetMode="External"/><Relationship Id="rId4" Type="http://schemas.openxmlformats.org/officeDocument/2006/relationships/hyperlink" Target="https://scikit-learn.org/stable/modules/tre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Analysis I:</a:t>
            </a:r>
            <a:br>
              <a:rPr lang="de-DE" dirty="0"/>
            </a:br>
            <a:r>
              <a:rPr lang="de-DE" dirty="0"/>
              <a:t>Simple Model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Science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</a:t>
            </a:r>
          </a:p>
          <a:p>
            <a:endParaRPr lang="de-DE" dirty="0"/>
          </a:p>
          <a:p>
            <a:r>
              <a:rPr lang="de-DE" dirty="0"/>
              <a:t>Dr. 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D3D-7D4C-4091-BD12-32B5053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You </a:t>
            </a:r>
            <a:r>
              <a:rPr lang="de-DE" sz="2000" dirty="0" err="1"/>
              <a:t>learnt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read</a:t>
            </a:r>
            <a:r>
              <a:rPr lang="de-DE" sz="2000" dirty="0"/>
              <a:t>, </a:t>
            </a:r>
            <a:r>
              <a:rPr lang="de-DE" sz="2000" dirty="0" err="1"/>
              <a:t>preprocess</a:t>
            </a:r>
            <a:r>
              <a:rPr lang="de-DE" sz="2000" dirty="0"/>
              <a:t>, and </a:t>
            </a:r>
            <a:r>
              <a:rPr lang="de-DE" sz="2000" dirty="0" err="1"/>
              <a:t>describe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visualizations</a:t>
            </a:r>
            <a:r>
              <a:rPr lang="de-DE" sz="2000" dirty="0"/>
              <a:t> and </a:t>
            </a:r>
            <a:r>
              <a:rPr lang="de-DE" sz="2000" dirty="0" err="1"/>
              <a:t>summary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br>
              <a:rPr lang="de-DE" sz="2000" dirty="0"/>
            </a:b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This </a:t>
            </a:r>
            <a:r>
              <a:rPr lang="de-DE" sz="2000" b="1" dirty="0" err="1"/>
              <a:t>session</a:t>
            </a:r>
            <a:r>
              <a:rPr lang="de-DE" sz="2000" b="1" dirty="0"/>
              <a:t>:  First simple </a:t>
            </a:r>
            <a:r>
              <a:rPr lang="de-DE" sz="2000" b="1" dirty="0" err="1"/>
              <a:t>model</a:t>
            </a:r>
            <a:r>
              <a:rPr lang="de-DE" sz="2000" b="1" dirty="0"/>
              <a:t> </a:t>
            </a:r>
            <a:r>
              <a:rPr lang="de-DE" sz="2000" b="1" dirty="0" err="1"/>
              <a:t>application</a:t>
            </a:r>
            <a:endParaRPr lang="de-DE" sz="2000" b="1" dirty="0"/>
          </a:p>
          <a:p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popular</a:t>
            </a:r>
            <a:r>
              <a:rPr lang="de-DE" sz="2000" dirty="0"/>
              <a:t> non-</a:t>
            </a:r>
            <a:r>
              <a:rPr lang="de-DE" sz="2000" dirty="0" err="1"/>
              <a:t>parametric</a:t>
            </a:r>
            <a:r>
              <a:rPr lang="de-DE" sz="2000" dirty="0"/>
              <a:t> </a:t>
            </a:r>
            <a:r>
              <a:rPr lang="de-DE" sz="2000" b="1" dirty="0" err="1"/>
              <a:t>supervised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 err="1"/>
              <a:t>regression</a:t>
            </a:r>
            <a:r>
              <a:rPr lang="de-DE" sz="2000" dirty="0"/>
              <a:t> and </a:t>
            </a:r>
            <a:r>
              <a:rPr lang="de-DE" sz="2000" dirty="0" err="1"/>
              <a:t>classification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handle </a:t>
            </a:r>
            <a:r>
              <a:rPr lang="de-DE" sz="2000" b="1" dirty="0" err="1"/>
              <a:t>complex</a:t>
            </a:r>
            <a:r>
              <a:rPr lang="de-DE" sz="2000" b="1" dirty="0"/>
              <a:t> </a:t>
            </a:r>
            <a:r>
              <a:rPr lang="de-DE" sz="2000" b="1" dirty="0" err="1"/>
              <a:t>relations</a:t>
            </a:r>
            <a:r>
              <a:rPr lang="de-DE" sz="2000" b="1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an </a:t>
            </a:r>
            <a:r>
              <a:rPr lang="de-DE" sz="2000" b="1" dirty="0" err="1"/>
              <a:t>accessible</a:t>
            </a:r>
            <a:r>
              <a:rPr lang="de-DE" sz="2000" dirty="0"/>
              <a:t> and </a:t>
            </a:r>
            <a:r>
              <a:rPr lang="de-DE" sz="2000" b="1" dirty="0" err="1"/>
              <a:t>interpretable</a:t>
            </a:r>
            <a:r>
              <a:rPr lang="de-DE" sz="2000" dirty="0"/>
              <a:t> </a:t>
            </a:r>
            <a:r>
              <a:rPr lang="de-DE" sz="2000" dirty="0" err="1"/>
              <a:t>way</a:t>
            </a:r>
            <a:br>
              <a:rPr lang="de-DE" sz="1600" dirty="0"/>
            </a:br>
            <a:endParaRPr lang="de-DE" sz="1600" dirty="0"/>
          </a:p>
          <a:p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growing</a:t>
            </a:r>
            <a:r>
              <a:rPr lang="de-DE" sz="2000" dirty="0"/>
              <a:t> a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roughly</a:t>
            </a:r>
            <a:r>
              <a:rPr lang="de-DE" sz="2000" dirty="0"/>
              <a:t> </a:t>
            </a:r>
            <a:r>
              <a:rPr lang="de-DE" sz="2000" dirty="0" err="1"/>
              <a:t>independent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endParaRPr lang="de-DE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C1D5B3-C2FA-4005-BCC8-DFF1581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5DF039-A057-4829-BDA4-B7359215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6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17746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6B00597-1604-4988-87C6-E775735F3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1324571"/>
            <a:ext cx="4734586" cy="4382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3AA7A-5F33-47C4-98F8-7811D229D815}"/>
              </a:ext>
            </a:extLst>
          </p:cNvPr>
          <p:cNvSpPr txBox="1"/>
          <p:nvPr/>
        </p:nvSpPr>
        <p:spPr>
          <a:xfrm>
            <a:off x="1204361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General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437AC-3BE2-4C7D-BC04-700B07ABE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92" y="1849150"/>
            <a:ext cx="4963218" cy="36009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958A6E-6807-4FA5-923B-902F31154035}"/>
              </a:ext>
            </a:extLst>
          </p:cNvPr>
          <p:cNvSpPr txBox="1"/>
          <p:nvPr/>
        </p:nvSpPr>
        <p:spPr>
          <a:xfrm>
            <a:off x="6982727" y="5682624"/>
            <a:ext cx="37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Classification </a:t>
            </a:r>
            <a:r>
              <a:rPr lang="de-DE" dirty="0" err="1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5460" y="1691640"/>
            <a:ext cx="5212080" cy="3474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5DAD8-4301-468E-90AA-E8F8A3EFC32A}"/>
              </a:ext>
            </a:extLst>
          </p:cNvPr>
          <p:cNvSpPr/>
          <p:nvPr/>
        </p:nvSpPr>
        <p:spPr>
          <a:xfrm>
            <a:off x="11570230" y="1908446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err="1"/>
              <a:t>Salary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0A837-B9B6-45C3-9C0D-09C2E5C11716}"/>
              </a:ext>
            </a:extLst>
          </p:cNvPr>
          <p:cNvGrpSpPr/>
          <p:nvPr/>
        </p:nvGrpSpPr>
        <p:grpSpPr>
          <a:xfrm>
            <a:off x="11613220" y="2152787"/>
            <a:ext cx="484592" cy="2577825"/>
            <a:chOff x="6296052" y="1280810"/>
            <a:chExt cx="807654" cy="429637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5FCCC0-1547-4201-963F-5021D303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6296052" y="1280810"/>
              <a:ext cx="369443" cy="4296375"/>
            </a:xfrm>
            <a:prstGeom prst="rect">
              <a:avLst/>
            </a:prstGeom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4BA45DA4-D638-47EA-BE29-BC8380B04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495" y="1433231"/>
              <a:ext cx="438211" cy="3991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and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994D-BC27-439C-BAFC-28204D33D4C1}"/>
              </a:ext>
            </a:extLst>
          </p:cNvPr>
          <p:cNvSpPr txBox="1"/>
          <p:nvPr/>
        </p:nvSpPr>
        <p:spPr>
          <a:xfrm>
            <a:off x="411480" y="1066800"/>
            <a:ext cx="5781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Example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 League Baseball Data from the 1986 and 1987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322 observations of major league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color indicates the amount of salary (The darker the higher)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44D2B2-E9F7-48BF-AEC6-27ACF00A2399}"/>
              </a:ext>
            </a:extLst>
          </p:cNvPr>
          <p:cNvSpPr txBox="1"/>
          <p:nvPr/>
        </p:nvSpPr>
        <p:spPr>
          <a:xfrm>
            <a:off x="411480" y="2189112"/>
            <a:ext cx="538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 the salary of major league players in 1987 based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years in the major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Number of hits in 1986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BFD4D6-73A1-4CF9-AF7B-7CD0F330961D}"/>
              </a:ext>
            </a:extLst>
          </p:cNvPr>
          <p:cNvSpPr txBox="1"/>
          <p:nvPr/>
        </p:nvSpPr>
        <p:spPr>
          <a:xfrm>
            <a:off x="411480" y="4296310"/>
            <a:ext cx="613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learning</a:t>
            </a:r>
            <a:r>
              <a:rPr lang="de-DE" sz="1600" b="1" dirty="0"/>
              <a:t> </a:t>
            </a:r>
            <a:r>
              <a:rPr lang="de-DE" sz="1600" b="1" dirty="0" err="1"/>
              <a:t>algorithm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empty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(</a:t>
            </a:r>
            <a:r>
              <a:rPr lang="de-DE" sz="1600" dirty="0" err="1"/>
              <a:t>undivided</a:t>
            </a:r>
            <a:r>
              <a:rPr lang="de-DE" sz="1600" dirty="0"/>
              <a:t> feature </a:t>
            </a:r>
            <a:r>
              <a:rPr lang="de-DE" sz="1600" dirty="0" err="1"/>
              <a:t>space</a:t>
            </a:r>
            <a:r>
              <a:rPr lang="de-DE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Choose</a:t>
            </a:r>
            <a:r>
              <a:rPr lang="de-DE" sz="1600" dirty="0"/>
              <a:t> optimal </a:t>
            </a:r>
            <a:r>
              <a:rPr lang="de-DE" sz="1600" dirty="0" err="1"/>
              <a:t>predictor</a:t>
            </a:r>
            <a:r>
              <a:rPr lang="de-DE" sz="1600" dirty="0"/>
              <a:t> 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split</a:t>
            </a:r>
            <a:r>
              <a:rPr lang="de-DE" sz="1600" dirty="0"/>
              <a:t> and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optimal </a:t>
            </a:r>
            <a:r>
              <a:rPr lang="de-DE" sz="1600" dirty="0" err="1"/>
              <a:t>threshold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splitting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applying</a:t>
            </a:r>
            <a:r>
              <a:rPr lang="de-DE" sz="1600" dirty="0"/>
              <a:t> a </a:t>
            </a:r>
            <a:r>
              <a:rPr lang="de-DE" sz="1600" b="1" dirty="0" err="1"/>
              <a:t>splitting</a:t>
            </a:r>
            <a:r>
              <a:rPr lang="de-DE" sz="1600" b="1" dirty="0"/>
              <a:t> </a:t>
            </a:r>
            <a:r>
              <a:rPr lang="de-DE" sz="1600" b="1" dirty="0" err="1"/>
              <a:t>criterion</a:t>
            </a:r>
            <a:endParaRPr lang="de-DE" sz="1600" b="1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Recurse</a:t>
            </a:r>
            <a:r>
              <a:rPr lang="de-DE" sz="1600" dirty="0"/>
              <a:t> on </a:t>
            </a:r>
            <a:r>
              <a:rPr lang="de-DE" sz="1600" dirty="0" err="1"/>
              <a:t>on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</a:t>
            </a:r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</a:t>
            </a:r>
            <a:r>
              <a:rPr lang="de-DE" sz="1600" b="1" dirty="0"/>
              <a:t> </a:t>
            </a:r>
            <a:r>
              <a:rPr lang="de-DE" sz="1600" dirty="0"/>
              <a:t>(e.g. maximum </a:t>
            </a:r>
            <a:r>
              <a:rPr lang="de-DE" sz="1600" dirty="0" err="1"/>
              <a:t>depth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met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8C4144-5898-4B5C-89E3-6E361814FD1C}"/>
              </a:ext>
            </a:extLst>
          </p:cNvPr>
          <p:cNvSpPr txBox="1"/>
          <p:nvPr/>
        </p:nvSpPr>
        <p:spPr>
          <a:xfrm>
            <a:off x="411480" y="3349514"/>
            <a:ext cx="290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General </a:t>
            </a:r>
            <a:r>
              <a:rPr lang="de-DE" sz="1600" b="1" dirty="0" err="1"/>
              <a:t>goal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a </a:t>
            </a: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binary splits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 overall error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E4963-4E5A-4BE7-9F43-23431C9C5C0F}"/>
              </a:ext>
            </a:extLst>
          </p:cNvPr>
          <p:cNvCxnSpPr/>
          <p:nvPr/>
        </p:nvCxnSpPr>
        <p:spPr>
          <a:xfrm>
            <a:off x="905256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3569531-60E1-454E-A935-74584A6E2C00}"/>
              </a:ext>
            </a:extLst>
          </p:cNvPr>
          <p:cNvSpPr txBox="1"/>
          <p:nvPr/>
        </p:nvSpPr>
        <p:spPr>
          <a:xfrm>
            <a:off x="8983346" y="1691640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533A6C-F210-4784-B459-528002A42BCB}"/>
              </a:ext>
            </a:extLst>
          </p:cNvPr>
          <p:cNvCxnSpPr>
            <a:cxnSpLocks/>
          </p:cNvCxnSpPr>
          <p:nvPr/>
        </p:nvCxnSpPr>
        <p:spPr>
          <a:xfrm flipH="1">
            <a:off x="7498080" y="3302000"/>
            <a:ext cx="40335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5DDBED-D694-43EC-9ADF-70E10ECFA863}"/>
              </a:ext>
            </a:extLst>
          </p:cNvPr>
          <p:cNvSpPr txBox="1"/>
          <p:nvPr/>
        </p:nvSpPr>
        <p:spPr>
          <a:xfrm>
            <a:off x="10562482" y="2932668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Split </a:t>
            </a:r>
            <a:r>
              <a:rPr lang="de-DE" b="1" dirty="0" err="1">
                <a:solidFill>
                  <a:srgbClr val="C00000"/>
                </a:solidFill>
              </a:rPr>
              <a:t>here</a:t>
            </a:r>
            <a:r>
              <a:rPr lang="de-DE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2" grpId="0"/>
      <p:bldP spid="72" grpId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/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Splitting </a:t>
                </a:r>
                <a:r>
                  <a:rPr lang="de-DE" sz="1600" dirty="0" err="1"/>
                  <a:t>criterion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shall</a:t>
                </a:r>
                <a:r>
                  <a:rPr lang="de-DE" sz="1600" dirty="0"/>
                  <a:t> promote </a:t>
                </a:r>
                <a:r>
                  <a:rPr lang="de-DE" sz="1600" dirty="0" err="1"/>
                  <a:t>splits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improve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predictive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accuracy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>
                    <a:sym typeface="Wingdings" panose="05000000000000000000" pitchFamily="2" charset="2"/>
                  </a:rPr>
                  <a:t>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y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use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>
                    <a:sym typeface="Wingdings" panose="05000000000000000000" pitchFamily="2" charset="2"/>
                  </a:rPr>
                  <a:t>Mean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b="1" dirty="0">
                    <a:sym typeface="Wingdings" panose="05000000000000000000" pitchFamily="2" charset="2"/>
                  </a:rPr>
                  <a:t> Error </a:t>
                </a:r>
                <a:r>
                  <a:rPr lang="de-DE" sz="1600" dirty="0">
                    <a:sym typeface="Wingdings" panose="05000000000000000000" pitchFamily="2" charset="2"/>
                  </a:rPr>
                  <a:t>(MSE)</a:t>
                </a: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/>
                  <a:t>Having an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in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should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labeled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a real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– </a:t>
                </a:r>
                <a:r>
                  <a:rPr lang="de-DE" sz="1600" dirty="0" err="1"/>
                  <a:t>typically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average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contained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sz="1600" b="1" dirty="0" err="1">
                    <a:sym typeface="Wingdings" panose="05000000000000000000" pitchFamily="2" charset="2"/>
                  </a:rPr>
                  <a:t>Objective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function</a:t>
                </a:r>
                <a:r>
                  <a:rPr lang="de-DE" sz="1600" b="1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be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b="1" dirty="0" err="1">
                    <a:sym typeface="Wingdings" panose="05000000000000000000" pitchFamily="2" charset="2"/>
                  </a:rPr>
                  <a:t>minimized</a:t>
                </a:r>
                <a:r>
                  <a:rPr lang="de-DE" sz="1600" dirty="0">
                    <a:sym typeface="Wingdings" panose="05000000000000000000" pitchFamily="2" charset="2"/>
                  </a:rPr>
                  <a:t> (MSE):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1600" dirty="0" err="1">
                    <a:sym typeface="Wingdings" panose="05000000000000000000" pitchFamily="2" charset="2"/>
                  </a:rPr>
                  <a:t>where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outer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goes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over</a:t>
                </a:r>
                <a:r>
                  <a:rPr lang="de-DE" sz="1600" dirty="0">
                    <a:sym typeface="Wingdings" panose="05000000000000000000" pitchFamily="2" charset="2"/>
                  </a:rPr>
                  <a:t> all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size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, and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inner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is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Sum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Squared</a:t>
                </a:r>
                <a:r>
                  <a:rPr lang="de-DE" sz="1600" dirty="0">
                    <a:sym typeface="Wingdings" panose="05000000000000000000" pitchFamily="2" charset="2"/>
                  </a:rPr>
                  <a:t> Errors (SSE)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each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data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area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:endParaRPr lang="de-DE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70F128-CE00-4982-9E09-578065E10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1872516"/>
                <a:ext cx="6101081" cy="4071499"/>
              </a:xfrm>
              <a:prstGeom prst="rect">
                <a:avLst/>
              </a:prstGeom>
              <a:blipFill>
                <a:blip r:embed="rId4"/>
                <a:stretch>
                  <a:fillRect l="-400"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4CC87482-00F8-4E36-84AA-D926A05F9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760" y="1691640"/>
            <a:ext cx="5212080" cy="3474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99D327-1069-409A-8E46-70EE734F7B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7" y="4017640"/>
            <a:ext cx="4101943" cy="326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A17D59-90D1-4DD8-93DA-A6921B41C1B2}"/>
              </a:ext>
            </a:extLst>
          </p:cNvPr>
          <p:cNvCxnSpPr/>
          <p:nvPr/>
        </p:nvCxnSpPr>
        <p:spPr>
          <a:xfrm>
            <a:off x="8249920" y="2123440"/>
            <a:ext cx="0" cy="2621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/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A9F980-A456-4388-B4BA-EA6B170B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19" y="3244334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/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D8834A-6854-4C1F-8685-5293DF5F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247628"/>
                <a:ext cx="4884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E7ECD2B-FADC-4025-BFDE-86E9C33D6E0F}"/>
              </a:ext>
            </a:extLst>
          </p:cNvPr>
          <p:cNvGrpSpPr/>
          <p:nvPr/>
        </p:nvGrpSpPr>
        <p:grpSpPr>
          <a:xfrm>
            <a:off x="11570230" y="1908446"/>
            <a:ext cx="529312" cy="2822166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8FDCA8-1EC0-4551-BC1A-EFFD6DF184E6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01638B-FD46-485D-ADB5-D86241482D88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CA0631-C1B5-410F-8DE5-8D5F197FF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FECE86-4D51-46B9-81CB-277A4BD42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8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Learning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Regression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D6923782-E41C-442B-A5C5-48E278339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378" y="3814814"/>
            <a:ext cx="4759692" cy="317312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B00E341-7200-4192-9F42-F172B0709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F1352A9-C3BD-46EE-9D56-E37BD5C46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7161358-7BF7-4C77-86B7-0E00B8C07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2308" y="954105"/>
            <a:ext cx="4759692" cy="317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/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Start </a:t>
                </a:r>
                <a:r>
                  <a:rPr lang="de-DE" sz="1600" dirty="0" err="1"/>
                  <a:t>with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empty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undivided</a:t>
                </a:r>
                <a:r>
                  <a:rPr lang="de-DE" sz="1600" dirty="0"/>
                  <a:t> feature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Choose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dirty="0"/>
                  <a:t> and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cutpoint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such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splitting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space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regions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 err="1"/>
                  <a:t>leads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greatest</a:t>
                </a:r>
                <a:r>
                  <a:rPr lang="de-DE" sz="1600" dirty="0"/>
                  <a:t> possible </a:t>
                </a:r>
                <a:r>
                  <a:rPr lang="de-DE" sz="1600" dirty="0" err="1"/>
                  <a:t>reduction</a:t>
                </a:r>
                <a:r>
                  <a:rPr lang="de-DE" sz="1600" dirty="0"/>
                  <a:t> in SSE: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lvl="1"/>
                <a:r>
                  <a:rPr lang="de-DE" sz="1600" dirty="0"/>
                  <a:t>In </a:t>
                </a:r>
                <a:r>
                  <a:rPr lang="de-DE" sz="1600" dirty="0" err="1"/>
                  <a:t>detail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define</a:t>
                </a:r>
                <a:r>
                  <a:rPr lang="de-DE" sz="1600" dirty="0"/>
                  <a:t> a pair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half-planes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600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lvl="1"/>
                <a:endParaRPr lang="de-DE" sz="1600" dirty="0"/>
              </a:p>
              <a:p>
                <a:pPr lvl="1"/>
                <a:r>
                  <a:rPr lang="de-DE" sz="1600" dirty="0"/>
                  <a:t>and </a:t>
                </a:r>
                <a:r>
                  <a:rPr lang="de-DE" sz="1600" dirty="0" err="1"/>
                  <a:t>seek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1600" dirty="0"/>
                  <a:t> and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that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minimize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equation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Recurse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b="1" dirty="0" err="1"/>
                  <a:t>stopping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condition</a:t>
                </a:r>
                <a:r>
                  <a:rPr lang="de-DE" sz="1600" b="1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met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50C5D8-BC69-4A55-9241-EC66678B0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" y="1553110"/>
                <a:ext cx="6131560" cy="3470053"/>
              </a:xfrm>
              <a:prstGeom prst="rect">
                <a:avLst/>
              </a:prstGeom>
              <a:blipFill>
                <a:blip r:embed="rId10"/>
                <a:stretch>
                  <a:fillRect l="-497" t="-527" r="-199" b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C6F12CD-98B7-4B20-8193-FF2B0E98ED66}"/>
              </a:ext>
            </a:extLst>
          </p:cNvPr>
          <p:cNvGrpSpPr>
            <a:grpSpLocks noChangeAspect="1"/>
          </p:cNvGrpSpPr>
          <p:nvPr/>
        </p:nvGrpSpPr>
        <p:grpSpPr>
          <a:xfrm>
            <a:off x="11707849" y="1164763"/>
            <a:ext cx="474319" cy="2528961"/>
            <a:chOff x="11570230" y="1908446"/>
            <a:chExt cx="529312" cy="2822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67292-5968-477E-8223-ED9731978E44}"/>
                </a:ext>
              </a:extLst>
            </p:cNvPr>
            <p:cNvSpPr/>
            <p:nvPr/>
          </p:nvSpPr>
          <p:spPr>
            <a:xfrm>
              <a:off x="11570230" y="1908446"/>
              <a:ext cx="5293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err="1"/>
                <a:t>Salary</a:t>
              </a:r>
              <a:endParaRPr lang="en-US" sz="11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949CF6-8524-47E0-844C-98B04A40B287}"/>
                </a:ext>
              </a:extLst>
            </p:cNvPr>
            <p:cNvGrpSpPr/>
            <p:nvPr/>
          </p:nvGrpSpPr>
          <p:grpSpPr>
            <a:xfrm>
              <a:off x="11613220" y="2152787"/>
              <a:ext cx="484592" cy="2577825"/>
              <a:chOff x="6296052" y="1280810"/>
              <a:chExt cx="807654" cy="42963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1D7712A-907E-4618-AD12-A01CD0F9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6296052" y="1280810"/>
                <a:ext cx="369443" cy="4296375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F9D051-F3E2-45DB-9B43-D1134ABA6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495" y="1433231"/>
                <a:ext cx="438211" cy="39915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380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Regression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64F2-A472-4C43-B4F0-36A96335E164}"/>
              </a:ext>
            </a:extLst>
          </p:cNvPr>
          <p:cNvSpPr txBox="1"/>
          <p:nvPr/>
        </p:nvSpPr>
        <p:spPr>
          <a:xfrm>
            <a:off x="838200" y="154432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Stopping</a:t>
            </a:r>
            <a:r>
              <a:rPr lang="de-DE" sz="1600" b="1" dirty="0"/>
              <a:t> </a:t>
            </a:r>
            <a:r>
              <a:rPr lang="de-DE" sz="1600" b="1" dirty="0" err="1"/>
              <a:t>conditions</a:t>
            </a:r>
            <a:endParaRPr lang="de-DE" sz="1600" b="1" dirty="0"/>
          </a:p>
          <a:p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Max </a:t>
            </a:r>
            <a:r>
              <a:rPr lang="de-DE" sz="1600" dirty="0" err="1"/>
              <a:t>depth</a:t>
            </a:r>
            <a:r>
              <a:rPr lang="de-DE" sz="1600" dirty="0"/>
              <a:t> –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Accuracy</a:t>
            </a:r>
            <a:r>
              <a:rPr lang="de-DE" sz="1600" dirty="0"/>
              <a:t> </a:t>
            </a:r>
            <a:r>
              <a:rPr lang="de-DE" sz="1600" dirty="0" err="1"/>
              <a:t>gain</a:t>
            </a:r>
            <a:r>
              <a:rPr lang="de-DE" sz="1600" dirty="0"/>
              <a:t> - 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give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minimal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extra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Further </a:t>
            </a:r>
            <a:r>
              <a:rPr lang="de-DE" sz="1600" dirty="0" err="1"/>
              <a:t>splits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containing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a </a:t>
            </a:r>
            <a:r>
              <a:rPr lang="de-DE" sz="1600" dirty="0" err="1"/>
              <a:t>certain</a:t>
            </a:r>
            <a:r>
              <a:rPr lang="de-DE" sz="1600" dirty="0"/>
              <a:t> </a:t>
            </a:r>
            <a:r>
              <a:rPr lang="de-DE" sz="1600" dirty="0" err="1"/>
              <a:t>percentage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total </a:t>
            </a:r>
            <a:r>
              <a:rPr lang="de-DE" sz="1600" dirty="0" err="1"/>
              <a:t>data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70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Regression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D921B7-0F25-4412-9A57-73059321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03567"/>
            <a:ext cx="5797469" cy="3864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/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Prediction </a:t>
                </a:r>
                <a:r>
                  <a:rPr lang="de-DE" sz="1600" b="1" dirty="0" err="1"/>
                  <a:t>of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the</a:t>
                </a:r>
                <a:r>
                  <a:rPr lang="de-DE" sz="1600" b="1" dirty="0"/>
                  <a:t> Regression </a:t>
                </a:r>
                <a:r>
                  <a:rPr lang="de-DE" sz="1600" b="1" dirty="0" err="1"/>
                  <a:t>Tree</a:t>
                </a:r>
                <a:br>
                  <a:rPr lang="de-DE" sz="1600" b="1" dirty="0"/>
                </a:br>
                <a:endParaRPr lang="de-DE" sz="1600" dirty="0"/>
              </a:p>
              <a:p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data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point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b="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Traverse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until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reach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node</a:t>
                </a:r>
                <a:br>
                  <a:rPr lang="de-DE" sz="1600" dirty="0"/>
                </a:b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Averaged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response</a:t>
                </a:r>
                <a:r>
                  <a:rPr lang="de-DE" sz="1600" dirty="0"/>
                  <a:t> variable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leaf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training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)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15F2E-5C34-4E66-AA3F-82AB3F5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1477835"/>
                <a:ext cx="4902200" cy="2062103"/>
              </a:xfrm>
              <a:prstGeom prst="rect">
                <a:avLst/>
              </a:prstGeom>
              <a:blipFill>
                <a:blip r:embed="rId5"/>
                <a:stretch>
                  <a:fillRect l="-746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/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Example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The </a:t>
                </a:r>
                <a:r>
                  <a:rPr lang="de-DE" sz="1600" dirty="0" err="1"/>
                  <a:t>baseball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player</a:t>
                </a:r>
                <a:r>
                  <a:rPr lang="de-DE" sz="1600" dirty="0"/>
                  <a:t> Steve Johnson </a:t>
                </a:r>
                <a:r>
                  <a:rPr lang="de-DE" sz="1600" dirty="0" err="1"/>
                  <a:t>has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played</a:t>
                </a:r>
                <a:r>
                  <a:rPr lang="de-DE" sz="1600" dirty="0"/>
                  <a:t> </a:t>
                </a:r>
                <a:r>
                  <a:rPr lang="de-DE" sz="1600" b="1" dirty="0"/>
                  <a:t>6 </a:t>
                </a:r>
                <a:r>
                  <a:rPr lang="de-DE" sz="1600" b="1" dirty="0" err="1"/>
                  <a:t>years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major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league</a:t>
                </a:r>
                <a:r>
                  <a:rPr lang="de-DE" sz="1600" dirty="0"/>
                  <a:t> and </a:t>
                </a:r>
                <a:r>
                  <a:rPr lang="de-DE" sz="1600" dirty="0" err="1"/>
                  <a:t>had</a:t>
                </a:r>
                <a:r>
                  <a:rPr lang="de-DE" sz="1600" dirty="0"/>
                  <a:t> </a:t>
                </a:r>
                <a:r>
                  <a:rPr lang="de-DE" sz="1600" b="1" dirty="0"/>
                  <a:t>80 </a:t>
                </a:r>
                <a:r>
                  <a:rPr lang="de-DE" sz="1600" b="1" dirty="0" err="1"/>
                  <a:t>hits</a:t>
                </a:r>
                <a:r>
                  <a:rPr lang="de-DE" sz="1600" b="1" dirty="0"/>
                  <a:t> </a:t>
                </a:r>
                <a:r>
                  <a:rPr lang="de-DE" sz="1600" dirty="0"/>
                  <a:t>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last </a:t>
                </a:r>
                <a:r>
                  <a:rPr lang="de-DE" sz="1600" dirty="0" err="1"/>
                  <a:t>year</a:t>
                </a:r>
                <a:r>
                  <a:rPr lang="de-DE" sz="1600" dirty="0"/>
                  <a:t> </a:t>
                </a:r>
              </a:p>
              <a:p>
                <a:endParaRPr lang="de-DE" sz="1600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de-DE" sz="1600" dirty="0" err="1">
                    <a:sym typeface="Wingdings" panose="05000000000000000000" pitchFamily="2" charset="2"/>
                  </a:rPr>
                  <a:t>According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our</a:t>
                </a:r>
                <a:r>
                  <a:rPr lang="de-DE" sz="1600" dirty="0">
                    <a:sym typeface="Wingdings" panose="05000000000000000000" pitchFamily="2" charset="2"/>
                  </a:rPr>
                  <a:t> Regression </a:t>
                </a:r>
                <a:r>
                  <a:rPr lang="de-DE" sz="1600" dirty="0" err="1">
                    <a:sym typeface="Wingdings" panose="05000000000000000000" pitchFamily="2" charset="2"/>
                  </a:rPr>
                  <a:t>Tree</a:t>
                </a:r>
                <a:r>
                  <a:rPr lang="de-DE" sz="1600" dirty="0">
                    <a:sym typeface="Wingdings" panose="05000000000000000000" pitchFamily="2" charset="2"/>
                  </a:rPr>
                  <a:t> he </a:t>
                </a:r>
                <a:r>
                  <a:rPr lang="de-DE" sz="1600" dirty="0" err="1">
                    <a:sym typeface="Wingdings" panose="05000000000000000000" pitchFamily="2" charset="2"/>
                  </a:rPr>
                  <a:t>has</a:t>
                </a:r>
                <a:r>
                  <a:rPr lang="de-DE" sz="1600" dirty="0">
                    <a:sym typeface="Wingdings" panose="05000000000000000000" pitchFamily="2" charset="2"/>
                  </a:rPr>
                  <a:t> a </a:t>
                </a:r>
                <a:r>
                  <a:rPr lang="de-DE" sz="1600" dirty="0" err="1">
                    <a:sym typeface="Wingdings" panose="05000000000000000000" pitchFamily="2" charset="2"/>
                  </a:rPr>
                  <a:t>salary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br>
                  <a:rPr lang="de-DE" sz="1600" dirty="0">
                    <a:sym typeface="Wingdings" panose="05000000000000000000" pitchFamily="2" charset="2"/>
                  </a:rPr>
                </a:br>
                <a:r>
                  <a:rPr lang="de-DE" sz="1600" dirty="0">
                    <a:sym typeface="Wingdings" panose="05000000000000000000" pitchFamily="2" charset="2"/>
                  </a:rPr>
                  <a:t>$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1000</m:t>
                    </m:r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6.07</m:t>
                        </m:r>
                      </m:sup>
                    </m:sSup>
                  </m:oMath>
                </a14:m>
                <a:r>
                  <a:rPr lang="de-DE" sz="1600" dirty="0"/>
                  <a:t> = $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dirty="0"/>
                      <m:t>432</m:t>
                    </m:r>
                    <m:r>
                      <m:rPr>
                        <m:nor/>
                      </m:rPr>
                      <a:rPr lang="de-DE" sz="1600" b="0" i="0" dirty="0" smtClean="0"/>
                      <m:t>,</m:t>
                    </m:r>
                    <m:r>
                      <m:rPr>
                        <m:nor/>
                      </m:rPr>
                      <a:rPr lang="de-DE" sz="1600" dirty="0"/>
                      <m:t>680.68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B1302-B1C3-46B5-ADD2-3084AA7E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5" y="3895915"/>
                <a:ext cx="4902200" cy="1836978"/>
              </a:xfrm>
              <a:prstGeom prst="rect">
                <a:avLst/>
              </a:prstGeom>
              <a:blipFill>
                <a:blip r:embed="rId6"/>
                <a:stretch>
                  <a:fillRect l="-620" t="-660" b="-19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77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568960" y="1198880"/>
            <a:ext cx="5659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DecisionTreeRegressor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Scikit-learn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endParaRPr lang="de-DE" sz="1600" b="1" dirty="0"/>
          </a:p>
          <a:p>
            <a:endParaRPr lang="de-DE" sz="1600" b="1" dirty="0"/>
          </a:p>
          <a:p>
            <a:r>
              <a:rPr lang="de-DE" sz="1600" b="1" dirty="0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(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concentrate</a:t>
            </a:r>
            <a:r>
              <a:rPr lang="de-DE" sz="1600" dirty="0"/>
              <a:t> on </a:t>
            </a:r>
            <a:r>
              <a:rPr lang="de-DE" sz="1600" dirty="0" err="1"/>
              <a:t>two</a:t>
            </a:r>
            <a:r>
              <a:rPr lang="de-DE" sz="1600" dirty="0"/>
              <a:t> at </a:t>
            </a:r>
            <a:r>
              <a:rPr lang="de-DE" sz="1600" dirty="0" err="1"/>
              <a:t>first</a:t>
            </a:r>
            <a:r>
              <a:rPr lang="de-DE" sz="16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criterion</a:t>
            </a:r>
            <a:r>
              <a:rPr lang="de-DE" sz="1600" dirty="0"/>
              <a:t>: </a:t>
            </a:r>
            <a:r>
              <a:rPr lang="de-DE" sz="1600" i="1" dirty="0" err="1"/>
              <a:t>string</a:t>
            </a:r>
            <a:r>
              <a:rPr lang="de-DE" sz="1600" i="1" dirty="0"/>
              <a:t>,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measure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quality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split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‘</a:t>
            </a:r>
            <a:r>
              <a:rPr lang="en-US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max_depth</a:t>
            </a:r>
            <a:r>
              <a:rPr lang="de-DE" sz="1600" dirty="0"/>
              <a:t>: </a:t>
            </a:r>
            <a:r>
              <a:rPr lang="de-DE" sz="1600" i="1" dirty="0" err="1"/>
              <a:t>int</a:t>
            </a:r>
            <a:r>
              <a:rPr lang="de-DE" sz="1600" i="1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maximum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, </a:t>
            </a:r>
            <a:r>
              <a:rPr lang="de-DE" sz="1600" dirty="0" err="1"/>
              <a:t>default</a:t>
            </a:r>
            <a:r>
              <a:rPr lang="de-DE" sz="1600" dirty="0"/>
              <a:t> = None. </a:t>
            </a:r>
            <a:r>
              <a:rPr lang="de-DE" sz="1600" dirty="0" err="1"/>
              <a:t>If</a:t>
            </a:r>
            <a:r>
              <a:rPr lang="de-DE" sz="1600" dirty="0"/>
              <a:t> None, </a:t>
            </a:r>
            <a:r>
              <a:rPr lang="de-DE" sz="1600" dirty="0" err="1"/>
              <a:t>nodes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expanded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all </a:t>
            </a:r>
            <a:r>
              <a:rPr lang="de-DE" sz="1600" dirty="0" err="1"/>
              <a:t>leaves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pure.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DecisionTreeRegressor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853307"/>
            <a:ext cx="5415280" cy="584775"/>
            <a:chOff x="562662" y="4754205"/>
            <a:chExt cx="5994400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60" y="4754880"/>
              <a:ext cx="5872480" cy="584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546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decision tree regressor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18160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tree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DecisionTreeRegressor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5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5EDB54-69FE-4C4F-82B9-FA9E76B2CA77}"/>
              </a:ext>
            </a:extLst>
          </p:cNvPr>
          <p:cNvSpPr/>
          <p:nvPr/>
        </p:nvSpPr>
        <p:spPr>
          <a:xfrm>
            <a:off x="4232266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3ABA-E48B-4719-9661-9106C53CD010}"/>
              </a:ext>
            </a:extLst>
          </p:cNvPr>
          <p:cNvSpPr/>
          <p:nvPr/>
        </p:nvSpPr>
        <p:spPr>
          <a:xfrm>
            <a:off x="4232266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12247-44BB-49D3-8466-FE06D5599B2F}"/>
              </a:ext>
            </a:extLst>
          </p:cNvPr>
          <p:cNvSpPr/>
          <p:nvPr/>
        </p:nvSpPr>
        <p:spPr>
          <a:xfrm>
            <a:off x="497840" y="3080181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B2C50-C0AE-4500-96D8-746DFEC5EDF3}"/>
              </a:ext>
            </a:extLst>
          </p:cNvPr>
          <p:cNvSpPr/>
          <p:nvPr/>
        </p:nvSpPr>
        <p:spPr>
          <a:xfrm>
            <a:off x="497840" y="2021840"/>
            <a:ext cx="3159760" cy="596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9CD2A-56B4-4B99-8FD3-2A2834D5192F}"/>
              </a:ext>
            </a:extLst>
          </p:cNvPr>
          <p:cNvSpPr txBox="1"/>
          <p:nvPr/>
        </p:nvSpPr>
        <p:spPr>
          <a:xfrm>
            <a:off x="3901440" y="1182811"/>
            <a:ext cx="376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sz="1400" b="1" dirty="0" err="1"/>
              <a:t>Plotting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plot_tree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plot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filled</a:t>
            </a:r>
            <a:r>
              <a:rPr lang="de-DE" sz="1400" dirty="0"/>
              <a:t>: </a:t>
            </a:r>
            <a:r>
              <a:rPr lang="de-DE" sz="1400" i="1" dirty="0" err="1"/>
              <a:t>bool</a:t>
            </a:r>
            <a:r>
              <a:rPr lang="de-DE" sz="1400" i="1" dirty="0"/>
              <a:t>, </a:t>
            </a:r>
            <a:r>
              <a:rPr lang="de-DE" sz="1400" dirty="0" err="1"/>
              <a:t>paint</a:t>
            </a:r>
            <a:r>
              <a:rPr lang="de-DE" sz="1400" dirty="0"/>
              <a:t> </a:t>
            </a:r>
            <a:r>
              <a:rPr lang="de-DE" sz="1400" dirty="0" err="1"/>
              <a:t>nodes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indicate</a:t>
            </a:r>
            <a:r>
              <a:rPr lang="de-DE" sz="1400" dirty="0"/>
              <a:t> </a:t>
            </a:r>
            <a:r>
              <a:rPr lang="de-DE" sz="1400" dirty="0" err="1"/>
              <a:t>extremity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regression</a:t>
            </a: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fontsize</a:t>
            </a:r>
            <a:r>
              <a:rPr lang="de-DE" sz="1400" dirty="0"/>
              <a:t>: </a:t>
            </a:r>
            <a:r>
              <a:rPr lang="de-DE" sz="1400" i="1" dirty="0" err="1"/>
              <a:t>int</a:t>
            </a:r>
            <a:r>
              <a:rPr lang="de-DE" sz="1400" i="1" dirty="0"/>
              <a:t>, </a:t>
            </a:r>
            <a:r>
              <a:rPr lang="de-DE" sz="1400" dirty="0"/>
              <a:t>Size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</a:t>
            </a:r>
            <a:r>
              <a:rPr lang="de-DE" sz="1400" dirty="0" err="1"/>
              <a:t>font</a:t>
            </a:r>
            <a:endParaRPr lang="de-DE" sz="1400" dirty="0"/>
          </a:p>
          <a:p>
            <a:pPr marL="355600" lvl="1"/>
            <a:endParaRPr lang="de-DE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8062100" y="1182811"/>
            <a:ext cx="3916540" cy="3244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8062100" y="1182810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F932C-E1BE-4300-BEBA-521E157CE1D7}"/>
              </a:ext>
            </a:extLst>
          </p:cNvPr>
          <p:cNvSpPr/>
          <p:nvPr/>
        </p:nvSpPr>
        <p:spPr>
          <a:xfrm>
            <a:off x="8062100" y="1787036"/>
            <a:ext cx="423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export tree to text (String)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 	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 and save it to pdf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b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savefig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</a:rPr>
              <a:t>'tree.pdf'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C5FE5-EB5C-4EBA-9EE8-C9A289D9C382}"/>
              </a:ext>
            </a:extLst>
          </p:cNvPr>
          <p:cNvSpPr txBox="1"/>
          <p:nvPr/>
        </p:nvSpPr>
        <p:spPr>
          <a:xfrm>
            <a:off x="140988" y="1182811"/>
            <a:ext cx="38976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 err="1"/>
              <a:t>Exporting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tree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</a:t>
            </a:r>
            <a:r>
              <a:rPr lang="de-DE" sz="1400" b="1" dirty="0" err="1"/>
              <a:t>text</a:t>
            </a:r>
            <a:endParaRPr lang="de-DE" sz="1400" b="1" dirty="0"/>
          </a:p>
          <a:p>
            <a:pPr lvl="1"/>
            <a:endParaRPr lang="de-DE" sz="1400" dirty="0"/>
          </a:p>
          <a:p>
            <a:pPr marL="355600" lvl="1"/>
            <a:r>
              <a:rPr lang="de-DE" sz="1400" dirty="0"/>
              <a:t>Use </a:t>
            </a:r>
            <a:r>
              <a:rPr lang="de-DE" sz="1400" dirty="0" err="1"/>
              <a:t>scikit-learn</a:t>
            </a:r>
            <a:r>
              <a:rPr lang="de-DE" sz="1400" dirty="0"/>
              <a:t> </a:t>
            </a:r>
            <a:r>
              <a:rPr lang="de-DE" sz="1400" dirty="0" err="1"/>
              <a:t>package</a:t>
            </a:r>
            <a:r>
              <a:rPr lang="de-DE" sz="1400" dirty="0"/>
              <a:t> </a:t>
            </a:r>
            <a:r>
              <a:rPr lang="de-DE" sz="1400" dirty="0" err="1"/>
              <a:t>export_text</a:t>
            </a:r>
            <a:r>
              <a:rPr lang="de-DE" sz="1400" dirty="0"/>
              <a:t>:</a:t>
            </a:r>
          </a:p>
          <a:p>
            <a:pPr marL="355600" lvl="1"/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lvl="1"/>
            <a:r>
              <a:rPr lang="de-DE" sz="1400" dirty="0" err="1"/>
              <a:t>plot_tree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requires</a:t>
            </a:r>
            <a:r>
              <a:rPr lang="de-DE" sz="1400" dirty="0"/>
              <a:t> a </a:t>
            </a:r>
            <a:r>
              <a:rPr lang="de-DE" sz="1400" dirty="0" err="1"/>
              <a:t>trained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  <a:p>
            <a:pPr marL="355600" lvl="1"/>
            <a:endParaRPr lang="de-DE" sz="1400" b="1" dirty="0"/>
          </a:p>
          <a:p>
            <a:pPr marL="355600" lvl="1"/>
            <a:r>
              <a:rPr lang="de-DE" sz="1400" b="1" dirty="0"/>
              <a:t>Syntax</a:t>
            </a:r>
            <a:r>
              <a:rPr lang="de-DE" sz="1400" dirty="0"/>
              <a:t>:</a:t>
            </a:r>
          </a:p>
          <a:p>
            <a:pPr marL="355600"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export_text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decision_tree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e-DE" sz="1400" dirty="0"/>
          </a:p>
          <a:p>
            <a:pPr marL="355600" lvl="1"/>
            <a:endParaRPr lang="de-DE" sz="1400" dirty="0"/>
          </a:p>
          <a:p>
            <a:pPr marL="355600" lvl="1"/>
            <a:r>
              <a:rPr lang="de-DE" sz="1400" dirty="0"/>
              <a:t>But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parameters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configure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output</a:t>
            </a:r>
            <a:r>
              <a:rPr lang="de-DE" sz="1400" dirty="0"/>
              <a:t> (not </a:t>
            </a:r>
            <a:r>
              <a:rPr lang="de-DE" sz="1400" dirty="0" err="1"/>
              <a:t>complete</a:t>
            </a:r>
            <a:r>
              <a:rPr lang="de-DE" sz="1400" dirty="0"/>
              <a:t>):</a:t>
            </a:r>
          </a:p>
          <a:p>
            <a:pPr marL="355600" lvl="1"/>
            <a:endParaRPr lang="de-DE" sz="1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feature_names</a:t>
            </a:r>
            <a:r>
              <a:rPr lang="de-DE" sz="1400" dirty="0"/>
              <a:t>: </a:t>
            </a:r>
            <a:r>
              <a:rPr lang="de-DE" sz="1400" i="1" dirty="0" err="1"/>
              <a:t>list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strings</a:t>
            </a:r>
            <a:r>
              <a:rPr lang="de-DE" sz="1400" i="1" dirty="0"/>
              <a:t>,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endParaRPr lang="de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D50B1A4-98D2-4529-82F5-F189BB1C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691" y="4285789"/>
            <a:ext cx="3645357" cy="24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9" grpId="0" animBg="1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krümmter Verbinder 44"/>
          <p:cNvCxnSpPr>
            <a:stCxn id="13" idx="1"/>
            <a:endCxn id="9" idx="1"/>
          </p:cNvCxnSpPr>
          <p:nvPr/>
        </p:nvCxnSpPr>
        <p:spPr>
          <a:xfrm rot="10800000">
            <a:off x="4029990" y="1712591"/>
            <a:ext cx="12158" cy="4124330"/>
          </a:xfrm>
          <a:prstGeom prst="curvedConnector3">
            <a:avLst>
              <a:gd name="adj1" fmla="val 198024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Step</a:t>
            </a:r>
            <a:r>
              <a:rPr lang="de-DE" sz="3600" dirty="0"/>
              <a:t> 4 – Model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endParaRPr lang="de-DE" sz="3600" dirty="0"/>
          </a:p>
        </p:txBody>
      </p:sp>
      <p:sp>
        <p:nvSpPr>
          <p:cNvPr id="9" name="Rechteck 8"/>
          <p:cNvSpPr/>
          <p:nvPr/>
        </p:nvSpPr>
        <p:spPr>
          <a:xfrm>
            <a:off x="4029990" y="1375389"/>
            <a:ext cx="1731900" cy="674404"/>
          </a:xfrm>
          <a:prstGeom prst="rect">
            <a:avLst/>
          </a:prstGeom>
          <a:solidFill>
            <a:srgbClr val="F68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de-DE" sz="1400" b="1" dirty="0"/>
              <a:t> an </a:t>
            </a:r>
            <a:r>
              <a:rPr lang="de-DE" sz="1400" b="1" dirty="0" err="1"/>
              <a:t>interesting</a:t>
            </a:r>
            <a:r>
              <a:rPr lang="de-DE" sz="1400" b="1" dirty="0"/>
              <a:t> </a:t>
            </a:r>
            <a:r>
              <a:rPr lang="de-DE" sz="1400" b="1" dirty="0" err="1"/>
              <a:t>question</a:t>
            </a:r>
            <a:r>
              <a:rPr lang="de-DE" sz="1400" b="1" dirty="0"/>
              <a:t>.</a:t>
            </a:r>
          </a:p>
        </p:txBody>
      </p:sp>
      <p:sp>
        <p:nvSpPr>
          <p:cNvPr id="11" name="Rechteck 10"/>
          <p:cNvSpPr/>
          <p:nvPr/>
        </p:nvSpPr>
        <p:spPr>
          <a:xfrm>
            <a:off x="4029989" y="2406472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42148" y="5499719"/>
            <a:ext cx="1731900" cy="6744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Communicate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visualize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4042148" y="4468638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Model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5" name="Rechteck 14"/>
          <p:cNvSpPr/>
          <p:nvPr/>
        </p:nvSpPr>
        <p:spPr>
          <a:xfrm>
            <a:off x="4042148" y="3437555"/>
            <a:ext cx="1731900" cy="674404"/>
          </a:xfrm>
          <a:prstGeom prst="rect">
            <a:avLst/>
          </a:prstGeom>
          <a:solidFill>
            <a:srgbClr val="F68C1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Explore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de-DE" sz="14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714495" y="2097348"/>
            <a:ext cx="0" cy="2880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5110735" y="2097348"/>
            <a:ext cx="0" cy="2880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714495" y="3123203"/>
            <a:ext cx="0" cy="288000"/>
          </a:xfrm>
          <a:prstGeom prst="straightConnector1">
            <a:avLst/>
          </a:prstGeom>
          <a:ln w="19050">
            <a:solidFill>
              <a:srgbClr val="6FAD6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110735" y="3123203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71449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110735" y="4154037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71449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110735" y="5181105"/>
            <a:ext cx="0" cy="28800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6317351" y="1307531"/>
            <a:ext cx="5111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How</a:t>
            </a:r>
            <a:r>
              <a:rPr lang="de-DE" sz="1600" dirty="0"/>
              <a:t> do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compute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interest</a:t>
            </a:r>
            <a:r>
              <a:rPr lang="de-DE" sz="1600" dirty="0"/>
              <a:t> rate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</a:t>
            </a:r>
            <a:r>
              <a:rPr lang="de-DE" sz="1600" dirty="0" err="1"/>
              <a:t>given</a:t>
            </a:r>
            <a:r>
              <a:rPr lang="de-DE" sz="1600" dirty="0"/>
              <a:t> </a:t>
            </a:r>
            <a:r>
              <a:rPr lang="de-DE" sz="1600" dirty="0" err="1"/>
              <a:t>datapoint</a:t>
            </a:r>
            <a:r>
              <a:rPr lang="de-DE" sz="1600" dirty="0"/>
              <a:t>?</a:t>
            </a:r>
          </a:p>
          <a:p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a </a:t>
            </a:r>
            <a:r>
              <a:rPr lang="de-DE" sz="1600" dirty="0" err="1"/>
              <a:t>debt-class-classifier</a:t>
            </a:r>
            <a:r>
              <a:rPr lang="de-DE" sz="1600" dirty="0"/>
              <a:t>?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317351" y="2309251"/>
            <a:ext cx="511149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got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firm. </a:t>
            </a:r>
          </a:p>
          <a:p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privacy</a:t>
            </a:r>
            <a:r>
              <a:rPr lang="de-DE" sz="1600" dirty="0"/>
              <a:t> </a:t>
            </a:r>
            <a:r>
              <a:rPr lang="de-DE" sz="1600" dirty="0" err="1"/>
              <a:t>problems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Let‘s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explore</a:t>
            </a:r>
            <a:r>
              <a:rPr lang="de-DE" sz="1600" dirty="0"/>
              <a:t>!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317351" y="3324230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Plot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anomalies</a:t>
            </a:r>
            <a:r>
              <a:rPr lang="de-DE" sz="1600" dirty="0"/>
              <a:t>?</a:t>
            </a:r>
          </a:p>
          <a:p>
            <a:r>
              <a:rPr lang="de-DE" sz="1600" dirty="0"/>
              <a:t>Are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patterns</a:t>
            </a:r>
            <a:r>
              <a:rPr lang="de-DE" sz="1600" dirty="0"/>
              <a:t>?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317351" y="4367807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Build</a:t>
            </a:r>
            <a:r>
              <a:rPr lang="de-DE" sz="1600" dirty="0"/>
              <a:t> a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/>
              <a:t>Fit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  <a:p>
            <a:r>
              <a:rPr lang="de-DE" sz="1600" b="1" dirty="0" err="1"/>
              <a:t>Validate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.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317351" y="5422805"/>
            <a:ext cx="511149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did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learn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Do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make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b="1" dirty="0">
                <a:solidFill>
                  <a:schemeClr val="bg1">
                    <a:lumMod val="95000"/>
                  </a:schemeClr>
                </a:solidFill>
              </a:rPr>
              <a:t>sense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95000"/>
                  </a:schemeClr>
                </a:solidFill>
              </a:rPr>
              <a:t>tell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1600" b="1" dirty="0" err="1">
                <a:solidFill>
                  <a:schemeClr val="bg1">
                    <a:lumMod val="95000"/>
                  </a:schemeClr>
                </a:solidFill>
              </a:rPr>
              <a:t>story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C682DE2-11F4-463D-A6AE-35E97903D8D3}"/>
              </a:ext>
            </a:extLst>
          </p:cNvPr>
          <p:cNvSpPr txBox="1">
            <a:spLocks/>
          </p:cNvSpPr>
          <p:nvPr/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72B80-E946-4464-BFE9-94ED4EE3C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2F9938A-14D1-4B9F-A1EF-A7CD7149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28" name="Date Placeholder 5">
            <a:extLst>
              <a:ext uri="{FF2B5EF4-FFF2-40B4-BE49-F238E27FC236}">
                <a16:creationId xmlns:a16="http://schemas.microsoft.com/office/drawing/2014/main" id="{C5548FED-A7DD-4F8E-9083-EC598B62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: Lending Club</a:t>
            </a:r>
            <a:br>
              <a:rPr lang="de-DE" dirty="0"/>
            </a:br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E55D-3278-47B7-9161-0D8C2F59D49B}"/>
              </a:ext>
            </a:extLst>
          </p:cNvPr>
          <p:cNvSpPr txBox="1"/>
          <p:nvPr/>
        </p:nvSpPr>
        <p:spPr>
          <a:xfrm>
            <a:off x="914401" y="1588168"/>
            <a:ext cx="10068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Assumption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Lending </a:t>
            </a:r>
            <a:r>
              <a:rPr lang="de-DE" sz="2000" dirty="0" err="1"/>
              <a:t>club</a:t>
            </a:r>
            <a:r>
              <a:rPr lang="de-DE" sz="2000" dirty="0"/>
              <a:t> </a:t>
            </a:r>
            <a:r>
              <a:rPr lang="de-DE" sz="2000" dirty="0" err="1"/>
              <a:t>uses</a:t>
            </a:r>
            <a:r>
              <a:rPr lang="de-DE" sz="2000" dirty="0"/>
              <a:t> different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assigning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rates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customer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feature an </a:t>
            </a:r>
            <a:r>
              <a:rPr lang="de-DE" sz="2000" dirty="0" err="1"/>
              <a:t>interest</a:t>
            </a:r>
            <a:r>
              <a:rPr lang="de-DE" sz="2000" dirty="0"/>
              <a:t> rate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decision tree helps us to understand the decision process for assigning interest rates to customers by rebuilding the decision process in an easy-to-interpret tree structure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2860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Trees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specifications</a:t>
            </a:r>
            <a:r>
              <a:rPr lang="de-DE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features ‘</a:t>
            </a:r>
            <a:r>
              <a:rPr lang="en-US" sz="1600" dirty="0" err="1"/>
              <a:t>dti</a:t>
            </a:r>
            <a:r>
              <a:rPr lang="en-US" sz="1600" dirty="0"/>
              <a:t>’ and ‘</a:t>
            </a:r>
            <a:r>
              <a:rPr lang="en-US" sz="1600" dirty="0" err="1"/>
              <a:t>loan_amnt</a:t>
            </a:r>
            <a:r>
              <a:rPr lang="en-US" sz="16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Use a maximum tree depth of 2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Plot the tree using the following specifications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Font size =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 fill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Include feature names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Evaluate your results and print the Mean Squared Error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7BEE5-D871-4450-92B1-C4617F5EC6F4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1: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Regression -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6812422" y="1408956"/>
            <a:ext cx="4627738" cy="5083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result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68D8B1-54A8-4FD6-875D-AB75629BD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99" y="1933838"/>
            <a:ext cx="5486400" cy="3657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98E92F-D8A3-4D71-85F8-F83A97905027}"/>
              </a:ext>
            </a:extLst>
          </p:cNvPr>
          <p:cNvSpPr/>
          <p:nvPr/>
        </p:nvSpPr>
        <p:spPr>
          <a:xfrm>
            <a:off x="6812420" y="1781725"/>
            <a:ext cx="507366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int_rate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loan_amnt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y_1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'DT: 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 = 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filled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feature_names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7A9AA-1602-4F86-9E9B-0B4CEF093945}"/>
              </a:ext>
            </a:extLst>
          </p:cNvPr>
          <p:cNvSpPr/>
          <p:nvPr/>
        </p:nvSpPr>
        <p:spPr>
          <a:xfrm>
            <a:off x="838200" y="5487953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MSE = 25.73871286007019</a:t>
            </a:r>
          </a:p>
        </p:txBody>
      </p:sp>
    </p:spTree>
    <p:extLst>
      <p:ext uri="{BB962C8B-B14F-4D97-AF65-F5344CB8AC3E}">
        <p14:creationId xmlns:p14="http://schemas.microsoft.com/office/powerpoint/2010/main" val="152066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ABE0F-F1EB-47EB-8E12-F02347D47CC4}"/>
              </a:ext>
            </a:extLst>
          </p:cNvPr>
          <p:cNvSpPr/>
          <p:nvPr/>
        </p:nvSpPr>
        <p:spPr>
          <a:xfrm>
            <a:off x="838200" y="1622515"/>
            <a:ext cx="7035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de-DE" sz="2000" b="1" dirty="0" err="1"/>
              <a:t>Decision</a:t>
            </a:r>
            <a:r>
              <a:rPr lang="de-DE" sz="2000" b="1" dirty="0"/>
              <a:t> </a:t>
            </a:r>
            <a:r>
              <a:rPr lang="de-DE" sz="2000" b="1" dirty="0" err="1"/>
              <a:t>Trees</a:t>
            </a:r>
            <a:endParaRPr lang="de-DE" sz="2000" b="1" dirty="0"/>
          </a:p>
          <a:p>
            <a:pPr marL="0" lvl="1"/>
            <a:r>
              <a:rPr lang="de-DE" sz="1600" b="1" dirty="0"/>
              <a:t>				</a:t>
            </a:r>
          </a:p>
          <a:p>
            <a:r>
              <a:rPr lang="de-DE" b="1" dirty="0"/>
              <a:t>Advantages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,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br>
              <a:rPr lang="de-DE" dirty="0"/>
            </a:br>
            <a:endParaRPr lang="de-DE" dirty="0"/>
          </a:p>
          <a:p>
            <a:r>
              <a:rPr lang="de-DE" b="1" dirty="0" err="1"/>
              <a:t>Disadvantages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large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underperform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methods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000" b="1" dirty="0"/>
              <a:t>Random Forests </a:t>
            </a:r>
            <a:r>
              <a:rPr lang="de-DE" sz="2000" dirty="0" err="1"/>
              <a:t>overcome</a:t>
            </a:r>
            <a:r>
              <a:rPr lang="de-DE" sz="2000" dirty="0"/>
              <a:t>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little</a:t>
            </a:r>
            <a:r>
              <a:rPr lang="de-DE" sz="2000" dirty="0"/>
              <a:t> extra </a:t>
            </a:r>
            <a:r>
              <a:rPr lang="de-DE" sz="2000" dirty="0" err="1"/>
              <a:t>work</a:t>
            </a:r>
            <a:endParaRPr lang="de-DE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E884C-4B12-48E4-B940-6C062572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22515"/>
            <a:ext cx="3904726" cy="2757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5730D3-78C6-4D7A-AEEB-DF916D36A92D}"/>
              </a:ext>
            </a:extLst>
          </p:cNvPr>
          <p:cNvSpPr txBox="1"/>
          <p:nvPr/>
        </p:nvSpPr>
        <p:spPr>
          <a:xfrm>
            <a:off x="9037650" y="438149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1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Random Forests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87DB4-FF9B-441D-9B24-8CEBA4A6DF12}"/>
              </a:ext>
            </a:extLst>
          </p:cNvPr>
          <p:cNvSpPr/>
          <p:nvPr/>
        </p:nvSpPr>
        <p:spPr>
          <a:xfrm>
            <a:off x="708312" y="2841456"/>
            <a:ext cx="6818644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Random Forests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16ECC-31F5-4713-A287-D8360B391A96}"/>
              </a:ext>
            </a:extLst>
          </p:cNvPr>
          <p:cNvSpPr/>
          <p:nvPr/>
        </p:nvSpPr>
        <p:spPr>
          <a:xfrm>
            <a:off x="838200" y="1267093"/>
            <a:ext cx="8468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General </a:t>
            </a:r>
            <a:r>
              <a:rPr lang="de-DE" b="1" dirty="0" err="1"/>
              <a:t>idea</a:t>
            </a:r>
            <a:endParaRPr lang="de-DE" b="1" dirty="0"/>
          </a:p>
          <a:p>
            <a:r>
              <a:rPr lang="de-DE" dirty="0" err="1"/>
              <a:t>Grow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jointly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/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dirty="0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growing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forests</a:t>
                </a:r>
                <a:endParaRPr lang="de-DE" dirty="0"/>
              </a:p>
              <a:p>
                <a:endParaRPr lang="de-DE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Randomly</a:t>
                </a:r>
                <a:r>
                  <a:rPr lang="de-DE" dirty="0"/>
                  <a:t> </a:t>
                </a:r>
                <a:r>
                  <a:rPr lang="de-DE" dirty="0" err="1"/>
                  <a:t>select</a:t>
                </a:r>
                <a:r>
                  <a:rPr lang="de-DE" dirty="0"/>
                  <a:t> a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 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70% −90% </m:t>
                    </m:r>
                  </m:oMath>
                </a14:m>
                <a:r>
                  <a:rPr lang="de-DE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de-DE" sz="12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 err="1"/>
                  <a:t>Grow</a:t>
                </a:r>
                <a:r>
                  <a:rPr lang="de-DE" dirty="0"/>
                  <a:t> a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described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section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feature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/>
                  <a:t>random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chosen</a:t>
                </a:r>
                <a:r>
                  <a:rPr lang="de-DE" dirty="0"/>
                  <a:t> </a:t>
                </a:r>
                <a:r>
                  <a:rPr lang="de-DE" dirty="0" err="1"/>
                  <a:t>anew</a:t>
                </a:r>
                <a:r>
                  <a:rPr lang="de-DE" dirty="0"/>
                  <a:t> 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. 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The Regression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trees</a:t>
                </a:r>
                <a:endParaRPr lang="de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82F10F-263D-408F-A305-8D6B7493A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3786"/>
                <a:ext cx="9464040" cy="3142399"/>
              </a:xfrm>
              <a:prstGeom prst="rect">
                <a:avLst/>
              </a:prstGeom>
              <a:blipFill>
                <a:blip r:embed="rId2"/>
                <a:stretch>
                  <a:fillRect l="-580" t="-1165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/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Therefore, each tree in the ensemble is built from a sample drawn with replacement    </a:t>
                </a:r>
              </a:p>
              <a:p>
                <a:r>
                  <a:rPr lang="en-US" sz="1100" dirty="0"/>
                  <a:t>      (i.e., a bootstrap sample) from the training set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C869D-F641-439B-A53D-F6C5292E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6061987"/>
                <a:ext cx="5181600" cy="430887"/>
              </a:xfrm>
              <a:prstGeom prst="rect">
                <a:avLst/>
              </a:prstGeom>
              <a:blipFill>
                <a:blip r:embed="rId3"/>
                <a:stretch>
                  <a:fillRect r="-211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/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 </a:t>
                </a:r>
                <a:r>
                  <a:rPr lang="de-DE" sz="1600" dirty="0" err="1"/>
                  <a:t>use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RandomForestRegressor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Scikit-learn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package</a:t>
                </a:r>
                <a:r>
                  <a:rPr lang="de-DE" sz="1600" dirty="0"/>
                  <a:t>:</a:t>
                </a:r>
              </a:p>
              <a:p>
                <a:endParaRPr lang="de-DE" sz="1600" dirty="0"/>
              </a:p>
              <a:p>
                <a:endParaRPr lang="de-DE" sz="1600" b="1" dirty="0"/>
              </a:p>
              <a:p>
                <a:endParaRPr lang="de-DE" sz="1600" b="1" dirty="0"/>
              </a:p>
              <a:p>
                <a:r>
                  <a:rPr lang="de-DE" sz="1600" b="1" dirty="0"/>
                  <a:t>Parameters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are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same </a:t>
                </a:r>
                <a:r>
                  <a:rPr lang="de-DE" sz="1600" dirty="0" err="1"/>
                  <a:t>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Decision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</a:t>
                </a:r>
                <a:r>
                  <a:rPr lang="de-DE" sz="1600" dirty="0"/>
                  <a:t>, but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have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two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n_estimators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trees</a:t>
                </a:r>
                <a:r>
                  <a:rPr lang="de-DE" sz="1600" dirty="0"/>
                  <a:t> in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forest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max_features</a:t>
                </a:r>
                <a:r>
                  <a:rPr lang="de-DE" sz="1600" dirty="0"/>
                  <a:t>: </a:t>
                </a:r>
                <a:r>
                  <a:rPr lang="de-DE" sz="1600" i="1" dirty="0" err="1"/>
                  <a:t>int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float</a:t>
                </a:r>
                <a:r>
                  <a:rPr lang="de-DE" sz="1600" i="1" dirty="0"/>
                  <a:t>, </a:t>
                </a:r>
                <a:r>
                  <a:rPr lang="de-DE" sz="1600" i="1" dirty="0" err="1"/>
                  <a:t>or</a:t>
                </a:r>
                <a:r>
                  <a:rPr lang="de-DE" sz="1600" i="1" dirty="0"/>
                  <a:t> </a:t>
                </a:r>
                <a:r>
                  <a:rPr lang="de-DE" sz="1600" i="1" dirty="0" err="1"/>
                  <a:t>string</a:t>
                </a:r>
                <a:r>
                  <a:rPr lang="de-DE" sz="1600" i="1" dirty="0"/>
                  <a:t>, </a:t>
                </a:r>
                <a:r>
                  <a:rPr lang="de-DE" sz="1600" dirty="0" err="1"/>
                  <a:t>number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features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consider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when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looking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split</a:t>
                </a:r>
                <a:r>
                  <a:rPr lang="de-DE" sz="1600" dirty="0"/>
                  <a:t>, </a:t>
                </a:r>
                <a:r>
                  <a:rPr lang="de-DE" sz="1600" dirty="0" err="1"/>
                  <a:t>default</a:t>
                </a:r>
                <a:r>
                  <a:rPr lang="de-DE" sz="1600" dirty="0"/>
                  <a:t> = n,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choose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39CD2A-56B4-4B99-8FD3-2A2834D5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1198880"/>
                <a:ext cx="5740400" cy="2589170"/>
              </a:xfrm>
              <a:prstGeom prst="rect">
                <a:avLst/>
              </a:prstGeom>
              <a:blipFill>
                <a:blip r:embed="rId2"/>
                <a:stretch>
                  <a:fillRect l="-531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RandomForestRegressor</a:t>
            </a:r>
            <a:r>
              <a:rPr lang="de-DE" dirty="0"/>
              <a:t> in Python (not </a:t>
            </a:r>
            <a:r>
              <a:rPr lang="de-DE" dirty="0" err="1"/>
              <a:t>complete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E88FD-F1C6-4F43-89EE-C0C787620E39}"/>
              </a:ext>
            </a:extLst>
          </p:cNvPr>
          <p:cNvSpPr/>
          <p:nvPr/>
        </p:nvSpPr>
        <p:spPr>
          <a:xfrm>
            <a:off x="6995302" y="1622316"/>
            <a:ext cx="4627738" cy="425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29ABB-8F6A-458E-BD0F-C44AD5D00B91}"/>
              </a:ext>
            </a:extLst>
          </p:cNvPr>
          <p:cNvSpPr txBox="1"/>
          <p:nvPr/>
        </p:nvSpPr>
        <p:spPr>
          <a:xfrm>
            <a:off x="6995300" y="162231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373CA-8FCB-4652-ACC8-6DD45BC9EABC}"/>
              </a:ext>
            </a:extLst>
          </p:cNvPr>
          <p:cNvSpPr/>
          <p:nvPr/>
        </p:nvSpPr>
        <p:spPr>
          <a:xfrm>
            <a:off x="7055636" y="2115923"/>
            <a:ext cx="45070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Data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training sample (dependent variable)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(independent variables)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testing sample (dependent variable)</a:t>
            </a:r>
          </a:p>
          <a:p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,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‘sqrt’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r2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5EE262-68A8-4C89-8758-AB1A783894B7}"/>
              </a:ext>
            </a:extLst>
          </p:cNvPr>
          <p:cNvGrpSpPr/>
          <p:nvPr/>
        </p:nvGrpSpPr>
        <p:grpSpPr>
          <a:xfrm>
            <a:off x="568960" y="3772027"/>
            <a:ext cx="5415280" cy="769441"/>
            <a:chOff x="562662" y="4754205"/>
            <a:chExt cx="5994400" cy="7694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085FAA-11E8-4192-9C75-ACD3B3894B7A}"/>
                </a:ext>
              </a:extLst>
            </p:cNvPr>
            <p:cNvSpPr/>
            <p:nvPr/>
          </p:nvSpPr>
          <p:spPr>
            <a:xfrm flipH="1">
              <a:off x="568959" y="4754880"/>
              <a:ext cx="5872480" cy="768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65FFA-0369-4678-A972-6DFCF8CE80A2}"/>
                </a:ext>
              </a:extLst>
            </p:cNvPr>
            <p:cNvSpPr/>
            <p:nvPr/>
          </p:nvSpPr>
          <p:spPr>
            <a:xfrm>
              <a:off x="562662" y="4754205"/>
              <a:ext cx="59944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/>
                <a:t>Syntax: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regr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max_depth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          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n_estimators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max_features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</a:rPr>
                <a:t>‘sqrt’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3FB46-4BC4-4A27-87F2-8FC96D5EECF1}"/>
              </a:ext>
            </a:extLst>
          </p:cNvPr>
          <p:cNvSpPr/>
          <p:nvPr/>
        </p:nvSpPr>
        <p:spPr>
          <a:xfrm>
            <a:off x="568960" y="46241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600" b="1" dirty="0"/>
              <a:t>Methods </a:t>
            </a:r>
            <a:r>
              <a:rPr lang="de-DE" sz="1600" dirty="0"/>
              <a:t>(Same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)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Build a forest of trees from the training set (X, y), X = training input samples, y = target values, returns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self,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/>
              <a:t>: Predict regression value for X, X = input samples, returns predicted values based on 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EB03C6-5D14-4257-8180-0CA293059758}"/>
              </a:ext>
            </a:extLst>
          </p:cNvPr>
          <p:cNvGrpSpPr/>
          <p:nvPr/>
        </p:nvGrpSpPr>
        <p:grpSpPr>
          <a:xfrm>
            <a:off x="625520" y="1639563"/>
            <a:ext cx="6096000" cy="426720"/>
            <a:chOff x="5365176" y="6066154"/>
            <a:chExt cx="6096000" cy="426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D08AE-C0E8-4B49-A992-B84D175A4B92}"/>
                </a:ext>
              </a:extLst>
            </p:cNvPr>
            <p:cNvSpPr/>
            <p:nvPr/>
          </p:nvSpPr>
          <p:spPr>
            <a:xfrm>
              <a:off x="5365176" y="6066154"/>
              <a:ext cx="5470480" cy="42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36F9-44E9-426F-99AE-764F11298CEB}"/>
                </a:ext>
              </a:extLst>
            </p:cNvPr>
            <p:cNvSpPr/>
            <p:nvPr/>
          </p:nvSpPr>
          <p:spPr>
            <a:xfrm>
              <a:off x="5365176" y="6148097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sklearn</a:t>
              </a:r>
              <a:r>
                <a:rPr 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ensemble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RandomForestRegressor</a:t>
              </a:r>
              <a:endParaRPr lang="en-US" sz="14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6BFEAE-E550-4C80-9964-E82D6B8A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910772" cy="4492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knowledge</a:t>
            </a:r>
            <a:r>
              <a:rPr lang="de-DE" sz="1800" dirty="0"/>
              <a:t> </a:t>
            </a:r>
            <a:r>
              <a:rPr lang="de-DE" sz="1800" dirty="0" err="1"/>
              <a:t>about</a:t>
            </a:r>
            <a:r>
              <a:rPr lang="de-DE" sz="1800" dirty="0"/>
              <a:t> Random Forests and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code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Exercise</a:t>
            </a:r>
            <a:r>
              <a:rPr lang="de-DE" sz="1800" dirty="0"/>
              <a:t> 1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train</a:t>
            </a:r>
            <a:r>
              <a:rPr lang="de-DE" sz="1800" dirty="0"/>
              <a:t> a Random Forest Regression </a:t>
            </a:r>
            <a:r>
              <a:rPr lang="de-DE" sz="1800" dirty="0" err="1"/>
              <a:t>model</a:t>
            </a:r>
            <a:endParaRPr lang="de-DE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Start </a:t>
            </a:r>
            <a:r>
              <a:rPr lang="de-DE" sz="1600" dirty="0" err="1"/>
              <a:t>with</a:t>
            </a:r>
            <a:r>
              <a:rPr lang="de-DE" sz="1600" dirty="0"/>
              <a:t> 50 </a:t>
            </a:r>
            <a:r>
              <a:rPr lang="de-DE" sz="1600" dirty="0" err="1"/>
              <a:t>trees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forest</a:t>
            </a:r>
            <a:r>
              <a:rPr lang="de-DE" sz="1600" dirty="0"/>
              <a:t> and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Exercise</a:t>
            </a:r>
            <a:r>
              <a:rPr lang="de-DE" sz="1600" dirty="0"/>
              <a:t> 1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Use different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max_depth</a:t>
            </a:r>
            <a:r>
              <a:rPr lang="de-DE" sz="1800" dirty="0"/>
              <a:t> and </a:t>
            </a:r>
            <a:r>
              <a:rPr lang="de-DE" sz="1800" dirty="0" err="1"/>
              <a:t>n_estimators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minimize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MSE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Include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features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and </a:t>
            </a:r>
            <a:r>
              <a:rPr lang="de-DE" sz="1800" dirty="0" err="1"/>
              <a:t>try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1B055-6E05-40DA-9D27-A38D9A5F3D7E}"/>
              </a:ext>
            </a:extLst>
          </p:cNvPr>
          <p:cNvSpPr/>
          <p:nvPr/>
        </p:nvSpPr>
        <p:spPr>
          <a:xfrm>
            <a:off x="6812422" y="1408956"/>
            <a:ext cx="4627738" cy="4707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716F-2C27-4A62-8234-9AF34E515817}"/>
              </a:ext>
            </a:extLst>
          </p:cNvPr>
          <p:cNvSpPr txBox="1"/>
          <p:nvPr/>
        </p:nvSpPr>
        <p:spPr>
          <a:xfrm>
            <a:off x="6812420" y="1408955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skeleton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A0587-2D9B-4BFB-A50C-6AB68576CBB6}"/>
              </a:ext>
            </a:extLst>
          </p:cNvPr>
          <p:cNvSpPr/>
          <p:nvPr/>
        </p:nvSpPr>
        <p:spPr>
          <a:xfrm>
            <a:off x="6812420" y="181336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DecisionTreeRegressor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plot_tree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plot tree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72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Exercise</a:t>
            </a:r>
            <a:r>
              <a:rPr lang="de-DE" dirty="0"/>
              <a:t> 2: Random Forest Regression -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5A8CA-EE48-4AA4-AF6D-25277CB7E351}"/>
              </a:ext>
            </a:extLst>
          </p:cNvPr>
          <p:cNvSpPr/>
          <p:nvPr/>
        </p:nvSpPr>
        <p:spPr>
          <a:xfrm>
            <a:off x="844908" y="1235958"/>
            <a:ext cx="4627738" cy="525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1DAB-5B95-4F04-8364-908ED5456F41}"/>
              </a:ext>
            </a:extLst>
          </p:cNvPr>
          <p:cNvSpPr txBox="1"/>
          <p:nvPr/>
        </p:nvSpPr>
        <p:spPr>
          <a:xfrm>
            <a:off x="844906" y="1235957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</a:t>
            </a:r>
            <a:r>
              <a:rPr lang="de-DE" dirty="0" err="1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D7A9AA-1602-4F86-9E9B-0B4CEF093945}"/>
                  </a:ext>
                </a:extLst>
              </p:cNvPr>
              <p:cNvSpPr/>
              <p:nvPr/>
            </p:nvSpPr>
            <p:spPr>
              <a:xfrm>
                <a:off x="6217537" y="2848753"/>
                <a:ext cx="4602863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parameter grid with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max_depth</a:t>
                </a:r>
                <a:r>
                  <a:rPr lang="en-US" dirty="0"/>
                  <a:t> =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n_estimators</a:t>
                </a:r>
                <a:r>
                  <a:rPr lang="en-US" dirty="0"/>
                  <a:t> = [50, 100, 200, 300, 400, 500]</a:t>
                </a:r>
              </a:p>
              <a:p>
                <a:endParaRPr lang="en-US" dirty="0"/>
              </a:p>
              <a:p>
                <a:r>
                  <a:rPr lang="en-US" dirty="0"/>
                  <a:t>Best results:</a:t>
                </a:r>
              </a:p>
              <a:p>
                <a:r>
                  <a:rPr lang="en-US" dirty="0"/>
                  <a:t>MSE = 25.551222580792064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0. 042095343702232335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D7A9AA-1602-4F86-9E9B-0B4CEF093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37" y="2848753"/>
                <a:ext cx="4602863" cy="2031325"/>
              </a:xfrm>
              <a:prstGeom prst="rect">
                <a:avLst/>
              </a:prstGeom>
              <a:blipFill>
                <a:blip r:embed="rId3"/>
                <a:stretch>
                  <a:fillRect l="-1192" t="-1497" r="-132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5889BDD-4C82-47C1-8030-EB1CADA1D593}"/>
              </a:ext>
            </a:extLst>
          </p:cNvPr>
          <p:cNvSpPr/>
          <p:nvPr/>
        </p:nvSpPr>
        <p:spPr>
          <a:xfrm>
            <a:off x="838200" y="1605288"/>
            <a:ext cx="4404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packages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ensemble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model_selection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'dataset_small.csv’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fill missing values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select X and y from data set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int_rate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data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dti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loan_amnt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get random train and test data from data set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Configure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RandomForestRegressor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'sqrt’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Fit regression model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y_1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regr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9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</a:rPr>
              <a:t># evaluation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mean_squared_error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r2_1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r2_score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y_1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'RF: </a:t>
            </a:r>
            <a:r>
              <a:rPr lang="en-US" sz="9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mse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 = 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mse1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</a:rPr>
              <a:t>' r2 = '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str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r2_1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31487A-D2AE-49AE-AEF4-072ABA1E0E4D}"/>
                  </a:ext>
                </a:extLst>
              </p:cNvPr>
              <p:cNvSpPr/>
              <p:nvPr/>
            </p:nvSpPr>
            <p:spPr>
              <a:xfrm>
                <a:off x="6217537" y="1468845"/>
                <a:ext cx="3352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MSE = 25.552141676526368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0.04206088718725787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31487A-D2AE-49AE-AEF4-072ABA1E0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37" y="1468845"/>
                <a:ext cx="3352800" cy="646331"/>
              </a:xfrm>
              <a:prstGeom prst="rect">
                <a:avLst/>
              </a:prstGeom>
              <a:blipFill>
                <a:blip r:embed="rId4"/>
                <a:stretch>
                  <a:fillRect l="-163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7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C6826B4-A022-453F-829C-9851FCED5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4560" y="1330960"/>
            <a:ext cx="5349240" cy="4126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>
            <a:noAutofit/>
          </a:bodyPr>
          <a:lstStyle/>
          <a:p>
            <a:r>
              <a:rPr lang="de-DE" sz="2800" dirty="0"/>
              <a:t>Outlook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5"/>
            <a:ext cx="2743200" cy="283945"/>
          </a:xfrm>
        </p:spPr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67CF7-B951-44B3-B15A-87FC05973995}"/>
              </a:ext>
            </a:extLst>
          </p:cNvPr>
          <p:cNvSpPr txBox="1"/>
          <p:nvPr/>
        </p:nvSpPr>
        <p:spPr>
          <a:xfrm>
            <a:off x="838200" y="133096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 err="1"/>
              <a:t>optimizing</a:t>
            </a:r>
            <a:r>
              <a:rPr lang="de-DE" dirty="0"/>
              <a:t> 1 </a:t>
            </a:r>
            <a:r>
              <a:rPr lang="de-DE" dirty="0" err="1"/>
              <a:t>hyperparameter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2FBB5-90F5-4002-840B-B6C860FD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923"/>
            <a:ext cx="3904726" cy="2757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D7808-F237-44BD-B004-95AC54FC636C}"/>
              </a:ext>
            </a:extLst>
          </p:cNvPr>
          <p:cNvSpPr txBox="1"/>
          <p:nvPr/>
        </p:nvSpPr>
        <p:spPr>
          <a:xfrm>
            <a:off x="1675087" y="4995636"/>
            <a:ext cx="2136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56540-A5A6-435F-9722-02C4FD09BA70}"/>
              </a:ext>
            </a:extLst>
          </p:cNvPr>
          <p:cNvSpPr txBox="1"/>
          <p:nvPr/>
        </p:nvSpPr>
        <p:spPr>
          <a:xfrm>
            <a:off x="6375400" y="1330960"/>
            <a:ext cx="473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Hyperparameter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Random Forest</a:t>
            </a:r>
            <a:br>
              <a:rPr lang="de-DE" dirty="0"/>
            </a:br>
            <a:r>
              <a:rPr lang="de-DE" dirty="0" err="1"/>
              <a:t>optimizing</a:t>
            </a:r>
            <a:r>
              <a:rPr lang="de-DE" dirty="0"/>
              <a:t> 2 </a:t>
            </a:r>
            <a:r>
              <a:rPr lang="de-DE" dirty="0" err="1"/>
              <a:t>hyperparameters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4B04-F590-44CA-BAD6-AF3483B11487}"/>
              </a:ext>
            </a:extLst>
          </p:cNvPr>
          <p:cNvSpPr txBox="1"/>
          <p:nvPr/>
        </p:nvSpPr>
        <p:spPr>
          <a:xfrm>
            <a:off x="1166743" y="5692512"/>
            <a:ext cx="31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21.3699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9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2C94-DCF6-4AF6-B1AD-9E59063E75EA}"/>
              </a:ext>
            </a:extLst>
          </p:cNvPr>
          <p:cNvSpPr txBox="1"/>
          <p:nvPr/>
        </p:nvSpPr>
        <p:spPr>
          <a:xfrm>
            <a:off x="6794814" y="5604557"/>
            <a:ext cx="390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Minimum MSE </a:t>
            </a:r>
            <a:r>
              <a:rPr lang="de-DE" dirty="0" err="1"/>
              <a:t>of</a:t>
            </a:r>
            <a:r>
              <a:rPr lang="de-DE" dirty="0"/>
              <a:t> 20.7431 at</a:t>
            </a:r>
            <a:br>
              <a:rPr lang="de-DE" dirty="0"/>
            </a:br>
            <a:r>
              <a:rPr lang="de-DE" dirty="0" err="1"/>
              <a:t>max_depth</a:t>
            </a:r>
            <a:r>
              <a:rPr lang="de-DE" dirty="0"/>
              <a:t> = 21, </a:t>
            </a:r>
            <a:r>
              <a:rPr lang="de-DE" dirty="0" err="1"/>
              <a:t>n_estimators</a:t>
            </a:r>
            <a:r>
              <a:rPr lang="de-DE" dirty="0"/>
              <a:t> = 500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176-0A86-49CA-B526-538D64EF56AD}"/>
              </a:ext>
            </a:extLst>
          </p:cNvPr>
          <p:cNvSpPr txBox="1"/>
          <p:nvPr/>
        </p:nvSpPr>
        <p:spPr>
          <a:xfrm>
            <a:off x="7453665" y="4935738"/>
            <a:ext cx="223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Random Forest </a:t>
            </a:r>
            <a:r>
              <a:rPr lang="de-DE" sz="1200" dirty="0" err="1"/>
              <a:t>using</a:t>
            </a:r>
            <a:r>
              <a:rPr lang="de-DE" sz="1200" dirty="0"/>
              <a:t> 12 </a:t>
            </a:r>
            <a:r>
              <a:rPr lang="de-DE" sz="1200" dirty="0" err="1"/>
              <a:t>features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Lending Club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705C0-0230-436B-A4BC-CE9B35C77074}"/>
              </a:ext>
            </a:extLst>
          </p:cNvPr>
          <p:cNvSpPr txBox="1"/>
          <p:nvPr/>
        </p:nvSpPr>
        <p:spPr>
          <a:xfrm>
            <a:off x="10124440" y="2544042"/>
            <a:ext cx="695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571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BE273-C62B-4640-80EA-7F795E62692A}"/>
              </a:ext>
            </a:extLst>
          </p:cNvPr>
          <p:cNvSpPr/>
          <p:nvPr/>
        </p:nvSpPr>
        <p:spPr>
          <a:xfrm>
            <a:off x="2551988" y="2148840"/>
            <a:ext cx="2973224" cy="28265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 possible </a:t>
            </a:r>
            <a:r>
              <a:rPr lang="de-DE" dirty="0" err="1"/>
              <a:t>manifestations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CB288-2D77-4691-B2E7-54AD65E77DD4}"/>
              </a:ext>
            </a:extLst>
          </p:cNvPr>
          <p:cNvSpPr/>
          <p:nvPr/>
        </p:nvSpPr>
        <p:spPr>
          <a:xfrm>
            <a:off x="3618787" y="3302166"/>
            <a:ext cx="1676400" cy="142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6F7B6-96D5-49D7-8E82-B96B84D47361}"/>
              </a:ext>
            </a:extLst>
          </p:cNvPr>
          <p:cNvCxnSpPr>
            <a:cxnSpLocks/>
          </p:cNvCxnSpPr>
          <p:nvPr/>
        </p:nvCxnSpPr>
        <p:spPr>
          <a:xfrm>
            <a:off x="5132817" y="4015027"/>
            <a:ext cx="1562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8BC5-DC7F-4616-9D48-084E39884469}"/>
              </a:ext>
            </a:extLst>
          </p:cNvPr>
          <p:cNvSpPr/>
          <p:nvPr/>
        </p:nvSpPr>
        <p:spPr>
          <a:xfrm>
            <a:off x="6857287" y="3720569"/>
            <a:ext cx="1931350" cy="5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2462D6-B209-42E5-9231-CA36E985590D}"/>
              </a:ext>
            </a:extLst>
          </p:cNvPr>
          <p:cNvCxnSpPr/>
          <p:nvPr/>
        </p:nvCxnSpPr>
        <p:spPr>
          <a:xfrm rot="10800000">
            <a:off x="5439753" y="2915826"/>
            <a:ext cx="2238998" cy="646275"/>
          </a:xfrm>
          <a:prstGeom prst="bentConnector3">
            <a:avLst>
              <a:gd name="adj1" fmla="val 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0CB05C-5437-47CF-A53B-D690363347D7}"/>
              </a:ext>
            </a:extLst>
          </p:cNvPr>
          <p:cNvSpPr txBox="1"/>
          <p:nvPr/>
        </p:nvSpPr>
        <p:spPr>
          <a:xfrm>
            <a:off x="6086333" y="2572693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explains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E4BB7D-3831-473E-8D67-435BE216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 I: Simple Model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C00C-186D-487F-8E15-B336C709DE42}"/>
              </a:ext>
            </a:extLst>
          </p:cNvPr>
          <p:cNvSpPr txBox="1"/>
          <p:nvPr/>
        </p:nvSpPr>
        <p:spPr>
          <a:xfrm>
            <a:off x="406400" y="1605280"/>
            <a:ext cx="1137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James, G.; Witten, D.; Hastie, T.; </a:t>
            </a:r>
            <a:r>
              <a:rPr lang="en-US" dirty="0" err="1"/>
              <a:t>Tibshirani</a:t>
            </a:r>
            <a:r>
              <a:rPr lang="en-US" dirty="0"/>
              <a:t>, R.: An Introduction to statistical learning with Applications in R. 2013.</a:t>
            </a:r>
          </a:p>
          <a:p>
            <a:endParaRPr lang="de-DE" dirty="0"/>
          </a:p>
          <a:p>
            <a:r>
              <a:rPr lang="de-DE" dirty="0" err="1"/>
              <a:t>Chakraborty</a:t>
            </a:r>
            <a:r>
              <a:rPr lang="de-DE" dirty="0"/>
              <a:t>, C.; Joseph, A.: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at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banks</a:t>
            </a:r>
            <a:r>
              <a:rPr lang="de-DE" dirty="0"/>
              <a:t>. </a:t>
            </a:r>
            <a:r>
              <a:rPr lang="de-DE" dirty="0" err="1"/>
              <a:t>Staff</a:t>
            </a:r>
            <a:r>
              <a:rPr lang="de-DE" dirty="0"/>
              <a:t> Working Paper </a:t>
            </a:r>
            <a:r>
              <a:rPr lang="de-DE" dirty="0" err="1"/>
              <a:t>No</a:t>
            </a:r>
            <a:r>
              <a:rPr lang="de-DE" dirty="0"/>
              <a:t>. 674. Bank </a:t>
            </a:r>
            <a:r>
              <a:rPr lang="de-DE" dirty="0" err="1"/>
              <a:t>of</a:t>
            </a:r>
            <a:r>
              <a:rPr lang="de-DE" dirty="0"/>
              <a:t> England. URL: </a:t>
            </a:r>
            <a:r>
              <a:rPr lang="de-DE" dirty="0">
                <a:hlinkClick r:id="rId2"/>
              </a:rPr>
              <a:t>https://www.bankofengland.co.uk/-/media/boe/files/working-paper/2017/machine-learning-at-central-banks.pdf?la=en&amp;hash=EF5C4AC6E7D7BDC1D68A4BD865EEF3D7EE5D7806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Protopapas</a:t>
            </a:r>
            <a:r>
              <a:rPr lang="de-DE" dirty="0"/>
              <a:t>, P.; Rader, K.; Dave, R.; Levine, M.: Data Science 1, </a:t>
            </a:r>
            <a:r>
              <a:rPr lang="de-DE" dirty="0" err="1"/>
              <a:t>Lecture</a:t>
            </a:r>
            <a:r>
              <a:rPr lang="de-DE" dirty="0"/>
              <a:t> #15: Regression </a:t>
            </a:r>
            <a:r>
              <a:rPr lang="de-DE" dirty="0" err="1"/>
              <a:t>Trees</a:t>
            </a:r>
            <a:r>
              <a:rPr lang="de-DE" dirty="0"/>
              <a:t> &amp; Random Forests. </a:t>
            </a:r>
            <a:r>
              <a:rPr lang="de-DE" dirty="0" err="1"/>
              <a:t>Lecture</a:t>
            </a:r>
            <a:r>
              <a:rPr lang="de-DE" dirty="0"/>
              <a:t> Notes. URL: </a:t>
            </a:r>
            <a:r>
              <a:rPr lang="en-US" dirty="0">
                <a:hlinkClick r:id="rId3"/>
              </a:rPr>
              <a:t>https://harvard-iacs.github.io/2017-CS109A/lectures/lecture15/presentation/lecture15_RandomForest.pdf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learn homepage:</a:t>
            </a:r>
          </a:p>
          <a:p>
            <a:r>
              <a:rPr lang="en-US" dirty="0">
                <a:hlinkClick r:id="rId4"/>
              </a:rPr>
              <a:t>https://scikit-learn.org/stable/modules/tree.html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https://scikit-learn.org/stable/modules/generated/sklearn.tree.DecisionTreeRegressor.html</a:t>
            </a:r>
            <a:endParaRPr lang="en-US" dirty="0"/>
          </a:p>
          <a:p>
            <a:r>
              <a:rPr lang="en-US" dirty="0">
                <a:hlinkClick r:id="rId6"/>
              </a:rPr>
              <a:t>https://scikit-learn.org/stable/modules/generated/sklearn.tree.export_text.html </a:t>
            </a:r>
          </a:p>
          <a:p>
            <a:r>
              <a:rPr lang="en-US" dirty="0">
                <a:hlinkClick r:id="rId6"/>
              </a:rPr>
              <a:t>https://scikit-learn.org/stable/modules/generated/sklearn.tree.plot_tree.html</a:t>
            </a:r>
          </a:p>
          <a:p>
            <a:r>
              <a:rPr lang="en-US" dirty="0">
                <a:hlinkClick r:id="rId6"/>
              </a:rPr>
              <a:t>https://scikit-learn.org/stable/modules/ensemble.html</a:t>
            </a:r>
          </a:p>
          <a:p>
            <a:r>
              <a:rPr lang="en-US" dirty="0">
                <a:hlinkClick r:id="rId6"/>
              </a:rPr>
              <a:t>https://scikit-learn.org/stable/modules/generated/sklearn.ensemble.RandomForestRegressor.html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 txBox="1">
            <a:spLocks/>
          </p:cNvSpPr>
          <p:nvPr/>
        </p:nvSpPr>
        <p:spPr>
          <a:xfrm>
            <a:off x="838200" y="396240"/>
            <a:ext cx="8610600" cy="619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/>
              <a:t>How</a:t>
            </a:r>
            <a:r>
              <a:rPr lang="de-DE" sz="3600" dirty="0"/>
              <a:t> do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model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/ </a:t>
            </a:r>
            <a:r>
              <a:rPr lang="de-DE" sz="3600" dirty="0" err="1"/>
              <a:t>learn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BA3B6-5475-4095-B04E-2945250B0819}"/>
              </a:ext>
            </a:extLst>
          </p:cNvPr>
          <p:cNvSpPr/>
          <p:nvPr/>
        </p:nvSpPr>
        <p:spPr>
          <a:xfrm>
            <a:off x="838200" y="949496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vs.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AA6CA-31E8-4DA7-A9D6-3A7246840747}"/>
              </a:ext>
            </a:extLst>
          </p:cNvPr>
          <p:cNvSpPr txBox="1"/>
          <p:nvPr/>
        </p:nvSpPr>
        <p:spPr>
          <a:xfrm>
            <a:off x="838200" y="2090172"/>
            <a:ext cx="10105724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68C1F"/>
            </a:solidFill>
          </a:ln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b="1" dirty="0" err="1"/>
              <a:t>Unsupervised</a:t>
            </a:r>
            <a:r>
              <a:rPr lang="de-DE" sz="2400" b="1" dirty="0"/>
              <a:t> Learning: The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has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 </a:t>
            </a:r>
            <a:r>
              <a:rPr lang="de-DE" sz="2400" b="1" dirty="0" err="1"/>
              <a:t>target</a:t>
            </a:r>
            <a:r>
              <a:rPr lang="de-DE" sz="2400" b="1" dirty="0"/>
              <a:t>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explore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find 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intrinsic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in </a:t>
            </a:r>
            <a:r>
              <a:rPr lang="de-DE" sz="2400" dirty="0" err="1"/>
              <a:t>it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b="1" dirty="0" err="1"/>
              <a:t>Supervised</a:t>
            </a:r>
            <a:r>
              <a:rPr lang="de-DE" sz="2400" b="1" dirty="0"/>
              <a:t> Learning: Discover </a:t>
            </a:r>
            <a:r>
              <a:rPr lang="de-DE" sz="2400" b="1" dirty="0" err="1"/>
              <a:t>patterns</a:t>
            </a:r>
            <a:r>
              <a:rPr lang="de-DE" sz="2400" b="1" dirty="0"/>
              <a:t> in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that</a:t>
            </a:r>
            <a:r>
              <a:rPr lang="de-DE" sz="2400" b="1" dirty="0"/>
              <a:t> </a:t>
            </a:r>
            <a:r>
              <a:rPr lang="de-DE" sz="2400" b="1" dirty="0" err="1"/>
              <a:t>relate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attributes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a </a:t>
            </a:r>
            <a:r>
              <a:rPr lang="de-DE" sz="2400" b="1" dirty="0" err="1"/>
              <a:t>target</a:t>
            </a:r>
            <a:r>
              <a:rPr lang="de-DE" sz="2400" b="1" dirty="0"/>
              <a:t> (</a:t>
            </a:r>
            <a:r>
              <a:rPr lang="de-DE" sz="2400" b="1" dirty="0" err="1"/>
              <a:t>class</a:t>
            </a:r>
            <a:r>
              <a:rPr lang="de-DE" sz="2400" b="1" dirty="0"/>
              <a:t>) </a:t>
            </a:r>
            <a:r>
              <a:rPr lang="de-DE" sz="2400" b="1" dirty="0" err="1"/>
              <a:t>attribute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These </a:t>
            </a:r>
            <a:r>
              <a:rPr lang="de-DE" sz="2400" dirty="0" err="1"/>
              <a:t>patterns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utilized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target</a:t>
            </a:r>
            <a:r>
              <a:rPr lang="de-DE" sz="2400" dirty="0"/>
              <a:t> </a:t>
            </a:r>
            <a:r>
              <a:rPr lang="de-DE" sz="2400" dirty="0" err="1"/>
              <a:t>attribute</a:t>
            </a:r>
            <a:r>
              <a:rPr lang="de-DE" sz="2400" dirty="0"/>
              <a:t> in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instances</a:t>
            </a:r>
            <a:endParaRPr lang="de-DE" sz="2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46395-1FA1-4E7D-957F-EB76E59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671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Unsupervised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: Clustering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E5A3D-18F7-4C50-B0A1-8CF2805DC20F}"/>
              </a:ext>
            </a:extLst>
          </p:cNvPr>
          <p:cNvSpPr/>
          <p:nvPr/>
        </p:nvSpPr>
        <p:spPr>
          <a:xfrm>
            <a:off x="558800" y="1873071"/>
            <a:ext cx="49987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Goal: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associations</a:t>
            </a:r>
            <a:r>
              <a:rPr lang="de-DE" dirty="0"/>
              <a:t>, i.e.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Applications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Recommending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grouping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DB27-9F87-4D11-9178-876E8BBA93F7}"/>
              </a:ext>
            </a:extLst>
          </p:cNvPr>
          <p:cNvSpPr/>
          <p:nvPr/>
        </p:nvSpPr>
        <p:spPr>
          <a:xfrm>
            <a:off x="5847540" y="18990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Imagine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and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.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E75AE7-B214-4CE1-A7D1-FD11D7DC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0" y="2957974"/>
            <a:ext cx="2686425" cy="24863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D14411-259F-4EFD-A634-470EA4B9DF91}"/>
              </a:ext>
            </a:extLst>
          </p:cNvPr>
          <p:cNvSpPr/>
          <p:nvPr/>
        </p:nvSpPr>
        <p:spPr>
          <a:xfrm>
            <a:off x="8143265" y="3333324"/>
            <a:ext cx="68072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B19600-BEB3-4E09-B90C-9F4583C7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80" y="3072290"/>
            <a:ext cx="3010320" cy="2372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0A551-BE39-49EC-AE85-01739D419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54" y="3402173"/>
            <a:ext cx="1209844" cy="9050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E42C4A-F417-4254-8A7A-B0ACB6944C1A}"/>
              </a:ext>
            </a:extLst>
          </p:cNvPr>
          <p:cNvSpPr/>
          <p:nvPr/>
        </p:nvSpPr>
        <p:spPr>
          <a:xfrm>
            <a:off x="6096000" y="5444346"/>
            <a:ext cx="5847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89AE7-0E6D-40FA-8CCB-A152E0960604}"/>
              </a:ext>
            </a:extLst>
          </p:cNvPr>
          <p:cNvSpPr/>
          <p:nvPr/>
        </p:nvSpPr>
        <p:spPr>
          <a:xfrm>
            <a:off x="0" y="6319908"/>
            <a:ext cx="10474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https://towardsdatascience.com/unsupervised-machine-learning-clustering-analysis-d40f2b34ae7e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7A1DCF-9DBC-4180-8367-2303274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E8F19F57-26B2-4A51-8FBE-6112AE24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/>
          <a:p>
            <a:r>
              <a:rPr lang="en-US"/>
              <a:t>22.12.2021</a:t>
            </a:r>
            <a:endParaRPr lang="en-US" dirty="0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1235256F-92EA-4C8B-80F0-00C8222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1: Classification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5A820-56AE-4012-8B78-F95392F81725}"/>
              </a:ext>
            </a:extLst>
          </p:cNvPr>
          <p:cNvSpPr txBox="1"/>
          <p:nvPr/>
        </p:nvSpPr>
        <p:spPr>
          <a:xfrm>
            <a:off x="461474" y="1953455"/>
            <a:ext cx="5161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Target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categorial</a:t>
            </a:r>
            <a:r>
              <a:rPr lang="de-DE" dirty="0"/>
              <a:t> (a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), </a:t>
            </a:r>
            <a:br>
              <a:rPr lang="en-US" dirty="0"/>
            </a:br>
            <a:r>
              <a:rPr lang="en-US" dirty="0"/>
              <a:t>e.g. the genre of a video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Train a model that detects patterns in the data in order to assign observations to one of theses classes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7E2-9958-4B3B-AF89-CCC2F89DAE1C}"/>
              </a:ext>
            </a:extLst>
          </p:cNvPr>
          <p:cNvSpPr txBox="1"/>
          <p:nvPr/>
        </p:nvSpPr>
        <p:spPr>
          <a:xfrm>
            <a:off x="461474" y="3769362"/>
            <a:ext cx="4575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game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FE209D-F66B-46BB-8688-A87991472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61" y="1815118"/>
            <a:ext cx="4462013" cy="29488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2C9EA-AECA-47E1-A618-E3688C1E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639"/>
            <a:ext cx="724454" cy="2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3D889F-1B71-47E7-AE16-10FF15017B58}"/>
              </a:ext>
            </a:extLst>
          </p:cNvPr>
          <p:cNvSpPr txBox="1"/>
          <p:nvPr/>
        </p:nvSpPr>
        <p:spPr>
          <a:xfrm>
            <a:off x="6000079" y="4763927"/>
            <a:ext cx="78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Genres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D9A7A-4FD0-4E01-8BFE-B468D2298497}"/>
              </a:ext>
            </a:extLst>
          </p:cNvPr>
          <p:cNvSpPr txBox="1"/>
          <p:nvPr/>
        </p:nvSpPr>
        <p:spPr>
          <a:xfrm>
            <a:off x="9160598" y="476392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Games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9A739C-B270-4CFC-942E-BDACB36C9EF7}"/>
              </a:ext>
            </a:extLst>
          </p:cNvPr>
          <p:cNvSpPr/>
          <p:nvPr/>
        </p:nvSpPr>
        <p:spPr>
          <a:xfrm>
            <a:off x="7540661" y="2452643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5E21C-FE38-4EF8-B6FD-D1C526290027}"/>
              </a:ext>
            </a:extLst>
          </p:cNvPr>
          <p:cNvSpPr/>
          <p:nvPr/>
        </p:nvSpPr>
        <p:spPr>
          <a:xfrm>
            <a:off x="7540660" y="4519660"/>
            <a:ext cx="928221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2D5E-76C5-428A-AC7C-5C23BCE9D5BE}"/>
              </a:ext>
            </a:extLst>
          </p:cNvPr>
          <p:cNvSpPr/>
          <p:nvPr/>
        </p:nvSpPr>
        <p:spPr>
          <a:xfrm>
            <a:off x="11219731" y="2452643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B210C-2F33-40C2-BF95-5D56C6C60FF6}"/>
              </a:ext>
            </a:extLst>
          </p:cNvPr>
          <p:cNvSpPr/>
          <p:nvPr/>
        </p:nvSpPr>
        <p:spPr>
          <a:xfrm>
            <a:off x="11219730" y="4519659"/>
            <a:ext cx="656073" cy="213645"/>
          </a:xfrm>
          <a:prstGeom prst="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0A356-7EE5-4438-9DE6-C325B561B3F1}"/>
              </a:ext>
            </a:extLst>
          </p:cNvPr>
          <p:cNvSpPr txBox="1"/>
          <p:nvPr/>
        </p:nvSpPr>
        <p:spPr>
          <a:xfrm>
            <a:off x="1266332" y="5695122"/>
            <a:ext cx="871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Games </a:t>
            </a:r>
            <a:r>
              <a:rPr lang="de-DE" dirty="0" err="1">
                <a:sym typeface="Wingdings" panose="05000000000000000000" pitchFamily="2" charset="2"/>
              </a:rPr>
              <a:t>having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Kart</a:t>
            </a:r>
            <a:r>
              <a:rPr lang="de-DE" dirty="0">
                <a:sym typeface="Wingdings" panose="05000000000000000000" pitchFamily="2" charset="2"/>
              </a:rPr>
              <a:t>“ in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„Racing“ </a:t>
            </a:r>
            <a:r>
              <a:rPr lang="de-DE" dirty="0" err="1">
                <a:sym typeface="Wingdings" panose="05000000000000000000" pitchFamily="2" charset="2"/>
              </a:rPr>
              <a:t>genre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301B6F-2AE6-490C-A23B-8F8D6A6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3586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7638B8-DC1C-40B7-8891-A435AD4C6F39}"/>
              </a:ext>
            </a:extLst>
          </p:cNvPr>
          <p:cNvCxnSpPr>
            <a:cxnSpLocks/>
          </p:cNvCxnSpPr>
          <p:nvPr/>
        </p:nvCxnSpPr>
        <p:spPr>
          <a:xfrm>
            <a:off x="8733802" y="3356663"/>
            <a:ext cx="0" cy="282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BD6AC0DB-6CEC-447C-9A50-0B1EB0EE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102" y="1532106"/>
            <a:ext cx="5518237" cy="3793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8640216-8329-4131-8A23-C53E471ED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738" y="1570606"/>
            <a:ext cx="5486400" cy="3771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Learning </a:t>
            </a:r>
            <a:r>
              <a:rPr lang="de-DE" dirty="0" err="1"/>
              <a:t>Example</a:t>
            </a:r>
            <a:r>
              <a:rPr lang="de-DE" dirty="0"/>
              <a:t> 2: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/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b="1" dirty="0" err="1"/>
                  <a:t>continuous</a:t>
                </a:r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e.g. Global Sales in 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Goal</a:t>
                </a:r>
                <a:r>
                  <a:rPr lang="de-DE" dirty="0"/>
                  <a:t>: Find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explaining</a:t>
                </a:r>
                <a:r>
                  <a:rPr lang="de-DE" dirty="0"/>
                  <a:t> variables</a:t>
                </a:r>
                <a:br>
                  <a:rPr lang="de-DE" dirty="0"/>
                </a:b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 </a:t>
                </a:r>
                <a:r>
                  <a:rPr lang="de-DE" dirty="0" err="1"/>
                  <a:t>two</a:t>
                </a:r>
                <a:r>
                  <a:rPr lang="de-DE" dirty="0"/>
                  <a:t>-dimensional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ß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br>
                  <a:rPr lang="de-DE" b="0" dirty="0"/>
                </a:br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83F324-AB88-4D8B-8D3D-25BC2F8D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1916"/>
                <a:ext cx="5391684" cy="4653518"/>
              </a:xfrm>
              <a:prstGeom prst="rect">
                <a:avLst/>
              </a:prstGeom>
              <a:blipFill>
                <a:blip r:embed="rId6"/>
                <a:stretch>
                  <a:fillRect l="-792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68197F5-7E97-4AEC-AC56-1B697A389369}"/>
              </a:ext>
            </a:extLst>
          </p:cNvPr>
          <p:cNvSpPr txBox="1"/>
          <p:nvPr/>
        </p:nvSpPr>
        <p:spPr>
          <a:xfrm>
            <a:off x="838200" y="520878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sales</a:t>
            </a:r>
            <a:r>
              <a:rPr lang="de-DE" dirty="0"/>
              <a:t> in a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game </a:t>
            </a:r>
            <a:r>
              <a:rPr lang="de-DE" dirty="0" err="1"/>
              <a:t>realeases</a:t>
            </a:r>
            <a:r>
              <a:rPr lang="de-DE" dirty="0"/>
              <a:t> in a </a:t>
            </a:r>
            <a:r>
              <a:rPr lang="de-DE" dirty="0" err="1"/>
              <a:t>year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/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𝐺𝑙𝑜𝑏𝑎𝑙𝑆𝑎𝑙𝑒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𝑁𝑒𝑤𝐺𝑎𝑚𝑒𝑠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017538-450C-446D-B6C1-BE12C7AF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90022"/>
                <a:ext cx="5486400" cy="679481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81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/>
              <a:t>Overfitting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8745A-39BA-48E3-A493-FF4544E5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1" y="1136469"/>
            <a:ext cx="5617297" cy="3351757"/>
          </a:xfrm>
          <a:prstGeom prst="rect">
            <a:avLst/>
          </a:prstGeom>
        </p:spPr>
      </p:pic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BCDA94E8-548F-48C9-94E6-5EDE5E65D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4" y="1060357"/>
            <a:ext cx="5670846" cy="3503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1BDE3-65A0-402A-B33C-B4EFE3271470}"/>
              </a:ext>
            </a:extLst>
          </p:cNvPr>
          <p:cNvSpPr txBox="1"/>
          <p:nvPr/>
        </p:nvSpPr>
        <p:spPr>
          <a:xfrm>
            <a:off x="1737572" y="4379671"/>
            <a:ext cx="20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classification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66B58-D64A-4965-BBC0-31F3344B5BAD}"/>
              </a:ext>
            </a:extLst>
          </p:cNvPr>
          <p:cNvSpPr txBox="1"/>
          <p:nvPr/>
        </p:nvSpPr>
        <p:spPr>
          <a:xfrm>
            <a:off x="8056729" y="437967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Overfitted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D1DA8-92A6-4921-814C-49BEB8954D65}"/>
              </a:ext>
            </a:extLst>
          </p:cNvPr>
          <p:cNvSpPr txBox="1"/>
          <p:nvPr/>
        </p:nvSpPr>
        <p:spPr>
          <a:xfrm>
            <a:off x="523240" y="4977142"/>
            <a:ext cx="1096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? So </a:t>
            </a:r>
            <a:r>
              <a:rPr lang="de-DE" dirty="0" err="1"/>
              <a:t>what</a:t>
            </a:r>
            <a:r>
              <a:rPr lang="de-DE" dirty="0"/>
              <a:t>?!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Yet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fail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generalizing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BF8C6-A207-4486-B9FD-872FB014A863}"/>
              </a:ext>
            </a:extLst>
          </p:cNvPr>
          <p:cNvSpPr txBox="1"/>
          <p:nvPr/>
        </p:nvSpPr>
        <p:spPr>
          <a:xfrm>
            <a:off x="8555299" y="6297056"/>
            <a:ext cx="3636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Source: J. M. Buhmann – Lectures on </a:t>
            </a:r>
            <a:r>
              <a:rPr lang="de-DE" sz="1200" dirty="0" err="1"/>
              <a:t>Machine</a:t>
            </a:r>
            <a:r>
              <a:rPr lang="de-DE" sz="1200" dirty="0"/>
              <a:t>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8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7BA10A9-6240-4541-9F8F-B33614BE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5"/>
            <a:ext cx="4114800" cy="283945"/>
          </a:xfrm>
        </p:spPr>
        <p:txBody>
          <a:bodyPr/>
          <a:lstStyle/>
          <a:p>
            <a:r>
              <a:rPr lang="en-US" dirty="0"/>
              <a:t>Data Analysis I: Simple Model Application</a:t>
            </a:r>
          </a:p>
        </p:txBody>
      </p:sp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36B3-A889-4A93-8966-7D7ABB37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" y="1717150"/>
            <a:ext cx="7265503" cy="38530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931DC25-2AE6-42C1-AC88-E7622DC29901}"/>
              </a:ext>
            </a:extLst>
          </p:cNvPr>
          <p:cNvSpPr txBox="1"/>
          <p:nvPr/>
        </p:nvSpPr>
        <p:spPr>
          <a:xfrm>
            <a:off x="7454084" y="2628032"/>
            <a:ext cx="4137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Train: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Validation: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and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Test: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unbiased</a:t>
            </a:r>
            <a:r>
              <a:rPr lang="de-DE" dirty="0"/>
              <a:t> final </a:t>
            </a:r>
            <a:r>
              <a:rPr lang="de-DE" dirty="0" err="1"/>
              <a:t>estimate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48EE45-7F6E-45EE-9A5D-23029396CA2B}"/>
              </a:ext>
            </a:extLst>
          </p:cNvPr>
          <p:cNvSpPr/>
          <p:nvPr/>
        </p:nvSpPr>
        <p:spPr>
          <a:xfrm>
            <a:off x="6493933" y="6305612"/>
            <a:ext cx="9736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https://stats.stackexchange.com/questions/410118/cross-validation-vs-train-validation-test</a:t>
            </a:r>
          </a:p>
        </p:txBody>
      </p:sp>
    </p:spTree>
    <p:extLst>
      <p:ext uri="{BB962C8B-B14F-4D97-AF65-F5344CB8AC3E}">
        <p14:creationId xmlns:p14="http://schemas.microsoft.com/office/powerpoint/2010/main" val="2869248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242.97"/>
  <p:tag name="LATEXADDIN" val="\documentclass{article}&#10;\usepackage{amsmath}&#10;\pagestyle{empty}&#10;\begin{document}&#10;&#10;&#10;$H(Y|X) = \frac{1}{m}\sum_{j=1}^k\sum_{i=1}^{m_j}(y_i - \mu_j|_{x_i \in X_j})^2$&#10;&#10;\end{document}"/>
  <p:tag name="IGUANATEXSIZE" val="18"/>
  <p:tag name="IGUANATEXCURSOR" val="110"/>
  <p:tag name="TRANSPARENCY" val="True"/>
  <p:tag name="FILENAME" val=""/>
  <p:tag name="LATEXENGINEID" val="0"/>
  <p:tag name="TEMPFOLDER" val="c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4320</Words>
  <Application>Microsoft Office PowerPoint</Application>
  <PresentationFormat>Widescreen</PresentationFormat>
  <Paragraphs>640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Analysis I: Simple Model Application</vt:lpstr>
      <vt:lpstr>PowerPoint Presentation</vt:lpstr>
      <vt:lpstr>What is a model?</vt:lpstr>
      <vt:lpstr>PowerPoint Presentation</vt:lpstr>
      <vt:lpstr>Unsupervised Learning Example: Clustering</vt:lpstr>
      <vt:lpstr>Supervised Learning Example 1: Classification</vt:lpstr>
      <vt:lpstr>Supervised Learning Example 2: Regression</vt:lpstr>
      <vt:lpstr>Problems with modelling: Overfitting</vt:lpstr>
      <vt:lpstr>How to overcome problems of overfitting?</vt:lpstr>
      <vt:lpstr>Recap and what this session is about</vt:lpstr>
      <vt:lpstr>Table of Contents</vt:lpstr>
      <vt:lpstr>What is a decision tree?</vt:lpstr>
      <vt:lpstr>Introductory example and problem formulation</vt:lpstr>
      <vt:lpstr>The concept of the Regression Tree</vt:lpstr>
      <vt:lpstr>Learning algorithm of a Regression Tree</vt:lpstr>
      <vt:lpstr>Stopping conditions for Regression Trees</vt:lpstr>
      <vt:lpstr>Using the Regression Tree for prediction</vt:lpstr>
      <vt:lpstr>DecisionTreeRegressor in Python (not complete)</vt:lpstr>
      <vt:lpstr>Plotting the Tree</vt:lpstr>
      <vt:lpstr>Case study: Lending Club Motivation for using Decision Trees for our data set</vt:lpstr>
      <vt:lpstr>Exercise 1: Decision Tree Regression</vt:lpstr>
      <vt:lpstr>Exercise 1: Decision Tree Regression - Results</vt:lpstr>
      <vt:lpstr>Limitations of Decision Trees</vt:lpstr>
      <vt:lpstr>Table of Contents</vt:lpstr>
      <vt:lpstr>The concept of Random Forests</vt:lpstr>
      <vt:lpstr>RandomForestRegressor in Python (not complete)</vt:lpstr>
      <vt:lpstr>Exercise 2: Random Forest Regression</vt:lpstr>
      <vt:lpstr>Exercise 2: Random Forest Regression - Results</vt:lpstr>
      <vt:lpstr>Outlook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295</cp:revision>
  <dcterms:created xsi:type="dcterms:W3CDTF">2019-07-29T13:40:06Z</dcterms:created>
  <dcterms:modified xsi:type="dcterms:W3CDTF">2021-12-22T10:33:18Z</dcterms:modified>
</cp:coreProperties>
</file>