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71" r:id="rId4"/>
    <p:sldId id="260" r:id="rId5"/>
    <p:sldId id="278" r:id="rId6"/>
    <p:sldId id="274" r:id="rId7"/>
    <p:sldId id="275" r:id="rId8"/>
    <p:sldId id="276" r:id="rId9"/>
    <p:sldId id="272" r:id="rId10"/>
    <p:sldId id="273" r:id="rId11"/>
    <p:sldId id="262" r:id="rId12"/>
    <p:sldId id="261" r:id="rId13"/>
    <p:sldId id="277" r:id="rId14"/>
    <p:sldId id="263" r:id="rId15"/>
    <p:sldId id="269" r:id="rId16"/>
    <p:sldId id="267" r:id="rId17"/>
    <p:sldId id="268" r:id="rId18"/>
    <p:sldId id="26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92"/>
    <p:restoredTop sz="96327"/>
  </p:normalViewPr>
  <p:slideViewPr>
    <p:cSldViewPr snapToGrid="0" showGuides="1">
      <p:cViewPr varScale="1">
        <p:scale>
          <a:sx n="116" d="100"/>
          <a:sy n="116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D8DE-E9FD-E84F-969E-FC673B749888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A1469-6EB2-E149-9F86-3070DBC74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42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07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09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62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439490"/>
            <a:ext cx="1052508" cy="365125"/>
          </a:xfrm>
        </p:spPr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4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08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7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34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80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Liz Fletcher - CAP SAC Hackathon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00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2023-11-27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8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4381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CA"/>
              <a:t>2023-11-27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3949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all">
                <a:solidFill>
                  <a:schemeClr val="accent2"/>
                </a:solidFill>
              </a:defRPr>
            </a:lvl1pPr>
          </a:lstStyle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39491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43C7479-2480-3F4B-AD95-735B3F38F7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letcher/CAP_SAC_Worksh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sv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6.svg"/><Relationship Id="rId10" Type="http://schemas.openxmlformats.org/officeDocument/2006/relationships/image" Target="../media/image100.pn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svg"/><Relationship Id="rId7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10" Type="http://schemas.openxmlformats.org/officeDocument/2006/relationships/image" Target="../media/image100.pn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svg"/><Relationship Id="rId7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svg"/><Relationship Id="rId7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index.html" TargetMode="External"/><Relationship Id="rId2" Type="http://schemas.openxmlformats.org/officeDocument/2006/relationships/hyperlink" Target="https://numpy.org/doc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numericalmethods.berkeley.edu/notebooks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eunig.us/space/orbmech.htm" TargetMode="External"/><Relationship Id="rId2" Type="http://schemas.openxmlformats.org/officeDocument/2006/relationships/hyperlink" Target="https://www1.grc.nasa.gov/beginners-guide-to-aeronaut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yder-ide.org/current/installation.html" TargetMode="External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4EC1-BE95-DE03-B5D3-C393E39D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CAP SAC Hackathon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4728D-73DA-7677-F9BC-20ED9FE38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Prepared by: Liz Fletcher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EF9DC4-2455-09EF-A1A8-2C3EE97D856C}"/>
              </a:ext>
            </a:extLst>
          </p:cNvPr>
          <p:cNvSpPr txBox="1">
            <a:spLocks/>
          </p:cNvSpPr>
          <p:nvPr/>
        </p:nvSpPr>
        <p:spPr>
          <a:xfrm>
            <a:off x="581190" y="4861254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Intro to python</a:t>
            </a:r>
          </a:p>
        </p:txBody>
      </p:sp>
    </p:spTree>
    <p:extLst>
      <p:ext uri="{BB962C8B-B14F-4D97-AF65-F5344CB8AC3E}">
        <p14:creationId xmlns:p14="http://schemas.microsoft.com/office/powerpoint/2010/main" val="410294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Python is picky about spaces and indenting!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Indents are represented by four spaces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When writing functions or loops, be very careful to make sure things are indented correctly, or you might get errors or unexpected results</a:t>
            </a:r>
            <a:endParaRPr lang="en-CA" dirty="0">
              <a:latin typeface="Gill Sans MT" panose="020B05020201040202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10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5499D-6DA4-23ED-0692-7960A4DE6066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CD2B7-5D40-617D-0DFD-65D88715826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EBD4E-4201-1DB5-8EB2-A6E09FA404CE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24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30B-D933-0F66-873A-B188AF9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See .</a:t>
            </a:r>
            <a:r>
              <a:rPr lang="en-CA" dirty="0" err="1"/>
              <a:t>ipynb</a:t>
            </a:r>
            <a:r>
              <a:rPr lang="en-CA" dirty="0"/>
              <a:t> or .</a:t>
            </a:r>
            <a:r>
              <a:rPr lang="en-CA" dirty="0" err="1"/>
              <a:t>py</a:t>
            </a:r>
            <a:r>
              <a:rPr lang="en-CA" dirty="0"/>
              <a:t> files on </a:t>
            </a:r>
            <a:r>
              <a:rPr lang="en-CA" dirty="0" err="1"/>
              <a:t>Github</a:t>
            </a:r>
            <a:r>
              <a:rPr lang="en-CA" dirty="0"/>
              <a:t> for some Python basics and examples that might help you with the problem: </a:t>
            </a:r>
            <a:r>
              <a:rPr lang="en-CA" dirty="0">
                <a:hlinkClick r:id="rId2"/>
              </a:rPr>
              <a:t>https://github.com/efletcher/CAP_SAC_Workshop</a:t>
            </a:r>
            <a:endParaRPr lang="en-CA" dirty="0"/>
          </a:p>
          <a:p>
            <a:r>
              <a:rPr lang="en-CA" dirty="0"/>
              <a:t>These examples use python3, if you’re using python2 some things may need to be adapted (but you really should be using python3!)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11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9E5C2-288D-344F-80E1-69C01CB29270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3F918-EC26-DA8E-F962-40F2EC0D333B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772F4-B123-FD89-89D7-9BF33C054535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73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 on the problem</a:t>
            </a:r>
          </a:p>
        </p:txBody>
      </p:sp>
      <p:pic>
        <p:nvPicPr>
          <p:cNvPr id="11" name="Content Placeholder 10" descr="A paper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777BA3BE-B33A-5D52-AF6D-10FDF41F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699" y="1865915"/>
            <a:ext cx="4133581" cy="447642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12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A7EF1-5EC7-F590-0670-E7FB0ECA5446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BB7CD-79F3-7F69-C686-F295850A7BF4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57B29-EACA-C61A-FA86-F961D393E6C9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0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the problem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13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3" b="64929"/>
          <a:stretch/>
        </p:blipFill>
        <p:spPr>
          <a:xfrm>
            <a:off x="2274277" y="4127606"/>
            <a:ext cx="7727851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5524844" y="3001517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6628362" y="3436605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6046335" y="3715489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4888920" y="3436605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6628361" y="3079578"/>
                <a:ext cx="1945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- initial velocity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61" y="3079578"/>
                <a:ext cx="1945188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6119511" y="3713133"/>
                <a:ext cx="2395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CA" dirty="0"/>
                  <a:t> - centripetal force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11" y="3713133"/>
                <a:ext cx="2395311" cy="369332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6147368" y="3715489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4085444" y="3713134"/>
                <a:ext cx="199748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/>
                  <a:t>- Force of gravity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44" y="3713134"/>
                <a:ext cx="1997480" cy="391902"/>
              </a:xfrm>
              <a:prstGeom prst="rect">
                <a:avLst/>
              </a:prstGeom>
              <a:blipFill>
                <a:blip r:embed="rId8"/>
                <a:stretch>
                  <a:fillRect t="-6250" r="-5660" b="-156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3825383" y="3036281"/>
                <a:ext cx="162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CA" dirty="0"/>
                  <a:t> - drag force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83" y="3036281"/>
                <a:ext cx="1621450" cy="369332"/>
              </a:xfrm>
              <a:prstGeom prst="rect">
                <a:avLst/>
              </a:prstGeom>
              <a:blipFill>
                <a:blip r:embed="rId9"/>
                <a:stretch>
                  <a:fillRect t="-6667" r="-2326" b="-2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9F2D7F-1579-0E65-0C8D-BD95E910B9E6}"/>
              </a:ext>
            </a:extLst>
          </p:cNvPr>
          <p:cNvSpPr txBox="1"/>
          <p:nvPr/>
        </p:nvSpPr>
        <p:spPr>
          <a:xfrm>
            <a:off x="3099566" y="1885494"/>
            <a:ext cx="5987847" cy="662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dirty="0"/>
              <a:t>Let’s start with a free-body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F5272-0729-95CB-21A9-B1C3EAAF8DB1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2A3337-5204-A81F-926D-E66223E43C06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AEC39E-0966-DBE9-F19D-0EC6DA984002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24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the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14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76" b="64929"/>
          <a:stretch/>
        </p:blipFill>
        <p:spPr>
          <a:xfrm>
            <a:off x="113016" y="4074860"/>
            <a:ext cx="5760298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1396030" y="2948771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2499548" y="3383859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1917521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760106" y="3383859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2018554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3FE2DC-D85D-A13B-22B1-5F803EF4DFBB}"/>
                  </a:ext>
                </a:extLst>
              </p:cNvPr>
              <p:cNvSpPr txBox="1"/>
              <p:nvPr/>
            </p:nvSpPr>
            <p:spPr>
              <a:xfrm>
                <a:off x="3181440" y="1912660"/>
                <a:ext cx="2628872" cy="31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𝑐𝐴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3FE2DC-D85D-A13B-22B1-5F803EF4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440" y="1912660"/>
                <a:ext cx="2628872" cy="3188693"/>
              </a:xfrm>
              <a:prstGeom prst="rect">
                <a:avLst/>
              </a:prstGeom>
              <a:blipFill>
                <a:blip r:embed="rId10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E1413B-963C-84F1-07A5-B8DEA9514E7B}"/>
                  </a:ext>
                </a:extLst>
              </p:cNvPr>
              <p:cNvSpPr txBox="1"/>
              <p:nvPr/>
            </p:nvSpPr>
            <p:spPr>
              <a:xfrm>
                <a:off x="6099024" y="4345819"/>
                <a:ext cx="598784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2800" dirty="0"/>
                  <a:t>Initial inputs: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Initial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Orbital altitude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Angle of entry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8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E1413B-963C-84F1-07A5-B8DEA951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024" y="4345819"/>
                <a:ext cx="5987847" cy="2031325"/>
              </a:xfrm>
              <a:prstGeom prst="rect">
                <a:avLst/>
              </a:prstGeom>
              <a:blipFill>
                <a:blip r:embed="rId11"/>
                <a:stretch>
                  <a:fillRect l="-2119" b="-8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9F2D7F-1579-0E65-0C8D-BD95E910B9E6}"/>
                  </a:ext>
                </a:extLst>
              </p:cNvPr>
              <p:cNvSpPr txBox="1"/>
              <p:nvPr/>
            </p:nvSpPr>
            <p:spPr>
              <a:xfrm>
                <a:off x="6109298" y="1607544"/>
                <a:ext cx="5987847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2800" dirty="0"/>
                  <a:t>Constraints: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Drag coefficient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Spacecraft cross-section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2800" dirty="0"/>
                  <a:t>) and mass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Atmospheric density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Planet radius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CA" sz="2800" dirty="0"/>
                  <a:t>) and 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CA" sz="2800" dirty="0"/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9F2D7F-1579-0E65-0C8D-BD95E910B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298" y="1607544"/>
                <a:ext cx="5987847" cy="2893100"/>
              </a:xfrm>
              <a:prstGeom prst="rect">
                <a:avLst/>
              </a:prstGeom>
              <a:blipFill>
                <a:blip r:embed="rId12"/>
                <a:stretch>
                  <a:fillRect l="-2114" b="-52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9082BFF-0B60-B0F2-C2F9-604F78A6022A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782F1-ADFC-B769-DAD8-366DDA734900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962ED-2561-9E7E-2E68-3EED660BF20E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14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the problem cont’d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15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76" b="64929"/>
          <a:stretch/>
        </p:blipFill>
        <p:spPr>
          <a:xfrm>
            <a:off x="113016" y="4074860"/>
            <a:ext cx="5760298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1396030" y="2948771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2499548" y="3383859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1917521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760106" y="3383859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2018554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3FE2DC-D85D-A13B-22B1-5F803EF4DFBB}"/>
                  </a:ext>
                </a:extLst>
              </p:cNvPr>
              <p:cNvSpPr txBox="1"/>
              <p:nvPr/>
            </p:nvSpPr>
            <p:spPr>
              <a:xfrm>
                <a:off x="3181440" y="1912660"/>
                <a:ext cx="2628872" cy="31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𝑐𝐴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3FE2DC-D85D-A13B-22B1-5F803EF4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440" y="1912660"/>
                <a:ext cx="2628872" cy="3188693"/>
              </a:xfrm>
              <a:prstGeom prst="rect">
                <a:avLst/>
              </a:prstGeom>
              <a:blipFill>
                <a:blip r:embed="rId10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9F2D7F-1579-0E65-0C8D-BD95E910B9E6}"/>
              </a:ext>
            </a:extLst>
          </p:cNvPr>
          <p:cNvSpPr txBox="1"/>
          <p:nvPr/>
        </p:nvSpPr>
        <p:spPr>
          <a:xfrm>
            <a:off x="6096000" y="2248945"/>
            <a:ext cx="59878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dirty="0"/>
              <a:t>Assumptions: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Spherical planet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Spherical spacecraft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Subsonic speeds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No impact due to planet’s rotation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Orbiting around a great circle of the planet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1228F-DDD1-D11A-1AB0-EEBDAE73DE0A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3CC9F0-72F1-9875-A84F-5D109B90B3E3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85042-D35D-9E40-A84F-309EAD690F44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29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Helpful Hints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16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76" b="64929"/>
          <a:stretch/>
        </p:blipFill>
        <p:spPr>
          <a:xfrm>
            <a:off x="113016" y="4074860"/>
            <a:ext cx="5760298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1396030" y="2948771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2499548" y="3383859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1917521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760106" y="3383859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2018554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9F2D7F-1579-0E65-0C8D-BD95E910B9E6}"/>
                  </a:ext>
                </a:extLst>
              </p:cNvPr>
              <p:cNvSpPr txBox="1"/>
              <p:nvPr/>
            </p:nvSpPr>
            <p:spPr>
              <a:xfrm>
                <a:off x="3469785" y="2321559"/>
                <a:ext cx="84160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Work in polar coordinates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Break everything into radial and tangential components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Transform to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CA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Find an expression (or data!) for atmospheric density (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800" dirty="0"/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9F2D7F-1579-0E65-0C8D-BD95E910B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85" y="2321559"/>
                <a:ext cx="8416068" cy="2677656"/>
              </a:xfrm>
              <a:prstGeom prst="rect">
                <a:avLst/>
              </a:prstGeom>
              <a:blipFill>
                <a:blip r:embed="rId10"/>
                <a:stretch>
                  <a:fillRect l="-1355" t="-2358" r="-1355" b="-56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FE036EE-153F-C5D3-99A3-507EDD0EB019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E5139-355C-2187-16D6-3C2A2461370C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E4F823-7767-685B-AACB-ECCFE864E2F8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39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Taking it further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17</a:t>
            </a:fld>
            <a:endParaRPr lang="en-CA"/>
          </a:p>
        </p:txBody>
      </p:sp>
      <p:pic>
        <p:nvPicPr>
          <p:cNvPr id="13" name="Content Placeholder 12" descr="Earth globe: Americas with solid fill">
            <a:extLst>
              <a:ext uri="{FF2B5EF4-FFF2-40B4-BE49-F238E27FC236}">
                <a16:creationId xmlns:a16="http://schemas.microsoft.com/office/drawing/2014/main" id="{41521481-6ED9-9E32-8C40-36A7FC50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76" b="64929"/>
          <a:stretch/>
        </p:blipFill>
        <p:spPr>
          <a:xfrm>
            <a:off x="113016" y="4074860"/>
            <a:ext cx="5760298" cy="2707184"/>
          </a:xfrm>
        </p:spPr>
      </p:pic>
      <p:pic>
        <p:nvPicPr>
          <p:cNvPr id="15" name="Graphic 14" descr="Rocket with solid fill">
            <a:extLst>
              <a:ext uri="{FF2B5EF4-FFF2-40B4-BE49-F238E27FC236}">
                <a16:creationId xmlns:a16="http://schemas.microsoft.com/office/drawing/2014/main" id="{5B39CF7D-1C3F-DF45-4820-6E6044AB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02332">
            <a:off x="1396030" y="2948771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1C59D-E106-EA94-1BC3-087D6A63794A}"/>
              </a:ext>
            </a:extLst>
          </p:cNvPr>
          <p:cNvCxnSpPr>
            <a:cxnSpLocks/>
          </p:cNvCxnSpPr>
          <p:nvPr/>
        </p:nvCxnSpPr>
        <p:spPr>
          <a:xfrm>
            <a:off x="2499548" y="3383859"/>
            <a:ext cx="554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BDF7C-C167-2BDE-CFF1-3D7B0579D65D}"/>
              </a:ext>
            </a:extLst>
          </p:cNvPr>
          <p:cNvCxnSpPr>
            <a:cxnSpLocks/>
          </p:cNvCxnSpPr>
          <p:nvPr/>
        </p:nvCxnSpPr>
        <p:spPr>
          <a:xfrm>
            <a:off x="1917521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93A36-1775-26B3-8C85-7347DDBBED9B}"/>
              </a:ext>
            </a:extLst>
          </p:cNvPr>
          <p:cNvCxnSpPr>
            <a:cxnSpLocks/>
          </p:cNvCxnSpPr>
          <p:nvPr/>
        </p:nvCxnSpPr>
        <p:spPr>
          <a:xfrm flipH="1">
            <a:off x="760106" y="3383859"/>
            <a:ext cx="55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/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5692B-0532-F33E-B37D-E947A27F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8" y="3026832"/>
                <a:ext cx="4726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/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38D133-5328-B596-E049-DE03308A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86" y="3660387"/>
                <a:ext cx="4726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92CDB-2B5E-A343-2C87-725CA79620B8}"/>
              </a:ext>
            </a:extLst>
          </p:cNvPr>
          <p:cNvCxnSpPr>
            <a:cxnSpLocks/>
          </p:cNvCxnSpPr>
          <p:nvPr/>
        </p:nvCxnSpPr>
        <p:spPr>
          <a:xfrm>
            <a:off x="2018554" y="3662743"/>
            <a:ext cx="0" cy="517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/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B6E8F7-2ECD-5460-1375-6E8FCBB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11" y="3694076"/>
                <a:ext cx="472610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/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87F328-1FC9-F204-2FD5-D738FF41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9" y="2983535"/>
                <a:ext cx="4726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9F2D7F-1579-0E65-0C8D-BD95E910B9E6}"/>
              </a:ext>
            </a:extLst>
          </p:cNvPr>
          <p:cNvSpPr txBox="1"/>
          <p:nvPr/>
        </p:nvSpPr>
        <p:spPr>
          <a:xfrm>
            <a:off x="3835749" y="2587902"/>
            <a:ext cx="57602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Other physics you could explore: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Non-spherical planet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Non-spherical spacecraft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Hypersonic speeds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59D68-C785-081E-78E2-3CFC88AB20A1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7A10E-9A31-12A3-A734-DC6EDEBD3D6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C21D6-B0D6-B7F2-2241-74E9E4127856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13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4AD-06B9-8A71-3845-6B1A4C46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1B18-F707-C269-9DFB-B1F6164C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You can always use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help(function)</a:t>
            </a:r>
            <a:r>
              <a:rPr lang="en-CA" dirty="0"/>
              <a:t> to get a function’s documentation</a:t>
            </a:r>
          </a:p>
          <a:p>
            <a:pPr lvl="1"/>
            <a:r>
              <a:rPr lang="en-CA" dirty="0"/>
              <a:t>e.g.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help(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np.exp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CA" dirty="0"/>
          </a:p>
          <a:p>
            <a:r>
              <a:rPr lang="en-CA" dirty="0"/>
              <a:t>NumPy documentation</a:t>
            </a:r>
          </a:p>
          <a:p>
            <a:pPr lvl="1"/>
            <a:r>
              <a:rPr lang="en-CA" dirty="0">
                <a:hlinkClick r:id="rId2"/>
              </a:rPr>
              <a:t>https://numpy.org/doc/stable/</a:t>
            </a:r>
            <a:r>
              <a:rPr lang="en-CA" dirty="0"/>
              <a:t> </a:t>
            </a:r>
          </a:p>
          <a:p>
            <a:r>
              <a:rPr lang="en-CA" dirty="0"/>
              <a:t>SciPy documentation</a:t>
            </a:r>
          </a:p>
          <a:p>
            <a:pPr lvl="1"/>
            <a:r>
              <a:rPr lang="en-CA" dirty="0">
                <a:hlinkClick r:id="rId3"/>
              </a:rPr>
              <a:t>https://docs.scipy.org/doc/scipy/index.html</a:t>
            </a:r>
            <a:r>
              <a:rPr lang="en-CA" dirty="0"/>
              <a:t> </a:t>
            </a:r>
          </a:p>
          <a:p>
            <a:r>
              <a:rPr lang="en-CA" dirty="0"/>
              <a:t>Python Programming and Numerical Methods: A Guide For Engineers And Scientists</a:t>
            </a:r>
          </a:p>
          <a:p>
            <a:pPr lvl="1"/>
            <a:r>
              <a:rPr lang="en-CA" dirty="0">
                <a:hlinkClick r:id="rId4"/>
              </a:rPr>
              <a:t>https://pythonnumericalmethods.berkeley.edu/notebooks/Index.html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FFA2F-14A8-1B63-66A6-7EA20319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B9D7-C00B-B634-0CC5-8CFB0704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18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47637-7E3D-4B7F-C6C7-F96E4EE2EB28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9596D-D8AB-E98B-2FF7-2F581C319AEA}"/>
              </a:ext>
            </a:extLst>
          </p:cNvPr>
          <p:cNvSpPr/>
          <p:nvPr/>
        </p:nvSpPr>
        <p:spPr>
          <a:xfrm>
            <a:off x="8042147" y="463917"/>
            <a:ext cx="3703320" cy="9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E4BBF-8C0C-824D-0107-5A22C5560CEA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35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4AD-06B9-8A71-3845-6B1A4C46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Aeronautics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1B18-F707-C269-9DFB-B1F6164C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NASA Glenn Research Center Beginners Guide to Aeronautics</a:t>
            </a:r>
          </a:p>
          <a:p>
            <a:pPr lvl="1"/>
            <a:r>
              <a:rPr lang="en-CA" dirty="0">
                <a:hlinkClick r:id="rId2"/>
              </a:rPr>
              <a:t>https://www1.grc.nasa.gov/beginners-guide-to-aeronautics/</a:t>
            </a:r>
            <a:endParaRPr lang="en-CA" dirty="0"/>
          </a:p>
          <a:p>
            <a:r>
              <a:rPr lang="en-CA" dirty="0"/>
              <a:t>Rocket &amp; Space Technology – Basics of Space Flight III: Orbital Mechanics</a:t>
            </a:r>
          </a:p>
          <a:p>
            <a:pPr lvl="1"/>
            <a:r>
              <a:rPr lang="en-CA" dirty="0">
                <a:hlinkClick r:id="rId3"/>
              </a:rPr>
              <a:t>http://www.braeunig.us/space/orbmech.htm</a:t>
            </a:r>
            <a:r>
              <a:rPr lang="en-CA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FFA2F-14A8-1B63-66A6-7EA20319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B9D7-C00B-B634-0CC5-8CFB0704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19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47637-7E3D-4B7F-C6C7-F96E4EE2EB28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9596D-D8AB-E98B-2FF7-2F581C319AEA}"/>
              </a:ext>
            </a:extLst>
          </p:cNvPr>
          <p:cNvSpPr/>
          <p:nvPr/>
        </p:nvSpPr>
        <p:spPr>
          <a:xfrm>
            <a:off x="8042147" y="463917"/>
            <a:ext cx="3703320" cy="9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E4BBF-8C0C-824D-0107-5A22C5560CEA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11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AA05-094A-7927-E3E3-F490CC1C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522A-8747-3337-6017-49D8C6D0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Python basics &amp;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Getting started with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Some useful resources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B3BD-6DE6-09E0-F582-A1703583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09DD-8F9A-D9C1-FE85-7D69873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2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A461A-DE02-133F-C5AA-D3F09127A33D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33EEA6-7C5E-B7FE-3333-423A03FD498F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1B20F-CBD0-840A-0CA4-45B4B65CAC38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82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0154-6935-5738-16A5-61E7CD3D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D6BC-E06F-F950-C16A-CF308194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Free &amp; open source, and used widely in physics</a:t>
            </a:r>
          </a:p>
          <a:p>
            <a:r>
              <a:rPr lang="en-CA" dirty="0"/>
              <a:t>Human readable (mostly)</a:t>
            </a:r>
          </a:p>
          <a:p>
            <a:r>
              <a:rPr lang="en-CA" dirty="0"/>
              <a:t>Fairly quick to pick up</a:t>
            </a:r>
          </a:p>
          <a:p>
            <a:r>
              <a:rPr lang="en-CA" dirty="0"/>
              <a:t>Quick to see results</a:t>
            </a:r>
          </a:p>
          <a:p>
            <a:r>
              <a:rPr lang="en-CA" dirty="0"/>
              <a:t>Not too fussy about data types</a:t>
            </a:r>
          </a:p>
          <a:p>
            <a:r>
              <a:rPr lang="en-CA" dirty="0"/>
              <a:t>Lots of useful libraries (</a:t>
            </a:r>
            <a:r>
              <a:rPr lang="en-CA" dirty="0" err="1"/>
              <a:t>numpy</a:t>
            </a:r>
            <a:r>
              <a:rPr lang="en-CA" dirty="0"/>
              <a:t>, </a:t>
            </a:r>
            <a:r>
              <a:rPr lang="en-CA" dirty="0" err="1"/>
              <a:t>scipy</a:t>
            </a:r>
            <a:r>
              <a:rPr lang="en-CA" dirty="0"/>
              <a:t>,…)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E92F4-9CAC-F29F-C3D1-4E37991E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67D5-B3F2-3299-AD28-89C66D93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3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F44A0-08D7-1007-B312-AC0E022A3A74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CBF90-619B-044C-AE2D-2D37A31F7321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DC8F-7D84-73BE-2A3A-0D3C817A15A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2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30B-D933-0F66-873A-B188AF9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you’re new to Python, I suggest using either </a:t>
            </a:r>
            <a:r>
              <a:rPr lang="en-CA" dirty="0" err="1"/>
              <a:t>Jupyter</a:t>
            </a:r>
            <a:r>
              <a:rPr lang="en-CA" dirty="0"/>
              <a:t> or Spyder:</a:t>
            </a:r>
          </a:p>
          <a:p>
            <a:pPr lvl="1"/>
            <a:r>
              <a:rPr lang="en-CA" dirty="0">
                <a:hlinkClick r:id="rId2"/>
              </a:rPr>
              <a:t>https://jupyter.org/install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https://docs.spyder-ide.org/current/installation.html</a:t>
            </a:r>
            <a:endParaRPr lang="en-CA" dirty="0"/>
          </a:p>
          <a:p>
            <a:r>
              <a:rPr lang="en-CA" dirty="0"/>
              <a:t>Both will let you see results “live” and have nice graphics rendering</a:t>
            </a:r>
          </a:p>
          <a:p>
            <a:r>
              <a:rPr lang="en-CA" dirty="0"/>
              <a:t>Demo files have been written in both a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and a generic .</a:t>
            </a:r>
            <a:r>
              <a:rPr lang="en-CA" dirty="0" err="1"/>
              <a:t>py</a:t>
            </a:r>
            <a:r>
              <a:rPr lang="en-CA" dirty="0"/>
              <a:t> version of the same thing for use with Spyder (or any other IDE)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4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A7EF1-5EC7-F590-0670-E7FB0ECA5446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BB7CD-79F3-7F69-C686-F295850A7BF4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57B29-EACA-C61A-FA86-F961D393E6C9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4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75F-05C1-7079-93B3-F1A6185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30B-D933-0F66-873A-B188AF9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packages I suggest installing if your system does not already have them:</a:t>
            </a:r>
          </a:p>
          <a:p>
            <a:pPr lvl="1"/>
            <a:r>
              <a:rPr lang="en-CA" dirty="0"/>
              <a:t>NumPy (</a:t>
            </a:r>
            <a:r>
              <a:rPr lang="en-CA" dirty="0">
                <a:hlinkClick r:id="rId2"/>
              </a:rPr>
              <a:t>https://numpy.org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SciPy (</a:t>
            </a:r>
            <a:r>
              <a:rPr lang="en-CA" dirty="0">
                <a:hlinkClick r:id="rId3"/>
              </a:rPr>
              <a:t>https://scipy.org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Matplotlib (</a:t>
            </a:r>
            <a:r>
              <a:rPr lang="en-CA" dirty="0">
                <a:hlinkClick r:id="rId4"/>
              </a:rPr>
              <a:t>https://matplotlib.org</a:t>
            </a:r>
            <a:r>
              <a:rPr lang="en-CA" dirty="0"/>
              <a:t>)</a:t>
            </a:r>
          </a:p>
          <a:p>
            <a:pPr lvl="1"/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CD41-B155-98FD-0CF6-C9EC120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24F9-5C5F-7702-5709-4755386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5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A7EF1-5EC7-F590-0670-E7FB0ECA5446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BB7CD-79F3-7F69-C686-F295850A7BF4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57B29-EACA-C61A-FA86-F961D393E6C9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4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Python has a number of data types:</a:t>
            </a:r>
          </a:p>
          <a:p>
            <a:pPr lvl="1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Numeric: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Integer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counting numbers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10, 453, -2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Float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 double precision floating point numbers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1.0, 2.5788932, -3.14159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Long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infinite precision numbers like floats with no limit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Complex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complex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traditional complex numbers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1+2j,  5.7-2.5j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Boolean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binary values with values of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(equivalent to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6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CB364-CF91-D821-C663-2A947ACCD077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7BCB4-44D9-7E99-5984-5E52B489B118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38C46-1ABB-31EC-12E1-BE0BA08F3B09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71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Data types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58994"/>
          </a:xfrm>
        </p:spPr>
        <p:txBody>
          <a:bodyPr>
            <a:normAutofit/>
          </a:bodyPr>
          <a:lstStyle/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Other:</a:t>
            </a:r>
          </a:p>
          <a:p>
            <a:pPr lvl="1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String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text contained in quotes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‘hello’, “World”, ‘Hello world.”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Tuple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tuple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a set of objects which is immutable/read only – contained in round brackets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(1,303,1.75), (“Hello”,False,-8.75)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List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a set of objects which is changeable – contained in square brackets (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[1,2,3], [23, True, “Yes”]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CA" dirty="0" err="1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array (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numpy.ndarray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): similar to list but a different implementation: (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([1,2,3]), 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([23, True, “Yes”])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24911-53EB-A563-4298-5589FE2E9A6D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D0386-2B99-D458-2761-54072324CBE6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4C7EF-3ACC-B545-D644-CA152C739738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63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Data types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58994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You can determine a variable’s data type by calling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type(var)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Python isn’t too picky about combining data types – you can add an int to a float without any trouble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Converting between types can be done manually – but results can be unexpected:</a:t>
            </a: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float(1) = 1.0</a:t>
            </a: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int(3.14159) = 3</a:t>
            </a:r>
          </a:p>
          <a:p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In general, for this workshop we’ll be working with floats in </a:t>
            </a:r>
            <a:r>
              <a:rPr lang="en-CA" dirty="0" err="1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CA" dirty="0">
                <a:latin typeface="Gill Sans MT" panose="020B0502020104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8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A1913-004C-CE66-66A5-79867781406A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D4755-AB29-9C51-409E-87F61D700CA8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0B846-5AE4-5F50-C4B2-A9CBAE1B411F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17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5FD-9820-224B-7FE4-042B6E2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 –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705A-E416-317C-D160-961F41B9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97730"/>
          </a:xfrm>
        </p:spPr>
        <p:txBody>
          <a:bodyPr>
            <a:normAutofit/>
          </a:bodyPr>
          <a:lstStyle/>
          <a:p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help() </a:t>
            </a:r>
            <a:r>
              <a:rPr lang="en-CA" dirty="0">
                <a:latin typeface="Gill Sans MT" panose="020B0502020104020203" pitchFamily="34" charset="77"/>
              </a:rPr>
              <a:t>is your friend!</a:t>
            </a:r>
          </a:p>
          <a:p>
            <a:pPr lvl="1"/>
            <a:r>
              <a:rPr lang="en-CA" dirty="0">
                <a:latin typeface="Gill Sans MT" panose="020B0502020104020203" pitchFamily="34" charset="77"/>
              </a:rPr>
              <a:t>If you’re unsure about what a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CA" dirty="0">
                <a:latin typeface="Gill Sans MT" panose="020B0502020104020203" pitchFamily="34" charset="77"/>
              </a:rPr>
              <a:t> does or what the input syntax looks like, you can call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help(function) </a:t>
            </a:r>
            <a:r>
              <a:rPr lang="en-CA" dirty="0">
                <a:latin typeface="Gill Sans MT" panose="020B0502020104020203" pitchFamily="34" charset="77"/>
              </a:rPr>
              <a:t>and you’ll get a printout like this: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AF42-7B86-F03F-05AB-58BC4957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Liz Fletcher - CAP SAC Hackathon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CB09A-F690-CC4D-74D9-5647848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7479-2480-3F4B-AD95-735B3F38F7AD}" type="slidenum">
              <a:rPr lang="en-CA" smtClean="0"/>
              <a:t>9</a:t>
            </a:fld>
            <a:endParaRPr lang="en-CA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14B093-1FBF-0291-E7C1-B8A3B10A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4194378"/>
            <a:ext cx="7772400" cy="21289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FE2EAB-8828-B035-7F58-6FD0FE1F56FE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F4A75-0FBD-8BBB-23FA-4E3B2A027D45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5C908-6696-7AEF-C878-5921780C2025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0759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7">
      <a:dk1>
        <a:srgbClr val="333333"/>
      </a:dk1>
      <a:lt1>
        <a:srgbClr val="FFFFFF"/>
      </a:lt1>
      <a:dk2>
        <a:srgbClr val="000000"/>
      </a:dk2>
      <a:lt2>
        <a:srgbClr val="B2B2B2"/>
      </a:lt2>
      <a:accent1>
        <a:srgbClr val="A1303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{2DF28622-F882-9C48-9551-534BC93A840D}tf10001123</Template>
  <TotalTime>6243</TotalTime>
  <Words>1117</Words>
  <Application>Microsoft Macintosh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Menlo</vt:lpstr>
      <vt:lpstr>Wingdings 2</vt:lpstr>
      <vt:lpstr>Dividend</vt:lpstr>
      <vt:lpstr>CAP SAC Hackathon Workshop</vt:lpstr>
      <vt:lpstr>Outline</vt:lpstr>
      <vt:lpstr>Why Python?</vt:lpstr>
      <vt:lpstr>Python basics – Getting started</vt:lpstr>
      <vt:lpstr>Python basics – Getting started</vt:lpstr>
      <vt:lpstr>Python basics – Data types</vt:lpstr>
      <vt:lpstr>Python basics – Data types cont’d</vt:lpstr>
      <vt:lpstr>Python basics – Data types cont’d</vt:lpstr>
      <vt:lpstr>Python basics – Helpful tips</vt:lpstr>
      <vt:lpstr>Python basics – Helpful tips</vt:lpstr>
      <vt:lpstr>Python basics – Examples </vt:lpstr>
      <vt:lpstr>Getting started on the problem</vt:lpstr>
      <vt:lpstr>Setting up the problem </vt:lpstr>
      <vt:lpstr>Setting up the problem</vt:lpstr>
      <vt:lpstr>Setting up the problem cont’d</vt:lpstr>
      <vt:lpstr>Some Helpful Hints</vt:lpstr>
      <vt:lpstr>Taking it further</vt:lpstr>
      <vt:lpstr>python resources</vt:lpstr>
      <vt:lpstr>Aeronautics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SAC Hackathon Workshop</dc:title>
  <dc:creator>Liz Fletcher</dc:creator>
  <cp:lastModifiedBy>Liz Fletcher</cp:lastModifiedBy>
  <cp:revision>125</cp:revision>
  <dcterms:created xsi:type="dcterms:W3CDTF">2023-11-23T15:29:53Z</dcterms:created>
  <dcterms:modified xsi:type="dcterms:W3CDTF">2023-11-29T20:05:29Z</dcterms:modified>
</cp:coreProperties>
</file>