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9144000" cy="5143500" type="screen16x9"/>
  <p:notesSz cx="6858000" cy="9144000"/>
  <p:embeddedFontLst>
    <p:embeddedFont>
      <p:font typeface="Average" panose="020B0604020202020204" charset="0"/>
      <p:regular r:id="rId17"/>
    </p:embeddedFont>
    <p:embeddedFont>
      <p:font typeface="Oswal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2"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4c7fccb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4c7fccb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4c7fccb5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4c7fccb5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4c7fccb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4c7fccb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4c7fccb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4c7fccb5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225623511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22562351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225623511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22562351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225623511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22562351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4c3d8385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54c3d838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4c3d8385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4c3d8385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4c3d8385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4c3d8385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4c3d838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4c3d838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4c7fccb5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4c7fccb5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03-BzOdNZQU" TargetMode="External"/><Relationship Id="rId2" Type="http://schemas.openxmlformats.org/officeDocument/2006/relationships/hyperlink" Target="https://youtu.be/pFRYrKUPPnQ"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google/tinyquickdra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googlecreativelab/quickdraw-datase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Scribblers on the Roof</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3</a:t>
            </a:r>
            <a:endParaRPr/>
          </a:p>
          <a:p>
            <a:pPr marL="0" lvl="0" indent="0" algn="ctr" rtl="0">
              <a:spcBef>
                <a:spcPts val="0"/>
              </a:spcBef>
              <a:spcAft>
                <a:spcPts val="0"/>
              </a:spcAft>
              <a:buNone/>
            </a:pPr>
            <a:r>
              <a:rPr lang="en"/>
              <a:t>Michael Chopade, Christine Mitchell, Addisalem Tamiru, and Erin Ford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Scribble Time!	</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 was to make a fun HTML page in which the interaction was as easy as 1, 2, 3.   </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1. The user would select  an item from our list to draw, </a:t>
            </a:r>
            <a:endParaRPr dirty="0"/>
          </a:p>
          <a:p>
            <a:pPr marL="0" lvl="0" indent="0" algn="l" rtl="0">
              <a:spcBef>
                <a:spcPts val="1600"/>
              </a:spcBef>
              <a:spcAft>
                <a:spcPts val="0"/>
              </a:spcAft>
              <a:buNone/>
            </a:pPr>
            <a:r>
              <a:rPr lang="en" dirty="0"/>
              <a:t>2. they would draw that image in the scribble pad, then</a:t>
            </a:r>
            <a:endParaRPr dirty="0"/>
          </a:p>
          <a:p>
            <a:pPr marL="0" lvl="0" indent="0" algn="l" rtl="0">
              <a:spcBef>
                <a:spcPts val="1600"/>
              </a:spcBef>
              <a:spcAft>
                <a:spcPts val="1600"/>
              </a:spcAft>
              <a:buNone/>
            </a:pPr>
            <a:r>
              <a:rPr lang="en" dirty="0"/>
              <a:t>3. push the predict button to see if the computer model would recognize their doodle. </a:t>
            </a:r>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Behind the Sketch - Piecing it together</a:t>
            </a:r>
            <a:endParaRPr/>
          </a:p>
        </p:txBody>
      </p:sp>
      <p:sp>
        <p:nvSpPr>
          <p:cNvPr id="135" name="Google Shape;135;p24"/>
          <p:cNvSpPr txBox="1">
            <a:spLocks noGrp="1"/>
          </p:cNvSpPr>
          <p:nvPr>
            <p:ph type="body" idx="1"/>
          </p:nvPr>
        </p:nvSpPr>
        <p:spPr>
          <a:xfrm>
            <a:off x="272100" y="899000"/>
            <a:ext cx="8900700" cy="41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36" name="Google Shape;136;p24"/>
          <p:cNvPicPr preferRelativeResize="0"/>
          <p:nvPr/>
        </p:nvPicPr>
        <p:blipFill>
          <a:blip r:embed="rId3">
            <a:alphaModFix/>
          </a:blip>
          <a:stretch>
            <a:fillRect/>
          </a:stretch>
        </p:blipFill>
        <p:spPr>
          <a:xfrm>
            <a:off x="4572000" y="2571750"/>
            <a:ext cx="4232621" cy="2380849"/>
          </a:xfrm>
          <a:prstGeom prst="rect">
            <a:avLst/>
          </a:prstGeom>
          <a:noFill/>
          <a:ln>
            <a:noFill/>
          </a:ln>
        </p:spPr>
      </p:pic>
      <p:pic>
        <p:nvPicPr>
          <p:cNvPr id="137" name="Google Shape;137;p24"/>
          <p:cNvPicPr preferRelativeResize="0"/>
          <p:nvPr/>
        </p:nvPicPr>
        <p:blipFill>
          <a:blip r:embed="rId4">
            <a:alphaModFix/>
          </a:blip>
          <a:stretch>
            <a:fillRect/>
          </a:stretch>
        </p:blipFill>
        <p:spPr>
          <a:xfrm>
            <a:off x="163898" y="1989100"/>
            <a:ext cx="3628522" cy="2041049"/>
          </a:xfrm>
          <a:prstGeom prst="rect">
            <a:avLst/>
          </a:prstGeom>
          <a:noFill/>
          <a:ln>
            <a:noFill/>
          </a:ln>
        </p:spPr>
      </p:pic>
      <p:pic>
        <p:nvPicPr>
          <p:cNvPr id="138" name="Google Shape;138;p24"/>
          <p:cNvPicPr preferRelativeResize="0"/>
          <p:nvPr/>
        </p:nvPicPr>
        <p:blipFill>
          <a:blip r:embed="rId5">
            <a:alphaModFix/>
          </a:blip>
          <a:stretch>
            <a:fillRect/>
          </a:stretch>
        </p:blipFill>
        <p:spPr>
          <a:xfrm>
            <a:off x="798200" y="2847300"/>
            <a:ext cx="3421075" cy="1924349"/>
          </a:xfrm>
          <a:prstGeom prst="rect">
            <a:avLst/>
          </a:prstGeom>
          <a:noFill/>
          <a:ln>
            <a:noFill/>
          </a:ln>
        </p:spPr>
      </p:pic>
      <p:pic>
        <p:nvPicPr>
          <p:cNvPr id="139" name="Google Shape;139;p24"/>
          <p:cNvPicPr preferRelativeResize="0"/>
          <p:nvPr/>
        </p:nvPicPr>
        <p:blipFill>
          <a:blip r:embed="rId6">
            <a:alphaModFix/>
          </a:blip>
          <a:stretch>
            <a:fillRect/>
          </a:stretch>
        </p:blipFill>
        <p:spPr>
          <a:xfrm>
            <a:off x="6277375" y="1989101"/>
            <a:ext cx="2723779" cy="1532126"/>
          </a:xfrm>
          <a:prstGeom prst="rect">
            <a:avLst/>
          </a:prstGeom>
          <a:noFill/>
          <a:ln>
            <a:noFill/>
          </a:ln>
        </p:spPr>
      </p:pic>
      <p:pic>
        <p:nvPicPr>
          <p:cNvPr id="4" name="Picture 3">
            <a:extLst>
              <a:ext uri="{FF2B5EF4-FFF2-40B4-BE49-F238E27FC236}">
                <a16:creationId xmlns:a16="http://schemas.microsoft.com/office/drawing/2014/main" id="{09C64C6D-F74D-49B3-8699-6A98199931FF}"/>
              </a:ext>
            </a:extLst>
          </p:cNvPr>
          <p:cNvPicPr>
            <a:picLocks noChangeAspect="1"/>
          </p:cNvPicPr>
          <p:nvPr/>
        </p:nvPicPr>
        <p:blipFill rotWithShape="1">
          <a:blip r:embed="rId7"/>
          <a:srcRect t="3711" b="5162"/>
          <a:stretch/>
        </p:blipFill>
        <p:spPr>
          <a:xfrm>
            <a:off x="1292922" y="1315350"/>
            <a:ext cx="4902188" cy="251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Behind the Sketch</a:t>
            </a:r>
            <a:endParaRPr/>
          </a:p>
        </p:txBody>
      </p:sp>
      <p:sp>
        <p:nvSpPr>
          <p:cNvPr id="129" name="Google Shape;129;p23"/>
          <p:cNvSpPr txBox="1">
            <a:spLocks noGrp="1"/>
          </p:cNvSpPr>
          <p:nvPr>
            <p:ph type="body" idx="1"/>
          </p:nvPr>
        </p:nvSpPr>
        <p:spPr>
          <a:xfrm>
            <a:off x="457200" y="1152475"/>
            <a:ext cx="7949400" cy="3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The HTML code was fairly simple, however the trick was utilizing the following libraries to insert a functioning HTML canvas:</a:t>
            </a:r>
            <a:endParaRPr dirty="0"/>
          </a:p>
          <a:p>
            <a:pPr marL="457200" lvl="0" indent="-342900" algn="l" rtl="0">
              <a:spcBef>
                <a:spcPts val="1600"/>
              </a:spcBef>
              <a:spcAft>
                <a:spcPts val="0"/>
              </a:spcAft>
              <a:buSzPts val="1800"/>
              <a:buChar char="●"/>
            </a:pPr>
            <a:r>
              <a:rPr lang="en" dirty="0"/>
              <a:t>jquery</a:t>
            </a:r>
            <a:endParaRPr dirty="0"/>
          </a:p>
          <a:p>
            <a:pPr marL="457200" lvl="0" indent="-342900" algn="l" rtl="0">
              <a:spcBef>
                <a:spcPts val="0"/>
              </a:spcBef>
              <a:spcAft>
                <a:spcPts val="0"/>
              </a:spcAft>
              <a:buSzPts val="1800"/>
              <a:buChar char="●"/>
            </a:pPr>
            <a:r>
              <a:rPr lang="en" dirty="0"/>
              <a:t>drawingboard.js library (modified the code to customize our scribble pad)</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Ideally the FLASK would have allowed us to save the image, then return the prediction in one click of the button. However, due to challenges we had to keep these functions separate.</a:t>
            </a:r>
            <a:endParaRPr dirty="0"/>
          </a:p>
          <a:p>
            <a:pPr marL="91440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EFEC-2CD5-44E4-9ECF-438A6178013C}"/>
              </a:ext>
            </a:extLst>
          </p:cNvPr>
          <p:cNvSpPr>
            <a:spLocks noGrp="1"/>
          </p:cNvSpPr>
          <p:nvPr>
            <p:ph type="title"/>
          </p:nvPr>
        </p:nvSpPr>
        <p:spPr/>
        <p:txBody>
          <a:bodyPr/>
          <a:lstStyle/>
          <a:p>
            <a:r>
              <a:rPr lang="en-US" dirty="0"/>
              <a:t>Demonstration</a:t>
            </a:r>
          </a:p>
        </p:txBody>
      </p:sp>
      <p:sp>
        <p:nvSpPr>
          <p:cNvPr id="3" name="Text Placeholder 2">
            <a:extLst>
              <a:ext uri="{FF2B5EF4-FFF2-40B4-BE49-F238E27FC236}">
                <a16:creationId xmlns:a16="http://schemas.microsoft.com/office/drawing/2014/main" id="{045EFDC6-C0CA-4EE2-9346-BA9DF8EE7EB0}"/>
              </a:ext>
            </a:extLst>
          </p:cNvPr>
          <p:cNvSpPr>
            <a:spLocks noGrp="1"/>
          </p:cNvSpPr>
          <p:nvPr>
            <p:ph type="body" idx="1"/>
          </p:nvPr>
        </p:nvSpPr>
        <p:spPr/>
        <p:txBody>
          <a:bodyPr/>
          <a:lstStyle/>
          <a:p>
            <a:pPr marL="114300" indent="0" algn="ctr">
              <a:buNone/>
            </a:pPr>
            <a:endParaRPr lang="en-US" dirty="0"/>
          </a:p>
          <a:p>
            <a:pPr marL="114300" indent="0" algn="ctr">
              <a:buNone/>
            </a:pPr>
            <a:endParaRPr lang="en-US" dirty="0"/>
          </a:p>
          <a:p>
            <a:pPr marL="114300" indent="0" algn="ctr">
              <a:buNone/>
            </a:pPr>
            <a:r>
              <a:rPr lang="en-US" dirty="0"/>
              <a:t>Single Scribble Demonstration</a:t>
            </a:r>
          </a:p>
          <a:p>
            <a:pPr marL="114300" indent="0" algn="ctr">
              <a:buNone/>
            </a:pPr>
            <a:r>
              <a:rPr lang="en-US" sz="4000" dirty="0">
                <a:hlinkClick r:id="rId2"/>
              </a:rPr>
              <a:t>https://youtu.be/pFRYrKUPPnQ</a:t>
            </a:r>
            <a:endParaRPr lang="en-US" sz="4000" dirty="0"/>
          </a:p>
          <a:p>
            <a:pPr marL="114300" indent="0" algn="ctr">
              <a:buNone/>
            </a:pPr>
            <a:r>
              <a:rPr lang="en-US" dirty="0"/>
              <a:t>Multiple Scribbles Demonstration</a:t>
            </a:r>
            <a:endParaRPr lang="en-US" sz="4000" dirty="0"/>
          </a:p>
          <a:p>
            <a:pPr marL="114300" indent="0" algn="ctr">
              <a:buNone/>
            </a:pPr>
            <a:r>
              <a:rPr lang="en-US" sz="4000" dirty="0">
                <a:hlinkClick r:id="rId3"/>
              </a:rPr>
              <a:t>https://youtu.be/03-BzOdNZQU</a:t>
            </a:r>
            <a:endParaRPr lang="en-US" sz="4000" dirty="0"/>
          </a:p>
        </p:txBody>
      </p:sp>
    </p:spTree>
    <p:extLst>
      <p:ext uri="{BB962C8B-B14F-4D97-AF65-F5344CB8AC3E}">
        <p14:creationId xmlns:p14="http://schemas.microsoft.com/office/powerpoint/2010/main" val="179697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Learnings/Challenges</a:t>
            </a:r>
            <a:endParaRPr/>
          </a:p>
        </p:txBody>
      </p:sp>
      <p:sp>
        <p:nvSpPr>
          <p:cNvPr id="146" name="Google Shape;14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US" dirty="0"/>
              <a:t>-Google had minimal documentation on how to use the data.</a:t>
            </a:r>
          </a:p>
          <a:p>
            <a:pPr marL="0" lvl="0" indent="0">
              <a:spcBef>
                <a:spcPts val="1600"/>
              </a:spcBef>
              <a:buNone/>
            </a:pPr>
            <a:r>
              <a:rPr lang="en-US" dirty="0"/>
              <a:t>-Giant datasets for individual drawing “collections”-- unable to load them onto </a:t>
            </a:r>
            <a:r>
              <a:rPr lang="en-US" dirty="0" err="1"/>
              <a:t>Github</a:t>
            </a:r>
            <a:endParaRPr lang="en-US" dirty="0"/>
          </a:p>
          <a:p>
            <a:pPr marL="0" lvl="0" indent="0">
              <a:spcBef>
                <a:spcPts val="1600"/>
              </a:spcBef>
              <a:buNone/>
            </a:pPr>
            <a:r>
              <a:rPr lang="en-US" dirty="0"/>
              <a:t>-We have to ensure that we are using the same version of KERAS as what the model was built in.</a:t>
            </a:r>
          </a:p>
          <a:p>
            <a:pPr marL="0" lvl="0" indent="0">
              <a:spcBef>
                <a:spcPts val="1600"/>
              </a:spcBef>
              <a:buNone/>
            </a:pPr>
            <a:r>
              <a:rPr lang="en-US" dirty="0"/>
              <a:t>-Images need a thick font and minimize white space for better predictions.</a:t>
            </a:r>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“Quick Draw” dataset from Google, our team will attempt to train a CNN to recognize 14 different doodled “subjects”.  We will then create an interactive webpage where a user can “doodle” and our AI will attempt to guess what they drew. </a:t>
            </a:r>
            <a:endParaRPr/>
          </a:p>
          <a:p>
            <a:pPr marL="0" lvl="0" indent="0" algn="l" rtl="0">
              <a:lnSpc>
                <a:spcPct val="100000"/>
              </a:lnSpc>
              <a:spcBef>
                <a:spcPts val="1600"/>
              </a:spcBef>
              <a:spcAft>
                <a:spcPts val="0"/>
              </a:spcAft>
              <a:buClr>
                <a:srgbClr val="000000"/>
              </a:buClr>
              <a:buSzPts val="1100"/>
              <a:buFont typeface="Arial"/>
              <a:buNone/>
            </a:pPr>
            <a:endParaRPr sz="3000">
              <a:solidFill>
                <a:schemeClr val="dk1"/>
              </a:solidFill>
              <a:latin typeface="Oswald"/>
              <a:ea typeface="Oswald"/>
              <a:cs typeface="Oswald"/>
              <a:sym typeface="Oswald"/>
            </a:endParaRPr>
          </a:p>
        </p:txBody>
      </p:sp>
      <p:pic>
        <p:nvPicPr>
          <p:cNvPr id="67" name="Google Shape;67;p14"/>
          <p:cNvPicPr preferRelativeResize="0"/>
          <p:nvPr/>
        </p:nvPicPr>
        <p:blipFill>
          <a:blip r:embed="rId3">
            <a:alphaModFix/>
          </a:blip>
          <a:stretch>
            <a:fillRect/>
          </a:stretch>
        </p:blipFill>
        <p:spPr>
          <a:xfrm>
            <a:off x="1156613" y="2646799"/>
            <a:ext cx="6830777" cy="209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Data:</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accent5"/>
                </a:solidFill>
                <a:hlinkClick r:id="rId3"/>
              </a:rPr>
              <a:t>https://www.kaggle.com/google/tinyquickdraw</a:t>
            </a:r>
            <a:endParaRPr/>
          </a:p>
          <a:p>
            <a:pPr marL="457200" lvl="0" indent="-342900" algn="l" rtl="0">
              <a:spcBef>
                <a:spcPts val="0"/>
              </a:spcBef>
              <a:spcAft>
                <a:spcPts val="0"/>
              </a:spcAft>
              <a:buSzPts val="1800"/>
              <a:buChar char="●"/>
            </a:pPr>
            <a:r>
              <a:rPr lang="en" u="sng">
                <a:solidFill>
                  <a:schemeClr val="accent5"/>
                </a:solidFill>
                <a:hlinkClick r:id="rId4"/>
              </a:rPr>
              <a:t>https://github.com/googlecreativelab/quickdraw-dataset</a:t>
            </a:r>
            <a:endParaRPr/>
          </a:p>
          <a:p>
            <a:pPr marL="0" lvl="0" indent="0" algn="l" rtl="0">
              <a:spcBef>
                <a:spcPts val="1600"/>
              </a:spcBef>
              <a:spcAft>
                <a:spcPts val="0"/>
              </a:spcAft>
              <a:buNone/>
            </a:pPr>
            <a:r>
              <a:rPr lang="en"/>
              <a:t>Our data comes from Google Labs “Quick, Draw!” AI experiment. The game asks a user to draw a doodle, then the games AI tries to guess what it is! Google compiled 50 million drawings submitted through the game and released them for ML use. The original data collected included country of origin, timestamps and a JSON Array representing the final drawings. That dataset was HUGE! We dug a little bit further and found a preprocessed dataset that simplified the drawings into 28 x 28 greyscale bitmap images.  </a:t>
            </a: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Coding Approach</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and train model in Jupyter Notebook</a:t>
            </a:r>
            <a:endParaRPr/>
          </a:p>
          <a:p>
            <a:pPr marL="0" lvl="0" indent="0" algn="l" rtl="0">
              <a:spcBef>
                <a:spcPts val="1600"/>
              </a:spcBef>
              <a:spcAft>
                <a:spcPts val="0"/>
              </a:spcAft>
              <a:buNone/>
            </a:pPr>
            <a:r>
              <a:rPr lang="en"/>
              <a:t>-Create Flask to Accept Images</a:t>
            </a:r>
            <a:endParaRPr/>
          </a:p>
          <a:p>
            <a:pPr marL="0" lvl="0" indent="0" algn="l" rtl="0">
              <a:spcBef>
                <a:spcPts val="1600"/>
              </a:spcBef>
              <a:spcAft>
                <a:spcPts val="0"/>
              </a:spcAft>
              <a:buNone/>
            </a:pPr>
            <a:r>
              <a:rPr lang="en"/>
              <a:t>-Design interactive site to predict the picture that the user drew in the scribble pad.</a:t>
            </a:r>
            <a:endParaRPr/>
          </a:p>
          <a:p>
            <a:pPr marL="0" lvl="0" indent="0" algn="l" rtl="0">
              <a:spcBef>
                <a:spcPts val="1600"/>
              </a:spcBef>
              <a:spcAft>
                <a:spcPts val="0"/>
              </a:spcAft>
              <a:buNone/>
            </a:pPr>
            <a:r>
              <a:rPr lang="en"/>
              <a:t> </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Training the Model 							</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14 different drawing classifications, download large files from Google, and upload them to Jupyter notebook. </a:t>
            </a:r>
            <a:endParaRPr/>
          </a:p>
          <a:p>
            <a:pPr marL="0" lvl="0" indent="0" algn="l" rtl="0">
              <a:spcBef>
                <a:spcPts val="1600"/>
              </a:spcBef>
              <a:spcAft>
                <a:spcPts val="0"/>
              </a:spcAft>
              <a:buNone/>
            </a:pPr>
            <a:r>
              <a:rPr lang="en"/>
              <a:t>-Add extra column as an identifier: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-Concatenate lists to create our X and y variables</a:t>
            </a:r>
            <a:endParaRPr/>
          </a:p>
          <a:p>
            <a:pPr marL="0" lvl="0" indent="0" algn="l" rtl="0">
              <a:spcBef>
                <a:spcPts val="1600"/>
              </a:spcBef>
              <a:spcAft>
                <a:spcPts val="0"/>
              </a:spcAft>
              <a:buNone/>
            </a:pPr>
            <a:r>
              <a:rPr lang="en"/>
              <a:t>-Train/Test/Split data</a:t>
            </a:r>
            <a:endParaRPr/>
          </a:p>
          <a:p>
            <a:pPr marL="0" lvl="0" indent="0" algn="l" rtl="0">
              <a:spcBef>
                <a:spcPts val="1600"/>
              </a:spcBef>
              <a:spcAft>
                <a:spcPts val="1600"/>
              </a:spcAft>
              <a:buNone/>
            </a:pPr>
            <a:endParaRPr/>
          </a:p>
        </p:txBody>
      </p:sp>
      <p:pic>
        <p:nvPicPr>
          <p:cNvPr id="86" name="Google Shape;86;p17"/>
          <p:cNvPicPr preferRelativeResize="0"/>
          <p:nvPr/>
        </p:nvPicPr>
        <p:blipFill>
          <a:blip r:embed="rId3">
            <a:alphaModFix/>
          </a:blip>
          <a:stretch>
            <a:fillRect/>
          </a:stretch>
        </p:blipFill>
        <p:spPr>
          <a:xfrm>
            <a:off x="2040125" y="2529380"/>
            <a:ext cx="2933700" cy="66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Compiling the Model </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Using an example from github user ck090 - </a:t>
            </a:r>
            <a:endParaRPr sz="1200"/>
          </a:p>
          <a:p>
            <a:pPr marL="0" lvl="0" indent="0" algn="l" rtl="0">
              <a:spcBef>
                <a:spcPts val="1600"/>
              </a:spcBef>
              <a:spcAft>
                <a:spcPts val="0"/>
              </a:spcAft>
              <a:buClr>
                <a:srgbClr val="000000"/>
              </a:buClr>
              <a:buSzPts val="1100"/>
              <a:buFont typeface="Arial"/>
              <a:buNone/>
            </a:pPr>
            <a:r>
              <a:rPr lang="en" sz="1200">
                <a:solidFill>
                  <a:srgbClr val="B7B7B7"/>
                </a:solidFill>
              </a:rPr>
              <a:t>After training with a batch size of 10 and using 30 epochs for training both the training and validation set of images. The image sizes are 28x28 (std. MNIST dataset sizes). We trained/tested 50/50</a:t>
            </a:r>
            <a:endParaRPr sz="1200">
              <a:solidFill>
                <a:srgbClr val="B7B7B7"/>
              </a:solidFill>
            </a:endParaRPr>
          </a:p>
          <a:p>
            <a:pPr marL="0" marR="38100" lvl="0" indent="0" algn="l" rtl="0">
              <a:lnSpc>
                <a:spcPct val="100000"/>
              </a:lnSpc>
              <a:spcBef>
                <a:spcPts val="1800"/>
              </a:spcBef>
              <a:spcAft>
                <a:spcPts val="0"/>
              </a:spcAft>
              <a:buClr>
                <a:srgbClr val="000000"/>
              </a:buClr>
              <a:buSzPts val="1100"/>
              <a:buFont typeface="Arial"/>
              <a:buNone/>
            </a:pPr>
            <a:r>
              <a:rPr lang="en" sz="1200" b="1">
                <a:solidFill>
                  <a:srgbClr val="B7B7B7"/>
                </a:solidFill>
              </a:rPr>
              <a:t>The CNN is a 9-layer CNN which is composed of:</a:t>
            </a:r>
            <a:endParaRPr sz="1200" b="1">
              <a:solidFill>
                <a:srgbClr val="B7B7B7"/>
              </a:solidFill>
            </a:endParaRPr>
          </a:p>
          <a:p>
            <a:pPr marL="457200" lvl="0" indent="-304800" algn="l" rtl="0">
              <a:spcBef>
                <a:spcPts val="1200"/>
              </a:spcBef>
              <a:spcAft>
                <a:spcPts val="0"/>
              </a:spcAft>
              <a:buClr>
                <a:srgbClr val="B7B7B7"/>
              </a:buClr>
              <a:buSzPts val="1200"/>
              <a:buFont typeface="Average"/>
              <a:buAutoNum type="arabicPeriod"/>
            </a:pPr>
            <a:r>
              <a:rPr lang="en" sz="1200">
                <a:solidFill>
                  <a:srgbClr val="B7B7B7"/>
                </a:solidFill>
              </a:rPr>
              <a:t>A convolution layer of size 5x5</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Max pooling layer of size 2x2</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smaller convolution layer with size 3x3</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A Max pooling layer of size 2x2</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Dropout layer with a probability of 20%</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Flatten layer</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Fully connected layer with 128 neurons and rectifier activation.</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Fully connected layer with 50 neurons and rectifier activation.</a:t>
            </a:r>
            <a:endParaRPr sz="1200">
              <a:solidFill>
                <a:srgbClr val="B7B7B7"/>
              </a:solidFill>
            </a:endParaRPr>
          </a:p>
          <a:p>
            <a:pPr marL="457200" lvl="0" indent="-304800" algn="l" rtl="0">
              <a:spcBef>
                <a:spcPts val="0"/>
              </a:spcBef>
              <a:spcAft>
                <a:spcPts val="0"/>
              </a:spcAft>
              <a:buClr>
                <a:srgbClr val="B7B7B7"/>
              </a:buClr>
              <a:buSzPts val="1200"/>
              <a:buFont typeface="Average"/>
              <a:buAutoNum type="arabicPeriod"/>
            </a:pPr>
            <a:r>
              <a:rPr lang="en" sz="1200">
                <a:solidFill>
                  <a:srgbClr val="B7B7B7"/>
                </a:solidFill>
              </a:rPr>
              <a:t>Output layer. Keras requires one hot encoding of the y labels</a:t>
            </a:r>
            <a:endParaRPr sz="1200">
              <a:solidFill>
                <a:srgbClr val="B7B7B7"/>
              </a:solidFill>
            </a:endParaRPr>
          </a:p>
          <a:p>
            <a:pPr marL="0" lvl="0" indent="0" algn="l" rtl="0">
              <a:spcBef>
                <a:spcPts val="1200"/>
              </a:spcBef>
              <a:spcAft>
                <a:spcPts val="1600"/>
              </a:spcAft>
              <a:buNone/>
            </a:pPr>
            <a:endParaRPr/>
          </a:p>
        </p:txBody>
      </p:sp>
      <p:pic>
        <p:nvPicPr>
          <p:cNvPr id="93" name="Google Shape;93;p18"/>
          <p:cNvPicPr preferRelativeResize="0"/>
          <p:nvPr/>
        </p:nvPicPr>
        <p:blipFill>
          <a:blip r:embed="rId3">
            <a:alphaModFix/>
          </a:blip>
          <a:stretch>
            <a:fillRect/>
          </a:stretch>
        </p:blipFill>
        <p:spPr>
          <a:xfrm>
            <a:off x="4993326" y="1894825"/>
            <a:ext cx="3838976" cy="3073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running the training model, (2 hours to run due to our large input size), we achieved 89.4% accuracy with 0.35 loss. </a:t>
            </a:r>
            <a:endParaRPr/>
          </a:p>
          <a:p>
            <a:pPr marL="0" lvl="0" indent="0" algn="l" rtl="0">
              <a:spcBef>
                <a:spcPts val="1600"/>
              </a:spcBef>
              <a:spcAft>
                <a:spcPts val="1600"/>
              </a:spcAft>
              <a:buNone/>
            </a:pPr>
            <a:r>
              <a:rPr lang="en"/>
              <a:t>After obtaining a working model, we tested it by predicting images that were drawn in paint. We found that images with heavy lines and minimal white space were more accurately predicted. </a:t>
            </a:r>
            <a:endParaRPr/>
          </a:p>
        </p:txBody>
      </p:sp>
      <p:pic>
        <p:nvPicPr>
          <p:cNvPr id="100" name="Google Shape;100;p19"/>
          <p:cNvPicPr preferRelativeResize="0"/>
          <p:nvPr/>
        </p:nvPicPr>
        <p:blipFill>
          <a:blip r:embed="rId3">
            <a:alphaModFix/>
          </a:blip>
          <a:stretch>
            <a:fillRect/>
          </a:stretch>
        </p:blipFill>
        <p:spPr>
          <a:xfrm>
            <a:off x="570550" y="3149400"/>
            <a:ext cx="1076624" cy="1419475"/>
          </a:xfrm>
          <a:prstGeom prst="rect">
            <a:avLst/>
          </a:prstGeom>
          <a:noFill/>
          <a:ln>
            <a:noFill/>
          </a:ln>
        </p:spPr>
      </p:pic>
      <p:pic>
        <p:nvPicPr>
          <p:cNvPr id="101" name="Google Shape;101;p19"/>
          <p:cNvPicPr preferRelativeResize="0"/>
          <p:nvPr/>
        </p:nvPicPr>
        <p:blipFill>
          <a:blip r:embed="rId4">
            <a:alphaModFix/>
          </a:blip>
          <a:stretch>
            <a:fillRect/>
          </a:stretch>
        </p:blipFill>
        <p:spPr>
          <a:xfrm>
            <a:off x="2040325" y="3149400"/>
            <a:ext cx="1310550" cy="1419475"/>
          </a:xfrm>
          <a:prstGeom prst="rect">
            <a:avLst/>
          </a:prstGeom>
          <a:noFill/>
          <a:ln>
            <a:noFill/>
          </a:ln>
        </p:spPr>
      </p:pic>
      <p:pic>
        <p:nvPicPr>
          <p:cNvPr id="102" name="Google Shape;102;p19"/>
          <p:cNvPicPr preferRelativeResize="0"/>
          <p:nvPr/>
        </p:nvPicPr>
        <p:blipFill>
          <a:blip r:embed="rId5">
            <a:alphaModFix/>
          </a:blip>
          <a:stretch>
            <a:fillRect/>
          </a:stretch>
        </p:blipFill>
        <p:spPr>
          <a:xfrm>
            <a:off x="5482300" y="3149400"/>
            <a:ext cx="1570001" cy="1419475"/>
          </a:xfrm>
          <a:prstGeom prst="rect">
            <a:avLst/>
          </a:prstGeom>
          <a:noFill/>
          <a:ln>
            <a:noFill/>
          </a:ln>
        </p:spPr>
      </p:pic>
      <p:pic>
        <p:nvPicPr>
          <p:cNvPr id="103" name="Google Shape;103;p19"/>
          <p:cNvPicPr preferRelativeResize="0"/>
          <p:nvPr/>
        </p:nvPicPr>
        <p:blipFill>
          <a:blip r:embed="rId6">
            <a:alphaModFix/>
          </a:blip>
          <a:stretch>
            <a:fillRect/>
          </a:stretch>
        </p:blipFill>
        <p:spPr>
          <a:xfrm>
            <a:off x="7557600" y="3149400"/>
            <a:ext cx="1310550" cy="1419474"/>
          </a:xfrm>
          <a:prstGeom prst="rect">
            <a:avLst/>
          </a:prstGeom>
          <a:noFill/>
          <a:ln>
            <a:noFill/>
          </a:ln>
        </p:spPr>
      </p:pic>
      <p:pic>
        <p:nvPicPr>
          <p:cNvPr id="104" name="Google Shape;104;p19"/>
          <p:cNvPicPr preferRelativeResize="0"/>
          <p:nvPr/>
        </p:nvPicPr>
        <p:blipFill>
          <a:blip r:embed="rId7">
            <a:alphaModFix/>
          </a:blip>
          <a:stretch>
            <a:fillRect/>
          </a:stretch>
        </p:blipFill>
        <p:spPr>
          <a:xfrm>
            <a:off x="3694100" y="3045025"/>
            <a:ext cx="1444975" cy="162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Flask App - Digitizing and Predicting</a:t>
            </a: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Preload keras model into app - quickdraw.h5 framework</a:t>
            </a:r>
            <a:endParaRPr/>
          </a:p>
          <a:p>
            <a:pPr marL="0" lvl="0" indent="0" algn="l" rtl="0">
              <a:spcBef>
                <a:spcPts val="1600"/>
              </a:spcBef>
              <a:spcAft>
                <a:spcPts val="0"/>
              </a:spcAft>
              <a:buNone/>
            </a:pPr>
            <a:r>
              <a:rPr lang="en"/>
              <a:t>Source images converted and arranged into arrays</a:t>
            </a:r>
            <a:endParaRPr/>
          </a:p>
          <a:p>
            <a:pPr marL="457200" lvl="0" indent="-342900" algn="l" rtl="0">
              <a:spcBef>
                <a:spcPts val="1600"/>
              </a:spcBef>
              <a:spcAft>
                <a:spcPts val="0"/>
              </a:spcAft>
              <a:buSzPts val="1800"/>
              <a:buChar char="●"/>
            </a:pPr>
            <a:r>
              <a:rPr lang="en"/>
              <a:t>Similar to NIST/MNIST datasets</a:t>
            </a:r>
            <a:endParaRPr/>
          </a:p>
          <a:p>
            <a:pPr marL="0" lvl="0" indent="0" algn="l" rtl="0">
              <a:spcBef>
                <a:spcPts val="1600"/>
              </a:spcBef>
              <a:spcAft>
                <a:spcPts val="0"/>
              </a:spcAft>
              <a:buNone/>
            </a:pPr>
            <a:r>
              <a:rPr lang="en"/>
              <a:t>App saves drawn image, converts, and runs through models framework</a:t>
            </a:r>
            <a:endParaRPr/>
          </a:p>
          <a:p>
            <a:pPr marL="0" lvl="0" indent="0" algn="l" rtl="0">
              <a:spcBef>
                <a:spcPts val="1600"/>
              </a:spcBef>
              <a:spcAft>
                <a:spcPts val="0"/>
              </a:spcAft>
              <a:buNone/>
            </a:pPr>
            <a:r>
              <a:rPr lang="en"/>
              <a:t>Model creates prediction, returning a number corresponding to index of preloaded images and jsonifies the data</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Little Sketchy</a:t>
            </a:r>
            <a:endParaRPr/>
          </a:p>
        </p:txBody>
      </p:sp>
      <p:sp>
        <p:nvSpPr>
          <p:cNvPr id="116" name="Google Shape;116;p21"/>
          <p:cNvSpPr txBox="1">
            <a:spLocks noGrp="1"/>
          </p:cNvSpPr>
          <p:nvPr>
            <p:ph type="body" idx="1"/>
          </p:nvPr>
        </p:nvSpPr>
        <p:spPr>
          <a:xfrm>
            <a:off x="150700" y="954350"/>
            <a:ext cx="8900700" cy="41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Incorporating the sketchy theme from bootswatch, we were able to design an aesthetic site.</a:t>
            </a:r>
            <a:endParaRPr/>
          </a:p>
          <a:p>
            <a:pPr marL="0" lvl="0" indent="0" algn="l" rtl="0">
              <a:spcBef>
                <a:spcPts val="1600"/>
              </a:spcBef>
              <a:spcAft>
                <a:spcPts val="1600"/>
              </a:spcAft>
              <a:buNone/>
            </a:pPr>
            <a:endParaRPr/>
          </a:p>
        </p:txBody>
      </p:sp>
      <p:pic>
        <p:nvPicPr>
          <p:cNvPr id="117" name="Google Shape;117;p21"/>
          <p:cNvPicPr preferRelativeResize="0"/>
          <p:nvPr/>
        </p:nvPicPr>
        <p:blipFill rotWithShape="1">
          <a:blip r:embed="rId3">
            <a:alphaModFix/>
          </a:blip>
          <a:srcRect t="-3892" b="5107"/>
          <a:stretch/>
        </p:blipFill>
        <p:spPr>
          <a:xfrm>
            <a:off x="1038100" y="1436575"/>
            <a:ext cx="6554995" cy="350599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784</Words>
  <Application>Microsoft Office PowerPoint</Application>
  <PresentationFormat>On-screen Show (16:9)</PresentationFormat>
  <Paragraphs>74</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Oswald</vt:lpstr>
      <vt:lpstr>Average</vt:lpstr>
      <vt:lpstr>Arial</vt:lpstr>
      <vt:lpstr>Slate</vt:lpstr>
      <vt:lpstr>Scribblers on the Roof</vt:lpstr>
      <vt:lpstr>Objective: </vt:lpstr>
      <vt:lpstr>Data:</vt:lpstr>
      <vt:lpstr>Coding Approach</vt:lpstr>
      <vt:lpstr>Training the Model        </vt:lpstr>
      <vt:lpstr>Compiling the Model </vt:lpstr>
      <vt:lpstr>Accuracy</vt:lpstr>
      <vt:lpstr>Flask App - Digitizing and Predicting</vt:lpstr>
      <vt:lpstr>A Little Sketchy</vt:lpstr>
      <vt:lpstr>Scribble Time! </vt:lpstr>
      <vt:lpstr>Behind the Sketch - Piecing it together</vt:lpstr>
      <vt:lpstr>Behind the Sketch</vt:lpstr>
      <vt:lpstr>Demonstration</vt:lpstr>
      <vt:lpstr>Key Learnings/Challenges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Scribblers on the Roof</dc:title>
  <cp:lastModifiedBy>Christine Mitchell</cp:lastModifiedBy>
  <cp:revision>5</cp:revision>
  <dcterms:modified xsi:type="dcterms:W3CDTF">2019-03-18T04:46:16Z</dcterms:modified>
</cp:coreProperties>
</file>