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ED2D5-9B4C-4865-94F1-740E39EA4ED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12775-F816-47D9-9B3E-4B0AF7E3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2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3 Minute Thesis</a:t>
            </a:r>
            <a:endParaRPr lang="en-US" dirty="0"/>
          </a:p>
          <a:p>
            <a:r>
              <a:rPr lang="en-US" dirty="0"/>
              <a:t>Motivation</a:t>
            </a:r>
            <a:endParaRPr lang="en-US" dirty="0">
              <a:cs typeface="Calibri"/>
            </a:endParaRPr>
          </a:p>
          <a:p>
            <a:r>
              <a:rPr lang="en-US" dirty="0"/>
              <a:t>possible outcome</a:t>
            </a:r>
            <a:endParaRPr lang="en-US" dirty="0">
              <a:cs typeface="Calibri"/>
            </a:endParaRPr>
          </a:p>
          <a:p>
            <a:r>
              <a:rPr lang="en-US" dirty="0"/>
              <a:t>possible data source</a:t>
            </a:r>
            <a:endParaRPr lang="en-US" dirty="0">
              <a:cs typeface="Calibri"/>
            </a:endParaRPr>
          </a:p>
          <a:p>
            <a:r>
              <a:rPr lang="en-US" dirty="0"/>
              <a:t>initial results if available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46426-095E-4895-9191-F8E8064633F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BF37-9515-463F-A9A1-523FCE467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0CA75-9265-43D8-A5D4-FAE3ABE71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B58E1-6A9B-4DD1-AC61-0067521E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D3E-1E46-43BB-9BB5-3C6A945F10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B8A10-6C7A-4BA2-8869-3D87F5CB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EBC4-94A4-4F55-943A-CA3A9EBB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175B-0166-41D5-8F00-D351C8E9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429-5E15-4EB1-95E2-CBC2BCBB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A498C-6C50-476A-9462-114B9B70E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61A1-60E1-4004-B2EB-1B271D4E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D3E-1E46-43BB-9BB5-3C6A945F10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0B47A-A6C1-4CCD-BDB5-A255284A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B3E5-6E25-4005-BF27-04A5BC37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175B-0166-41D5-8F00-D351C8E9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CB633-A213-4924-8491-0510CFF5D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F83CC-23EF-4EBF-A317-9041EDCA7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55E2-1459-4EDE-B024-7150C1C0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D3E-1E46-43BB-9BB5-3C6A945F10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5C5FE-C227-44DF-8923-0C45F457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83460-33FF-4B6C-957A-99D1A626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175B-0166-41D5-8F00-D351C8E9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5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732B-3E00-4B7C-A021-42774C07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30148-5137-48B4-8AD2-48074766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1B9BA-274E-4282-A7DE-817CEA13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D3E-1E46-43BB-9BB5-3C6A945F10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E076-9543-4410-96B9-D7865043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0DEB4-27C9-48D5-9D44-F8C6FF5A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175B-0166-41D5-8F00-D351C8E9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9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C9E0-AC21-47B3-8C27-1EA5542D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A8ED7-3CF6-4BD8-B9D3-53273554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17DA1-52AB-4EAA-B464-769BC63E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D3E-1E46-43BB-9BB5-3C6A945F10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2FE6-C3D6-4D1B-B4D7-9DAF3CAF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445B-B1E5-467C-87B4-41A7F0FC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175B-0166-41D5-8F00-D351C8E9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7F55-F1A2-4692-A4BE-63142AD0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7FFC-265F-4BD1-880D-7B95C6C44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7D336-650A-48BF-8CA8-B69DEA06B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E2C9B-699F-4179-92BE-9F496089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D3E-1E46-43BB-9BB5-3C6A945F10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64FE1-7C09-4774-8A3A-5998D3E8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7A8D6-A5BA-4F74-BC7C-8582F81E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175B-0166-41D5-8F00-D351C8E9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0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A5B0-C4A7-49D0-B20C-DB1BD1C4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C100-7358-4404-9262-9D77BCF38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E2FBB-BD00-4FAF-A88C-D926E7D9B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76902-ADD1-4856-8EE5-D8B3CC300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B2469-2942-4229-9AC7-99138F5A6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BA54B-BE30-4C1A-89B0-034018F6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D3E-1E46-43BB-9BB5-3C6A945F10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FEA92-8872-4DB5-88B4-2A36B33B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66604-55B8-4970-8620-8790139F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175B-0166-41D5-8F00-D351C8E9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0E88-1C5F-4F85-96EC-F2E6EF5D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4E8A4-4C8B-4B41-906F-C17BB936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D3E-1E46-43BB-9BB5-3C6A945F10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40D96-4406-4BBE-B818-099C24AF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C6706-C4E8-4EB0-B573-F8945A14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175B-0166-41D5-8F00-D351C8E9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4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9BA6E-E5EA-46ED-A04F-BD946B0E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D3E-1E46-43BB-9BB5-3C6A945F10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E09E7-DB26-40E9-B415-DEC7A84C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1E679-6B82-4E53-8753-CD0764E6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175B-0166-41D5-8F00-D351C8E9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5D95-0EFE-4EEC-842B-167E988F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A552-1AB3-45D4-B8E7-174FD5394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F134C-6886-46B6-AEED-C86734B1D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B29F5-5F6B-424E-B7D4-E5634707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D3E-1E46-43BB-9BB5-3C6A945F10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E12EE-8C28-4AD4-A989-CC18D7D3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B0AB7-1B86-42A4-9E15-349F5962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175B-0166-41D5-8F00-D351C8E9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26BF-4103-4129-848D-4705FD56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C4124-7A3F-4E9E-A6C8-1F109D58C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2F4FF-F27A-4F1B-AD57-549444654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6299B-E7B0-4565-B558-E657ABBF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6D3E-1E46-43BB-9BB5-3C6A945F10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143E3-95F9-4802-8344-95AADF8B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97D8-4DFB-40D4-AD2E-5A01B881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175B-0166-41D5-8F00-D351C8E9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1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E79E6-CD82-4DCD-B1FF-188D511D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D8DB2-5720-4E2A-867E-8866D5331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0C9A3-4551-410A-9E76-E8E8A072B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6D3E-1E46-43BB-9BB5-3C6A945F10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901B-BD44-427C-955C-8B193334B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BE796-4B84-491D-8C83-FCFC311DF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175B-0166-41D5-8F00-D351C8E9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10FF-1140-4C25-9A4D-63F107D6A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Optimization of NFL Team Construction Using a Genetic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B2A02-D2C6-4E0E-8038-2CD5E6E14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Group 4</a:t>
            </a:r>
          </a:p>
          <a:p>
            <a:r>
              <a:rPr lang="en-US" dirty="0">
                <a:ea typeface="+mn-lt"/>
                <a:cs typeface="+mn-lt"/>
              </a:rPr>
              <a:t>Evan Fox, </a:t>
            </a:r>
            <a:r>
              <a:rPr lang="en-US" dirty="0" err="1">
                <a:ea typeface="+mn-lt"/>
                <a:cs typeface="+mn-lt"/>
              </a:rPr>
              <a:t>Sumedh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Khodke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242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C42C5F-26EF-4D45-B409-EC693AAAD0D5}"/>
              </a:ext>
            </a:extLst>
          </p:cNvPr>
          <p:cNvSpPr/>
          <p:nvPr/>
        </p:nvSpPr>
        <p:spPr>
          <a:xfrm>
            <a:off x="6181816" y="1320208"/>
            <a:ext cx="5837623" cy="5337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Evolutionary </a:t>
            </a:r>
          </a:p>
          <a:p>
            <a:r>
              <a:rPr lang="en-US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50093-77E9-4178-9F2E-D3E16A9AE645}"/>
              </a:ext>
            </a:extLst>
          </p:cNvPr>
          <p:cNvSpPr/>
          <p:nvPr/>
        </p:nvSpPr>
        <p:spPr>
          <a:xfrm>
            <a:off x="172560" y="2343705"/>
            <a:ext cx="5837623" cy="4314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en-US" b="1" dirty="0">
                <a:solidFill>
                  <a:schemeClr val="tx1"/>
                </a:solidFill>
              </a:rPr>
              <a:t>(Fitness Function)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CEB65C-69E1-4BC2-8B86-FF70623CBA25}"/>
              </a:ext>
            </a:extLst>
          </p:cNvPr>
          <p:cNvSpPr/>
          <p:nvPr/>
        </p:nvSpPr>
        <p:spPr>
          <a:xfrm>
            <a:off x="3098307" y="137787"/>
            <a:ext cx="8921131" cy="1038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This project’s goal is to design a NFL team construction heuristic using a Genetic Algorithm with a learned fitness function that evaluates a team’s quality. The R Shiny application may explore optimal solutions, cluster player choices to illustrate the algorithm’s roster choices, and/or live-run the algorithm with custom team constraints.</a:t>
            </a:r>
          </a:p>
        </p:txBody>
      </p:sp>
      <p:pic>
        <p:nvPicPr>
          <p:cNvPr id="1026" name="Picture 2" descr="59 American Football Team Illustrations &amp;amp;amp; Clip Art - iStock">
            <a:extLst>
              <a:ext uri="{FF2B5EF4-FFF2-40B4-BE49-F238E27FC236}">
                <a16:creationId xmlns:a16="http://schemas.microsoft.com/office/drawing/2014/main" id="{A708161F-B1A3-46A7-97ED-A6E0B4A71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410" y="1524664"/>
            <a:ext cx="1807404" cy="125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6AECD7-02BE-4A64-8E68-434BD43A93B9}"/>
              </a:ext>
            </a:extLst>
          </p:cNvPr>
          <p:cNvSpPr txBox="1"/>
          <p:nvPr/>
        </p:nvSpPr>
        <p:spPr>
          <a:xfrm>
            <a:off x="7770388" y="1720856"/>
            <a:ext cx="1855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Potential Rosters </a:t>
            </a:r>
          </a:p>
          <a:p>
            <a:r>
              <a:rPr lang="en-US" sz="1200" dirty="0"/>
              <a:t>(Initialize Individuals)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EFA21-5670-43D6-BF6F-2943997CA6E7}"/>
              </a:ext>
            </a:extLst>
          </p:cNvPr>
          <p:cNvSpPr txBox="1"/>
          <p:nvPr/>
        </p:nvSpPr>
        <p:spPr>
          <a:xfrm>
            <a:off x="7783260" y="3093719"/>
            <a:ext cx="1855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Team Quality </a:t>
            </a:r>
          </a:p>
          <a:p>
            <a:r>
              <a:rPr lang="en-US" sz="1200" dirty="0"/>
              <a:t>(Survival Score / Fitness Function)</a:t>
            </a:r>
          </a:p>
        </p:txBody>
      </p:sp>
      <p:pic>
        <p:nvPicPr>
          <p:cNvPr id="1030" name="Picture 6" descr="Free Football player swap Graphic Vector - Stock by Pixlr">
            <a:extLst>
              <a:ext uri="{FF2B5EF4-FFF2-40B4-BE49-F238E27FC236}">
                <a16:creationId xmlns:a16="http://schemas.microsoft.com/office/drawing/2014/main" id="{18DAF0BF-1F32-4BC1-87AC-4A0553CA1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2" t="22928" r="24440" b="24662"/>
          <a:stretch/>
        </p:blipFill>
        <p:spPr bwMode="auto">
          <a:xfrm>
            <a:off x="9908090" y="5247326"/>
            <a:ext cx="6210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ree Football player swap Graphic Vector - Stock by Pixlr">
            <a:extLst>
              <a:ext uri="{FF2B5EF4-FFF2-40B4-BE49-F238E27FC236}">
                <a16:creationId xmlns:a16="http://schemas.microsoft.com/office/drawing/2014/main" id="{CC6A1DF2-987A-4D29-BA16-1311B6658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2" t="22928" r="24440" b="24662"/>
          <a:stretch/>
        </p:blipFill>
        <p:spPr bwMode="auto">
          <a:xfrm>
            <a:off x="10529121" y="5247326"/>
            <a:ext cx="6210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Free Football player swap Graphic Vector - Stock by Pixlr">
            <a:extLst>
              <a:ext uri="{FF2B5EF4-FFF2-40B4-BE49-F238E27FC236}">
                <a16:creationId xmlns:a16="http://schemas.microsoft.com/office/drawing/2014/main" id="{67A9FC63-CE11-409E-91B8-4D1FB1E5E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2" t="22928" r="24440" b="24662"/>
          <a:stretch/>
        </p:blipFill>
        <p:spPr bwMode="auto">
          <a:xfrm>
            <a:off x="11150152" y="5246115"/>
            <a:ext cx="6210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7F2823-DA37-4803-9953-DECCCA98B144}"/>
              </a:ext>
            </a:extLst>
          </p:cNvPr>
          <p:cNvSpPr txBox="1"/>
          <p:nvPr/>
        </p:nvSpPr>
        <p:spPr>
          <a:xfrm>
            <a:off x="7783259" y="5208015"/>
            <a:ext cx="1855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New Rosters </a:t>
            </a:r>
            <a:r>
              <a:rPr lang="en-US" sz="1200" dirty="0"/>
              <a:t>(Mutate / Evolve)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0DEA8-430B-4278-AFD4-A9FCB61CC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492" y="3091712"/>
            <a:ext cx="2337241" cy="10329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6C011D-0FD2-46F5-BFA6-6DF667620161}"/>
              </a:ext>
            </a:extLst>
          </p:cNvPr>
          <p:cNvSpPr txBox="1"/>
          <p:nvPr/>
        </p:nvSpPr>
        <p:spPr>
          <a:xfrm>
            <a:off x="7783259" y="4318081"/>
            <a:ext cx="1855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Best Teams</a:t>
            </a:r>
          </a:p>
          <a:p>
            <a:r>
              <a:rPr lang="en-US" sz="1200" dirty="0"/>
              <a:t>(“Survival of the fittest”)</a:t>
            </a:r>
          </a:p>
        </p:txBody>
      </p:sp>
      <p:pic>
        <p:nvPicPr>
          <p:cNvPr id="1032" name="Picture 8" descr="Amazon.com : Fremont Die New England Patriots Logo Car Magnet, 12&amp;amp;quot; : Sports  Fan Automotive Magnets : Sports &amp;amp;amp; Outdoors">
            <a:extLst>
              <a:ext uri="{FF2B5EF4-FFF2-40B4-BE49-F238E27FC236}">
                <a16:creationId xmlns:a16="http://schemas.microsoft.com/office/drawing/2014/main" id="{08A53378-8CF7-440A-B0C1-E114E6F5C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543" y="4461586"/>
            <a:ext cx="913524" cy="43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ffalo Bills Logo, history, meaning, symbol, PNG">
            <a:extLst>
              <a:ext uri="{FF2B5EF4-FFF2-40B4-BE49-F238E27FC236}">
                <a16:creationId xmlns:a16="http://schemas.microsoft.com/office/drawing/2014/main" id="{9124EED5-6F08-46D0-8739-7A2917DD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255" y="4382775"/>
            <a:ext cx="1050855" cy="5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FBF976-F34B-40D4-A065-BF979DF9B19B}"/>
              </a:ext>
            </a:extLst>
          </p:cNvPr>
          <p:cNvCxnSpPr>
            <a:cxnSpLocks/>
          </p:cNvCxnSpPr>
          <p:nvPr/>
        </p:nvCxnSpPr>
        <p:spPr>
          <a:xfrm>
            <a:off x="8534400" y="2545080"/>
            <a:ext cx="0" cy="4495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F4138F-6BB4-45B6-A40B-30C951D12B9F}"/>
              </a:ext>
            </a:extLst>
          </p:cNvPr>
          <p:cNvCxnSpPr>
            <a:cxnSpLocks/>
          </p:cNvCxnSpPr>
          <p:nvPr/>
        </p:nvCxnSpPr>
        <p:spPr>
          <a:xfrm>
            <a:off x="8542020" y="4038600"/>
            <a:ext cx="0" cy="31369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49BF7C-F647-4B48-8857-68BFC57D1BF7}"/>
              </a:ext>
            </a:extLst>
          </p:cNvPr>
          <p:cNvCxnSpPr>
            <a:cxnSpLocks/>
          </p:cNvCxnSpPr>
          <p:nvPr/>
        </p:nvCxnSpPr>
        <p:spPr>
          <a:xfrm>
            <a:off x="8542020" y="4894320"/>
            <a:ext cx="0" cy="31369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21B26E-0CFE-4633-B4D7-9A3C6E5505C6}"/>
              </a:ext>
            </a:extLst>
          </p:cNvPr>
          <p:cNvCxnSpPr>
            <a:cxnSpLocks/>
          </p:cNvCxnSpPr>
          <p:nvPr/>
        </p:nvCxnSpPr>
        <p:spPr>
          <a:xfrm>
            <a:off x="7170420" y="3552195"/>
            <a:ext cx="5334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872720-E78E-4405-B0ED-4D6EE3809581}"/>
              </a:ext>
            </a:extLst>
          </p:cNvPr>
          <p:cNvCxnSpPr>
            <a:cxnSpLocks/>
          </p:cNvCxnSpPr>
          <p:nvPr/>
        </p:nvCxnSpPr>
        <p:spPr>
          <a:xfrm flipV="1">
            <a:off x="7170420" y="3533775"/>
            <a:ext cx="0" cy="19669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F947D7-4F79-4958-88F7-83FDB83FCAD9}"/>
              </a:ext>
            </a:extLst>
          </p:cNvPr>
          <p:cNvCxnSpPr>
            <a:cxnSpLocks/>
          </p:cNvCxnSpPr>
          <p:nvPr/>
        </p:nvCxnSpPr>
        <p:spPr>
          <a:xfrm>
            <a:off x="7149465" y="5495951"/>
            <a:ext cx="554355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https://cdn3.volusion.com/qhfgu.nqxry/v/vspfiles/photos/AuSS-98147-2T.jpg?v-cache=1644528823">
            <a:extLst>
              <a:ext uri="{FF2B5EF4-FFF2-40B4-BE49-F238E27FC236}">
                <a16:creationId xmlns:a16="http://schemas.microsoft.com/office/drawing/2014/main" id="{66A917A9-14B1-429B-823A-9C90F2FE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950" y="5952513"/>
            <a:ext cx="676388" cy="7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1B4B196-902E-4544-993C-4DBC0BBD0D29}"/>
              </a:ext>
            </a:extLst>
          </p:cNvPr>
          <p:cNvSpPr txBox="1"/>
          <p:nvPr/>
        </p:nvSpPr>
        <p:spPr>
          <a:xfrm>
            <a:off x="6906338" y="6124362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Best Team</a:t>
            </a:r>
            <a:endParaRPr lang="en-US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7B502D-A095-4AF7-A9A0-D431FF8EBB7A}"/>
              </a:ext>
            </a:extLst>
          </p:cNvPr>
          <p:cNvCxnSpPr>
            <a:cxnSpLocks/>
          </p:cNvCxnSpPr>
          <p:nvPr/>
        </p:nvCxnSpPr>
        <p:spPr>
          <a:xfrm>
            <a:off x="6573520" y="4605020"/>
            <a:ext cx="0" cy="1240324"/>
          </a:xfrm>
          <a:prstGeom prst="straightConnector1">
            <a:avLst/>
          </a:prstGeom>
          <a:ln w="38100">
            <a:prstDash val="sysDot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FCACB3-7AF0-49C5-A99A-187544A09897}"/>
              </a:ext>
            </a:extLst>
          </p:cNvPr>
          <p:cNvCxnSpPr>
            <a:cxnSpLocks/>
          </p:cNvCxnSpPr>
          <p:nvPr/>
        </p:nvCxnSpPr>
        <p:spPr>
          <a:xfrm>
            <a:off x="6568144" y="4605020"/>
            <a:ext cx="1135676" cy="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6" descr="Understanding XGBoost &amp;amp;amp; it&amp;amp;#39;s growing popularity among the ML community | by  Deep Borkar | Analytics Vidhya | Medium">
            <a:extLst>
              <a:ext uri="{FF2B5EF4-FFF2-40B4-BE49-F238E27FC236}">
                <a16:creationId xmlns:a16="http://schemas.microsoft.com/office/drawing/2014/main" id="{1E11A123-7427-4150-8D9A-88B8FA3820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6" t="36183" r="17612" b="35844"/>
          <a:stretch/>
        </p:blipFill>
        <p:spPr bwMode="auto">
          <a:xfrm>
            <a:off x="2144368" y="4997229"/>
            <a:ext cx="1642456" cy="4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eural Network Icon - Download Neural Network Icon 3339036 | Noun Project">
            <a:extLst>
              <a:ext uri="{FF2B5EF4-FFF2-40B4-BE49-F238E27FC236}">
                <a16:creationId xmlns:a16="http://schemas.microsoft.com/office/drawing/2014/main" id="{84DB0171-32B1-4B49-BC4A-4439D659A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7" b="14106"/>
          <a:stretch/>
        </p:blipFill>
        <p:spPr bwMode="auto">
          <a:xfrm>
            <a:off x="3731399" y="4542579"/>
            <a:ext cx="1905000" cy="13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D0D452F1-7B3E-4252-9E75-B72D4309DB6D}"/>
              </a:ext>
            </a:extLst>
          </p:cNvPr>
          <p:cNvSpPr txBox="1"/>
          <p:nvPr/>
        </p:nvSpPr>
        <p:spPr>
          <a:xfrm>
            <a:off x="483800" y="4998487"/>
            <a:ext cx="1855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</a:t>
            </a:r>
          </a:p>
          <a:p>
            <a:r>
              <a:rPr lang="en-US" sz="1200" dirty="0" err="1"/>
              <a:t>XGBoost</a:t>
            </a:r>
            <a:endParaRPr lang="en-US" sz="1200" dirty="0"/>
          </a:p>
          <a:p>
            <a:r>
              <a:rPr lang="en-US" sz="1200" dirty="0"/>
              <a:t>Custom Neural Network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8076DA-1774-4927-9C49-EE8CADAA8CDB}"/>
              </a:ext>
            </a:extLst>
          </p:cNvPr>
          <p:cNvSpPr txBox="1"/>
          <p:nvPr/>
        </p:nvSpPr>
        <p:spPr>
          <a:xfrm>
            <a:off x="470557" y="3022390"/>
            <a:ext cx="1855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Inputs: </a:t>
            </a:r>
          </a:p>
          <a:p>
            <a:r>
              <a:rPr lang="en-US" sz="1200" dirty="0"/>
              <a:t>Roster</a:t>
            </a:r>
          </a:p>
          <a:p>
            <a:r>
              <a:rPr lang="en-US" sz="1200" dirty="0"/>
              <a:t>Player Statistics</a:t>
            </a:r>
          </a:p>
          <a:p>
            <a:r>
              <a:rPr lang="en-US" sz="1200" dirty="0"/>
              <a:t>Supervisor - Team Record / ELO / Point Differential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AA47E0-A626-4AB9-BC01-B16620E715FA}"/>
              </a:ext>
            </a:extLst>
          </p:cNvPr>
          <p:cNvSpPr txBox="1"/>
          <p:nvPr/>
        </p:nvSpPr>
        <p:spPr>
          <a:xfrm>
            <a:off x="476953" y="5953899"/>
            <a:ext cx="1855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sz="1200" dirty="0"/>
              <a:t>Team Quality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D311BB3-99E2-4101-994C-5CCD646389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2105" y="2615959"/>
            <a:ext cx="1903451" cy="127540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1BC6075-DA19-47CD-B4D9-B36F38FEABA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2378" t="3292" r="22265"/>
          <a:stretch/>
        </p:blipFill>
        <p:spPr>
          <a:xfrm>
            <a:off x="4640132" y="2618793"/>
            <a:ext cx="573934" cy="128949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F8D4E19-FEB6-472E-A6D8-1069D37D43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50204" y="2597672"/>
            <a:ext cx="1739194" cy="131405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64FF9E15-9CAA-4B1A-9793-E4784E19EC51}"/>
              </a:ext>
            </a:extLst>
          </p:cNvPr>
          <p:cNvSpPr txBox="1"/>
          <p:nvPr/>
        </p:nvSpPr>
        <p:spPr>
          <a:xfrm>
            <a:off x="3374600" y="5815399"/>
            <a:ext cx="1855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92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E73516DF-1141-4D52-8F1E-7B6840B22F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946"/>
          <a:stretch/>
        </p:blipFill>
        <p:spPr>
          <a:xfrm>
            <a:off x="2378963" y="3975312"/>
            <a:ext cx="3007452" cy="51906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E412BF27-4878-458B-8361-75C1523573DA}"/>
              </a:ext>
            </a:extLst>
          </p:cNvPr>
          <p:cNvSpPr/>
          <p:nvPr/>
        </p:nvSpPr>
        <p:spPr>
          <a:xfrm>
            <a:off x="3098307" y="1320208"/>
            <a:ext cx="2911875" cy="864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Sports analytics is a new field with abundant opportunities for disruptive innovation.</a:t>
            </a:r>
          </a:p>
        </p:txBody>
      </p:sp>
      <p:pic>
        <p:nvPicPr>
          <p:cNvPr id="1044" name="Picture 20" descr="Revenue Sharing: Quest for Certainty – John Vrooman">
            <a:extLst>
              <a:ext uri="{FF2B5EF4-FFF2-40B4-BE49-F238E27FC236}">
                <a16:creationId xmlns:a16="http://schemas.microsoft.com/office/drawing/2014/main" id="{F9645812-DC2D-49F5-AA78-5F06F398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9" y="69991"/>
            <a:ext cx="3010085" cy="225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01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169</Words>
  <Application>Microsoft Office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Optimization of NFL Team Construction Using a Genetic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NFL Team Construction Using a Genetic Algorithm</dc:title>
  <dc:creator>Evan</dc:creator>
  <cp:lastModifiedBy>Evan</cp:lastModifiedBy>
  <cp:revision>3</cp:revision>
  <dcterms:created xsi:type="dcterms:W3CDTF">2022-03-07T23:59:34Z</dcterms:created>
  <dcterms:modified xsi:type="dcterms:W3CDTF">2022-03-08T03:16:49Z</dcterms:modified>
</cp:coreProperties>
</file>