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66" r:id="rId3"/>
    <p:sldId id="267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van" initials="E" lastIdx="1" clrIdx="0">
    <p:extLst>
      <p:ext uri="{19B8F6BF-5375-455C-9EA6-DF929625EA0E}">
        <p15:presenceInfo xmlns:p15="http://schemas.microsoft.com/office/powerpoint/2012/main" userId="f6830713485f3e77" providerId="Windows Live"/>
      </p:ext>
    </p:extLst>
  </p:cmAuthor>
  <p:cmAuthor id="2" name="Sumedh Khodke" initials="SK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C645D-D48B-4B6E-A503-6C80AD781C54}" type="datetimeFigureOut">
              <a:t>3/7/2022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46426-095E-4895-9191-F8E806463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87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3 Minute Thesis</a:t>
            </a:r>
            <a:endParaRPr lang="en-US" dirty="0"/>
          </a:p>
          <a:p>
            <a:r>
              <a:rPr lang="en-US" dirty="0"/>
              <a:t>Motivation</a:t>
            </a:r>
            <a:endParaRPr lang="en-US" dirty="0">
              <a:cs typeface="Calibri"/>
            </a:endParaRPr>
          </a:p>
          <a:p>
            <a:r>
              <a:rPr lang="en-US" dirty="0"/>
              <a:t>possible outcome</a:t>
            </a:r>
            <a:endParaRPr lang="en-US" dirty="0">
              <a:cs typeface="Calibri"/>
            </a:endParaRPr>
          </a:p>
          <a:p>
            <a:r>
              <a:rPr lang="en-US" dirty="0"/>
              <a:t>possible data source</a:t>
            </a:r>
            <a:endParaRPr lang="en-US" dirty="0">
              <a:cs typeface="Calibri"/>
            </a:endParaRPr>
          </a:p>
          <a:p>
            <a:r>
              <a:rPr lang="en-US" dirty="0"/>
              <a:t>initial results if available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46426-095E-4895-9191-F8E8064633FF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a.istockphoto.com/vectors/american-football-illustration-vector-id521651665?k=20&amp;m=521651665&amp;s=612x612&amp;w=0&amp;h=_XOh4qp7fssaeLPtJTKkhnXes9cdbgCMrIBIYjuTwl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410FF-1140-4C25-9A4D-63F107D6A4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Optimizing NFL Team Construction Using a Genetic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B2A02-D2C6-4E0E-8038-2CD5E6E147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Group 4</a:t>
            </a:r>
          </a:p>
          <a:p>
            <a:r>
              <a:rPr lang="en-US" dirty="0">
                <a:ea typeface="+mn-lt"/>
                <a:cs typeface="+mn-lt"/>
              </a:rPr>
              <a:t>Evan Fox, Sumedh Khodke, Dineshkumar Katta, Sanjay Aravind Loganathan Ravichandran, Amritha </a:t>
            </a:r>
            <a:r>
              <a:rPr lang="en-US" dirty="0" err="1">
                <a:ea typeface="+mn-lt"/>
                <a:cs typeface="+mn-lt"/>
              </a:rPr>
              <a:t>Subburayan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2423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C42C5F-26EF-4D45-B409-EC693AAAD0D5}"/>
              </a:ext>
            </a:extLst>
          </p:cNvPr>
          <p:cNvSpPr/>
          <p:nvPr/>
        </p:nvSpPr>
        <p:spPr>
          <a:xfrm>
            <a:off x="6181816" y="1320208"/>
            <a:ext cx="5837623" cy="53378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Evolutionary </a:t>
            </a:r>
          </a:p>
          <a:p>
            <a:r>
              <a:rPr lang="en-US" b="1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550093-77E9-4178-9F2E-D3E16A9AE645}"/>
              </a:ext>
            </a:extLst>
          </p:cNvPr>
          <p:cNvSpPr/>
          <p:nvPr/>
        </p:nvSpPr>
        <p:spPr>
          <a:xfrm>
            <a:off x="172560" y="2343705"/>
            <a:ext cx="5837623" cy="4314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Machine Learning</a:t>
            </a:r>
          </a:p>
          <a:p>
            <a:r>
              <a:rPr lang="en-US" b="1" dirty="0">
                <a:solidFill>
                  <a:schemeClr val="tx1"/>
                </a:solidFill>
              </a:rPr>
              <a:t>(Fitness Function)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CEB65C-69E1-4BC2-8B86-FF70623CBA25}"/>
              </a:ext>
            </a:extLst>
          </p:cNvPr>
          <p:cNvSpPr/>
          <p:nvPr/>
        </p:nvSpPr>
        <p:spPr>
          <a:xfrm>
            <a:off x="3098307" y="137787"/>
            <a:ext cx="8921131" cy="10385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</a:rPr>
              <a:t>This project’s goal is to design a NFL team construction heuristic using a Genetic Algorithm with a learned fitness function that evaluates a team’s quality. The R Shiny application may explore optimal solutions, cluster player choices to illustrate the algorithm’s roster choices, and/or live-run the algorithm with custom team constraints.</a:t>
            </a:r>
          </a:p>
        </p:txBody>
      </p:sp>
      <p:pic>
        <p:nvPicPr>
          <p:cNvPr id="1026" name="Picture 2" descr="59 American Football Team Illustrations &amp;amp;amp; Clip Art - iStock">
            <a:extLst>
              <a:ext uri="{FF2B5EF4-FFF2-40B4-BE49-F238E27FC236}">
                <a16:creationId xmlns:a16="http://schemas.microsoft.com/office/drawing/2014/main" id="{A708161F-B1A3-46A7-97ED-A6E0B4A71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8410" y="1524664"/>
            <a:ext cx="1807404" cy="125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6AECD7-02BE-4A64-8E68-434BD43A93B9}"/>
              </a:ext>
            </a:extLst>
          </p:cNvPr>
          <p:cNvSpPr txBox="1"/>
          <p:nvPr/>
        </p:nvSpPr>
        <p:spPr>
          <a:xfrm>
            <a:off x="7770388" y="1720856"/>
            <a:ext cx="18554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 Potential Rosters </a:t>
            </a:r>
          </a:p>
          <a:p>
            <a:r>
              <a:rPr lang="en-US" sz="1200" dirty="0"/>
              <a:t>(Initialize Individuals)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BEFA21-5670-43D6-BF6F-2943997CA6E7}"/>
              </a:ext>
            </a:extLst>
          </p:cNvPr>
          <p:cNvSpPr txBox="1"/>
          <p:nvPr/>
        </p:nvSpPr>
        <p:spPr>
          <a:xfrm>
            <a:off x="7783260" y="3093719"/>
            <a:ext cx="18554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 Team Quality </a:t>
            </a:r>
          </a:p>
          <a:p>
            <a:r>
              <a:rPr lang="en-US" sz="1200" dirty="0"/>
              <a:t>(Survival Score / Fitness Function)</a:t>
            </a:r>
          </a:p>
        </p:txBody>
      </p:sp>
      <p:pic>
        <p:nvPicPr>
          <p:cNvPr id="1030" name="Picture 6" descr="Free Football player swap Graphic Vector - Stock by Pixlr">
            <a:extLst>
              <a:ext uri="{FF2B5EF4-FFF2-40B4-BE49-F238E27FC236}">
                <a16:creationId xmlns:a16="http://schemas.microsoft.com/office/drawing/2014/main" id="{18DAF0BF-1F32-4BC1-87AC-4A0553CA15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02" t="22928" r="24440" b="24662"/>
          <a:stretch/>
        </p:blipFill>
        <p:spPr bwMode="auto">
          <a:xfrm>
            <a:off x="9908090" y="5247326"/>
            <a:ext cx="621031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Free Football player swap Graphic Vector - Stock by Pixlr">
            <a:extLst>
              <a:ext uri="{FF2B5EF4-FFF2-40B4-BE49-F238E27FC236}">
                <a16:creationId xmlns:a16="http://schemas.microsoft.com/office/drawing/2014/main" id="{CC6A1DF2-987A-4D29-BA16-1311B6658D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02" t="22928" r="24440" b="24662"/>
          <a:stretch/>
        </p:blipFill>
        <p:spPr bwMode="auto">
          <a:xfrm>
            <a:off x="10529121" y="5247326"/>
            <a:ext cx="621031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Free Football player swap Graphic Vector - Stock by Pixlr">
            <a:extLst>
              <a:ext uri="{FF2B5EF4-FFF2-40B4-BE49-F238E27FC236}">
                <a16:creationId xmlns:a16="http://schemas.microsoft.com/office/drawing/2014/main" id="{67A9FC63-CE11-409E-91B8-4D1FB1E5EF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02" t="22928" r="24440" b="24662"/>
          <a:stretch/>
        </p:blipFill>
        <p:spPr bwMode="auto">
          <a:xfrm>
            <a:off x="11150152" y="5246115"/>
            <a:ext cx="621031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7F2823-DA37-4803-9953-DECCCA98B144}"/>
              </a:ext>
            </a:extLst>
          </p:cNvPr>
          <p:cNvSpPr txBox="1"/>
          <p:nvPr/>
        </p:nvSpPr>
        <p:spPr>
          <a:xfrm>
            <a:off x="7783259" y="5208015"/>
            <a:ext cx="18554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 New Rosters </a:t>
            </a:r>
            <a:r>
              <a:rPr lang="en-US" sz="1200" dirty="0"/>
              <a:t>(Mutate / Evolve)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30DEA8-430B-4278-AFD4-A9FCB61CC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3492" y="3091712"/>
            <a:ext cx="2337241" cy="10329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36C011D-0FD2-46F5-BFA6-6DF667620161}"/>
              </a:ext>
            </a:extLst>
          </p:cNvPr>
          <p:cNvSpPr txBox="1"/>
          <p:nvPr/>
        </p:nvSpPr>
        <p:spPr>
          <a:xfrm>
            <a:off x="7783259" y="4318081"/>
            <a:ext cx="18554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Best Teams</a:t>
            </a:r>
          </a:p>
          <a:p>
            <a:r>
              <a:rPr lang="en-US" sz="1200" dirty="0"/>
              <a:t>(“Survival of the fittest”)</a:t>
            </a:r>
          </a:p>
        </p:txBody>
      </p:sp>
      <p:pic>
        <p:nvPicPr>
          <p:cNvPr id="1032" name="Picture 8" descr="Amazon.com : Fremont Die New England Patriots Logo Car Magnet, 12&amp;amp;quot; : Sports  Fan Automotive Magnets : Sports &amp;amp;amp; Outdoors">
            <a:extLst>
              <a:ext uri="{FF2B5EF4-FFF2-40B4-BE49-F238E27FC236}">
                <a16:creationId xmlns:a16="http://schemas.microsoft.com/office/drawing/2014/main" id="{08A53378-8CF7-440A-B0C1-E114E6F5C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5543" y="4461586"/>
            <a:ext cx="913524" cy="43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uffalo Bills Logo, history, meaning, symbol, PNG">
            <a:extLst>
              <a:ext uri="{FF2B5EF4-FFF2-40B4-BE49-F238E27FC236}">
                <a16:creationId xmlns:a16="http://schemas.microsoft.com/office/drawing/2014/main" id="{9124EED5-6F08-46D0-8739-7A2917DD5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255" y="4382775"/>
            <a:ext cx="1050855" cy="59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FBF976-F34B-40D4-A065-BF979DF9B19B}"/>
              </a:ext>
            </a:extLst>
          </p:cNvPr>
          <p:cNvCxnSpPr>
            <a:cxnSpLocks/>
          </p:cNvCxnSpPr>
          <p:nvPr/>
        </p:nvCxnSpPr>
        <p:spPr>
          <a:xfrm>
            <a:off x="8534400" y="2545080"/>
            <a:ext cx="0" cy="44958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9F4138F-6BB4-45B6-A40B-30C951D12B9F}"/>
              </a:ext>
            </a:extLst>
          </p:cNvPr>
          <p:cNvCxnSpPr>
            <a:cxnSpLocks/>
          </p:cNvCxnSpPr>
          <p:nvPr/>
        </p:nvCxnSpPr>
        <p:spPr>
          <a:xfrm>
            <a:off x="8542020" y="4038600"/>
            <a:ext cx="0" cy="313695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C49BF7C-F647-4B48-8857-68BFC57D1BF7}"/>
              </a:ext>
            </a:extLst>
          </p:cNvPr>
          <p:cNvCxnSpPr>
            <a:cxnSpLocks/>
          </p:cNvCxnSpPr>
          <p:nvPr/>
        </p:nvCxnSpPr>
        <p:spPr>
          <a:xfrm>
            <a:off x="8542020" y="4894320"/>
            <a:ext cx="0" cy="313695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21B26E-0CFE-4633-B4D7-9A3C6E5505C6}"/>
              </a:ext>
            </a:extLst>
          </p:cNvPr>
          <p:cNvCxnSpPr>
            <a:cxnSpLocks/>
          </p:cNvCxnSpPr>
          <p:nvPr/>
        </p:nvCxnSpPr>
        <p:spPr>
          <a:xfrm>
            <a:off x="7170420" y="3552195"/>
            <a:ext cx="5334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D872720-E78E-4405-B0ED-4D6EE3809581}"/>
              </a:ext>
            </a:extLst>
          </p:cNvPr>
          <p:cNvCxnSpPr>
            <a:cxnSpLocks/>
          </p:cNvCxnSpPr>
          <p:nvPr/>
        </p:nvCxnSpPr>
        <p:spPr>
          <a:xfrm flipV="1">
            <a:off x="7170420" y="3533775"/>
            <a:ext cx="0" cy="196692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4F947D7-4F79-4958-88F7-83FDB83FCAD9}"/>
              </a:ext>
            </a:extLst>
          </p:cNvPr>
          <p:cNvCxnSpPr>
            <a:cxnSpLocks/>
          </p:cNvCxnSpPr>
          <p:nvPr/>
        </p:nvCxnSpPr>
        <p:spPr>
          <a:xfrm>
            <a:off x="7149465" y="5495951"/>
            <a:ext cx="554355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6" name="Picture 12" descr="https://cdn3.volusion.com/qhfgu.nqxry/v/vspfiles/photos/AuSS-98147-2T.jpg?v-cache=1644528823">
            <a:extLst>
              <a:ext uri="{FF2B5EF4-FFF2-40B4-BE49-F238E27FC236}">
                <a16:creationId xmlns:a16="http://schemas.microsoft.com/office/drawing/2014/main" id="{66A917A9-14B1-429B-823A-9C90F2FE3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950" y="5952513"/>
            <a:ext cx="676388" cy="70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1B4B196-902E-4544-993C-4DBC0BBD0D29}"/>
              </a:ext>
            </a:extLst>
          </p:cNvPr>
          <p:cNvSpPr txBox="1"/>
          <p:nvPr/>
        </p:nvSpPr>
        <p:spPr>
          <a:xfrm>
            <a:off x="6906338" y="6124362"/>
            <a:ext cx="185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Best Team</a:t>
            </a:r>
            <a:endParaRPr lang="en-US" sz="12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67B502D-A095-4AF7-A9A0-D431FF8EBB7A}"/>
              </a:ext>
            </a:extLst>
          </p:cNvPr>
          <p:cNvCxnSpPr>
            <a:cxnSpLocks/>
          </p:cNvCxnSpPr>
          <p:nvPr/>
        </p:nvCxnSpPr>
        <p:spPr>
          <a:xfrm>
            <a:off x="6573520" y="4605020"/>
            <a:ext cx="0" cy="1240324"/>
          </a:xfrm>
          <a:prstGeom prst="straightConnector1">
            <a:avLst/>
          </a:prstGeom>
          <a:ln w="38100">
            <a:prstDash val="sysDot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6FCACB3-7AF0-49C5-A99A-187544A09897}"/>
              </a:ext>
            </a:extLst>
          </p:cNvPr>
          <p:cNvCxnSpPr>
            <a:cxnSpLocks/>
          </p:cNvCxnSpPr>
          <p:nvPr/>
        </p:nvCxnSpPr>
        <p:spPr>
          <a:xfrm>
            <a:off x="6568144" y="4605020"/>
            <a:ext cx="1135676" cy="0"/>
          </a:xfrm>
          <a:prstGeom prst="straightConnector1">
            <a:avLst/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40" name="Picture 16" descr="Understanding XGBoost &amp;amp;amp; it&amp;amp;#39;s growing popularity among the ML community | by  Deep Borkar | Analytics Vidhya | Medium">
            <a:extLst>
              <a:ext uri="{FF2B5EF4-FFF2-40B4-BE49-F238E27FC236}">
                <a16:creationId xmlns:a16="http://schemas.microsoft.com/office/drawing/2014/main" id="{1E11A123-7427-4150-8D9A-88B8FA3820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46" t="36183" r="17612" b="35844"/>
          <a:stretch/>
        </p:blipFill>
        <p:spPr bwMode="auto">
          <a:xfrm>
            <a:off x="2144368" y="4997229"/>
            <a:ext cx="1642456" cy="416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Neural Network Icon - Download Neural Network Icon 3339036 | Noun Project">
            <a:extLst>
              <a:ext uri="{FF2B5EF4-FFF2-40B4-BE49-F238E27FC236}">
                <a16:creationId xmlns:a16="http://schemas.microsoft.com/office/drawing/2014/main" id="{84DB0171-32B1-4B49-BC4A-4439D659A2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47" b="14106"/>
          <a:stretch/>
        </p:blipFill>
        <p:spPr bwMode="auto">
          <a:xfrm>
            <a:off x="3731399" y="4542579"/>
            <a:ext cx="1905000" cy="135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D0D452F1-7B3E-4252-9E75-B72D4309DB6D}"/>
              </a:ext>
            </a:extLst>
          </p:cNvPr>
          <p:cNvSpPr txBox="1"/>
          <p:nvPr/>
        </p:nvSpPr>
        <p:spPr>
          <a:xfrm>
            <a:off x="483800" y="4998487"/>
            <a:ext cx="18554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Model:</a:t>
            </a:r>
          </a:p>
          <a:p>
            <a:r>
              <a:rPr lang="en-US" sz="1200" dirty="0" err="1"/>
              <a:t>XGBoost</a:t>
            </a:r>
            <a:endParaRPr lang="en-US" sz="1200" dirty="0"/>
          </a:p>
          <a:p>
            <a:r>
              <a:rPr lang="en-US" sz="1200" dirty="0"/>
              <a:t>Custom Neural Network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68076DA-1774-4927-9C49-EE8CADAA8CDB}"/>
              </a:ext>
            </a:extLst>
          </p:cNvPr>
          <p:cNvSpPr txBox="1"/>
          <p:nvPr/>
        </p:nvSpPr>
        <p:spPr>
          <a:xfrm>
            <a:off x="470557" y="3022390"/>
            <a:ext cx="18554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Inputs: </a:t>
            </a:r>
          </a:p>
          <a:p>
            <a:r>
              <a:rPr lang="en-US" sz="1200" dirty="0"/>
              <a:t>Roster</a:t>
            </a:r>
          </a:p>
          <a:p>
            <a:r>
              <a:rPr lang="en-US" sz="1200" dirty="0"/>
              <a:t>Player Statistics</a:t>
            </a:r>
          </a:p>
          <a:p>
            <a:r>
              <a:rPr lang="en-US" sz="1200" dirty="0"/>
              <a:t>Supervisor - Team Record / ELO / Point Differential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AAA47E0-A626-4AB9-BC01-B16620E715FA}"/>
              </a:ext>
            </a:extLst>
          </p:cNvPr>
          <p:cNvSpPr txBox="1"/>
          <p:nvPr/>
        </p:nvSpPr>
        <p:spPr>
          <a:xfrm>
            <a:off x="476953" y="5953899"/>
            <a:ext cx="18554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  <a:p>
            <a:r>
              <a:rPr lang="en-US" sz="1200" dirty="0"/>
              <a:t>Team Quality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5D311BB3-99E2-4101-994C-5CCD6463895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62105" y="2615959"/>
            <a:ext cx="1903451" cy="1275409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91BC6075-DA19-47CD-B4D9-B36F38FEABAF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2378" t="3292" r="22265"/>
          <a:stretch/>
        </p:blipFill>
        <p:spPr>
          <a:xfrm>
            <a:off x="4640132" y="2618793"/>
            <a:ext cx="573934" cy="1289497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BF8D4E19-FEB6-472E-A6D8-1069D37D430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50204" y="2597672"/>
            <a:ext cx="1739194" cy="1314058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64FF9E15-9CAA-4B1A-9793-E4784E19EC51}"/>
              </a:ext>
            </a:extLst>
          </p:cNvPr>
          <p:cNvSpPr txBox="1"/>
          <p:nvPr/>
        </p:nvSpPr>
        <p:spPr>
          <a:xfrm>
            <a:off x="3374600" y="5815399"/>
            <a:ext cx="18554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92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E73516DF-1141-4D52-8F1E-7B6840B22F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0946"/>
          <a:stretch/>
        </p:blipFill>
        <p:spPr>
          <a:xfrm>
            <a:off x="2378963" y="3975312"/>
            <a:ext cx="3007452" cy="519060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E412BF27-4878-458B-8361-75C1523573DA}"/>
              </a:ext>
            </a:extLst>
          </p:cNvPr>
          <p:cNvSpPr/>
          <p:nvPr/>
        </p:nvSpPr>
        <p:spPr>
          <a:xfrm>
            <a:off x="3098307" y="1320208"/>
            <a:ext cx="2911875" cy="864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</a:rPr>
              <a:t>Sports analytics is a new field with abundant opportunities for disruptive innovation.</a:t>
            </a:r>
          </a:p>
        </p:txBody>
      </p:sp>
      <p:pic>
        <p:nvPicPr>
          <p:cNvPr id="1044" name="Picture 20" descr="Revenue Sharing: Quest for Certainty – John Vrooman">
            <a:extLst>
              <a:ext uri="{FF2B5EF4-FFF2-40B4-BE49-F238E27FC236}">
                <a16:creationId xmlns:a16="http://schemas.microsoft.com/office/drawing/2014/main" id="{F9645812-DC2D-49F5-AA78-5F06F3988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9" y="69991"/>
            <a:ext cx="3010085" cy="225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011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AEFD0-E5F8-4DC9-80CD-10170EDAB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Notes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C0206-396F-4EB9-9459-D5FD1BEC1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400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Abstract - </a:t>
            </a:r>
            <a:r>
              <a:rPr lang="en-US" dirty="0"/>
              <a:t>This project’s goal is to design an optimal NFL team construction heuristic using a Genetic Algorithm with a learned fitness function that evaluates a team’s quality. The R Shiny application will focus on exploring optimal solutions, clustering player choices to illustrate the algorithm’s roster choices, and live-running the algorithm with custom team constraints.</a:t>
            </a:r>
          </a:p>
          <a:p>
            <a:pPr lvl="1"/>
            <a:r>
              <a:rPr lang="en-US" dirty="0">
                <a:cs typeface="Calibri"/>
              </a:rPr>
              <a:t>How we translate the algorithm to an R Shiny app, mostly depends on it’s speed with different levels of constraint</a:t>
            </a:r>
          </a:p>
          <a:p>
            <a:r>
              <a:rPr lang="en-US" dirty="0">
                <a:cs typeface="Calibri"/>
              </a:rPr>
              <a:t>Motivation - </a:t>
            </a:r>
            <a:r>
              <a:rPr lang="en-US" dirty="0"/>
              <a:t>Sports analytics is a new field with opportunities for disruptive innovation. New analytics tools and heuristics for team construction are prime domains for research. </a:t>
            </a:r>
          </a:p>
          <a:p>
            <a:pPr lvl="1"/>
            <a:r>
              <a:rPr lang="en-US" dirty="0"/>
              <a:t>Sports franchises are growing fast – even faster than the S&amp;P500</a:t>
            </a:r>
          </a:p>
          <a:p>
            <a:pPr lvl="1"/>
            <a:r>
              <a:rPr lang="en-US" dirty="0"/>
              <a:t>Location is the biggest factor that influences team value, but success and a good team construction are the next best thing (we can’t change location)</a:t>
            </a:r>
          </a:p>
          <a:p>
            <a:r>
              <a:rPr lang="en" dirty="0">
                <a:ea typeface="+mn-lt"/>
                <a:cs typeface="+mn-lt"/>
              </a:rPr>
              <a:t>Genetic algorithm, fitness function </a:t>
            </a:r>
          </a:p>
          <a:p>
            <a:pPr lvl="1"/>
            <a:r>
              <a:rPr lang="en-US" dirty="0">
                <a:ea typeface="+mn-lt"/>
                <a:cs typeface="+mn-lt"/>
              </a:rPr>
              <a:t>When you have 53 players on a roster and thousands of eligible players, the solution space is too large to (~10^150)</a:t>
            </a:r>
          </a:p>
          <a:p>
            <a:pPr lvl="1"/>
            <a:r>
              <a:rPr lang="en-US" dirty="0">
                <a:ea typeface="+mn-lt"/>
                <a:cs typeface="+mn-lt"/>
              </a:rPr>
              <a:t>One of the key elements in a genetic algorithm is the fitness function – think in evolutionary terms how likely that entity is to survive – in our terms, how good a team is</a:t>
            </a:r>
          </a:p>
          <a:p>
            <a:pPr lvl="1"/>
            <a:r>
              <a:rPr lang="en-US" dirty="0">
                <a:ea typeface="+mn-lt"/>
                <a:cs typeface="+mn-lt"/>
              </a:rPr>
              <a:t>We hope to use a learned fitness function to best construct a team, without user-input definition of what a “good” team looks like</a:t>
            </a:r>
            <a:endParaRPr lang="en" dirty="0">
              <a:ea typeface="+mn-lt"/>
              <a:cs typeface="+mn-lt"/>
            </a:endParaRPr>
          </a:p>
          <a:p>
            <a:r>
              <a:rPr lang="en" dirty="0">
                <a:ea typeface="+mn-lt"/>
                <a:cs typeface="+mn-lt"/>
              </a:rPr>
              <a:t>R shiny app for interactive analysis o</a:t>
            </a:r>
            <a:r>
              <a:rPr lang="en-US" dirty="0">
                <a:ea typeface="+mn-lt"/>
                <a:cs typeface="+mn-lt"/>
              </a:rPr>
              <a:t>f</a:t>
            </a:r>
            <a:endParaRPr lang="en" dirty="0">
              <a:ea typeface="+mn-lt"/>
              <a:cs typeface="+mn-lt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Team roster customization – fixed players + variable suggestion</a:t>
            </a:r>
          </a:p>
          <a:p>
            <a:pPr lvl="1"/>
            <a:r>
              <a:rPr lang="en-US" dirty="0">
                <a:ea typeface="+mn-lt"/>
                <a:cs typeface="+mn-lt"/>
              </a:rPr>
              <a:t>Understanding algorithm roster suggestion</a:t>
            </a:r>
          </a:p>
          <a:p>
            <a:pPr lvl="2"/>
            <a:r>
              <a:rPr lang="en-US" dirty="0">
                <a:ea typeface="+mn-lt"/>
                <a:cs typeface="+mn-lt"/>
              </a:rPr>
              <a:t>Using clustering (hopefully understand which players have high value, to the algorithm</a:t>
            </a:r>
          </a:p>
          <a:p>
            <a:pPr lvl="1"/>
            <a:r>
              <a:rPr lang="en-US" dirty="0">
                <a:ea typeface="+mn-lt"/>
                <a:cs typeface="+mn-lt"/>
              </a:rPr>
              <a:t>Understanding learned model / fitness function</a:t>
            </a:r>
          </a:p>
          <a:p>
            <a:pPr lvl="2"/>
            <a:r>
              <a:rPr lang="en-US" dirty="0">
                <a:ea typeface="+mn-lt"/>
                <a:cs typeface="+mn-lt"/>
              </a:rPr>
              <a:t>Which features are important</a:t>
            </a:r>
          </a:p>
          <a:p>
            <a:r>
              <a:rPr lang="en-US" dirty="0">
                <a:ea typeface="+mn-lt"/>
                <a:cs typeface="+mn-lt"/>
              </a:rPr>
              <a:t>Since this is a lot to do… we’ve constructed a phased development path towards ideal state</a:t>
            </a:r>
          </a:p>
          <a:p>
            <a:pPr lvl="1"/>
            <a:r>
              <a:rPr lang="en-US" dirty="0">
                <a:ea typeface="+mn-lt"/>
                <a:cs typeface="+mn-lt"/>
              </a:rPr>
              <a:t>Start with a simple fitness function (weighted average between offense and defense) – no ML</a:t>
            </a:r>
          </a:p>
          <a:p>
            <a:pPr lvl="1"/>
            <a:r>
              <a:rPr lang="en-US" dirty="0">
                <a:ea typeface="+mn-lt"/>
                <a:cs typeface="+mn-lt"/>
              </a:rPr>
              <a:t>Start with Madden player ratings, instead of player statistics</a:t>
            </a:r>
          </a:p>
          <a:p>
            <a:pPr lvl="1"/>
            <a:r>
              <a:rPr lang="en-US" dirty="0">
                <a:ea typeface="+mn-lt"/>
                <a:cs typeface="+mn-lt"/>
              </a:rPr>
              <a:t>Remove these shortcuts/assumptions as we develop</a:t>
            </a:r>
          </a:p>
          <a:p>
            <a:r>
              <a:rPr lang="en-US" dirty="0">
                <a:ea typeface="+mn-lt"/>
                <a:cs typeface="+mn-lt"/>
              </a:rPr>
              <a:t>Planned data sources</a:t>
            </a:r>
          </a:p>
          <a:p>
            <a:pPr lvl="1"/>
            <a:r>
              <a:rPr lang="en-US" dirty="0">
                <a:ea typeface="+mn-lt"/>
                <a:cs typeface="+mn-lt"/>
              </a:rPr>
              <a:t>Initially, use madden ratings instead of player statistics – but </a:t>
            </a:r>
            <a:r>
              <a:rPr lang="en-US" dirty="0" err="1">
                <a:ea typeface="+mn-lt"/>
                <a:cs typeface="+mn-lt"/>
              </a:rPr>
              <a:t>nfl</a:t>
            </a:r>
            <a:r>
              <a:rPr lang="en-US" dirty="0">
                <a:ea typeface="+mn-lt"/>
                <a:cs typeface="+mn-lt"/>
              </a:rPr>
              <a:t> statistics are publicly and readily available, as are historical team records</a:t>
            </a:r>
          </a:p>
        </p:txBody>
      </p:sp>
    </p:spTree>
    <p:extLst>
      <p:ext uri="{BB962C8B-B14F-4D97-AF65-F5344CB8AC3E}">
        <p14:creationId xmlns:p14="http://schemas.microsoft.com/office/powerpoint/2010/main" val="439401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05EBB-87FF-4AB1-88AF-0079B9E6D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FD02E-C881-4EB0-9416-E149A05D1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https://media.istockphoto.com/vectors/american-football-illustration-vector-id521651665?k=20&amp;m=521651665&amp;s=612x612&amp;w=0&amp;h=_XOh4qp7fssaeLPtJTKkhnXes9cdbgCMrIBIYjuTwlI</a:t>
            </a:r>
            <a:r>
              <a:rPr lang="en-US" dirty="0"/>
              <a:t>=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414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</TotalTime>
  <Words>577</Words>
  <Application>Microsoft Office PowerPoint</Application>
  <PresentationFormat>Widescreen</PresentationFormat>
  <Paragraphs>57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Optimizing NFL Team Construction Using a Genetic Algorithm</vt:lpstr>
      <vt:lpstr>PowerPoint Presentation</vt:lpstr>
      <vt:lpstr>Notes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Fox</dc:creator>
  <cp:lastModifiedBy>Evan</cp:lastModifiedBy>
  <cp:revision>155</cp:revision>
  <dcterms:created xsi:type="dcterms:W3CDTF">2022-02-19T22:21:33Z</dcterms:created>
  <dcterms:modified xsi:type="dcterms:W3CDTF">2022-03-07T23:59:27Z</dcterms:modified>
</cp:coreProperties>
</file>