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68" r:id="rId5"/>
    <p:sldId id="261" r:id="rId6"/>
    <p:sldId id="259" r:id="rId7"/>
    <p:sldId id="266" r:id="rId8"/>
    <p:sldId id="265" r:id="rId9"/>
    <p:sldId id="267" r:id="rId10"/>
    <p:sldId id="262" r:id="rId11"/>
    <p:sldId id="260"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257B5-BC36-4407-8E21-121CE06C11F6}" type="datetimeFigureOut">
              <a:rPr kumimoji="1" lang="ja-JP" altLang="en-US" smtClean="0"/>
              <a:t>2018/2/2</a:t>
            </a:fld>
            <a:endParaRPr kumimoji="1" lang="ja-JP" alt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fr-FR" altLang="ja-JP"/>
              <a:t>Modifier les styles du texte du masque</a:t>
            </a:r>
          </a:p>
          <a:p>
            <a:pPr lvl="1"/>
            <a:r>
              <a:rPr kumimoji="1" lang="fr-FR" altLang="ja-JP"/>
              <a:t>Deuxième niveau</a:t>
            </a:r>
          </a:p>
          <a:p>
            <a:pPr lvl="2"/>
            <a:r>
              <a:rPr kumimoji="1" lang="fr-FR" altLang="ja-JP"/>
              <a:t>Troisième niveau</a:t>
            </a:r>
          </a:p>
          <a:p>
            <a:pPr lvl="3"/>
            <a:r>
              <a:rPr kumimoji="1" lang="fr-FR" altLang="ja-JP"/>
              <a:t>Quatrième niveau</a:t>
            </a:r>
          </a:p>
          <a:p>
            <a:pPr lvl="4"/>
            <a:r>
              <a:rPr kumimoji="1" lang="fr-FR" altLang="ja-JP"/>
              <a:t>Cinquième niveau</a:t>
            </a:r>
            <a:endParaRPr kumimoji="1" lang="ja-JP" alt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562496-8550-4457-962C-247666CEB137}" type="slidenum">
              <a:rPr kumimoji="1" lang="ja-JP" altLang="en-US" smtClean="0"/>
              <a:t>‹N°›</a:t>
            </a:fld>
            <a:endParaRPr kumimoji="1" lang="ja-JP" altLang="en-US"/>
          </a:p>
        </p:txBody>
      </p:sp>
    </p:spTree>
    <p:extLst>
      <p:ext uri="{BB962C8B-B14F-4D97-AF65-F5344CB8AC3E}">
        <p14:creationId xmlns:p14="http://schemas.microsoft.com/office/powerpoint/2010/main" val="768372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fr-FR" altLang="ja-JP"/>
              <a:t>Modifiez le style du titre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ltLang="ja-JP"/>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98FF7BE-2511-497F-AF2A-A0BCC1CEF8E5}" type="datetime1">
              <a:rPr kumimoji="1" lang="ja-JP" altLang="en-US" smtClean="0"/>
              <a:t>2018/2/2</a:t>
            </a:fld>
            <a:endParaRPr kumimoji="1" lang="ja-JP"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FBCFDBD-1C98-417F-96EE-223233FB7B3F}" type="slidenum">
              <a:rPr kumimoji="1" lang="ja-JP" altLang="en-US" smtClean="0"/>
              <a:t>‹N°›</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5923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ja-JP"/>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Date Placeholder 3"/>
          <p:cNvSpPr>
            <a:spLocks noGrp="1"/>
          </p:cNvSpPr>
          <p:nvPr>
            <p:ph type="dt" sz="half" idx="10"/>
          </p:nvPr>
        </p:nvSpPr>
        <p:spPr/>
        <p:txBody>
          <a:bodyPr/>
          <a:lstStyle/>
          <a:p>
            <a:fld id="{49A4BFB6-3690-4228-BC7A-1709C3F533DF}" type="datetime1">
              <a:rPr kumimoji="1" lang="ja-JP" altLang="en-US" smtClean="0"/>
              <a:t>2018/2/2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393248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fr-FR" altLang="ja-JP"/>
              <a:t>Modifiez le style du titre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Date Placeholder 3"/>
          <p:cNvSpPr>
            <a:spLocks noGrp="1"/>
          </p:cNvSpPr>
          <p:nvPr>
            <p:ph type="dt" sz="half" idx="10"/>
          </p:nvPr>
        </p:nvSpPr>
        <p:spPr/>
        <p:txBody>
          <a:bodyPr/>
          <a:lstStyle/>
          <a:p>
            <a:fld id="{82B02FF7-B2E2-4EEF-9640-677E4B5CF074}" type="datetime1">
              <a:rPr kumimoji="1" lang="ja-JP" altLang="en-US" smtClean="0"/>
              <a:t>2018/2/2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1344854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ja-JP"/>
              <a:t>Modifiez le style du titre</a:t>
            </a:r>
            <a:endParaRPr lang="en-US" dirty="0"/>
          </a:p>
        </p:txBody>
      </p:sp>
      <p:sp>
        <p:nvSpPr>
          <p:cNvPr id="3" name="Content Placeholder 2"/>
          <p:cNvSpPr>
            <a:spLocks noGrp="1"/>
          </p:cNvSpPr>
          <p:nvPr>
            <p:ph idx="1"/>
          </p:nvPr>
        </p:nvSpPr>
        <p:spPr/>
        <p:txBody>
          <a:body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Date Placeholder 3"/>
          <p:cNvSpPr>
            <a:spLocks noGrp="1"/>
          </p:cNvSpPr>
          <p:nvPr>
            <p:ph type="dt" sz="half" idx="10"/>
          </p:nvPr>
        </p:nvSpPr>
        <p:spPr/>
        <p:txBody>
          <a:bodyPr/>
          <a:lstStyle/>
          <a:p>
            <a:fld id="{451EBCAF-30AA-42F8-BD7D-FBAE01C5BE1F}" type="datetime1">
              <a:rPr kumimoji="1" lang="ja-JP" altLang="en-US" smtClean="0"/>
              <a:t>2018/2/2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346729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fr-FR" altLang="ja-JP"/>
              <a:t>Modifiez le style du titre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ltLang="ja-JP"/>
              <a:t>Modifier les styles du texte du masque</a:t>
            </a:r>
          </a:p>
        </p:txBody>
      </p:sp>
      <p:sp>
        <p:nvSpPr>
          <p:cNvPr id="4" name="Date Placeholder 3"/>
          <p:cNvSpPr>
            <a:spLocks noGrp="1"/>
          </p:cNvSpPr>
          <p:nvPr>
            <p:ph type="dt" sz="half" idx="10"/>
          </p:nvPr>
        </p:nvSpPr>
        <p:spPr/>
        <p:txBody>
          <a:bodyPr/>
          <a:lstStyle/>
          <a:p>
            <a:fld id="{75FDB469-4031-402E-A5CF-5373D7AB772A}" type="datetime1">
              <a:rPr kumimoji="1" lang="ja-JP" altLang="en-US" smtClean="0"/>
              <a:t>2018/2/2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715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ja-JP"/>
              <a:t>Modifiez le style du titre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5" name="Date Placeholder 4"/>
          <p:cNvSpPr>
            <a:spLocks noGrp="1"/>
          </p:cNvSpPr>
          <p:nvPr>
            <p:ph type="dt" sz="half" idx="10"/>
          </p:nvPr>
        </p:nvSpPr>
        <p:spPr/>
        <p:txBody>
          <a:bodyPr/>
          <a:lstStyle/>
          <a:p>
            <a:fld id="{1A00C2A9-FCE7-4F4D-A4FF-4F3CA8D3CDF7}" type="datetime1">
              <a:rPr kumimoji="1" lang="ja-JP" altLang="en-US" smtClean="0"/>
              <a:t>2018/2/2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259453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ltLang="ja-JP"/>
              <a:t>Modifiez le style du titre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ltLang="ja-JP"/>
              <a:t>Modifier les styles du texte du masque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fr-FR" altLang="ja-JP"/>
              <a:t>Modifier les styles du texte du masque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7" name="Date Placeholder 6"/>
          <p:cNvSpPr>
            <a:spLocks noGrp="1"/>
          </p:cNvSpPr>
          <p:nvPr>
            <p:ph type="dt" sz="half" idx="10"/>
          </p:nvPr>
        </p:nvSpPr>
        <p:spPr/>
        <p:txBody>
          <a:bodyPr/>
          <a:lstStyle/>
          <a:p>
            <a:fld id="{2DD78798-B740-4348-9585-083F526031C4}" type="datetime1">
              <a:rPr kumimoji="1" lang="ja-JP" altLang="en-US" smtClean="0"/>
              <a:t>2018/2/2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377049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ltLang="ja-JP"/>
              <a:t>Modifiez le style du titre</a:t>
            </a:r>
            <a:endParaRPr lang="en-US" dirty="0"/>
          </a:p>
        </p:txBody>
      </p:sp>
      <p:sp>
        <p:nvSpPr>
          <p:cNvPr id="3" name="Date Placeholder 2"/>
          <p:cNvSpPr>
            <a:spLocks noGrp="1"/>
          </p:cNvSpPr>
          <p:nvPr>
            <p:ph type="dt" sz="half" idx="10"/>
          </p:nvPr>
        </p:nvSpPr>
        <p:spPr/>
        <p:txBody>
          <a:bodyPr/>
          <a:lstStyle/>
          <a:p>
            <a:fld id="{6ECE2016-E16D-4897-B2EC-7D1FD6A8265C}" type="datetime1">
              <a:rPr kumimoji="1" lang="ja-JP" altLang="en-US" smtClean="0"/>
              <a:t>2018/2/2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179320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E5AF4-8FE9-4E3D-95A5-144921889993}" type="datetime1">
              <a:rPr kumimoji="1" lang="ja-JP" altLang="en-US" smtClean="0"/>
              <a:t>2018/2/2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19247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fr-FR" altLang="ja-JP"/>
              <a:t>Modifiez le style du titre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ltLang="ja-JP"/>
              <a:t>Modifier les styles du texte du masque</a:t>
            </a:r>
          </a:p>
        </p:txBody>
      </p:sp>
      <p:sp>
        <p:nvSpPr>
          <p:cNvPr id="5" name="Date Placeholder 4"/>
          <p:cNvSpPr>
            <a:spLocks noGrp="1"/>
          </p:cNvSpPr>
          <p:nvPr>
            <p:ph type="dt" sz="half" idx="10"/>
          </p:nvPr>
        </p:nvSpPr>
        <p:spPr/>
        <p:txBody>
          <a:bodyPr/>
          <a:lstStyle/>
          <a:p>
            <a:fld id="{DAEDFA3F-CB24-427F-BB03-63271B061D8E}" type="datetime1">
              <a:rPr kumimoji="1" lang="ja-JP" altLang="en-US" smtClean="0"/>
              <a:t>2018/2/2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352842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fr-FR" altLang="ja-JP"/>
              <a:t>Modifiez le style du titre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ltLang="ja-JP"/>
              <a:t>Cliquez sur l'icône pour ajouter une image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ltLang="ja-JP"/>
              <a:t>Modifier les styles du texte du masque</a:t>
            </a:r>
          </a:p>
        </p:txBody>
      </p:sp>
      <p:sp>
        <p:nvSpPr>
          <p:cNvPr id="5" name="Date Placeholder 4"/>
          <p:cNvSpPr>
            <a:spLocks noGrp="1"/>
          </p:cNvSpPr>
          <p:nvPr>
            <p:ph type="dt" sz="half" idx="10"/>
          </p:nvPr>
        </p:nvSpPr>
        <p:spPr/>
        <p:txBody>
          <a:bodyPr/>
          <a:lstStyle/>
          <a:p>
            <a:fld id="{1C854081-0F8E-4193-953F-B17918B0A61F}" type="datetime1">
              <a:rPr kumimoji="1" lang="ja-JP" altLang="en-US" smtClean="0"/>
              <a:t>2018/2/2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2893750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fr-FR" altLang="ja-JP"/>
              <a:t>Modifiez le style du titre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fr-FR" altLang="ja-JP"/>
              <a:t>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733955C-1464-49FD-B48B-13BDE9C2C5A9}" type="datetime1">
              <a:rPr kumimoji="1" lang="ja-JP" altLang="en-US" smtClean="0"/>
              <a:t>2018/2/2</a:t>
            </a:fld>
            <a:endParaRPr kumimoji="1" lang="ja-JP"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ja-JP"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FBCFDBD-1C98-417F-96EE-223233FB7B3F}" type="slidenum">
              <a:rPr kumimoji="1" lang="ja-JP" altLang="en-US" smtClean="0"/>
              <a:t>‹N°›</a:t>
            </a:fld>
            <a:endParaRPr kumimoji="1" lang="ja-JP" altLang="en-US"/>
          </a:p>
        </p:txBody>
      </p:sp>
    </p:spTree>
    <p:extLst>
      <p:ext uri="{BB962C8B-B14F-4D97-AF65-F5344CB8AC3E}">
        <p14:creationId xmlns:p14="http://schemas.microsoft.com/office/powerpoint/2010/main" val="1609027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kumimoji="1"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kumimoji="1"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8D8E7-ED54-4F79-8B93-752276D90EEF}"/>
              </a:ext>
            </a:extLst>
          </p:cNvPr>
          <p:cNvSpPr>
            <a:spLocks noGrp="1"/>
          </p:cNvSpPr>
          <p:nvPr>
            <p:ph type="ctrTitle"/>
          </p:nvPr>
        </p:nvSpPr>
        <p:spPr/>
        <p:txBody>
          <a:bodyPr>
            <a:normAutofit/>
          </a:bodyPr>
          <a:lstStyle/>
          <a:p>
            <a:pPr algn="ctr"/>
            <a:r>
              <a:rPr kumimoji="1" lang="fr-FR" altLang="ja-JP" sz="6600" dirty="0"/>
              <a:t>Big data </a:t>
            </a:r>
            <a:br>
              <a:rPr kumimoji="1" lang="fr-FR" altLang="ja-JP" sz="6600" dirty="0"/>
            </a:br>
            <a:r>
              <a:rPr kumimoji="1" lang="fr-FR" altLang="ja-JP" sz="6600" dirty="0"/>
              <a:t>et </a:t>
            </a:r>
            <a:br>
              <a:rPr kumimoji="1" lang="fr-FR" altLang="ja-JP" sz="6600" dirty="0"/>
            </a:br>
            <a:r>
              <a:rPr kumimoji="1" lang="fr-FR" altLang="ja-JP" sz="6600" dirty="0"/>
              <a:t>Architectures Multimédias</a:t>
            </a:r>
            <a:endParaRPr kumimoji="1" lang="ja-JP" altLang="en-US" sz="6600" dirty="0"/>
          </a:p>
        </p:txBody>
      </p:sp>
      <p:sp>
        <p:nvSpPr>
          <p:cNvPr id="3" name="Sous-titre 2">
            <a:extLst>
              <a:ext uri="{FF2B5EF4-FFF2-40B4-BE49-F238E27FC236}">
                <a16:creationId xmlns:a16="http://schemas.microsoft.com/office/drawing/2014/main" id="{65F81E81-5C66-42ED-AE9C-4603ACDA8533}"/>
              </a:ext>
            </a:extLst>
          </p:cNvPr>
          <p:cNvSpPr>
            <a:spLocks noGrp="1"/>
          </p:cNvSpPr>
          <p:nvPr>
            <p:ph type="subTitle" idx="1"/>
          </p:nvPr>
        </p:nvSpPr>
        <p:spPr>
          <a:xfrm>
            <a:off x="741755" y="5555609"/>
            <a:ext cx="3519853" cy="1071694"/>
          </a:xfrm>
        </p:spPr>
        <p:txBody>
          <a:bodyPr/>
          <a:lstStyle/>
          <a:p>
            <a:r>
              <a:rPr lang="fr-FR" altLang="ja-JP" dirty="0"/>
              <a:t>Binôme : Fabien QUANG</a:t>
            </a:r>
          </a:p>
          <a:p>
            <a:r>
              <a:rPr kumimoji="1" lang="fr-FR" altLang="ja-JP" dirty="0"/>
              <a:t>	</a:t>
            </a:r>
            <a:r>
              <a:rPr lang="fr-FR" altLang="ja-JP" dirty="0"/>
              <a:t>    Kévin WILST</a:t>
            </a:r>
            <a:endParaRPr kumimoji="1" lang="ja-JP" altLang="en-US" dirty="0"/>
          </a:p>
        </p:txBody>
      </p:sp>
      <p:pic>
        <p:nvPicPr>
          <p:cNvPr id="7" name="Picture 34">
            <a:extLst>
              <a:ext uri="{FF2B5EF4-FFF2-40B4-BE49-F238E27FC236}">
                <a16:creationId xmlns:a16="http://schemas.microsoft.com/office/drawing/2014/main" id="{0D04BF43-C4AB-4694-B2B5-1C82B7F3F204}"/>
              </a:ext>
            </a:extLst>
          </p:cNvPr>
          <p:cNvPicPr/>
          <p:nvPr/>
        </p:nvPicPr>
        <p:blipFill>
          <a:blip r:embed="rId2">
            <a:extLst>
              <a:ext uri="{28A0092B-C50C-407E-A947-70E740481C1C}">
                <a14:useLocalDpi xmlns:a14="http://schemas.microsoft.com/office/drawing/2010/main" val="0"/>
              </a:ext>
            </a:extLst>
          </a:blip>
          <a:stretch>
            <a:fillRect/>
          </a:stretch>
        </p:blipFill>
        <p:spPr>
          <a:xfrm>
            <a:off x="9177013" y="5662831"/>
            <a:ext cx="2543175" cy="857250"/>
          </a:xfrm>
          <a:prstGeom prst="rect">
            <a:avLst/>
          </a:prstGeom>
        </p:spPr>
      </p:pic>
    </p:spTree>
    <p:extLst>
      <p:ext uri="{BB962C8B-B14F-4D97-AF65-F5344CB8AC3E}">
        <p14:creationId xmlns:p14="http://schemas.microsoft.com/office/powerpoint/2010/main" val="239053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    Architectures Multimédias</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lang="fr-FR" altLang="ja-JP" dirty="0"/>
              <a:t>3</a:t>
            </a:r>
            <a:r>
              <a:rPr kumimoji="1" lang="fr-FR" altLang="ja-JP" dirty="0"/>
              <a:t>. Réalisation</a:t>
            </a:r>
          </a:p>
          <a:p>
            <a:pPr lvl="1"/>
            <a:endParaRPr lang="fr-FR" altLang="ja-JP" dirty="0"/>
          </a:p>
          <a:p>
            <a:pPr lvl="1"/>
            <a:r>
              <a:rPr kumimoji="1" lang="fr-FR" altLang="ja-JP" dirty="0"/>
              <a:t>Transcodage en OGG.</a:t>
            </a:r>
          </a:p>
          <a:p>
            <a:pPr lvl="1"/>
            <a:endParaRPr kumimoji="1" lang="fr-FR" altLang="ja-JP" dirty="0"/>
          </a:p>
          <a:p>
            <a:pPr lvl="1"/>
            <a:r>
              <a:rPr kumimoji="1" lang="fr-FR" altLang="ja-JP" dirty="0"/>
              <a:t>Cliquer sur le lien d’un</a:t>
            </a:r>
            <a:r>
              <a:rPr lang="fr-FR" altLang="ja-JP" dirty="0"/>
              <a:t>e vidéo ouvre une instance de VLC sur le serveur pour diffuser la vidéo.</a:t>
            </a:r>
          </a:p>
          <a:p>
            <a:pPr lvl="1"/>
            <a:endParaRPr lang="fr-FR" altLang="ja-JP" dirty="0"/>
          </a:p>
          <a:p>
            <a:pPr lvl="1"/>
            <a:r>
              <a:rPr lang="fr-FR" altLang="ja-JP" dirty="0"/>
              <a:t>A l’ouverture d’une instance VLC, un PID et un numéro de port sont attribués et mémorisés pour un client.</a:t>
            </a:r>
          </a:p>
          <a:p>
            <a:pPr lvl="1"/>
            <a:endParaRPr lang="fr-FR" altLang="ja-JP" dirty="0"/>
          </a:p>
          <a:p>
            <a:pPr lvl="1"/>
            <a:r>
              <a:rPr kumimoji="1" lang="fr-FR" altLang="ja-JP" dirty="0"/>
              <a:t>Lors de la fermeture de la fenêtre vidéo côté client, l’instance VLC correspondante sur le serveur est aussi fermée. Le port attribué est aussi libéré.</a:t>
            </a:r>
            <a:endParaRPr kumimoji="1" lang="ja-JP" altLang="en-US" dirty="0"/>
          </a:p>
        </p:txBody>
      </p:sp>
      <p:sp>
        <p:nvSpPr>
          <p:cNvPr id="4" name="Espace réservé du numéro de diapositive 3">
            <a:extLst>
              <a:ext uri="{FF2B5EF4-FFF2-40B4-BE49-F238E27FC236}">
                <a16:creationId xmlns:a16="http://schemas.microsoft.com/office/drawing/2014/main" id="{3EF76285-AF7B-4100-93B4-02E5310C87F6}"/>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10</a:t>
            </a:fld>
            <a:endParaRPr kumimoji="1" lang="ja-JP" altLang="en-US"/>
          </a:p>
        </p:txBody>
      </p:sp>
    </p:spTree>
    <p:extLst>
      <p:ext uri="{BB962C8B-B14F-4D97-AF65-F5344CB8AC3E}">
        <p14:creationId xmlns:p14="http://schemas.microsoft.com/office/powerpoint/2010/main" val="7038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III.    Analyse Globale</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kumimoji="1" lang="fr-FR" altLang="ja-JP" dirty="0"/>
              <a:t>Changement de la source de données ?</a:t>
            </a:r>
          </a:p>
          <a:p>
            <a:pPr lvl="1">
              <a:buFont typeface="Wingdings" panose="05000000000000000000" pitchFamily="2" charset="2"/>
              <a:buChar char="Ø"/>
            </a:pPr>
            <a:r>
              <a:rPr lang="fr-FR" altLang="ja-JP" dirty="0"/>
              <a:t> Ne change pas fondamentalement le fonctionnement de l’application, il suffit d’adapter le contenu HTML/CSS et éventuellement quelques fonctions spécifiques au site « </a:t>
            </a:r>
            <a:r>
              <a:rPr lang="fr-FR" altLang="ja-JP" dirty="0" err="1"/>
              <a:t>Youtube</a:t>
            </a:r>
            <a:r>
              <a:rPr lang="fr-FR" altLang="ja-JP" dirty="0"/>
              <a:t> Big Data ».</a:t>
            </a:r>
          </a:p>
          <a:p>
            <a:pPr lvl="1">
              <a:buFont typeface="Wingdings" panose="05000000000000000000" pitchFamily="2" charset="2"/>
              <a:buChar char="Ø"/>
            </a:pPr>
            <a:endParaRPr kumimoji="1" lang="fr-FR" altLang="ja-JP" dirty="0"/>
          </a:p>
          <a:p>
            <a:r>
              <a:rPr kumimoji="1" lang="fr-FR" altLang="ja-JP" dirty="0"/>
              <a:t>Améliorations possibles</a:t>
            </a:r>
          </a:p>
          <a:p>
            <a:pPr lvl="1">
              <a:buFont typeface="Wingdings" panose="05000000000000000000" pitchFamily="2" charset="2"/>
              <a:buChar char="Ø"/>
            </a:pPr>
            <a:r>
              <a:rPr lang="fr-FR" altLang="ja-JP" dirty="0"/>
              <a:t>Utilisation d’une base de données pour graphes (Neo4j)</a:t>
            </a:r>
          </a:p>
          <a:p>
            <a:pPr lvl="1">
              <a:buFont typeface="Wingdings" panose="05000000000000000000" pitchFamily="2" charset="2"/>
              <a:buChar char="Ø"/>
            </a:pPr>
            <a:r>
              <a:rPr kumimoji="1" lang="fr-FR" altLang="ja-JP" dirty="0"/>
              <a:t>Visualisation de la localisation des vidéos.</a:t>
            </a:r>
          </a:p>
          <a:p>
            <a:pPr lvl="1">
              <a:buFont typeface="Wingdings" panose="05000000000000000000" pitchFamily="2" charset="2"/>
              <a:buChar char="Ø"/>
            </a:pPr>
            <a:endParaRPr kumimoji="1" lang="ja-JP" altLang="en-US" dirty="0"/>
          </a:p>
        </p:txBody>
      </p:sp>
      <p:sp>
        <p:nvSpPr>
          <p:cNvPr id="4" name="Espace réservé du numéro de diapositive 3">
            <a:extLst>
              <a:ext uri="{FF2B5EF4-FFF2-40B4-BE49-F238E27FC236}">
                <a16:creationId xmlns:a16="http://schemas.microsoft.com/office/drawing/2014/main" id="{0CF9320C-3552-44D1-B5BC-68DF92075DFC}"/>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11</a:t>
            </a:fld>
            <a:endParaRPr kumimoji="1" lang="ja-JP" altLang="en-US"/>
          </a:p>
        </p:txBody>
      </p:sp>
    </p:spTree>
    <p:extLst>
      <p:ext uri="{BB962C8B-B14F-4D97-AF65-F5344CB8AC3E}">
        <p14:creationId xmlns:p14="http://schemas.microsoft.com/office/powerpoint/2010/main" val="389459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III.    Analyse Globale</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kumimoji="1" lang="fr-FR" altLang="ja-JP" dirty="0"/>
              <a:t>Cycles de développement Big data :</a:t>
            </a:r>
          </a:p>
          <a:p>
            <a:pPr marL="342900" indent="-342900">
              <a:buFont typeface="+mj-lt"/>
              <a:buAutoNum type="arabicPeriod"/>
            </a:pPr>
            <a:r>
              <a:rPr lang="fr-FR" altLang="ja-JP" dirty="0"/>
              <a:t>Création et mise en forme du site et récupération des données avec l’API de </a:t>
            </a:r>
            <a:r>
              <a:rPr lang="fr-FR" altLang="ja-JP" dirty="0" err="1"/>
              <a:t>Youtube</a:t>
            </a:r>
            <a:r>
              <a:rPr lang="fr-FR" altLang="ja-JP" dirty="0"/>
              <a:t>. Possibilité de sélection entre plusieurs catégories de recherche prédéfinies.</a:t>
            </a:r>
          </a:p>
          <a:p>
            <a:pPr marL="342900" indent="-342900">
              <a:buFont typeface="+mj-lt"/>
              <a:buAutoNum type="arabicPeriod"/>
            </a:pPr>
            <a:r>
              <a:rPr lang="fr-FR" altLang="ja-JP" dirty="0"/>
              <a:t>Intégration de Node.js pour la partie serveur et visualisation des commentaires. Préférences d’affichage des informations des vidéos (auteur, titre, nombre de vues…). Un quizz est proposée après un certain nombre de vidéos visionnées.</a:t>
            </a:r>
          </a:p>
          <a:p>
            <a:pPr marL="342900" indent="-342900">
              <a:buFont typeface="+mj-lt"/>
              <a:buAutoNum type="arabicPeriod"/>
            </a:pPr>
            <a:r>
              <a:rPr lang="fr-FR" altLang="ja-JP" dirty="0"/>
              <a:t>Intégration des bases de données MySQL et MongoDB à l’architecture. Les préférences peuvent être sauvegardée dans un profil utilisateur, accessible par un login et mot de passe contenus dans la base de données SQL.</a:t>
            </a:r>
          </a:p>
          <a:p>
            <a:pPr marL="0" indent="0">
              <a:buNone/>
            </a:pPr>
            <a:r>
              <a:rPr lang="fr-FR" altLang="ja-JP" dirty="0"/>
              <a:t> </a:t>
            </a:r>
            <a:endParaRPr kumimoji="1" lang="fr-FR" altLang="ja-JP" dirty="0"/>
          </a:p>
        </p:txBody>
      </p:sp>
      <p:sp>
        <p:nvSpPr>
          <p:cNvPr id="4" name="Espace réservé du numéro de diapositive 3">
            <a:extLst>
              <a:ext uri="{FF2B5EF4-FFF2-40B4-BE49-F238E27FC236}">
                <a16:creationId xmlns:a16="http://schemas.microsoft.com/office/drawing/2014/main" id="{B2452EF2-6EFB-4BAA-B6A6-C72756B9C254}"/>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12</a:t>
            </a:fld>
            <a:endParaRPr kumimoji="1" lang="ja-JP" altLang="en-US"/>
          </a:p>
        </p:txBody>
      </p:sp>
    </p:spTree>
    <p:extLst>
      <p:ext uri="{BB962C8B-B14F-4D97-AF65-F5344CB8AC3E}">
        <p14:creationId xmlns:p14="http://schemas.microsoft.com/office/powerpoint/2010/main" val="4197352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III.    Analyse Globale</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kumimoji="1" lang="fr-FR" altLang="ja-JP" dirty="0"/>
              <a:t>Cycles de développement Architecture Multimédias:</a:t>
            </a:r>
          </a:p>
          <a:p>
            <a:pPr marL="342900" indent="-342900">
              <a:buFont typeface="+mj-lt"/>
              <a:buAutoNum type="arabicPeriod"/>
            </a:pPr>
            <a:r>
              <a:rPr lang="fr-FR" altLang="ja-JP" dirty="0"/>
              <a:t>Visualisation d’une vidéo « </a:t>
            </a:r>
            <a:r>
              <a:rPr lang="fr-FR" altLang="ja-JP" dirty="0" err="1"/>
              <a:t>embed</a:t>
            </a:r>
            <a:r>
              <a:rPr lang="fr-FR" altLang="ja-JP" dirty="0"/>
              <a:t> » sur un site depuis </a:t>
            </a:r>
            <a:r>
              <a:rPr lang="fr-FR" altLang="ja-JP" dirty="0" err="1"/>
              <a:t>Youtube</a:t>
            </a:r>
            <a:r>
              <a:rPr lang="fr-FR" altLang="ja-JP" dirty="0"/>
              <a:t>. Pas de serveur multimédia personnel, </a:t>
            </a:r>
            <a:r>
              <a:rPr lang="fr-FR" altLang="ja-JP" dirty="0" err="1"/>
              <a:t>Youtube</a:t>
            </a:r>
            <a:r>
              <a:rPr lang="fr-FR" altLang="ja-JP" dirty="0"/>
              <a:t> s’occupe de toute la partie transcodage et visualisation.</a:t>
            </a:r>
          </a:p>
          <a:p>
            <a:pPr marL="342900" indent="-342900">
              <a:buFont typeface="+mj-lt"/>
              <a:buAutoNum type="arabicPeriod"/>
            </a:pPr>
            <a:r>
              <a:rPr kumimoji="1" lang="fr-FR" altLang="ja-JP" dirty="0"/>
              <a:t>Rajout du serveur </a:t>
            </a:r>
            <a:r>
              <a:rPr lang="fr-FR" altLang="ja-JP" dirty="0"/>
              <a:t>multimédia personnel, les vidéos sont récupérées par le serveur, qui ensuite les rediffuse.</a:t>
            </a:r>
          </a:p>
          <a:p>
            <a:pPr marL="342900" indent="-342900">
              <a:buFont typeface="+mj-lt"/>
              <a:buAutoNum type="arabicPeriod"/>
            </a:pPr>
            <a:r>
              <a:rPr lang="fr-FR" altLang="ja-JP" dirty="0"/>
              <a:t>Support de plusieurs clients simultanés. Chaque client dispose de ses propres instances VLC.</a:t>
            </a:r>
          </a:p>
          <a:p>
            <a:pPr marL="342900" indent="-342900">
              <a:buFont typeface="+mj-lt"/>
              <a:buAutoNum type="arabicPeriod"/>
            </a:pPr>
            <a:r>
              <a:rPr lang="fr-FR" altLang="ja-JP" dirty="0"/>
              <a:t>Fusion des parties Big Data et Architecture Multimédias.</a:t>
            </a:r>
            <a:endParaRPr kumimoji="1" lang="fr-FR" altLang="ja-JP" dirty="0"/>
          </a:p>
        </p:txBody>
      </p:sp>
      <p:sp>
        <p:nvSpPr>
          <p:cNvPr id="4" name="Espace réservé du numéro de diapositive 3">
            <a:extLst>
              <a:ext uri="{FF2B5EF4-FFF2-40B4-BE49-F238E27FC236}">
                <a16:creationId xmlns:a16="http://schemas.microsoft.com/office/drawing/2014/main" id="{B2452EF2-6EFB-4BAA-B6A6-C72756B9C254}"/>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13</a:t>
            </a:fld>
            <a:endParaRPr kumimoji="1" lang="ja-JP" altLang="en-US"/>
          </a:p>
        </p:txBody>
      </p:sp>
    </p:spTree>
    <p:extLst>
      <p:ext uri="{BB962C8B-B14F-4D97-AF65-F5344CB8AC3E}">
        <p14:creationId xmlns:p14="http://schemas.microsoft.com/office/powerpoint/2010/main" val="70735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9BC3E-56A4-4C46-A328-B84879C9722D}"/>
              </a:ext>
            </a:extLst>
          </p:cNvPr>
          <p:cNvSpPr>
            <a:spLocks noGrp="1"/>
          </p:cNvSpPr>
          <p:nvPr>
            <p:ph type="title"/>
          </p:nvPr>
        </p:nvSpPr>
        <p:spPr/>
        <p:txBody>
          <a:bodyPr/>
          <a:lstStyle/>
          <a:p>
            <a:r>
              <a:rPr kumimoji="1" lang="fr-FR" altLang="ja-JP" dirty="0"/>
              <a:t>Sommaire</a:t>
            </a:r>
            <a:endParaRPr kumimoji="1" lang="ja-JP" altLang="en-US" dirty="0"/>
          </a:p>
        </p:txBody>
      </p:sp>
      <p:sp>
        <p:nvSpPr>
          <p:cNvPr id="3" name="Espace réservé du contenu 2">
            <a:extLst>
              <a:ext uri="{FF2B5EF4-FFF2-40B4-BE49-F238E27FC236}">
                <a16:creationId xmlns:a16="http://schemas.microsoft.com/office/drawing/2014/main" id="{470CC570-7640-4B02-91DE-CC64EA0506E9}"/>
              </a:ext>
            </a:extLst>
          </p:cNvPr>
          <p:cNvSpPr>
            <a:spLocks noGrp="1"/>
          </p:cNvSpPr>
          <p:nvPr>
            <p:ph idx="1"/>
          </p:nvPr>
        </p:nvSpPr>
        <p:spPr>
          <a:xfrm>
            <a:off x="1261872" y="1459684"/>
            <a:ext cx="8595360" cy="4351337"/>
          </a:xfrm>
        </p:spPr>
        <p:txBody>
          <a:bodyPr>
            <a:normAutofit/>
          </a:bodyPr>
          <a:lstStyle/>
          <a:p>
            <a:pPr marL="0" indent="0">
              <a:buNone/>
            </a:pPr>
            <a:endParaRPr kumimoji="1" lang="fr-FR" altLang="ja-JP" sz="2800" dirty="0"/>
          </a:p>
          <a:p>
            <a:pPr marL="400050" indent="-400050">
              <a:buFont typeface="+mj-lt"/>
              <a:buAutoNum type="romanUcPeriod"/>
            </a:pPr>
            <a:r>
              <a:rPr kumimoji="1" lang="fr-FR" altLang="ja-JP" sz="2000" dirty="0"/>
              <a:t>Big Data</a:t>
            </a:r>
          </a:p>
          <a:p>
            <a:pPr marL="788670" lvl="1" indent="-514350">
              <a:buFont typeface="+mj-lt"/>
              <a:buAutoNum type="arabicPeriod"/>
            </a:pPr>
            <a:r>
              <a:rPr kumimoji="1" lang="fr-FR" altLang="ja-JP" dirty="0"/>
              <a:t>Principe</a:t>
            </a:r>
          </a:p>
          <a:p>
            <a:pPr marL="788670" lvl="1" indent="-514350">
              <a:buFont typeface="+mj-lt"/>
              <a:buAutoNum type="arabicPeriod"/>
            </a:pPr>
            <a:r>
              <a:rPr lang="fr-FR" altLang="ja-JP" dirty="0"/>
              <a:t>Architecture utilisée</a:t>
            </a:r>
            <a:endParaRPr kumimoji="1" lang="fr-FR" altLang="ja-JP" dirty="0"/>
          </a:p>
          <a:p>
            <a:pPr marL="788670" lvl="1" indent="-514350">
              <a:buFont typeface="+mj-lt"/>
              <a:buAutoNum type="arabicPeriod"/>
            </a:pPr>
            <a:r>
              <a:rPr lang="fr-FR" altLang="ja-JP" dirty="0"/>
              <a:t>Réalisation</a:t>
            </a:r>
          </a:p>
          <a:p>
            <a:pPr marL="274320" lvl="1" indent="0">
              <a:buNone/>
            </a:pPr>
            <a:endParaRPr kumimoji="1" lang="fr-FR" altLang="ja-JP" dirty="0"/>
          </a:p>
          <a:p>
            <a:pPr marL="400050" indent="-400050">
              <a:buFont typeface="+mj-lt"/>
              <a:buAutoNum type="romanUcPeriod"/>
            </a:pPr>
            <a:r>
              <a:rPr lang="fr-FR" altLang="ja-JP" sz="2000" dirty="0"/>
              <a:t>Architectures Multimédias</a:t>
            </a:r>
          </a:p>
          <a:p>
            <a:pPr marL="788670" lvl="1" indent="-514350">
              <a:buFont typeface="+mj-lt"/>
              <a:buAutoNum type="arabicPeriod"/>
            </a:pPr>
            <a:r>
              <a:rPr lang="fr-FR" altLang="ja-JP" dirty="0"/>
              <a:t>Architecture utilisée (version 1)</a:t>
            </a:r>
          </a:p>
          <a:p>
            <a:pPr marL="788670" lvl="1" indent="-514350">
              <a:buFont typeface="+mj-lt"/>
              <a:buAutoNum type="arabicPeriod"/>
            </a:pPr>
            <a:r>
              <a:rPr lang="fr-FR" altLang="ja-JP" dirty="0"/>
              <a:t>Architecture utilisée (version 2)</a:t>
            </a:r>
          </a:p>
          <a:p>
            <a:pPr marL="788670" lvl="1" indent="-514350">
              <a:buFont typeface="+mj-lt"/>
              <a:buAutoNum type="arabicPeriod"/>
            </a:pPr>
            <a:r>
              <a:rPr lang="fr-FR" altLang="ja-JP" dirty="0"/>
              <a:t>Réalisation</a:t>
            </a:r>
          </a:p>
          <a:p>
            <a:pPr marL="274320" lvl="1" indent="0">
              <a:buNone/>
            </a:pPr>
            <a:endParaRPr lang="fr-FR" altLang="ja-JP" dirty="0"/>
          </a:p>
          <a:p>
            <a:pPr marL="400050" indent="-400050">
              <a:buFont typeface="+mj-lt"/>
              <a:buAutoNum type="romanUcPeriod"/>
            </a:pPr>
            <a:r>
              <a:rPr kumimoji="1" lang="fr-FR" altLang="ja-JP" sz="2000" dirty="0"/>
              <a:t>Analyse Globale</a:t>
            </a:r>
            <a:endParaRPr kumimoji="1" lang="ja-JP" altLang="en-US" sz="2000" dirty="0"/>
          </a:p>
        </p:txBody>
      </p:sp>
      <p:sp>
        <p:nvSpPr>
          <p:cNvPr id="4" name="Espace réservé du numéro de diapositive 3">
            <a:extLst>
              <a:ext uri="{FF2B5EF4-FFF2-40B4-BE49-F238E27FC236}">
                <a16:creationId xmlns:a16="http://schemas.microsoft.com/office/drawing/2014/main" id="{03D812E6-1DB0-4C02-8E1A-BDB26948BB3D}"/>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2</a:t>
            </a:fld>
            <a:endParaRPr kumimoji="1" lang="ja-JP" altLang="en-US"/>
          </a:p>
        </p:txBody>
      </p:sp>
    </p:spTree>
    <p:extLst>
      <p:ext uri="{BB962C8B-B14F-4D97-AF65-F5344CB8AC3E}">
        <p14:creationId xmlns:p14="http://schemas.microsoft.com/office/powerpoint/2010/main" val="272819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pPr marL="857250" indent="-857250">
              <a:buFont typeface="+mj-lt"/>
              <a:buAutoNum type="romanUcPeriod"/>
            </a:pPr>
            <a:r>
              <a:rPr kumimoji="1" lang="fr-FR" altLang="ja-JP" dirty="0"/>
              <a:t>Big Data</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a:xfrm>
            <a:off x="1261872" y="1828800"/>
            <a:ext cx="8595360" cy="4351337"/>
          </a:xfrm>
        </p:spPr>
        <p:txBody>
          <a:bodyPr/>
          <a:lstStyle/>
          <a:p>
            <a:r>
              <a:rPr kumimoji="1" lang="fr-FR" altLang="ja-JP" dirty="0"/>
              <a:t>1. Principe</a:t>
            </a:r>
          </a:p>
          <a:p>
            <a:pPr marL="274320" lvl="1" indent="0">
              <a:buNone/>
            </a:pPr>
            <a:endParaRPr lang="fr-FR" altLang="ja-JP" dirty="0"/>
          </a:p>
          <a:p>
            <a:pPr lvl="1"/>
            <a:r>
              <a:rPr kumimoji="1" lang="fr-FR" altLang="ja-JP" dirty="0" err="1"/>
              <a:t>Youtube</a:t>
            </a:r>
            <a:r>
              <a:rPr kumimoji="1" lang="fr-FR" altLang="ja-JP" dirty="0"/>
              <a:t> laisse à disposition une API pour pouvoir effectuer ses propres requêtes sur les bases de données de </a:t>
            </a:r>
            <a:r>
              <a:rPr kumimoji="1" lang="fr-FR" altLang="ja-JP" dirty="0" err="1"/>
              <a:t>Youtube</a:t>
            </a:r>
            <a:r>
              <a:rPr kumimoji="1" lang="fr-FR" altLang="ja-JP" dirty="0"/>
              <a:t>.</a:t>
            </a:r>
          </a:p>
          <a:p>
            <a:pPr lvl="1"/>
            <a:endParaRPr lang="fr-FR" altLang="ja-JP" dirty="0"/>
          </a:p>
          <a:p>
            <a:pPr lvl="1"/>
            <a:endParaRPr lang="fr-FR" altLang="ja-JP" dirty="0"/>
          </a:p>
          <a:p>
            <a:pPr lvl="1"/>
            <a:r>
              <a:rPr kumimoji="1" lang="fr-FR" altLang="ja-JP" dirty="0"/>
              <a:t>Nécessite un compte pour obtenir une clé permettant l’utilisation de l’API.</a:t>
            </a:r>
          </a:p>
          <a:p>
            <a:pPr lvl="1"/>
            <a:endParaRPr lang="fr-FR" altLang="ja-JP" dirty="0"/>
          </a:p>
          <a:p>
            <a:pPr lvl="1"/>
            <a:endParaRPr lang="fr-FR" altLang="ja-JP" dirty="0"/>
          </a:p>
          <a:p>
            <a:pPr lvl="1"/>
            <a:r>
              <a:rPr lang="fr-FR" altLang="ja-JP" dirty="0"/>
              <a:t>De cette manière </a:t>
            </a:r>
            <a:r>
              <a:rPr lang="fr-FR" altLang="ja-JP" dirty="0" err="1"/>
              <a:t>Youtube</a:t>
            </a:r>
            <a:r>
              <a:rPr lang="fr-FR" altLang="ja-JP" dirty="0"/>
              <a:t> n’autorise jamais une consultation directe de ses bases de données, mais laisse tout de même la possibilité d’interagir avec.</a:t>
            </a:r>
            <a:endParaRPr kumimoji="1" lang="fr-FR" altLang="ja-JP" dirty="0"/>
          </a:p>
          <a:p>
            <a:pPr marL="0" indent="0">
              <a:buNone/>
            </a:pPr>
            <a:r>
              <a:rPr kumimoji="1" lang="fr-FR" altLang="ja-JP" dirty="0"/>
              <a:t> </a:t>
            </a:r>
            <a:endParaRPr kumimoji="1" lang="ja-JP" altLang="en-US" dirty="0"/>
          </a:p>
        </p:txBody>
      </p:sp>
      <p:sp>
        <p:nvSpPr>
          <p:cNvPr id="4" name="Espace réservé du numéro de diapositive 3">
            <a:extLst>
              <a:ext uri="{FF2B5EF4-FFF2-40B4-BE49-F238E27FC236}">
                <a16:creationId xmlns:a16="http://schemas.microsoft.com/office/drawing/2014/main" id="{EB93FE67-D29F-436E-A1E8-CECF61E8A8F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3</a:t>
            </a:fld>
            <a:endParaRPr kumimoji="1" lang="ja-JP" altLang="en-US"/>
          </a:p>
        </p:txBody>
      </p:sp>
    </p:spTree>
    <p:extLst>
      <p:ext uri="{BB962C8B-B14F-4D97-AF65-F5344CB8AC3E}">
        <p14:creationId xmlns:p14="http://schemas.microsoft.com/office/powerpoint/2010/main" val="88041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pPr marL="857250" indent="-857250">
              <a:buFont typeface="+mj-lt"/>
              <a:buAutoNum type="romanUcPeriod"/>
            </a:pPr>
            <a:r>
              <a:rPr kumimoji="1" lang="fr-FR" altLang="ja-JP" dirty="0"/>
              <a:t>Big Data</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a:xfrm>
            <a:off x="1261872" y="1828800"/>
            <a:ext cx="8595360" cy="4351337"/>
          </a:xfrm>
        </p:spPr>
        <p:txBody>
          <a:bodyPr/>
          <a:lstStyle/>
          <a:p>
            <a:r>
              <a:rPr lang="fr-FR" altLang="ja-JP" dirty="0"/>
              <a:t>2</a:t>
            </a:r>
            <a:r>
              <a:rPr kumimoji="1" lang="fr-FR" altLang="ja-JP" dirty="0"/>
              <a:t>. Architecture utilisée</a:t>
            </a:r>
          </a:p>
          <a:p>
            <a:pPr marL="0" indent="0">
              <a:buNone/>
            </a:pPr>
            <a:r>
              <a:rPr kumimoji="1" lang="fr-FR" altLang="ja-JP" dirty="0"/>
              <a:t> </a:t>
            </a:r>
            <a:endParaRPr kumimoji="1" lang="ja-JP" altLang="en-US" dirty="0"/>
          </a:p>
        </p:txBody>
      </p:sp>
      <p:sp>
        <p:nvSpPr>
          <p:cNvPr id="4" name="Espace réservé du numéro de diapositive 3">
            <a:extLst>
              <a:ext uri="{FF2B5EF4-FFF2-40B4-BE49-F238E27FC236}">
                <a16:creationId xmlns:a16="http://schemas.microsoft.com/office/drawing/2014/main" id="{EB93FE67-D29F-436E-A1E8-CECF61E8A8F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4</a:t>
            </a:fld>
            <a:endParaRPr kumimoji="1" lang="ja-JP" altLang="en-US"/>
          </a:p>
        </p:txBody>
      </p:sp>
      <p:sp>
        <p:nvSpPr>
          <p:cNvPr id="5" name="Nuage 4">
            <a:extLst>
              <a:ext uri="{FF2B5EF4-FFF2-40B4-BE49-F238E27FC236}">
                <a16:creationId xmlns:a16="http://schemas.microsoft.com/office/drawing/2014/main" id="{EC81E0D4-71CC-4534-85D8-BA5F085D6CFF}"/>
              </a:ext>
            </a:extLst>
          </p:cNvPr>
          <p:cNvSpPr/>
          <p:nvPr/>
        </p:nvSpPr>
        <p:spPr>
          <a:xfrm>
            <a:off x="2457975" y="2751589"/>
            <a:ext cx="1661020" cy="131305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ZoneTexte 5">
            <a:extLst>
              <a:ext uri="{FF2B5EF4-FFF2-40B4-BE49-F238E27FC236}">
                <a16:creationId xmlns:a16="http://schemas.microsoft.com/office/drawing/2014/main" id="{54E09385-05FC-4F80-BF34-A427B4FDA68C}"/>
              </a:ext>
            </a:extLst>
          </p:cNvPr>
          <p:cNvSpPr txBox="1"/>
          <p:nvPr/>
        </p:nvSpPr>
        <p:spPr>
          <a:xfrm>
            <a:off x="2780951" y="3246553"/>
            <a:ext cx="1015068" cy="307777"/>
          </a:xfrm>
          <a:prstGeom prst="rect">
            <a:avLst/>
          </a:prstGeom>
          <a:noFill/>
        </p:spPr>
        <p:txBody>
          <a:bodyPr wrap="square" rtlCol="0">
            <a:spAutoFit/>
          </a:bodyPr>
          <a:lstStyle/>
          <a:p>
            <a:r>
              <a:rPr kumimoji="1" lang="fr-FR" altLang="ja-JP" sz="1400" dirty="0"/>
              <a:t>Internet</a:t>
            </a:r>
            <a:endParaRPr kumimoji="1" lang="ja-JP" altLang="en-US" sz="1400" dirty="0"/>
          </a:p>
        </p:txBody>
      </p:sp>
      <p:sp>
        <p:nvSpPr>
          <p:cNvPr id="7" name="Rectangle 6">
            <a:extLst>
              <a:ext uri="{FF2B5EF4-FFF2-40B4-BE49-F238E27FC236}">
                <a16:creationId xmlns:a16="http://schemas.microsoft.com/office/drawing/2014/main" id="{494BFB8D-9353-4BC9-961C-3CA016FAA8E6}"/>
              </a:ext>
            </a:extLst>
          </p:cNvPr>
          <p:cNvSpPr/>
          <p:nvPr/>
        </p:nvSpPr>
        <p:spPr>
          <a:xfrm>
            <a:off x="520117" y="2642532"/>
            <a:ext cx="1149292" cy="1515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Organigramme : Connecteur 7">
            <a:extLst>
              <a:ext uri="{FF2B5EF4-FFF2-40B4-BE49-F238E27FC236}">
                <a16:creationId xmlns:a16="http://schemas.microsoft.com/office/drawing/2014/main" id="{797EEAF4-B2A3-470E-B935-F456A2185554}"/>
              </a:ext>
            </a:extLst>
          </p:cNvPr>
          <p:cNvSpPr/>
          <p:nvPr/>
        </p:nvSpPr>
        <p:spPr>
          <a:xfrm>
            <a:off x="1484851" y="2751589"/>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rganigramme : Connecteur 8">
            <a:extLst>
              <a:ext uri="{FF2B5EF4-FFF2-40B4-BE49-F238E27FC236}">
                <a16:creationId xmlns:a16="http://schemas.microsoft.com/office/drawing/2014/main" id="{57E18870-ABFE-4D23-9575-F72E862512A5}"/>
              </a:ext>
            </a:extLst>
          </p:cNvPr>
          <p:cNvSpPr/>
          <p:nvPr/>
        </p:nvSpPr>
        <p:spPr>
          <a:xfrm>
            <a:off x="1479253" y="3080052"/>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Organigramme : Connecteur 9">
            <a:extLst>
              <a:ext uri="{FF2B5EF4-FFF2-40B4-BE49-F238E27FC236}">
                <a16:creationId xmlns:a16="http://schemas.microsoft.com/office/drawing/2014/main" id="{4718D935-C814-4FCA-B8B9-B3920AB3F449}"/>
              </a:ext>
            </a:extLst>
          </p:cNvPr>
          <p:cNvSpPr/>
          <p:nvPr/>
        </p:nvSpPr>
        <p:spPr>
          <a:xfrm>
            <a:off x="1479252" y="3408515"/>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Connecteur droit avec flèche 13">
            <a:extLst>
              <a:ext uri="{FF2B5EF4-FFF2-40B4-BE49-F238E27FC236}">
                <a16:creationId xmlns:a16="http://schemas.microsoft.com/office/drawing/2014/main" id="{15747FBC-218E-4888-BDBD-3BF22B071736}"/>
              </a:ext>
            </a:extLst>
          </p:cNvPr>
          <p:cNvCxnSpPr>
            <a:stCxn id="8" idx="7"/>
          </p:cNvCxnSpPr>
          <p:nvPr/>
        </p:nvCxnSpPr>
        <p:spPr>
          <a:xfrm>
            <a:off x="1577937" y="2769213"/>
            <a:ext cx="1203014" cy="10272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E695D16A-9C64-447F-A074-5AA06D8CD34B}"/>
              </a:ext>
            </a:extLst>
          </p:cNvPr>
          <p:cNvCxnSpPr>
            <a:stCxn id="9" idx="6"/>
          </p:cNvCxnSpPr>
          <p:nvPr/>
        </p:nvCxnSpPr>
        <p:spPr>
          <a:xfrm flipV="1">
            <a:off x="1588310" y="3140225"/>
            <a:ext cx="1037444"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89E9BC97-A97A-4589-A07C-7ACB29380DC8}"/>
              </a:ext>
            </a:extLst>
          </p:cNvPr>
          <p:cNvCxnSpPr>
            <a:cxnSpLocks/>
            <a:stCxn id="10" idx="6"/>
          </p:cNvCxnSpPr>
          <p:nvPr/>
        </p:nvCxnSpPr>
        <p:spPr>
          <a:xfrm flipV="1">
            <a:off x="1588309" y="3468089"/>
            <a:ext cx="900727" cy="60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D8314E39-CCE0-455E-84E6-B9CD54F79398}"/>
              </a:ext>
            </a:extLst>
          </p:cNvPr>
          <p:cNvSpPr txBox="1"/>
          <p:nvPr/>
        </p:nvSpPr>
        <p:spPr>
          <a:xfrm>
            <a:off x="1357476" y="3657591"/>
            <a:ext cx="461665" cy="432208"/>
          </a:xfrm>
          <a:prstGeom prst="rect">
            <a:avLst/>
          </a:prstGeom>
          <a:noFill/>
        </p:spPr>
        <p:txBody>
          <a:bodyPr vert="eaVert" wrap="square" rtlCol="0">
            <a:spAutoFit/>
          </a:bodyPr>
          <a:lstStyle/>
          <a:p>
            <a:r>
              <a:rPr kumimoji="1" lang="fr-FR" altLang="ja-JP" dirty="0"/>
              <a:t>…</a:t>
            </a:r>
            <a:endParaRPr kumimoji="1" lang="ja-JP" altLang="en-US" dirty="0"/>
          </a:p>
        </p:txBody>
      </p:sp>
      <p:sp>
        <p:nvSpPr>
          <p:cNvPr id="23" name="ZoneTexte 22">
            <a:extLst>
              <a:ext uri="{FF2B5EF4-FFF2-40B4-BE49-F238E27FC236}">
                <a16:creationId xmlns:a16="http://schemas.microsoft.com/office/drawing/2014/main" id="{46A23EE0-0F7B-494A-AF12-D5F0D67CBC42}"/>
              </a:ext>
            </a:extLst>
          </p:cNvPr>
          <p:cNvSpPr txBox="1"/>
          <p:nvPr/>
        </p:nvSpPr>
        <p:spPr>
          <a:xfrm>
            <a:off x="326866" y="4233269"/>
            <a:ext cx="1652630" cy="461665"/>
          </a:xfrm>
          <a:prstGeom prst="rect">
            <a:avLst/>
          </a:prstGeom>
          <a:noFill/>
        </p:spPr>
        <p:txBody>
          <a:bodyPr wrap="square" rtlCol="0">
            <a:spAutoFit/>
          </a:bodyPr>
          <a:lstStyle/>
          <a:p>
            <a:pPr algn="ctr"/>
            <a:r>
              <a:rPr kumimoji="1" lang="fr-FR" altLang="ja-JP" sz="1200" dirty="0"/>
              <a:t>Source de données (</a:t>
            </a:r>
            <a:r>
              <a:rPr kumimoji="1" lang="fr-FR" altLang="ja-JP" sz="1200" dirty="0" err="1"/>
              <a:t>Youtube</a:t>
            </a:r>
            <a:r>
              <a:rPr kumimoji="1" lang="fr-FR" altLang="ja-JP" sz="1200" dirty="0"/>
              <a:t>)</a:t>
            </a:r>
            <a:endParaRPr kumimoji="1" lang="ja-JP" altLang="en-US" sz="1200" dirty="0"/>
          </a:p>
        </p:txBody>
      </p:sp>
      <p:sp>
        <p:nvSpPr>
          <p:cNvPr id="24" name="ZoneTexte 23">
            <a:extLst>
              <a:ext uri="{FF2B5EF4-FFF2-40B4-BE49-F238E27FC236}">
                <a16:creationId xmlns:a16="http://schemas.microsoft.com/office/drawing/2014/main" id="{4C07ADCD-A195-4566-81EE-A0524F4CF342}"/>
              </a:ext>
            </a:extLst>
          </p:cNvPr>
          <p:cNvSpPr txBox="1"/>
          <p:nvPr/>
        </p:nvSpPr>
        <p:spPr>
          <a:xfrm>
            <a:off x="2432808" y="4677123"/>
            <a:ext cx="1711354" cy="276999"/>
          </a:xfrm>
          <a:prstGeom prst="rect">
            <a:avLst/>
          </a:prstGeom>
          <a:noFill/>
          <a:ln w="19050">
            <a:solidFill>
              <a:schemeClr val="tx1"/>
            </a:solidFill>
          </a:ln>
        </p:spPr>
        <p:txBody>
          <a:bodyPr wrap="square" rtlCol="0">
            <a:spAutoFit/>
          </a:bodyPr>
          <a:lstStyle/>
          <a:p>
            <a:r>
              <a:rPr kumimoji="1" lang="fr-FR" altLang="ja-JP" sz="1200" dirty="0"/>
              <a:t>Collecte des données</a:t>
            </a:r>
            <a:endParaRPr kumimoji="1" lang="ja-JP" altLang="en-US" sz="1200" dirty="0"/>
          </a:p>
        </p:txBody>
      </p:sp>
      <p:sp>
        <p:nvSpPr>
          <p:cNvPr id="25" name="ZoneTexte 24">
            <a:extLst>
              <a:ext uri="{FF2B5EF4-FFF2-40B4-BE49-F238E27FC236}">
                <a16:creationId xmlns:a16="http://schemas.microsoft.com/office/drawing/2014/main" id="{4A355E13-27EC-40B8-84CF-CE05664EDB6B}"/>
              </a:ext>
            </a:extLst>
          </p:cNvPr>
          <p:cNvSpPr txBox="1"/>
          <p:nvPr/>
        </p:nvSpPr>
        <p:spPr>
          <a:xfrm>
            <a:off x="6478167" y="4686357"/>
            <a:ext cx="1821508" cy="276999"/>
          </a:xfrm>
          <a:prstGeom prst="rect">
            <a:avLst/>
          </a:prstGeom>
          <a:noFill/>
          <a:ln w="19050">
            <a:solidFill>
              <a:schemeClr val="tx1"/>
            </a:solidFill>
          </a:ln>
        </p:spPr>
        <p:txBody>
          <a:bodyPr wrap="square" rtlCol="0">
            <a:spAutoFit/>
          </a:bodyPr>
          <a:lstStyle/>
          <a:p>
            <a:pPr algn="ctr"/>
            <a:r>
              <a:rPr kumimoji="1" lang="fr-FR" altLang="ja-JP" sz="1200" dirty="0"/>
              <a:t>Stockage</a:t>
            </a:r>
            <a:endParaRPr kumimoji="1" lang="ja-JP" altLang="en-US" sz="1200" dirty="0"/>
          </a:p>
        </p:txBody>
      </p:sp>
      <p:sp>
        <p:nvSpPr>
          <p:cNvPr id="26" name="ZoneTexte 25">
            <a:extLst>
              <a:ext uri="{FF2B5EF4-FFF2-40B4-BE49-F238E27FC236}">
                <a16:creationId xmlns:a16="http://schemas.microsoft.com/office/drawing/2014/main" id="{13564784-025E-4D79-8181-643CB599B26C}"/>
              </a:ext>
            </a:extLst>
          </p:cNvPr>
          <p:cNvSpPr txBox="1"/>
          <p:nvPr/>
        </p:nvSpPr>
        <p:spPr>
          <a:xfrm>
            <a:off x="8128810" y="3617474"/>
            <a:ext cx="1821508" cy="276999"/>
          </a:xfrm>
          <a:prstGeom prst="rect">
            <a:avLst/>
          </a:prstGeom>
          <a:noFill/>
          <a:ln w="19050">
            <a:solidFill>
              <a:schemeClr val="tx1"/>
            </a:solidFill>
          </a:ln>
        </p:spPr>
        <p:txBody>
          <a:bodyPr wrap="square" rtlCol="0">
            <a:spAutoFit/>
          </a:bodyPr>
          <a:lstStyle/>
          <a:p>
            <a:pPr algn="ctr"/>
            <a:r>
              <a:rPr kumimoji="1" lang="fr-FR" altLang="ja-JP" sz="1200" dirty="0"/>
              <a:t>Quizz</a:t>
            </a:r>
            <a:endParaRPr kumimoji="1" lang="ja-JP" altLang="en-US" sz="1200" dirty="0"/>
          </a:p>
        </p:txBody>
      </p:sp>
      <p:sp>
        <p:nvSpPr>
          <p:cNvPr id="27" name="ZoneTexte 26">
            <a:extLst>
              <a:ext uri="{FF2B5EF4-FFF2-40B4-BE49-F238E27FC236}">
                <a16:creationId xmlns:a16="http://schemas.microsoft.com/office/drawing/2014/main" id="{F2FD2F97-302E-4B09-A618-3ACF23AB32F9}"/>
              </a:ext>
            </a:extLst>
          </p:cNvPr>
          <p:cNvSpPr txBox="1"/>
          <p:nvPr/>
        </p:nvSpPr>
        <p:spPr>
          <a:xfrm>
            <a:off x="8144415" y="2897377"/>
            <a:ext cx="1821508" cy="276999"/>
          </a:xfrm>
          <a:prstGeom prst="rect">
            <a:avLst/>
          </a:prstGeom>
          <a:noFill/>
          <a:ln w="19050">
            <a:solidFill>
              <a:schemeClr val="tx1"/>
            </a:solidFill>
          </a:ln>
        </p:spPr>
        <p:txBody>
          <a:bodyPr wrap="square" rtlCol="0">
            <a:spAutoFit/>
          </a:bodyPr>
          <a:lstStyle/>
          <a:p>
            <a:pPr algn="ctr"/>
            <a:r>
              <a:rPr kumimoji="1" lang="fr-FR" altLang="ja-JP" sz="1200" dirty="0"/>
              <a:t>Recherche</a:t>
            </a:r>
            <a:endParaRPr kumimoji="1" lang="ja-JP" altLang="en-US" sz="1200" dirty="0"/>
          </a:p>
        </p:txBody>
      </p:sp>
      <p:pic>
        <p:nvPicPr>
          <p:cNvPr id="29" name="Image 28">
            <a:extLst>
              <a:ext uri="{FF2B5EF4-FFF2-40B4-BE49-F238E27FC236}">
                <a16:creationId xmlns:a16="http://schemas.microsoft.com/office/drawing/2014/main" id="{D07480DA-1EB4-46B4-AF41-16F25492E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96" y="3080052"/>
            <a:ext cx="542485" cy="542485"/>
          </a:xfrm>
          <a:prstGeom prst="rect">
            <a:avLst/>
          </a:prstGeom>
        </p:spPr>
      </p:pic>
      <p:cxnSp>
        <p:nvCxnSpPr>
          <p:cNvPr id="31" name="Connecteur droit avec flèche 30">
            <a:extLst>
              <a:ext uri="{FF2B5EF4-FFF2-40B4-BE49-F238E27FC236}">
                <a16:creationId xmlns:a16="http://schemas.microsoft.com/office/drawing/2014/main" id="{C2441C0C-1840-4476-8621-4EC6B8442DE4}"/>
              </a:ext>
            </a:extLst>
          </p:cNvPr>
          <p:cNvCxnSpPr>
            <a:stCxn id="5" idx="1"/>
            <a:endCxn id="24" idx="0"/>
          </p:cNvCxnSpPr>
          <p:nvPr/>
        </p:nvCxnSpPr>
        <p:spPr>
          <a:xfrm>
            <a:off x="3288485" y="4063243"/>
            <a:ext cx="0" cy="61388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9A545FB-37F2-4521-BB4B-E56FC8B1E4CB}"/>
              </a:ext>
            </a:extLst>
          </p:cNvPr>
          <p:cNvCxnSpPr>
            <a:stCxn id="24" idx="3"/>
            <a:endCxn id="25" idx="1"/>
          </p:cNvCxnSpPr>
          <p:nvPr/>
        </p:nvCxnSpPr>
        <p:spPr>
          <a:xfrm>
            <a:off x="4144162" y="4815623"/>
            <a:ext cx="2334005" cy="92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Image 37">
            <a:extLst>
              <a:ext uri="{FF2B5EF4-FFF2-40B4-BE49-F238E27FC236}">
                <a16:creationId xmlns:a16="http://schemas.microsoft.com/office/drawing/2014/main" id="{13BDD3E4-6E22-43BD-9CFD-32E0C2D14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929" y="2840604"/>
            <a:ext cx="1119673" cy="1119673"/>
          </a:xfrm>
          <a:prstGeom prst="rect">
            <a:avLst/>
          </a:prstGeom>
        </p:spPr>
      </p:pic>
      <p:cxnSp>
        <p:nvCxnSpPr>
          <p:cNvPr id="40" name="Connecteur droit avec flèche 39">
            <a:extLst>
              <a:ext uri="{FF2B5EF4-FFF2-40B4-BE49-F238E27FC236}">
                <a16:creationId xmlns:a16="http://schemas.microsoft.com/office/drawing/2014/main" id="{007200F3-FEC2-4763-8A38-D2378738A54C}"/>
              </a:ext>
            </a:extLst>
          </p:cNvPr>
          <p:cNvCxnSpPr>
            <a:cxnSpLocks/>
            <a:endCxn id="27" idx="1"/>
          </p:cNvCxnSpPr>
          <p:nvPr/>
        </p:nvCxnSpPr>
        <p:spPr>
          <a:xfrm>
            <a:off x="7147420" y="3035877"/>
            <a:ext cx="996995" cy="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15F6870F-D916-43C3-B2A5-16691C5ED462}"/>
              </a:ext>
            </a:extLst>
          </p:cNvPr>
          <p:cNvCxnSpPr>
            <a:stCxn id="26" idx="1"/>
          </p:cNvCxnSpPr>
          <p:nvPr/>
        </p:nvCxnSpPr>
        <p:spPr>
          <a:xfrm flipH="1" flipV="1">
            <a:off x="7130642" y="3755973"/>
            <a:ext cx="998168"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49F6FDC4-35D4-4CF3-A64B-E62C9CEC31AB}"/>
              </a:ext>
            </a:extLst>
          </p:cNvPr>
          <p:cNvCxnSpPr>
            <a:cxnSpLocks/>
            <a:endCxn id="5" idx="0"/>
          </p:cNvCxnSpPr>
          <p:nvPr/>
        </p:nvCxnSpPr>
        <p:spPr>
          <a:xfrm flipH="1">
            <a:off x="4117611" y="3408115"/>
            <a:ext cx="2360556" cy="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Organigramme : Connecteur 48">
            <a:extLst>
              <a:ext uri="{FF2B5EF4-FFF2-40B4-BE49-F238E27FC236}">
                <a16:creationId xmlns:a16="http://schemas.microsoft.com/office/drawing/2014/main" id="{89F8921C-C86B-461A-8611-D1E0E19CCDBC}"/>
              </a:ext>
            </a:extLst>
          </p:cNvPr>
          <p:cNvSpPr/>
          <p:nvPr/>
        </p:nvSpPr>
        <p:spPr>
          <a:xfrm>
            <a:off x="6681708" y="4911907"/>
            <a:ext cx="130153" cy="1298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Organigramme : Connecteur 50">
            <a:extLst>
              <a:ext uri="{FF2B5EF4-FFF2-40B4-BE49-F238E27FC236}">
                <a16:creationId xmlns:a16="http://schemas.microsoft.com/office/drawing/2014/main" id="{6CFA41AC-87A4-4419-B599-61BEE0E8FA30}"/>
              </a:ext>
            </a:extLst>
          </p:cNvPr>
          <p:cNvSpPr/>
          <p:nvPr/>
        </p:nvSpPr>
        <p:spPr>
          <a:xfrm>
            <a:off x="8014262" y="4907143"/>
            <a:ext cx="130153" cy="12987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Connecteur droit 52">
            <a:extLst>
              <a:ext uri="{FF2B5EF4-FFF2-40B4-BE49-F238E27FC236}">
                <a16:creationId xmlns:a16="http://schemas.microsoft.com/office/drawing/2014/main" id="{ED9B27AC-C1B4-4063-96E9-A92151D15B84}"/>
              </a:ext>
            </a:extLst>
          </p:cNvPr>
          <p:cNvCxnSpPr>
            <a:stCxn id="49" idx="4"/>
          </p:cNvCxnSpPr>
          <p:nvPr/>
        </p:nvCxnSpPr>
        <p:spPr>
          <a:xfrm flipH="1">
            <a:off x="6746784" y="5041783"/>
            <a:ext cx="1" cy="411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CE263877-8D0F-4769-B5A7-E99E32154E53}"/>
              </a:ext>
            </a:extLst>
          </p:cNvPr>
          <p:cNvCxnSpPr/>
          <p:nvPr/>
        </p:nvCxnSpPr>
        <p:spPr>
          <a:xfrm flipH="1">
            <a:off x="8080147" y="5037019"/>
            <a:ext cx="1" cy="4110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43721594-4073-4A57-8D50-83F415AC8EAC}"/>
              </a:ext>
            </a:extLst>
          </p:cNvPr>
          <p:cNvSpPr txBox="1"/>
          <p:nvPr/>
        </p:nvSpPr>
        <p:spPr>
          <a:xfrm>
            <a:off x="7253023" y="5452831"/>
            <a:ext cx="1652630" cy="553998"/>
          </a:xfrm>
          <a:prstGeom prst="rect">
            <a:avLst/>
          </a:prstGeom>
          <a:noFill/>
        </p:spPr>
        <p:txBody>
          <a:bodyPr wrap="square" rtlCol="0">
            <a:spAutoFit/>
          </a:bodyPr>
          <a:lstStyle/>
          <a:p>
            <a:pPr algn="ctr"/>
            <a:r>
              <a:rPr kumimoji="1" lang="fr-FR" altLang="ja-JP" sz="1000" dirty="0"/>
              <a:t>Base de données </a:t>
            </a:r>
          </a:p>
          <a:p>
            <a:pPr algn="ctr"/>
            <a:r>
              <a:rPr kumimoji="1" lang="fr-FR" altLang="ja-JP" sz="1000" dirty="0"/>
              <a:t>NoSQL</a:t>
            </a:r>
          </a:p>
          <a:p>
            <a:pPr algn="ctr"/>
            <a:r>
              <a:rPr kumimoji="1" lang="fr-FR" altLang="ja-JP" sz="1000" dirty="0"/>
              <a:t>(MongoDB)</a:t>
            </a:r>
            <a:endParaRPr kumimoji="1" lang="ja-JP" altLang="en-US" sz="1000" dirty="0"/>
          </a:p>
        </p:txBody>
      </p:sp>
      <p:sp>
        <p:nvSpPr>
          <p:cNvPr id="56" name="ZoneTexte 55">
            <a:extLst>
              <a:ext uri="{FF2B5EF4-FFF2-40B4-BE49-F238E27FC236}">
                <a16:creationId xmlns:a16="http://schemas.microsoft.com/office/drawing/2014/main" id="{DE3883C8-F3E0-4E63-8BB9-A6E03C28525F}"/>
              </a:ext>
            </a:extLst>
          </p:cNvPr>
          <p:cNvSpPr txBox="1"/>
          <p:nvPr/>
        </p:nvSpPr>
        <p:spPr>
          <a:xfrm>
            <a:off x="6041245" y="5451292"/>
            <a:ext cx="1430133" cy="553998"/>
          </a:xfrm>
          <a:prstGeom prst="rect">
            <a:avLst/>
          </a:prstGeom>
          <a:noFill/>
        </p:spPr>
        <p:txBody>
          <a:bodyPr wrap="square" rtlCol="0">
            <a:spAutoFit/>
          </a:bodyPr>
          <a:lstStyle/>
          <a:p>
            <a:pPr algn="ctr"/>
            <a:r>
              <a:rPr kumimoji="1" lang="fr-FR" altLang="ja-JP" sz="1000" dirty="0"/>
              <a:t>Base de données</a:t>
            </a:r>
          </a:p>
          <a:p>
            <a:pPr algn="ctr"/>
            <a:r>
              <a:rPr kumimoji="1" lang="fr-FR" altLang="ja-JP" sz="1000" dirty="0"/>
              <a:t>relationnelle</a:t>
            </a:r>
          </a:p>
          <a:p>
            <a:pPr algn="ctr"/>
            <a:r>
              <a:rPr kumimoji="1" lang="fr-FR" altLang="ja-JP" sz="1000" dirty="0"/>
              <a:t> (MySQL)</a:t>
            </a:r>
            <a:endParaRPr kumimoji="1" lang="ja-JP" altLang="en-US" sz="1000" dirty="0"/>
          </a:p>
        </p:txBody>
      </p:sp>
    </p:spTree>
    <p:extLst>
      <p:ext uri="{BB962C8B-B14F-4D97-AF65-F5344CB8AC3E}">
        <p14:creationId xmlns:p14="http://schemas.microsoft.com/office/powerpoint/2010/main" val="311666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pPr marL="857250" indent="-857250">
              <a:buFont typeface="+mj-lt"/>
              <a:buAutoNum type="romanUcPeriod"/>
            </a:pPr>
            <a:r>
              <a:rPr kumimoji="1" lang="fr-FR" altLang="ja-JP" dirty="0"/>
              <a:t>Big Data</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lang="fr-FR" altLang="ja-JP" dirty="0"/>
              <a:t>2</a:t>
            </a:r>
            <a:r>
              <a:rPr kumimoji="1" lang="fr-FR" altLang="ja-JP" dirty="0"/>
              <a:t>. Réalisation</a:t>
            </a:r>
          </a:p>
          <a:p>
            <a:pPr lvl="1"/>
            <a:endParaRPr lang="fr-FR" altLang="ja-JP" dirty="0"/>
          </a:p>
          <a:p>
            <a:pPr lvl="1"/>
            <a:r>
              <a:rPr kumimoji="1" lang="fr-FR" altLang="ja-JP" dirty="0"/>
              <a:t>Récupération des données grâce à l’API de </a:t>
            </a:r>
            <a:r>
              <a:rPr kumimoji="1" lang="fr-FR" altLang="ja-JP" dirty="0" err="1"/>
              <a:t>Youtube</a:t>
            </a:r>
            <a:r>
              <a:rPr kumimoji="1" lang="fr-FR" altLang="ja-JP" dirty="0"/>
              <a:t>.</a:t>
            </a:r>
          </a:p>
          <a:p>
            <a:pPr lvl="1"/>
            <a:r>
              <a:rPr lang="fr-FR" altLang="ja-JP" dirty="0"/>
              <a:t>Le site est en localhost.</a:t>
            </a:r>
          </a:p>
          <a:p>
            <a:pPr lvl="1"/>
            <a:r>
              <a:rPr kumimoji="1" lang="fr-FR" altLang="ja-JP" dirty="0"/>
              <a:t>Utilisation de N</a:t>
            </a:r>
            <a:r>
              <a:rPr lang="fr-FR" altLang="ja-JP" dirty="0"/>
              <a:t>ode.js pour la partie serveur du site.</a:t>
            </a:r>
          </a:p>
          <a:p>
            <a:pPr lvl="1"/>
            <a:r>
              <a:rPr kumimoji="1" lang="fr-FR" altLang="ja-JP" dirty="0"/>
              <a:t>L’utilisateur peut sélectionner une catégorie prédéfinie sur le site. La recherche correspondante sera effectuée et les résultats seront affichés sur le site.</a:t>
            </a:r>
          </a:p>
          <a:p>
            <a:pPr lvl="1"/>
            <a:r>
              <a:rPr lang="fr-FR" altLang="ja-JP" dirty="0"/>
              <a:t>Les résultats des recherches sont affichés sur plusieurs pages si besoin.</a:t>
            </a:r>
          </a:p>
          <a:p>
            <a:pPr lvl="1"/>
            <a:r>
              <a:rPr kumimoji="1" lang="fr-FR" altLang="ja-JP" dirty="0"/>
              <a:t>Il est possible de consulter les</a:t>
            </a:r>
            <a:r>
              <a:rPr lang="fr-FR" altLang="ja-JP" dirty="0"/>
              <a:t> commentaires correspondants aux vidéos.</a:t>
            </a:r>
          </a:p>
          <a:p>
            <a:pPr lvl="1"/>
            <a:r>
              <a:rPr lang="fr-FR" altLang="ja-JP" dirty="0"/>
              <a:t>Il est possible de sélectionner les informations que l’on veut sur les vidéos (auteur, nombre de vues, titre, durée, date de publication, description…).</a:t>
            </a:r>
          </a:p>
          <a:p>
            <a:pPr lvl="1"/>
            <a:r>
              <a:rPr lang="fr-FR" altLang="ja-JP" dirty="0"/>
              <a:t>Un utilisateur contenu dans la base de données SQL peut s’authentifier sur le site.</a:t>
            </a:r>
          </a:p>
          <a:p>
            <a:pPr lvl="2"/>
            <a:r>
              <a:rPr lang="fr-FR" altLang="ja-JP" dirty="0"/>
              <a:t>Ses préférences sont enregistrées dans un profil.</a:t>
            </a:r>
          </a:p>
          <a:p>
            <a:pPr lvl="1"/>
            <a:r>
              <a:rPr lang="fr-FR" altLang="ja-JP" dirty="0"/>
              <a:t>Après un certain nombre de vidéos visionnées, un quizz est proposé.</a:t>
            </a:r>
          </a:p>
          <a:p>
            <a:pPr lvl="1"/>
            <a:endParaRPr kumimoji="1" lang="fr-FR" altLang="ja-JP" dirty="0"/>
          </a:p>
          <a:p>
            <a:pPr lvl="1"/>
            <a:endParaRPr kumimoji="1" lang="fr-FR" altLang="ja-JP" dirty="0"/>
          </a:p>
          <a:p>
            <a:pPr lvl="1"/>
            <a:endParaRPr kumimoji="1" lang="ja-JP" altLang="en-US" dirty="0"/>
          </a:p>
        </p:txBody>
      </p:sp>
      <p:sp>
        <p:nvSpPr>
          <p:cNvPr id="4" name="Espace réservé du numéro de diapositive 3">
            <a:extLst>
              <a:ext uri="{FF2B5EF4-FFF2-40B4-BE49-F238E27FC236}">
                <a16:creationId xmlns:a16="http://schemas.microsoft.com/office/drawing/2014/main" id="{D67BAE18-3F2D-45BE-B4D0-23B76A6C70A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5</a:t>
            </a:fld>
            <a:endParaRPr kumimoji="1" lang="ja-JP" altLang="en-US"/>
          </a:p>
        </p:txBody>
      </p:sp>
    </p:spTree>
    <p:extLst>
      <p:ext uri="{BB962C8B-B14F-4D97-AF65-F5344CB8AC3E}">
        <p14:creationId xmlns:p14="http://schemas.microsoft.com/office/powerpoint/2010/main" val="196653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    Architectures Multimédias</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kumimoji="1" lang="fr-FR" altLang="ja-JP" dirty="0"/>
              <a:t>1. Architecture utilisée (version 1)</a:t>
            </a:r>
          </a:p>
          <a:p>
            <a:pPr marL="0" indent="0">
              <a:buNone/>
            </a:pPr>
            <a:r>
              <a:rPr kumimoji="1" lang="fr-FR" altLang="ja-JP" dirty="0"/>
              <a:t> </a:t>
            </a:r>
            <a:endParaRPr kumimoji="1" lang="ja-JP" altLang="en-US" dirty="0"/>
          </a:p>
        </p:txBody>
      </p:sp>
      <p:sp>
        <p:nvSpPr>
          <p:cNvPr id="4" name="Espace réservé du numéro de diapositive 3">
            <a:extLst>
              <a:ext uri="{FF2B5EF4-FFF2-40B4-BE49-F238E27FC236}">
                <a16:creationId xmlns:a16="http://schemas.microsoft.com/office/drawing/2014/main" id="{FB3E3701-1527-44B9-8D5F-C70FA1EF2DA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6</a:t>
            </a:fld>
            <a:endParaRPr kumimoji="1" lang="ja-JP" altLang="en-US"/>
          </a:p>
        </p:txBody>
      </p:sp>
      <p:sp>
        <p:nvSpPr>
          <p:cNvPr id="5" name="Nuage 4">
            <a:extLst>
              <a:ext uri="{FF2B5EF4-FFF2-40B4-BE49-F238E27FC236}">
                <a16:creationId xmlns:a16="http://schemas.microsoft.com/office/drawing/2014/main" id="{FBEF2E80-128F-446C-8F04-BB310FE0FEF0}"/>
              </a:ext>
            </a:extLst>
          </p:cNvPr>
          <p:cNvSpPr/>
          <p:nvPr/>
        </p:nvSpPr>
        <p:spPr>
          <a:xfrm>
            <a:off x="2600588" y="2768367"/>
            <a:ext cx="1661020" cy="131305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ZoneTexte 5">
            <a:extLst>
              <a:ext uri="{FF2B5EF4-FFF2-40B4-BE49-F238E27FC236}">
                <a16:creationId xmlns:a16="http://schemas.microsoft.com/office/drawing/2014/main" id="{31EBC326-2C0D-48EE-A913-4BD493C2003C}"/>
              </a:ext>
            </a:extLst>
          </p:cNvPr>
          <p:cNvSpPr txBox="1"/>
          <p:nvPr/>
        </p:nvSpPr>
        <p:spPr>
          <a:xfrm>
            <a:off x="2923564" y="3263331"/>
            <a:ext cx="1015068" cy="307777"/>
          </a:xfrm>
          <a:prstGeom prst="rect">
            <a:avLst/>
          </a:prstGeom>
          <a:noFill/>
        </p:spPr>
        <p:txBody>
          <a:bodyPr wrap="square" rtlCol="0">
            <a:spAutoFit/>
          </a:bodyPr>
          <a:lstStyle/>
          <a:p>
            <a:r>
              <a:rPr kumimoji="1" lang="fr-FR" altLang="ja-JP" sz="1400" dirty="0"/>
              <a:t>Internet</a:t>
            </a:r>
            <a:endParaRPr kumimoji="1" lang="ja-JP" altLang="en-US" sz="1400" dirty="0"/>
          </a:p>
        </p:txBody>
      </p:sp>
      <p:sp>
        <p:nvSpPr>
          <p:cNvPr id="7" name="Rectangle 6">
            <a:extLst>
              <a:ext uri="{FF2B5EF4-FFF2-40B4-BE49-F238E27FC236}">
                <a16:creationId xmlns:a16="http://schemas.microsoft.com/office/drawing/2014/main" id="{D654C9C8-5F59-4B4D-A81B-B4B64FC413CC}"/>
              </a:ext>
            </a:extLst>
          </p:cNvPr>
          <p:cNvSpPr/>
          <p:nvPr/>
        </p:nvSpPr>
        <p:spPr>
          <a:xfrm>
            <a:off x="662730" y="2659310"/>
            <a:ext cx="1149292" cy="1515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Organigramme : Connecteur 7">
            <a:extLst>
              <a:ext uri="{FF2B5EF4-FFF2-40B4-BE49-F238E27FC236}">
                <a16:creationId xmlns:a16="http://schemas.microsoft.com/office/drawing/2014/main" id="{9F609337-909B-47F2-913F-B4F34598D6AD}"/>
              </a:ext>
            </a:extLst>
          </p:cNvPr>
          <p:cNvSpPr/>
          <p:nvPr/>
        </p:nvSpPr>
        <p:spPr>
          <a:xfrm>
            <a:off x="1627464" y="2768367"/>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rganigramme : Connecteur 8">
            <a:extLst>
              <a:ext uri="{FF2B5EF4-FFF2-40B4-BE49-F238E27FC236}">
                <a16:creationId xmlns:a16="http://schemas.microsoft.com/office/drawing/2014/main" id="{7BFE54E2-D17D-4C8F-8958-BE5029C013C8}"/>
              </a:ext>
            </a:extLst>
          </p:cNvPr>
          <p:cNvSpPr/>
          <p:nvPr/>
        </p:nvSpPr>
        <p:spPr>
          <a:xfrm>
            <a:off x="1621866" y="3096830"/>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Organigramme : Connecteur 9">
            <a:extLst>
              <a:ext uri="{FF2B5EF4-FFF2-40B4-BE49-F238E27FC236}">
                <a16:creationId xmlns:a16="http://schemas.microsoft.com/office/drawing/2014/main" id="{EF43ADC1-CE3B-4FA3-9A3F-13FD1A3602CC}"/>
              </a:ext>
            </a:extLst>
          </p:cNvPr>
          <p:cNvSpPr/>
          <p:nvPr/>
        </p:nvSpPr>
        <p:spPr>
          <a:xfrm>
            <a:off x="1621865" y="3751941"/>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Connecteur droit avec flèche 10">
            <a:extLst>
              <a:ext uri="{FF2B5EF4-FFF2-40B4-BE49-F238E27FC236}">
                <a16:creationId xmlns:a16="http://schemas.microsoft.com/office/drawing/2014/main" id="{EBEF473A-DD97-42D2-95C9-BC47CA23D03A}"/>
              </a:ext>
            </a:extLst>
          </p:cNvPr>
          <p:cNvCxnSpPr>
            <a:stCxn id="8" idx="7"/>
          </p:cNvCxnSpPr>
          <p:nvPr/>
        </p:nvCxnSpPr>
        <p:spPr>
          <a:xfrm>
            <a:off x="1720550" y="2785991"/>
            <a:ext cx="1203014" cy="10272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8356020-696E-4E38-A354-2B7998CEE601}"/>
              </a:ext>
            </a:extLst>
          </p:cNvPr>
          <p:cNvCxnSpPr>
            <a:stCxn id="9" idx="6"/>
          </p:cNvCxnSpPr>
          <p:nvPr/>
        </p:nvCxnSpPr>
        <p:spPr>
          <a:xfrm flipV="1">
            <a:off x="1730923" y="3157003"/>
            <a:ext cx="1037444"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E1C8488-4D72-46FA-97EC-86C958907A07}"/>
              </a:ext>
            </a:extLst>
          </p:cNvPr>
          <p:cNvSpPr txBox="1"/>
          <p:nvPr/>
        </p:nvSpPr>
        <p:spPr>
          <a:xfrm>
            <a:off x="1513807" y="3354655"/>
            <a:ext cx="461665" cy="432199"/>
          </a:xfrm>
          <a:prstGeom prst="rect">
            <a:avLst/>
          </a:prstGeom>
          <a:noFill/>
        </p:spPr>
        <p:txBody>
          <a:bodyPr vert="eaVert" wrap="square" rtlCol="0">
            <a:spAutoFit/>
          </a:bodyPr>
          <a:lstStyle/>
          <a:p>
            <a:r>
              <a:rPr kumimoji="1" lang="fr-FR" altLang="ja-JP" dirty="0"/>
              <a:t>…</a:t>
            </a:r>
            <a:endParaRPr kumimoji="1" lang="ja-JP" altLang="en-US" dirty="0"/>
          </a:p>
        </p:txBody>
      </p:sp>
      <p:pic>
        <p:nvPicPr>
          <p:cNvPr id="19" name="Image 18">
            <a:extLst>
              <a:ext uri="{FF2B5EF4-FFF2-40B4-BE49-F238E27FC236}">
                <a16:creationId xmlns:a16="http://schemas.microsoft.com/office/drawing/2014/main" id="{DD0244FB-0510-4045-9A5F-3C7BDB03B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09" y="3096830"/>
            <a:ext cx="542485" cy="542485"/>
          </a:xfrm>
          <a:prstGeom prst="rect">
            <a:avLst/>
          </a:prstGeom>
        </p:spPr>
      </p:pic>
      <p:pic>
        <p:nvPicPr>
          <p:cNvPr id="22" name="Image 21">
            <a:extLst>
              <a:ext uri="{FF2B5EF4-FFF2-40B4-BE49-F238E27FC236}">
                <a16:creationId xmlns:a16="http://schemas.microsoft.com/office/drawing/2014/main" id="{0B2425B0-B062-4B53-A9A5-4FFBEAC2A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771" y="3192104"/>
            <a:ext cx="1119673" cy="1119673"/>
          </a:xfrm>
          <a:prstGeom prst="rect">
            <a:avLst/>
          </a:prstGeom>
        </p:spPr>
      </p:pic>
      <p:cxnSp>
        <p:nvCxnSpPr>
          <p:cNvPr id="25" name="Connecteur droit avec flèche 24">
            <a:extLst>
              <a:ext uri="{FF2B5EF4-FFF2-40B4-BE49-F238E27FC236}">
                <a16:creationId xmlns:a16="http://schemas.microsoft.com/office/drawing/2014/main" id="{F308BC6C-8919-4059-A9B1-A1320DB10043}"/>
              </a:ext>
            </a:extLst>
          </p:cNvPr>
          <p:cNvCxnSpPr>
            <a:cxnSpLocks/>
            <a:endCxn id="5" idx="0"/>
          </p:cNvCxnSpPr>
          <p:nvPr/>
        </p:nvCxnSpPr>
        <p:spPr>
          <a:xfrm flipH="1">
            <a:off x="4260224" y="3424893"/>
            <a:ext cx="689281" cy="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54099B79-6D42-4851-80AE-D64D12C00C23}"/>
              </a:ext>
            </a:extLst>
          </p:cNvPr>
          <p:cNvSpPr txBox="1"/>
          <p:nvPr/>
        </p:nvSpPr>
        <p:spPr>
          <a:xfrm>
            <a:off x="411061" y="4232236"/>
            <a:ext cx="1652630" cy="461665"/>
          </a:xfrm>
          <a:prstGeom prst="rect">
            <a:avLst/>
          </a:prstGeom>
          <a:noFill/>
        </p:spPr>
        <p:txBody>
          <a:bodyPr wrap="square" rtlCol="0">
            <a:spAutoFit/>
          </a:bodyPr>
          <a:lstStyle/>
          <a:p>
            <a:pPr algn="ctr"/>
            <a:r>
              <a:rPr kumimoji="1" lang="fr-FR" altLang="ja-JP" sz="1200" dirty="0"/>
              <a:t>Source de données (</a:t>
            </a:r>
            <a:r>
              <a:rPr kumimoji="1" lang="fr-FR" altLang="ja-JP" sz="1200" dirty="0" err="1"/>
              <a:t>Youtube</a:t>
            </a:r>
            <a:r>
              <a:rPr kumimoji="1" lang="fr-FR" altLang="ja-JP" sz="1200" dirty="0"/>
              <a:t>)</a:t>
            </a:r>
            <a:endParaRPr kumimoji="1" lang="ja-JP" altLang="en-US" sz="1200" dirty="0"/>
          </a:p>
        </p:txBody>
      </p:sp>
      <p:sp>
        <p:nvSpPr>
          <p:cNvPr id="34" name="ZoneTexte 33">
            <a:extLst>
              <a:ext uri="{FF2B5EF4-FFF2-40B4-BE49-F238E27FC236}">
                <a16:creationId xmlns:a16="http://schemas.microsoft.com/office/drawing/2014/main" id="{C6C1FBDE-46C3-41CA-B8D3-E896957CF43D}"/>
              </a:ext>
            </a:extLst>
          </p:cNvPr>
          <p:cNvSpPr txBox="1"/>
          <p:nvPr/>
        </p:nvSpPr>
        <p:spPr>
          <a:xfrm>
            <a:off x="4524325" y="2899173"/>
            <a:ext cx="1652630" cy="276999"/>
          </a:xfrm>
          <a:prstGeom prst="rect">
            <a:avLst/>
          </a:prstGeom>
          <a:noFill/>
        </p:spPr>
        <p:txBody>
          <a:bodyPr wrap="square" rtlCol="0">
            <a:spAutoFit/>
          </a:bodyPr>
          <a:lstStyle/>
          <a:p>
            <a:pPr algn="ctr"/>
            <a:r>
              <a:rPr kumimoji="1" lang="fr-FR" altLang="ja-JP" sz="1200" dirty="0"/>
              <a:t>Serveur personnel</a:t>
            </a:r>
            <a:endParaRPr kumimoji="1" lang="ja-JP" altLang="en-US" sz="1200" dirty="0"/>
          </a:p>
        </p:txBody>
      </p:sp>
      <p:sp>
        <p:nvSpPr>
          <p:cNvPr id="35" name="ZoneTexte 34">
            <a:extLst>
              <a:ext uri="{FF2B5EF4-FFF2-40B4-BE49-F238E27FC236}">
                <a16:creationId xmlns:a16="http://schemas.microsoft.com/office/drawing/2014/main" id="{B3CC408A-5454-4429-BDFD-9DA8CA64EF37}"/>
              </a:ext>
            </a:extLst>
          </p:cNvPr>
          <p:cNvSpPr txBox="1"/>
          <p:nvPr/>
        </p:nvSpPr>
        <p:spPr>
          <a:xfrm>
            <a:off x="1491446" y="3948813"/>
            <a:ext cx="1652630" cy="461665"/>
          </a:xfrm>
          <a:prstGeom prst="rect">
            <a:avLst/>
          </a:prstGeom>
          <a:noFill/>
        </p:spPr>
        <p:txBody>
          <a:bodyPr wrap="square" rtlCol="0">
            <a:spAutoFit/>
          </a:bodyPr>
          <a:lstStyle/>
          <a:p>
            <a:pPr algn="ctr"/>
            <a:r>
              <a:rPr kumimoji="1" lang="fr-FR" altLang="ja-JP" sz="1200" dirty="0">
                <a:ln>
                  <a:solidFill>
                    <a:srgbClr val="FF0000"/>
                  </a:solidFill>
                </a:ln>
                <a:solidFill>
                  <a:srgbClr val="FF0000"/>
                </a:solidFill>
              </a:rPr>
              <a:t>Transcodage</a:t>
            </a:r>
          </a:p>
          <a:p>
            <a:pPr algn="ctr"/>
            <a:r>
              <a:rPr kumimoji="1" lang="fr-FR" altLang="ja-JP" sz="1200" dirty="0" err="1">
                <a:ln>
                  <a:solidFill>
                    <a:srgbClr val="FF0000"/>
                  </a:solidFill>
                </a:ln>
                <a:solidFill>
                  <a:srgbClr val="FF0000"/>
                </a:solidFill>
              </a:rPr>
              <a:t>Youtube</a:t>
            </a:r>
            <a:endParaRPr kumimoji="1" lang="ja-JP" altLang="en-US" sz="1200" dirty="0">
              <a:ln>
                <a:solidFill>
                  <a:srgbClr val="FF0000"/>
                </a:solidFill>
              </a:ln>
              <a:solidFill>
                <a:srgbClr val="FF0000"/>
              </a:solidFill>
            </a:endParaRPr>
          </a:p>
        </p:txBody>
      </p:sp>
      <p:sp>
        <p:nvSpPr>
          <p:cNvPr id="39" name="Rectangle 38">
            <a:extLst>
              <a:ext uri="{FF2B5EF4-FFF2-40B4-BE49-F238E27FC236}">
                <a16:creationId xmlns:a16="http://schemas.microsoft.com/office/drawing/2014/main" id="{DD45BD7C-2A5A-4285-A55A-244A6E686988}"/>
              </a:ext>
            </a:extLst>
          </p:cNvPr>
          <p:cNvSpPr/>
          <p:nvPr/>
        </p:nvSpPr>
        <p:spPr>
          <a:xfrm>
            <a:off x="6716255" y="2768367"/>
            <a:ext cx="939567" cy="98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Connecteur droit 40">
            <a:extLst>
              <a:ext uri="{FF2B5EF4-FFF2-40B4-BE49-F238E27FC236}">
                <a16:creationId xmlns:a16="http://schemas.microsoft.com/office/drawing/2014/main" id="{063297C8-D477-4D88-A565-A89F45FD76E7}"/>
              </a:ext>
            </a:extLst>
          </p:cNvPr>
          <p:cNvCxnSpPr/>
          <p:nvPr/>
        </p:nvCxnSpPr>
        <p:spPr>
          <a:xfrm>
            <a:off x="6817298" y="2971210"/>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5F4A3F4D-DE23-445E-8168-5DF70E3559D2}"/>
              </a:ext>
            </a:extLst>
          </p:cNvPr>
          <p:cNvCxnSpPr/>
          <p:nvPr/>
        </p:nvCxnSpPr>
        <p:spPr>
          <a:xfrm>
            <a:off x="6817042" y="3166899"/>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2331FC49-54AD-464B-BABA-9A2D50DDD638}"/>
              </a:ext>
            </a:extLst>
          </p:cNvPr>
          <p:cNvCxnSpPr/>
          <p:nvPr/>
        </p:nvCxnSpPr>
        <p:spPr>
          <a:xfrm>
            <a:off x="6817043" y="3364551"/>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FBA6AF42-741F-4D08-B3F7-2EC87EA9CBF8}"/>
              </a:ext>
            </a:extLst>
          </p:cNvPr>
          <p:cNvCxnSpPr/>
          <p:nvPr/>
        </p:nvCxnSpPr>
        <p:spPr>
          <a:xfrm>
            <a:off x="6817043" y="3572936"/>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E18FCD4C-434D-4C57-99C2-77D6ACBCDA26}"/>
              </a:ext>
            </a:extLst>
          </p:cNvPr>
          <p:cNvSpPr txBox="1"/>
          <p:nvPr/>
        </p:nvSpPr>
        <p:spPr>
          <a:xfrm>
            <a:off x="6388083" y="2450863"/>
            <a:ext cx="1652630" cy="276999"/>
          </a:xfrm>
          <a:prstGeom prst="rect">
            <a:avLst/>
          </a:prstGeom>
          <a:noFill/>
        </p:spPr>
        <p:txBody>
          <a:bodyPr wrap="square" rtlCol="0">
            <a:spAutoFit/>
          </a:bodyPr>
          <a:lstStyle/>
          <a:p>
            <a:pPr algn="ctr"/>
            <a:r>
              <a:rPr kumimoji="1" lang="fr-FR" altLang="ja-JP" sz="1200" dirty="0"/>
              <a:t>Navigation site</a:t>
            </a:r>
            <a:endParaRPr kumimoji="1" lang="ja-JP" altLang="en-US" sz="1200" dirty="0"/>
          </a:p>
        </p:txBody>
      </p:sp>
      <p:cxnSp>
        <p:nvCxnSpPr>
          <p:cNvPr id="47" name="Connecteur droit avec flèche 46">
            <a:extLst>
              <a:ext uri="{FF2B5EF4-FFF2-40B4-BE49-F238E27FC236}">
                <a16:creationId xmlns:a16="http://schemas.microsoft.com/office/drawing/2014/main" id="{1D39C6EB-CED2-4B32-8D06-00FBC2E564D3}"/>
              </a:ext>
            </a:extLst>
          </p:cNvPr>
          <p:cNvCxnSpPr>
            <a:stCxn id="14" idx="2"/>
          </p:cNvCxnSpPr>
          <p:nvPr/>
        </p:nvCxnSpPr>
        <p:spPr>
          <a:xfrm>
            <a:off x="1744640" y="3786854"/>
            <a:ext cx="9482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FB582ED-BE24-46BF-B9BF-493FABAD215C}"/>
              </a:ext>
            </a:extLst>
          </p:cNvPr>
          <p:cNvSpPr/>
          <p:nvPr/>
        </p:nvSpPr>
        <p:spPr>
          <a:xfrm>
            <a:off x="8760440" y="3299963"/>
            <a:ext cx="939567" cy="98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ZoneTexte 50">
            <a:extLst>
              <a:ext uri="{FF2B5EF4-FFF2-40B4-BE49-F238E27FC236}">
                <a16:creationId xmlns:a16="http://schemas.microsoft.com/office/drawing/2014/main" id="{EA3876C8-C261-43D9-A061-45C12845B4F3}"/>
              </a:ext>
            </a:extLst>
          </p:cNvPr>
          <p:cNvSpPr txBox="1"/>
          <p:nvPr/>
        </p:nvSpPr>
        <p:spPr>
          <a:xfrm>
            <a:off x="8446684" y="3018503"/>
            <a:ext cx="1652630" cy="276999"/>
          </a:xfrm>
          <a:prstGeom prst="rect">
            <a:avLst/>
          </a:prstGeom>
          <a:noFill/>
        </p:spPr>
        <p:txBody>
          <a:bodyPr wrap="square" rtlCol="0">
            <a:spAutoFit/>
          </a:bodyPr>
          <a:lstStyle/>
          <a:p>
            <a:pPr algn="ctr"/>
            <a:r>
              <a:rPr kumimoji="1" lang="fr-FR" altLang="ja-JP" sz="1200" dirty="0"/>
              <a:t>Navigation site</a:t>
            </a:r>
            <a:endParaRPr kumimoji="1" lang="ja-JP" altLang="en-US" sz="1200" dirty="0"/>
          </a:p>
        </p:txBody>
      </p:sp>
      <p:sp>
        <p:nvSpPr>
          <p:cNvPr id="52" name="Rectangle : coins arrondis 51">
            <a:extLst>
              <a:ext uri="{FF2B5EF4-FFF2-40B4-BE49-F238E27FC236}">
                <a16:creationId xmlns:a16="http://schemas.microsoft.com/office/drawing/2014/main" id="{EE1DB51A-28D8-44D0-9236-98272BCAF4DB}"/>
              </a:ext>
            </a:extLst>
          </p:cNvPr>
          <p:cNvSpPr/>
          <p:nvPr/>
        </p:nvSpPr>
        <p:spPr>
          <a:xfrm>
            <a:off x="8859035" y="3570754"/>
            <a:ext cx="724191" cy="4337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Triangle isocèle 52">
            <a:extLst>
              <a:ext uri="{FF2B5EF4-FFF2-40B4-BE49-F238E27FC236}">
                <a16:creationId xmlns:a16="http://schemas.microsoft.com/office/drawing/2014/main" id="{F7483B4E-6589-4B98-B734-8BB66485920D}"/>
              </a:ext>
            </a:extLst>
          </p:cNvPr>
          <p:cNvSpPr/>
          <p:nvPr/>
        </p:nvSpPr>
        <p:spPr>
          <a:xfrm rot="5400000">
            <a:off x="9127973" y="3726680"/>
            <a:ext cx="204500" cy="12034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ZoneTexte 53">
            <a:extLst>
              <a:ext uri="{FF2B5EF4-FFF2-40B4-BE49-F238E27FC236}">
                <a16:creationId xmlns:a16="http://schemas.microsoft.com/office/drawing/2014/main" id="{949DBC9C-4A31-40C2-9813-394F85E4C597}"/>
              </a:ext>
            </a:extLst>
          </p:cNvPr>
          <p:cNvSpPr txBox="1"/>
          <p:nvPr/>
        </p:nvSpPr>
        <p:spPr>
          <a:xfrm>
            <a:off x="8403908" y="4026582"/>
            <a:ext cx="1652630" cy="215444"/>
          </a:xfrm>
          <a:prstGeom prst="rect">
            <a:avLst/>
          </a:prstGeom>
          <a:noFill/>
        </p:spPr>
        <p:txBody>
          <a:bodyPr wrap="square" rtlCol="0">
            <a:spAutoFit/>
          </a:bodyPr>
          <a:lstStyle/>
          <a:p>
            <a:pPr algn="ctr"/>
            <a:r>
              <a:rPr kumimoji="1" lang="fr-FR" altLang="ja-JP" sz="800" dirty="0"/>
              <a:t>Vidéo</a:t>
            </a:r>
            <a:endParaRPr kumimoji="1" lang="ja-JP" altLang="en-US" sz="800" dirty="0"/>
          </a:p>
        </p:txBody>
      </p:sp>
      <p:cxnSp>
        <p:nvCxnSpPr>
          <p:cNvPr id="56" name="Connecteur droit avec flèche 55">
            <a:extLst>
              <a:ext uri="{FF2B5EF4-FFF2-40B4-BE49-F238E27FC236}">
                <a16:creationId xmlns:a16="http://schemas.microsoft.com/office/drawing/2014/main" id="{2E86D0A4-480E-4D8B-B050-42B807482E9C}"/>
              </a:ext>
            </a:extLst>
          </p:cNvPr>
          <p:cNvCxnSpPr>
            <a:cxnSpLocks/>
          </p:cNvCxnSpPr>
          <p:nvPr/>
        </p:nvCxnSpPr>
        <p:spPr>
          <a:xfrm>
            <a:off x="6316910" y="4038716"/>
            <a:ext cx="24435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54ED910B-3D76-4E71-8736-711DCCB8D68B}"/>
              </a:ext>
            </a:extLst>
          </p:cNvPr>
          <p:cNvCxnSpPr/>
          <p:nvPr/>
        </p:nvCxnSpPr>
        <p:spPr>
          <a:xfrm>
            <a:off x="5662569" y="3424893"/>
            <a:ext cx="1053686"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8D2C5A6-4453-4DAD-8FCC-F15A4BF061A2}"/>
              </a:ext>
            </a:extLst>
          </p:cNvPr>
          <p:cNvSpPr/>
          <p:nvPr/>
        </p:nvSpPr>
        <p:spPr>
          <a:xfrm>
            <a:off x="6817042" y="3260154"/>
            <a:ext cx="737987" cy="229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Connecteur droit avec flèche 62">
            <a:extLst>
              <a:ext uri="{FF2B5EF4-FFF2-40B4-BE49-F238E27FC236}">
                <a16:creationId xmlns:a16="http://schemas.microsoft.com/office/drawing/2014/main" id="{47BAE6F9-06F7-4BBA-BFBE-3B2CEC84BF97}"/>
              </a:ext>
            </a:extLst>
          </p:cNvPr>
          <p:cNvCxnSpPr>
            <a:stCxn id="61" idx="3"/>
          </p:cNvCxnSpPr>
          <p:nvPr/>
        </p:nvCxnSpPr>
        <p:spPr>
          <a:xfrm>
            <a:off x="7555029" y="3374987"/>
            <a:ext cx="1205411"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FB0F9399-2427-40E4-BC44-0DDFFF7C33E8}"/>
              </a:ext>
            </a:extLst>
          </p:cNvPr>
          <p:cNvCxnSpPr/>
          <p:nvPr/>
        </p:nvCxnSpPr>
        <p:spPr>
          <a:xfrm>
            <a:off x="4018327" y="3751941"/>
            <a:ext cx="44461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3AD286B9-7C8E-4093-BB9C-4D71AC3DB85D}"/>
              </a:ext>
            </a:extLst>
          </p:cNvPr>
          <p:cNvCxnSpPr>
            <a:cxnSpLocks/>
          </p:cNvCxnSpPr>
          <p:nvPr/>
        </p:nvCxnSpPr>
        <p:spPr>
          <a:xfrm>
            <a:off x="4462943" y="3751941"/>
            <a:ext cx="0" cy="941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Connecteur droit 81">
            <a:extLst>
              <a:ext uri="{FF2B5EF4-FFF2-40B4-BE49-F238E27FC236}">
                <a16:creationId xmlns:a16="http://schemas.microsoft.com/office/drawing/2014/main" id="{BACCEA1C-97EC-4FD6-BD74-833D9A3E2E03}"/>
              </a:ext>
            </a:extLst>
          </p:cNvPr>
          <p:cNvCxnSpPr/>
          <p:nvPr/>
        </p:nvCxnSpPr>
        <p:spPr>
          <a:xfrm>
            <a:off x="4462943" y="4693901"/>
            <a:ext cx="185396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8282C492-B6A4-4A40-ACC5-03253A3E5132}"/>
              </a:ext>
            </a:extLst>
          </p:cNvPr>
          <p:cNvCxnSpPr/>
          <p:nvPr/>
        </p:nvCxnSpPr>
        <p:spPr>
          <a:xfrm flipV="1">
            <a:off x="6316910" y="4026582"/>
            <a:ext cx="0" cy="6673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8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    Architectures Multimédias</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kumimoji="1" lang="fr-FR" altLang="ja-JP" dirty="0"/>
              <a:t>1. Architecture utilisée (version 1)</a:t>
            </a:r>
          </a:p>
          <a:p>
            <a:endParaRPr kumimoji="1" lang="fr-FR" altLang="ja-JP" dirty="0"/>
          </a:p>
          <a:p>
            <a:pPr lvl="1"/>
            <a:r>
              <a:rPr lang="fr-FR" altLang="ja-JP" dirty="0"/>
              <a:t>Avantages :</a:t>
            </a:r>
          </a:p>
          <a:p>
            <a:pPr lvl="2"/>
            <a:r>
              <a:rPr lang="fr-FR" altLang="ja-JP" dirty="0"/>
              <a:t>Très rapide et facile à implémenter, </a:t>
            </a:r>
            <a:r>
              <a:rPr lang="fr-FR" altLang="ja-JP" dirty="0" err="1"/>
              <a:t>Youtube</a:t>
            </a:r>
            <a:r>
              <a:rPr lang="fr-FR" altLang="ja-JP" dirty="0"/>
              <a:t> s’occupe de toute la partie vidéo (transcodage, gestion des clients…).</a:t>
            </a:r>
          </a:p>
          <a:p>
            <a:pPr lvl="2"/>
            <a:r>
              <a:rPr lang="fr-FR" altLang="ja-JP" dirty="0"/>
              <a:t>Pas de gestion serveur (transcodage, logiciels supplémentaires…)</a:t>
            </a:r>
          </a:p>
          <a:p>
            <a:pPr lvl="2"/>
            <a:endParaRPr lang="fr-FR" altLang="ja-JP" dirty="0"/>
          </a:p>
          <a:p>
            <a:pPr lvl="2"/>
            <a:endParaRPr lang="fr-FR" altLang="ja-JP" dirty="0"/>
          </a:p>
          <a:p>
            <a:pPr lvl="1"/>
            <a:r>
              <a:rPr kumimoji="1" lang="fr-FR" altLang="ja-JP" dirty="0"/>
              <a:t>Inconvénients :</a:t>
            </a:r>
          </a:p>
          <a:p>
            <a:pPr lvl="2"/>
            <a:r>
              <a:rPr lang="fr-FR" altLang="ja-JP" dirty="0"/>
              <a:t>Peu de contrôle de notre part, nous sommes dépendant de </a:t>
            </a:r>
            <a:r>
              <a:rPr lang="fr-FR" altLang="ja-JP" dirty="0" err="1"/>
              <a:t>Youtube</a:t>
            </a:r>
            <a:r>
              <a:rPr lang="fr-FR" altLang="ja-JP" dirty="0"/>
              <a:t>.</a:t>
            </a:r>
          </a:p>
          <a:p>
            <a:pPr lvl="2"/>
            <a:r>
              <a:rPr kumimoji="1" lang="fr-FR" altLang="ja-JP" dirty="0"/>
              <a:t>Peu de personnalisation possibles sur les vidéos.</a:t>
            </a:r>
            <a:endParaRPr kumimoji="1" lang="ja-JP" altLang="en-US" dirty="0"/>
          </a:p>
        </p:txBody>
      </p:sp>
      <p:sp>
        <p:nvSpPr>
          <p:cNvPr id="4" name="Espace réservé du numéro de diapositive 3">
            <a:extLst>
              <a:ext uri="{FF2B5EF4-FFF2-40B4-BE49-F238E27FC236}">
                <a16:creationId xmlns:a16="http://schemas.microsoft.com/office/drawing/2014/main" id="{FB3E3701-1527-44B9-8D5F-C70FA1EF2DA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7</a:t>
            </a:fld>
            <a:endParaRPr kumimoji="1" lang="ja-JP" altLang="en-US"/>
          </a:p>
        </p:txBody>
      </p:sp>
    </p:spTree>
    <p:extLst>
      <p:ext uri="{BB962C8B-B14F-4D97-AF65-F5344CB8AC3E}">
        <p14:creationId xmlns:p14="http://schemas.microsoft.com/office/powerpoint/2010/main" val="290714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    Architectures Multimédias</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p:txBody>
          <a:bodyPr/>
          <a:lstStyle/>
          <a:p>
            <a:r>
              <a:rPr lang="fr-FR" altLang="ja-JP" dirty="0"/>
              <a:t>2</a:t>
            </a:r>
            <a:r>
              <a:rPr kumimoji="1" lang="fr-FR" altLang="ja-JP" dirty="0"/>
              <a:t>. Architecture utilisée (version 2)</a:t>
            </a:r>
          </a:p>
          <a:p>
            <a:pPr marL="0" indent="0">
              <a:buNone/>
            </a:pPr>
            <a:r>
              <a:rPr kumimoji="1" lang="fr-FR" altLang="ja-JP" dirty="0"/>
              <a:t> </a:t>
            </a:r>
            <a:endParaRPr kumimoji="1" lang="ja-JP" altLang="en-US" dirty="0"/>
          </a:p>
        </p:txBody>
      </p:sp>
      <p:sp>
        <p:nvSpPr>
          <p:cNvPr id="4" name="Espace réservé du numéro de diapositive 3">
            <a:extLst>
              <a:ext uri="{FF2B5EF4-FFF2-40B4-BE49-F238E27FC236}">
                <a16:creationId xmlns:a16="http://schemas.microsoft.com/office/drawing/2014/main" id="{FB3E3701-1527-44B9-8D5F-C70FA1EF2DA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8</a:t>
            </a:fld>
            <a:endParaRPr kumimoji="1" lang="ja-JP" altLang="en-US"/>
          </a:p>
        </p:txBody>
      </p:sp>
      <p:sp>
        <p:nvSpPr>
          <p:cNvPr id="5" name="Nuage 4">
            <a:extLst>
              <a:ext uri="{FF2B5EF4-FFF2-40B4-BE49-F238E27FC236}">
                <a16:creationId xmlns:a16="http://schemas.microsoft.com/office/drawing/2014/main" id="{FBEF2E80-128F-446C-8F04-BB310FE0FEF0}"/>
              </a:ext>
            </a:extLst>
          </p:cNvPr>
          <p:cNvSpPr/>
          <p:nvPr/>
        </p:nvSpPr>
        <p:spPr>
          <a:xfrm>
            <a:off x="2600588" y="2768367"/>
            <a:ext cx="1661020" cy="131305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ZoneTexte 5">
            <a:extLst>
              <a:ext uri="{FF2B5EF4-FFF2-40B4-BE49-F238E27FC236}">
                <a16:creationId xmlns:a16="http://schemas.microsoft.com/office/drawing/2014/main" id="{31EBC326-2C0D-48EE-A913-4BD493C2003C}"/>
              </a:ext>
            </a:extLst>
          </p:cNvPr>
          <p:cNvSpPr txBox="1"/>
          <p:nvPr/>
        </p:nvSpPr>
        <p:spPr>
          <a:xfrm>
            <a:off x="2923564" y="3263331"/>
            <a:ext cx="1015068" cy="307777"/>
          </a:xfrm>
          <a:prstGeom prst="rect">
            <a:avLst/>
          </a:prstGeom>
          <a:noFill/>
        </p:spPr>
        <p:txBody>
          <a:bodyPr wrap="square" rtlCol="0">
            <a:spAutoFit/>
          </a:bodyPr>
          <a:lstStyle/>
          <a:p>
            <a:r>
              <a:rPr kumimoji="1" lang="fr-FR" altLang="ja-JP" sz="1400" dirty="0"/>
              <a:t>Internet</a:t>
            </a:r>
            <a:endParaRPr kumimoji="1" lang="ja-JP" altLang="en-US" sz="1400" dirty="0"/>
          </a:p>
        </p:txBody>
      </p:sp>
      <p:sp>
        <p:nvSpPr>
          <p:cNvPr id="7" name="Rectangle 6">
            <a:extLst>
              <a:ext uri="{FF2B5EF4-FFF2-40B4-BE49-F238E27FC236}">
                <a16:creationId xmlns:a16="http://schemas.microsoft.com/office/drawing/2014/main" id="{D654C9C8-5F59-4B4D-A81B-B4B64FC413CC}"/>
              </a:ext>
            </a:extLst>
          </p:cNvPr>
          <p:cNvSpPr/>
          <p:nvPr/>
        </p:nvSpPr>
        <p:spPr>
          <a:xfrm>
            <a:off x="662730" y="2659310"/>
            <a:ext cx="1149292" cy="1515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Organigramme : Connecteur 7">
            <a:extLst>
              <a:ext uri="{FF2B5EF4-FFF2-40B4-BE49-F238E27FC236}">
                <a16:creationId xmlns:a16="http://schemas.microsoft.com/office/drawing/2014/main" id="{9F609337-909B-47F2-913F-B4F34598D6AD}"/>
              </a:ext>
            </a:extLst>
          </p:cNvPr>
          <p:cNvSpPr/>
          <p:nvPr/>
        </p:nvSpPr>
        <p:spPr>
          <a:xfrm>
            <a:off x="1627464" y="2768367"/>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rganigramme : Connecteur 8">
            <a:extLst>
              <a:ext uri="{FF2B5EF4-FFF2-40B4-BE49-F238E27FC236}">
                <a16:creationId xmlns:a16="http://schemas.microsoft.com/office/drawing/2014/main" id="{7BFE54E2-D17D-4C8F-8958-BE5029C013C8}"/>
              </a:ext>
            </a:extLst>
          </p:cNvPr>
          <p:cNvSpPr/>
          <p:nvPr/>
        </p:nvSpPr>
        <p:spPr>
          <a:xfrm>
            <a:off x="1621866" y="3096830"/>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Organigramme : Connecteur 9">
            <a:extLst>
              <a:ext uri="{FF2B5EF4-FFF2-40B4-BE49-F238E27FC236}">
                <a16:creationId xmlns:a16="http://schemas.microsoft.com/office/drawing/2014/main" id="{EF43ADC1-CE3B-4FA3-9A3F-13FD1A3602CC}"/>
              </a:ext>
            </a:extLst>
          </p:cNvPr>
          <p:cNvSpPr/>
          <p:nvPr/>
        </p:nvSpPr>
        <p:spPr>
          <a:xfrm>
            <a:off x="1621865" y="3751941"/>
            <a:ext cx="109057" cy="120347"/>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Connecteur droit avec flèche 10">
            <a:extLst>
              <a:ext uri="{FF2B5EF4-FFF2-40B4-BE49-F238E27FC236}">
                <a16:creationId xmlns:a16="http://schemas.microsoft.com/office/drawing/2014/main" id="{EBEF473A-DD97-42D2-95C9-BC47CA23D03A}"/>
              </a:ext>
            </a:extLst>
          </p:cNvPr>
          <p:cNvCxnSpPr>
            <a:stCxn id="8" idx="7"/>
          </p:cNvCxnSpPr>
          <p:nvPr/>
        </p:nvCxnSpPr>
        <p:spPr>
          <a:xfrm>
            <a:off x="1720550" y="2785991"/>
            <a:ext cx="1203014" cy="102723"/>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28356020-696E-4E38-A354-2B7998CEE601}"/>
              </a:ext>
            </a:extLst>
          </p:cNvPr>
          <p:cNvCxnSpPr>
            <a:stCxn id="9" idx="6"/>
          </p:cNvCxnSpPr>
          <p:nvPr/>
        </p:nvCxnSpPr>
        <p:spPr>
          <a:xfrm flipV="1">
            <a:off x="1730923" y="3157003"/>
            <a:ext cx="1037444" cy="1"/>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E1C8488-4D72-46FA-97EC-86C958907A07}"/>
              </a:ext>
            </a:extLst>
          </p:cNvPr>
          <p:cNvSpPr txBox="1"/>
          <p:nvPr/>
        </p:nvSpPr>
        <p:spPr>
          <a:xfrm>
            <a:off x="1513807" y="3354655"/>
            <a:ext cx="461665" cy="432199"/>
          </a:xfrm>
          <a:prstGeom prst="rect">
            <a:avLst/>
          </a:prstGeom>
          <a:noFill/>
        </p:spPr>
        <p:txBody>
          <a:bodyPr vert="eaVert" wrap="square" rtlCol="0">
            <a:spAutoFit/>
          </a:bodyPr>
          <a:lstStyle/>
          <a:p>
            <a:r>
              <a:rPr kumimoji="1" lang="fr-FR" altLang="ja-JP" dirty="0"/>
              <a:t>…</a:t>
            </a:r>
            <a:endParaRPr kumimoji="1" lang="ja-JP" altLang="en-US" dirty="0"/>
          </a:p>
        </p:txBody>
      </p:sp>
      <p:pic>
        <p:nvPicPr>
          <p:cNvPr id="19" name="Image 18">
            <a:extLst>
              <a:ext uri="{FF2B5EF4-FFF2-40B4-BE49-F238E27FC236}">
                <a16:creationId xmlns:a16="http://schemas.microsoft.com/office/drawing/2014/main" id="{DD0244FB-0510-4045-9A5F-3C7BDB03B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09" y="3096830"/>
            <a:ext cx="542485" cy="542485"/>
          </a:xfrm>
          <a:prstGeom prst="rect">
            <a:avLst/>
          </a:prstGeom>
        </p:spPr>
      </p:pic>
      <p:pic>
        <p:nvPicPr>
          <p:cNvPr id="22" name="Image 21">
            <a:extLst>
              <a:ext uri="{FF2B5EF4-FFF2-40B4-BE49-F238E27FC236}">
                <a16:creationId xmlns:a16="http://schemas.microsoft.com/office/drawing/2014/main" id="{0B2425B0-B062-4B53-A9A5-4FFBEAC2A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771" y="3192104"/>
            <a:ext cx="1119673" cy="1119673"/>
          </a:xfrm>
          <a:prstGeom prst="rect">
            <a:avLst/>
          </a:prstGeom>
        </p:spPr>
      </p:pic>
      <p:cxnSp>
        <p:nvCxnSpPr>
          <p:cNvPr id="25" name="Connecteur droit avec flèche 24">
            <a:extLst>
              <a:ext uri="{FF2B5EF4-FFF2-40B4-BE49-F238E27FC236}">
                <a16:creationId xmlns:a16="http://schemas.microsoft.com/office/drawing/2014/main" id="{F308BC6C-8919-4059-A9B1-A1320DB10043}"/>
              </a:ext>
            </a:extLst>
          </p:cNvPr>
          <p:cNvCxnSpPr>
            <a:cxnSpLocks/>
            <a:endCxn id="5" idx="0"/>
          </p:cNvCxnSpPr>
          <p:nvPr/>
        </p:nvCxnSpPr>
        <p:spPr>
          <a:xfrm flipH="1">
            <a:off x="4260224" y="3424893"/>
            <a:ext cx="689281" cy="0"/>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54099B79-6D42-4851-80AE-D64D12C00C23}"/>
              </a:ext>
            </a:extLst>
          </p:cNvPr>
          <p:cNvSpPr txBox="1"/>
          <p:nvPr/>
        </p:nvSpPr>
        <p:spPr>
          <a:xfrm>
            <a:off x="411061" y="4232236"/>
            <a:ext cx="1652630" cy="461665"/>
          </a:xfrm>
          <a:prstGeom prst="rect">
            <a:avLst/>
          </a:prstGeom>
          <a:noFill/>
        </p:spPr>
        <p:txBody>
          <a:bodyPr wrap="square" rtlCol="0">
            <a:spAutoFit/>
          </a:bodyPr>
          <a:lstStyle/>
          <a:p>
            <a:pPr algn="ctr"/>
            <a:r>
              <a:rPr kumimoji="1" lang="fr-FR" altLang="ja-JP" sz="1200" dirty="0"/>
              <a:t>Source de données (</a:t>
            </a:r>
            <a:r>
              <a:rPr kumimoji="1" lang="fr-FR" altLang="ja-JP" sz="1200" dirty="0" err="1"/>
              <a:t>Youtube</a:t>
            </a:r>
            <a:r>
              <a:rPr kumimoji="1" lang="fr-FR" altLang="ja-JP" sz="1200" dirty="0"/>
              <a:t>)</a:t>
            </a:r>
            <a:endParaRPr kumimoji="1" lang="ja-JP" altLang="en-US" sz="1200" dirty="0"/>
          </a:p>
        </p:txBody>
      </p:sp>
      <p:sp>
        <p:nvSpPr>
          <p:cNvPr id="34" name="ZoneTexte 33">
            <a:extLst>
              <a:ext uri="{FF2B5EF4-FFF2-40B4-BE49-F238E27FC236}">
                <a16:creationId xmlns:a16="http://schemas.microsoft.com/office/drawing/2014/main" id="{C6C1FBDE-46C3-41CA-B8D3-E896957CF43D}"/>
              </a:ext>
            </a:extLst>
          </p:cNvPr>
          <p:cNvSpPr txBox="1"/>
          <p:nvPr/>
        </p:nvSpPr>
        <p:spPr>
          <a:xfrm>
            <a:off x="4524325" y="2899173"/>
            <a:ext cx="1652630" cy="276999"/>
          </a:xfrm>
          <a:prstGeom prst="rect">
            <a:avLst/>
          </a:prstGeom>
          <a:noFill/>
        </p:spPr>
        <p:txBody>
          <a:bodyPr wrap="square" rtlCol="0">
            <a:spAutoFit/>
          </a:bodyPr>
          <a:lstStyle/>
          <a:p>
            <a:pPr algn="ctr"/>
            <a:r>
              <a:rPr kumimoji="1" lang="fr-FR" altLang="ja-JP" sz="1200" dirty="0"/>
              <a:t>Serveur personnel</a:t>
            </a:r>
            <a:endParaRPr kumimoji="1" lang="ja-JP" altLang="en-US" sz="1200" dirty="0"/>
          </a:p>
        </p:txBody>
      </p:sp>
      <p:sp>
        <p:nvSpPr>
          <p:cNvPr id="35" name="ZoneTexte 34">
            <a:extLst>
              <a:ext uri="{FF2B5EF4-FFF2-40B4-BE49-F238E27FC236}">
                <a16:creationId xmlns:a16="http://schemas.microsoft.com/office/drawing/2014/main" id="{B3CC408A-5454-4429-BDFD-9DA8CA64EF37}"/>
              </a:ext>
            </a:extLst>
          </p:cNvPr>
          <p:cNvSpPr txBox="1"/>
          <p:nvPr/>
        </p:nvSpPr>
        <p:spPr>
          <a:xfrm>
            <a:off x="4354267" y="4341414"/>
            <a:ext cx="1652630" cy="461665"/>
          </a:xfrm>
          <a:prstGeom prst="rect">
            <a:avLst/>
          </a:prstGeom>
          <a:noFill/>
        </p:spPr>
        <p:txBody>
          <a:bodyPr wrap="square" rtlCol="0">
            <a:spAutoFit/>
          </a:bodyPr>
          <a:lstStyle/>
          <a:p>
            <a:pPr algn="ctr"/>
            <a:r>
              <a:rPr kumimoji="1" lang="fr-FR" altLang="ja-JP" sz="1200" dirty="0">
                <a:ln>
                  <a:solidFill>
                    <a:srgbClr val="FF0000"/>
                  </a:solidFill>
                </a:ln>
                <a:solidFill>
                  <a:srgbClr val="FF0000"/>
                </a:solidFill>
              </a:rPr>
              <a:t>Transcodage</a:t>
            </a:r>
          </a:p>
          <a:p>
            <a:pPr algn="ctr"/>
            <a:r>
              <a:rPr kumimoji="1" lang="fr-FR" altLang="ja-JP" sz="1200" dirty="0">
                <a:ln>
                  <a:solidFill>
                    <a:srgbClr val="FF0000"/>
                  </a:solidFill>
                </a:ln>
                <a:solidFill>
                  <a:srgbClr val="FF0000"/>
                </a:solidFill>
              </a:rPr>
              <a:t>personnel</a:t>
            </a:r>
            <a:endParaRPr kumimoji="1" lang="ja-JP" altLang="en-US" sz="1200" dirty="0">
              <a:ln>
                <a:solidFill>
                  <a:srgbClr val="FF0000"/>
                </a:solidFill>
              </a:ln>
              <a:solidFill>
                <a:srgbClr val="FF0000"/>
              </a:solidFill>
            </a:endParaRPr>
          </a:p>
        </p:txBody>
      </p:sp>
      <p:sp>
        <p:nvSpPr>
          <p:cNvPr id="39" name="Rectangle 38">
            <a:extLst>
              <a:ext uri="{FF2B5EF4-FFF2-40B4-BE49-F238E27FC236}">
                <a16:creationId xmlns:a16="http://schemas.microsoft.com/office/drawing/2014/main" id="{DD45BD7C-2A5A-4285-A55A-244A6E686988}"/>
              </a:ext>
            </a:extLst>
          </p:cNvPr>
          <p:cNvSpPr/>
          <p:nvPr/>
        </p:nvSpPr>
        <p:spPr>
          <a:xfrm>
            <a:off x="6716255" y="2768367"/>
            <a:ext cx="939567" cy="98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Connecteur droit 40">
            <a:extLst>
              <a:ext uri="{FF2B5EF4-FFF2-40B4-BE49-F238E27FC236}">
                <a16:creationId xmlns:a16="http://schemas.microsoft.com/office/drawing/2014/main" id="{063297C8-D477-4D88-A565-A89F45FD76E7}"/>
              </a:ext>
            </a:extLst>
          </p:cNvPr>
          <p:cNvCxnSpPr/>
          <p:nvPr/>
        </p:nvCxnSpPr>
        <p:spPr>
          <a:xfrm>
            <a:off x="6817298" y="2971210"/>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5F4A3F4D-DE23-445E-8168-5DF70E3559D2}"/>
              </a:ext>
            </a:extLst>
          </p:cNvPr>
          <p:cNvCxnSpPr/>
          <p:nvPr/>
        </p:nvCxnSpPr>
        <p:spPr>
          <a:xfrm>
            <a:off x="6817042" y="3166899"/>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2331FC49-54AD-464B-BABA-9A2D50DDD638}"/>
              </a:ext>
            </a:extLst>
          </p:cNvPr>
          <p:cNvCxnSpPr/>
          <p:nvPr/>
        </p:nvCxnSpPr>
        <p:spPr>
          <a:xfrm>
            <a:off x="6817043" y="3364551"/>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FBA6AF42-741F-4D08-B3F7-2EC87EA9CBF8}"/>
              </a:ext>
            </a:extLst>
          </p:cNvPr>
          <p:cNvCxnSpPr/>
          <p:nvPr/>
        </p:nvCxnSpPr>
        <p:spPr>
          <a:xfrm>
            <a:off x="6817043" y="3572936"/>
            <a:ext cx="7379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E18FCD4C-434D-4C57-99C2-77D6ACBCDA26}"/>
              </a:ext>
            </a:extLst>
          </p:cNvPr>
          <p:cNvSpPr txBox="1"/>
          <p:nvPr/>
        </p:nvSpPr>
        <p:spPr>
          <a:xfrm>
            <a:off x="6388083" y="2450863"/>
            <a:ext cx="1652630" cy="276999"/>
          </a:xfrm>
          <a:prstGeom prst="rect">
            <a:avLst/>
          </a:prstGeom>
          <a:noFill/>
        </p:spPr>
        <p:txBody>
          <a:bodyPr wrap="square" rtlCol="0">
            <a:spAutoFit/>
          </a:bodyPr>
          <a:lstStyle/>
          <a:p>
            <a:pPr algn="ctr"/>
            <a:r>
              <a:rPr kumimoji="1" lang="fr-FR" altLang="ja-JP" sz="1200" dirty="0"/>
              <a:t>Navigation site</a:t>
            </a:r>
            <a:endParaRPr kumimoji="1" lang="ja-JP" altLang="en-US" sz="1200" dirty="0"/>
          </a:p>
        </p:txBody>
      </p:sp>
      <p:cxnSp>
        <p:nvCxnSpPr>
          <p:cNvPr id="47" name="Connecteur droit avec flèche 46">
            <a:extLst>
              <a:ext uri="{FF2B5EF4-FFF2-40B4-BE49-F238E27FC236}">
                <a16:creationId xmlns:a16="http://schemas.microsoft.com/office/drawing/2014/main" id="{1D39C6EB-CED2-4B32-8D06-00FBC2E564D3}"/>
              </a:ext>
            </a:extLst>
          </p:cNvPr>
          <p:cNvCxnSpPr>
            <a:stCxn id="14" idx="2"/>
          </p:cNvCxnSpPr>
          <p:nvPr/>
        </p:nvCxnSpPr>
        <p:spPr>
          <a:xfrm>
            <a:off x="1744640" y="3786854"/>
            <a:ext cx="94822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01D89A42-5063-4E4C-A1A8-BA779B3282F8}"/>
              </a:ext>
            </a:extLst>
          </p:cNvPr>
          <p:cNvCxnSpPr>
            <a:cxnSpLocks/>
          </p:cNvCxnSpPr>
          <p:nvPr/>
        </p:nvCxnSpPr>
        <p:spPr>
          <a:xfrm>
            <a:off x="4026716" y="3812114"/>
            <a:ext cx="922789" cy="192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FB582ED-BE24-46BF-B9BF-493FABAD215C}"/>
              </a:ext>
            </a:extLst>
          </p:cNvPr>
          <p:cNvSpPr/>
          <p:nvPr/>
        </p:nvSpPr>
        <p:spPr>
          <a:xfrm>
            <a:off x="8760440" y="3299963"/>
            <a:ext cx="939567" cy="983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ZoneTexte 50">
            <a:extLst>
              <a:ext uri="{FF2B5EF4-FFF2-40B4-BE49-F238E27FC236}">
                <a16:creationId xmlns:a16="http://schemas.microsoft.com/office/drawing/2014/main" id="{EA3876C8-C261-43D9-A061-45C12845B4F3}"/>
              </a:ext>
            </a:extLst>
          </p:cNvPr>
          <p:cNvSpPr txBox="1"/>
          <p:nvPr/>
        </p:nvSpPr>
        <p:spPr>
          <a:xfrm>
            <a:off x="8446684" y="3018503"/>
            <a:ext cx="1652630" cy="276999"/>
          </a:xfrm>
          <a:prstGeom prst="rect">
            <a:avLst/>
          </a:prstGeom>
          <a:noFill/>
        </p:spPr>
        <p:txBody>
          <a:bodyPr wrap="square" rtlCol="0">
            <a:spAutoFit/>
          </a:bodyPr>
          <a:lstStyle/>
          <a:p>
            <a:pPr algn="ctr"/>
            <a:r>
              <a:rPr kumimoji="1" lang="fr-FR" altLang="ja-JP" sz="1200" dirty="0"/>
              <a:t>Navigation site</a:t>
            </a:r>
            <a:endParaRPr kumimoji="1" lang="ja-JP" altLang="en-US" sz="1200" dirty="0"/>
          </a:p>
        </p:txBody>
      </p:sp>
      <p:sp>
        <p:nvSpPr>
          <p:cNvPr id="52" name="Rectangle : coins arrondis 51">
            <a:extLst>
              <a:ext uri="{FF2B5EF4-FFF2-40B4-BE49-F238E27FC236}">
                <a16:creationId xmlns:a16="http://schemas.microsoft.com/office/drawing/2014/main" id="{EE1DB51A-28D8-44D0-9236-98272BCAF4DB}"/>
              </a:ext>
            </a:extLst>
          </p:cNvPr>
          <p:cNvSpPr/>
          <p:nvPr/>
        </p:nvSpPr>
        <p:spPr>
          <a:xfrm>
            <a:off x="8859035" y="3570754"/>
            <a:ext cx="724191" cy="4337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Triangle isocèle 52">
            <a:extLst>
              <a:ext uri="{FF2B5EF4-FFF2-40B4-BE49-F238E27FC236}">
                <a16:creationId xmlns:a16="http://schemas.microsoft.com/office/drawing/2014/main" id="{F7483B4E-6589-4B98-B734-8BB66485920D}"/>
              </a:ext>
            </a:extLst>
          </p:cNvPr>
          <p:cNvSpPr/>
          <p:nvPr/>
        </p:nvSpPr>
        <p:spPr>
          <a:xfrm rot="5400000">
            <a:off x="9127973" y="3726680"/>
            <a:ext cx="204500" cy="12034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ZoneTexte 53">
            <a:extLst>
              <a:ext uri="{FF2B5EF4-FFF2-40B4-BE49-F238E27FC236}">
                <a16:creationId xmlns:a16="http://schemas.microsoft.com/office/drawing/2014/main" id="{949DBC9C-4A31-40C2-9813-394F85E4C597}"/>
              </a:ext>
            </a:extLst>
          </p:cNvPr>
          <p:cNvSpPr txBox="1"/>
          <p:nvPr/>
        </p:nvSpPr>
        <p:spPr>
          <a:xfrm>
            <a:off x="8403908" y="4026582"/>
            <a:ext cx="1652630" cy="215444"/>
          </a:xfrm>
          <a:prstGeom prst="rect">
            <a:avLst/>
          </a:prstGeom>
          <a:noFill/>
        </p:spPr>
        <p:txBody>
          <a:bodyPr wrap="square" rtlCol="0">
            <a:spAutoFit/>
          </a:bodyPr>
          <a:lstStyle/>
          <a:p>
            <a:pPr algn="ctr"/>
            <a:r>
              <a:rPr kumimoji="1" lang="fr-FR" altLang="ja-JP" sz="800" dirty="0"/>
              <a:t>Vidéo</a:t>
            </a:r>
            <a:endParaRPr kumimoji="1" lang="ja-JP" altLang="en-US" sz="800" dirty="0"/>
          </a:p>
        </p:txBody>
      </p:sp>
      <p:cxnSp>
        <p:nvCxnSpPr>
          <p:cNvPr id="56" name="Connecteur droit avec flèche 55">
            <a:extLst>
              <a:ext uri="{FF2B5EF4-FFF2-40B4-BE49-F238E27FC236}">
                <a16:creationId xmlns:a16="http://schemas.microsoft.com/office/drawing/2014/main" id="{2E86D0A4-480E-4D8B-B050-42B807482E9C}"/>
              </a:ext>
            </a:extLst>
          </p:cNvPr>
          <p:cNvCxnSpPr>
            <a:cxnSpLocks/>
            <a:stCxn id="65" idx="3"/>
          </p:cNvCxnSpPr>
          <p:nvPr/>
        </p:nvCxnSpPr>
        <p:spPr>
          <a:xfrm>
            <a:off x="5800316" y="4038716"/>
            <a:ext cx="296012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54ED910B-3D76-4E71-8736-711DCCB8D68B}"/>
              </a:ext>
            </a:extLst>
          </p:cNvPr>
          <p:cNvCxnSpPr/>
          <p:nvPr/>
        </p:nvCxnSpPr>
        <p:spPr>
          <a:xfrm>
            <a:off x="5662569" y="3424893"/>
            <a:ext cx="1053686"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E8D2C5A6-4453-4DAD-8FCC-F15A4BF061A2}"/>
              </a:ext>
            </a:extLst>
          </p:cNvPr>
          <p:cNvSpPr/>
          <p:nvPr/>
        </p:nvSpPr>
        <p:spPr>
          <a:xfrm>
            <a:off x="6817042" y="3260154"/>
            <a:ext cx="737987" cy="2296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Connecteur droit avec flèche 62">
            <a:extLst>
              <a:ext uri="{FF2B5EF4-FFF2-40B4-BE49-F238E27FC236}">
                <a16:creationId xmlns:a16="http://schemas.microsoft.com/office/drawing/2014/main" id="{47BAE6F9-06F7-4BBA-BFBE-3B2CEC84BF97}"/>
              </a:ext>
            </a:extLst>
          </p:cNvPr>
          <p:cNvCxnSpPr>
            <a:stCxn id="61" idx="3"/>
          </p:cNvCxnSpPr>
          <p:nvPr/>
        </p:nvCxnSpPr>
        <p:spPr>
          <a:xfrm>
            <a:off x="7555029" y="3374987"/>
            <a:ext cx="1205411"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3357039E-7681-49CD-BAA1-23737E59D01B}"/>
              </a:ext>
            </a:extLst>
          </p:cNvPr>
          <p:cNvSpPr/>
          <p:nvPr/>
        </p:nvSpPr>
        <p:spPr>
          <a:xfrm>
            <a:off x="5484048" y="3845195"/>
            <a:ext cx="316268" cy="38704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Connecteur droit 70">
            <a:extLst>
              <a:ext uri="{FF2B5EF4-FFF2-40B4-BE49-F238E27FC236}">
                <a16:creationId xmlns:a16="http://schemas.microsoft.com/office/drawing/2014/main" id="{A6D5672C-7D34-4F2E-9436-09A339210BB5}"/>
              </a:ext>
            </a:extLst>
          </p:cNvPr>
          <p:cNvCxnSpPr/>
          <p:nvPr/>
        </p:nvCxnSpPr>
        <p:spPr>
          <a:xfrm>
            <a:off x="5789875" y="4223317"/>
            <a:ext cx="559732" cy="45187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F120C9F8-BB69-479B-9474-85C5038FE907}"/>
              </a:ext>
            </a:extLst>
          </p:cNvPr>
          <p:cNvSpPr txBox="1"/>
          <p:nvPr/>
        </p:nvSpPr>
        <p:spPr>
          <a:xfrm>
            <a:off x="5662569" y="4640985"/>
            <a:ext cx="1652630" cy="246221"/>
          </a:xfrm>
          <a:prstGeom prst="rect">
            <a:avLst/>
          </a:prstGeom>
          <a:noFill/>
        </p:spPr>
        <p:txBody>
          <a:bodyPr wrap="square" rtlCol="0">
            <a:spAutoFit/>
          </a:bodyPr>
          <a:lstStyle/>
          <a:p>
            <a:pPr algn="ctr"/>
            <a:r>
              <a:rPr kumimoji="1" lang="fr-FR" altLang="ja-JP" sz="1000" dirty="0">
                <a:solidFill>
                  <a:srgbClr val="00B050"/>
                </a:solidFill>
              </a:rPr>
              <a:t>Serveur Multimédia</a:t>
            </a:r>
            <a:endParaRPr kumimoji="1" lang="ja-JP" altLang="en-US" sz="1000" dirty="0">
              <a:solidFill>
                <a:srgbClr val="00B050"/>
              </a:solidFill>
            </a:endParaRPr>
          </a:p>
        </p:txBody>
      </p:sp>
    </p:spTree>
    <p:extLst>
      <p:ext uri="{BB962C8B-B14F-4D97-AF65-F5344CB8AC3E}">
        <p14:creationId xmlns:p14="http://schemas.microsoft.com/office/powerpoint/2010/main" val="37948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42463-E390-4F29-A423-BB98303DD4F7}"/>
              </a:ext>
            </a:extLst>
          </p:cNvPr>
          <p:cNvSpPr>
            <a:spLocks noGrp="1"/>
          </p:cNvSpPr>
          <p:nvPr>
            <p:ph type="title"/>
          </p:nvPr>
        </p:nvSpPr>
        <p:spPr/>
        <p:txBody>
          <a:bodyPr/>
          <a:lstStyle/>
          <a:p>
            <a:r>
              <a:rPr lang="fr-FR" altLang="ja-JP" dirty="0"/>
              <a:t>II.    Architectures Multimédias</a:t>
            </a:r>
            <a:endParaRPr kumimoji="1" lang="ja-JP" altLang="en-US" dirty="0"/>
          </a:p>
        </p:txBody>
      </p:sp>
      <p:sp>
        <p:nvSpPr>
          <p:cNvPr id="3" name="Espace réservé du contenu 2">
            <a:extLst>
              <a:ext uri="{FF2B5EF4-FFF2-40B4-BE49-F238E27FC236}">
                <a16:creationId xmlns:a16="http://schemas.microsoft.com/office/drawing/2014/main" id="{B1F37700-D961-4E2B-819C-CEDBB60A95B9}"/>
              </a:ext>
            </a:extLst>
          </p:cNvPr>
          <p:cNvSpPr>
            <a:spLocks noGrp="1"/>
          </p:cNvSpPr>
          <p:nvPr>
            <p:ph idx="1"/>
          </p:nvPr>
        </p:nvSpPr>
        <p:spPr>
          <a:xfrm>
            <a:off x="1261871" y="1828800"/>
            <a:ext cx="9023031" cy="4613945"/>
          </a:xfrm>
        </p:spPr>
        <p:txBody>
          <a:bodyPr>
            <a:normAutofit lnSpcReduction="10000"/>
          </a:bodyPr>
          <a:lstStyle/>
          <a:p>
            <a:r>
              <a:rPr lang="fr-FR" altLang="ja-JP" dirty="0"/>
              <a:t>2</a:t>
            </a:r>
            <a:r>
              <a:rPr kumimoji="1" lang="fr-FR" altLang="ja-JP" dirty="0"/>
              <a:t>. Architecture utilisée (version 2)</a:t>
            </a:r>
          </a:p>
          <a:p>
            <a:endParaRPr kumimoji="1" lang="fr-FR" altLang="ja-JP" dirty="0"/>
          </a:p>
          <a:p>
            <a:pPr lvl="1"/>
            <a:r>
              <a:rPr lang="fr-FR" altLang="ja-JP" dirty="0"/>
              <a:t>Avantages :</a:t>
            </a:r>
          </a:p>
          <a:p>
            <a:pPr lvl="2"/>
            <a:r>
              <a:rPr lang="fr-FR" altLang="ja-JP" dirty="0"/>
              <a:t>Plus de libertés vis-à-vis de </a:t>
            </a:r>
            <a:r>
              <a:rPr lang="fr-FR" altLang="ja-JP" dirty="0" err="1"/>
              <a:t>Youtube</a:t>
            </a:r>
            <a:r>
              <a:rPr lang="fr-FR" altLang="ja-JP" dirty="0"/>
              <a:t>.</a:t>
            </a:r>
          </a:p>
          <a:p>
            <a:pPr lvl="2"/>
            <a:r>
              <a:rPr lang="fr-FR" altLang="ja-JP" dirty="0"/>
              <a:t>Possibilité de personnalisation plus grandes (ex : propre barre de visualisation de la vidéo, possibilité de rajouter nos propres contenus à tel ou tel moment, récolte de données utilisateurs possible…)</a:t>
            </a:r>
          </a:p>
          <a:p>
            <a:pPr lvl="2"/>
            <a:endParaRPr lang="fr-FR" altLang="ja-JP" dirty="0"/>
          </a:p>
          <a:p>
            <a:pPr lvl="2"/>
            <a:endParaRPr lang="fr-FR" altLang="ja-JP" dirty="0"/>
          </a:p>
          <a:p>
            <a:pPr lvl="1"/>
            <a:r>
              <a:rPr kumimoji="1" lang="fr-FR" altLang="ja-JP" dirty="0"/>
              <a:t>Inconvénients :</a:t>
            </a:r>
          </a:p>
          <a:p>
            <a:pPr lvl="2"/>
            <a:r>
              <a:rPr lang="fr-FR" altLang="ja-JP" dirty="0"/>
              <a:t>Plus difficile à implémenter</a:t>
            </a:r>
          </a:p>
          <a:p>
            <a:pPr lvl="2"/>
            <a:r>
              <a:rPr lang="fr-FR" altLang="ja-JP" dirty="0"/>
              <a:t>Gestion des connexions clients</a:t>
            </a:r>
          </a:p>
          <a:p>
            <a:pPr lvl="2"/>
            <a:r>
              <a:rPr lang="fr-FR" altLang="ja-JP" dirty="0"/>
              <a:t>Nécessite l’installation de plusieurs modules et logiciels supplémentaires (VLC, encodeurs vidéos…)</a:t>
            </a:r>
          </a:p>
          <a:p>
            <a:pPr marL="548640" lvl="2" indent="0">
              <a:buNone/>
            </a:pPr>
            <a:endParaRPr lang="fr-FR" altLang="ja-JP" dirty="0"/>
          </a:p>
          <a:p>
            <a:pPr lvl="2"/>
            <a:endParaRPr kumimoji="1" lang="fr-FR" altLang="ja-JP" dirty="0"/>
          </a:p>
          <a:p>
            <a:pPr marL="0" indent="0">
              <a:buNone/>
            </a:pPr>
            <a:r>
              <a:rPr kumimoji="1" lang="fr-FR" altLang="ja-JP" dirty="0"/>
              <a:t> </a:t>
            </a:r>
            <a:endParaRPr kumimoji="1" lang="ja-JP" altLang="en-US" dirty="0"/>
          </a:p>
        </p:txBody>
      </p:sp>
      <p:sp>
        <p:nvSpPr>
          <p:cNvPr id="4" name="Espace réservé du numéro de diapositive 3">
            <a:extLst>
              <a:ext uri="{FF2B5EF4-FFF2-40B4-BE49-F238E27FC236}">
                <a16:creationId xmlns:a16="http://schemas.microsoft.com/office/drawing/2014/main" id="{FB3E3701-1527-44B9-8D5F-C70FA1EF2DAE}"/>
              </a:ext>
            </a:extLst>
          </p:cNvPr>
          <p:cNvSpPr>
            <a:spLocks noGrp="1"/>
          </p:cNvSpPr>
          <p:nvPr>
            <p:ph type="sldNum" sz="quarter" idx="12"/>
          </p:nvPr>
        </p:nvSpPr>
        <p:spPr/>
        <p:txBody>
          <a:bodyPr>
            <a:normAutofit lnSpcReduction="10000"/>
          </a:bodyPr>
          <a:lstStyle/>
          <a:p>
            <a:fld id="{0FBCFDBD-1C98-417F-96EE-223233FB7B3F}" type="slidenum">
              <a:rPr kumimoji="1" lang="ja-JP" altLang="en-US" smtClean="0"/>
              <a:t>9</a:t>
            </a:fld>
            <a:endParaRPr kumimoji="1" lang="ja-JP" altLang="en-US"/>
          </a:p>
        </p:txBody>
      </p:sp>
    </p:spTree>
    <p:extLst>
      <p:ext uri="{BB962C8B-B14F-4D97-AF65-F5344CB8AC3E}">
        <p14:creationId xmlns:p14="http://schemas.microsoft.com/office/powerpoint/2010/main" val="418387715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TM03457515[[fn=Vue]]</Template>
  <TotalTime>524</TotalTime>
  <Words>741</Words>
  <Application>Microsoft Office PowerPoint</Application>
  <PresentationFormat>Grand écran</PresentationFormat>
  <Paragraphs>149</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ＭＳ ゴシック</vt:lpstr>
      <vt:lpstr>游ゴシック</vt:lpstr>
      <vt:lpstr>Arial</vt:lpstr>
      <vt:lpstr>Century Schoolbook</vt:lpstr>
      <vt:lpstr>Wingdings</vt:lpstr>
      <vt:lpstr>Wingdings 2</vt:lpstr>
      <vt:lpstr>View</vt:lpstr>
      <vt:lpstr>Big data  et  Architectures Multimédias</vt:lpstr>
      <vt:lpstr>Sommaire</vt:lpstr>
      <vt:lpstr>Big Data</vt:lpstr>
      <vt:lpstr>Big Data</vt:lpstr>
      <vt:lpstr>Big Data</vt:lpstr>
      <vt:lpstr>II.    Architectures Multimédias</vt:lpstr>
      <vt:lpstr>II.    Architectures Multimédias</vt:lpstr>
      <vt:lpstr>II.    Architectures Multimédias</vt:lpstr>
      <vt:lpstr>II.    Architectures Multimédias</vt:lpstr>
      <vt:lpstr>II.    Architectures Multimédias</vt:lpstr>
      <vt:lpstr>III.    Analyse Globale</vt:lpstr>
      <vt:lpstr>III.    Analyse Globale</vt:lpstr>
      <vt:lpstr>III.    Analyse Globale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et  Architectures Multimédias</dc:title>
  <dc:creator>QUANG Fabien</dc:creator>
  <cp:lastModifiedBy>QUANG Fabien</cp:lastModifiedBy>
  <cp:revision>34</cp:revision>
  <dcterms:created xsi:type="dcterms:W3CDTF">2018-02-01T22:45:51Z</dcterms:created>
  <dcterms:modified xsi:type="dcterms:W3CDTF">2018-02-02T16:59:16Z</dcterms:modified>
</cp:coreProperties>
</file>