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61" r:id="rId4"/>
    <p:sldId id="260" r:id="rId5"/>
    <p:sldId id="259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69CD6"/>
    <a:srgbClr val="9CDCFE"/>
    <a:srgbClr val="B5CEA8"/>
    <a:srgbClr val="81B5D0"/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C31B14-7D85-48B2-9A8E-52B7DEA5A00D}" v="6506" dt="2023-05-27T21:05:09.835"/>
    <p1510:client id="{FC09F17E-ACB2-42F7-A624-39F1F406255D}" v="3212" dt="2023-05-28T08:08:41.080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סגנון ביניים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5/28/2023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5/28/2023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106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582" indent="0" algn="ctr">
              <a:buNone/>
              <a:defRPr sz="3555"/>
            </a:lvl2pPr>
            <a:lvl3pPr marL="1625163" indent="0" algn="ctr">
              <a:buNone/>
              <a:defRPr sz="3199"/>
            </a:lvl3pPr>
            <a:lvl4pPr marL="2437745" indent="0" algn="ctr">
              <a:buNone/>
              <a:defRPr sz="2844"/>
            </a:lvl4pPr>
            <a:lvl5pPr marL="3250326" indent="0" algn="ctr">
              <a:buNone/>
              <a:defRPr sz="2844"/>
            </a:lvl5pPr>
            <a:lvl6pPr marL="4062908" indent="0" algn="ctr">
              <a:buNone/>
              <a:defRPr sz="2844"/>
            </a:lvl6pPr>
            <a:lvl7pPr marL="4875489" indent="0" algn="ctr">
              <a:buNone/>
              <a:defRPr sz="2844"/>
            </a:lvl7pPr>
            <a:lvl8pPr marL="5688071" indent="0" algn="ctr">
              <a:buNone/>
              <a:defRPr sz="2844"/>
            </a:lvl8pPr>
            <a:lvl9pPr marL="6500652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6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3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4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106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582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9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6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568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5687"/>
            </a:lvl1pPr>
            <a:lvl2pPr>
              <a:defRPr sz="4976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2844"/>
            </a:lvl1pPr>
            <a:lvl2pPr marL="812582" indent="0">
              <a:buNone/>
              <a:defRPr sz="2488"/>
            </a:lvl2pPr>
            <a:lvl3pPr marL="1625163" indent="0">
              <a:buNone/>
              <a:defRPr sz="2133"/>
            </a:lvl3pPr>
            <a:lvl4pPr marL="2437745" indent="0">
              <a:buNone/>
              <a:defRPr sz="1777"/>
            </a:lvl4pPr>
            <a:lvl5pPr marL="3250326" indent="0">
              <a:buNone/>
              <a:defRPr sz="1777"/>
            </a:lvl5pPr>
            <a:lvl6pPr marL="4062908" indent="0">
              <a:buNone/>
              <a:defRPr sz="1777"/>
            </a:lvl6pPr>
            <a:lvl7pPr marL="4875489" indent="0">
              <a:buNone/>
              <a:defRPr sz="1777"/>
            </a:lvl7pPr>
            <a:lvl8pPr marL="5688071" indent="0">
              <a:buNone/>
              <a:defRPr sz="1777"/>
            </a:lvl8pPr>
            <a:lvl9pPr marL="6500652" indent="0">
              <a:buNone/>
              <a:defRPr sz="17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568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5687"/>
            </a:lvl1pPr>
            <a:lvl2pPr marL="812582" indent="0">
              <a:buNone/>
              <a:defRPr sz="4976"/>
            </a:lvl2pPr>
            <a:lvl3pPr marL="1625163" indent="0">
              <a:buNone/>
              <a:defRPr sz="4266"/>
            </a:lvl3pPr>
            <a:lvl4pPr marL="2437745" indent="0">
              <a:buNone/>
              <a:defRPr sz="3555"/>
            </a:lvl4pPr>
            <a:lvl5pPr marL="3250326" indent="0">
              <a:buNone/>
              <a:defRPr sz="3555"/>
            </a:lvl5pPr>
            <a:lvl6pPr marL="4062908" indent="0">
              <a:buNone/>
              <a:defRPr sz="3555"/>
            </a:lvl6pPr>
            <a:lvl7pPr marL="4875489" indent="0">
              <a:buNone/>
              <a:defRPr sz="3555"/>
            </a:lvl7pPr>
            <a:lvl8pPr marL="5688071" indent="0">
              <a:buNone/>
              <a:defRPr sz="3555"/>
            </a:lvl8pPr>
            <a:lvl9pPr marL="6500652" indent="0">
              <a:buNone/>
              <a:defRPr sz="355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2844"/>
            </a:lvl1pPr>
            <a:lvl2pPr marL="812582" indent="0">
              <a:buNone/>
              <a:defRPr sz="2488"/>
            </a:lvl2pPr>
            <a:lvl3pPr marL="1625163" indent="0">
              <a:buNone/>
              <a:defRPr sz="2133"/>
            </a:lvl3pPr>
            <a:lvl4pPr marL="2437745" indent="0">
              <a:buNone/>
              <a:defRPr sz="1777"/>
            </a:lvl4pPr>
            <a:lvl5pPr marL="3250326" indent="0">
              <a:buNone/>
              <a:defRPr sz="1777"/>
            </a:lvl5pPr>
            <a:lvl6pPr marL="4062908" indent="0">
              <a:buNone/>
              <a:defRPr sz="1777"/>
            </a:lvl6pPr>
            <a:lvl7pPr marL="4875489" indent="0">
              <a:buNone/>
              <a:defRPr sz="1777"/>
            </a:lvl7pPr>
            <a:lvl8pPr marL="5688071" indent="0">
              <a:buNone/>
              <a:defRPr sz="1777"/>
            </a:lvl8pPr>
            <a:lvl9pPr marL="6500652" indent="0">
              <a:buNone/>
              <a:defRPr sz="17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64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9024F9-C0CF-F037-B6EE-2CB3B7684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2234676"/>
            <a:ext cx="9141619" cy="23876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rtl="1">
              <a:spcBef>
                <a:spcPts val="0"/>
              </a:spcBef>
            </a:pPr>
            <a:r>
              <a:rPr lang="en-US" sz="9600" dirty="0" err="1">
                <a:solidFill>
                  <a:srgbClr val="FFFFFF"/>
                </a:solidFill>
                <a:cs typeface="Calibri Light"/>
              </a:rPr>
              <a:t>משתנים</a:t>
            </a:r>
            <a:r>
              <a:rPr lang="en-US" sz="96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9600" dirty="0" err="1">
                <a:solidFill>
                  <a:srgbClr val="FFFFFF"/>
                </a:solidFill>
                <a:cs typeface="Calibri Light"/>
              </a:rPr>
              <a:t>ומבנה</a:t>
            </a:r>
            <a:r>
              <a:rPr lang="en-US" sz="9600" dirty="0">
                <a:solidFill>
                  <a:srgbClr val="FFFFFF"/>
                </a:solidFill>
                <a:cs typeface="Calibri Light"/>
              </a:rPr>
              <a:t> </a:t>
            </a:r>
            <a:r>
              <a:rPr lang="en-US" sz="9600" dirty="0" err="1">
                <a:solidFill>
                  <a:srgbClr val="FFFFFF"/>
                </a:solidFill>
                <a:cs typeface="Calibri Light"/>
              </a:rPr>
              <a:t>זיכרון</a:t>
            </a:r>
            <a:r>
              <a:rPr lang="en-US" sz="96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9600" dirty="0" err="1">
                <a:solidFill>
                  <a:srgbClr val="FFFFFF"/>
                </a:solidFill>
                <a:cs typeface="Calibri Light"/>
              </a:rPr>
              <a:t>התוכנית</a:t>
            </a:r>
            <a:endParaRPr lang="en-US" sz="9600" dirty="0">
              <a:solidFill>
                <a:srgbClr val="FFFFFF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>
              <a:spcBef>
                <a:spcPts val="0"/>
              </a:spcBef>
            </a:pPr>
            <a:r>
              <a:rPr lang="en-US" sz="6000" dirty="0">
                <a:cs typeface="Calibri Light"/>
              </a:rPr>
              <a:t>מ</a:t>
            </a:r>
            <a:r>
              <a:rPr lang="he-IL" sz="6000" dirty="0">
                <a:cs typeface="Calibri Light"/>
              </a:rPr>
              <a:t>בנה זיכרון התוכנית – מבוא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4"/>
            <a:ext cx="10512862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כל תוכנית מקבלת ממערכת ההפעלה </a:t>
            </a:r>
            <a:r>
              <a:rPr lang="he-IL" b="1" dirty="0">
                <a:latin typeface="Century Schoolbook"/>
                <a:cs typeface="Calibri" panose="020F0502020204030204"/>
              </a:rPr>
              <a:t>מסגרת של זיכרון</a:t>
            </a:r>
            <a:r>
              <a:rPr lang="he-IL" dirty="0">
                <a:latin typeface="Century Schoolbook"/>
                <a:cs typeface="Calibri" panose="020F0502020204030204"/>
              </a:rPr>
              <a:t>, כלומר – טווח של כתובות זיכרון, שבתוכה מאוחסן כל* המידע שנדרש לריצת התוכנית.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התוכנית "חיה" בתוך מסגרת הזיכרון שניתנה לה, וכל* הקצאות הזיכרון והגישות לזיכרון שנעשות בתוך התוכנית, נעשות בתוך המסגרת הזאת.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he-IL" dirty="0">
              <a:latin typeface="Century Schoolbook"/>
              <a:cs typeface="Calibri" panose="020F0502020204030204"/>
            </a:endParaRPr>
          </a:p>
          <a:p>
            <a:pPr marL="0" indent="0" algn="r" rtl="1">
              <a:lnSpc>
                <a:spcPct val="100000"/>
              </a:lnSpc>
              <a:buNone/>
            </a:pPr>
            <a:endParaRPr lang="he-IL" dirty="0">
              <a:latin typeface="Century Schoolbook"/>
              <a:cs typeface="Calibri" panose="020F0502020204030204"/>
            </a:endParaRP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sz="2000" dirty="0">
                <a:latin typeface="Century Schoolbook"/>
                <a:cs typeface="Calibri" panose="020F0502020204030204"/>
              </a:rPr>
              <a:t>*לא כולל כתובות שנדרשות לקלט/פלט של קבצים או חומרה, כמובן.</a:t>
            </a:r>
            <a:r>
              <a:rPr lang="he-IL" dirty="0">
                <a:latin typeface="Century Schoolbook"/>
                <a:cs typeface="Calibri" panose="020F050202020403020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009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9000">
        <p:fade/>
      </p:transition>
    </mc:Choice>
    <mc:Fallback xmlns="">
      <p:transition spd="med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>
              <a:spcBef>
                <a:spcPts val="0"/>
              </a:spcBef>
            </a:pPr>
            <a:r>
              <a:rPr lang="en-US" sz="6000" dirty="0">
                <a:cs typeface="Calibri Light"/>
              </a:rPr>
              <a:t>מ</a:t>
            </a:r>
            <a:r>
              <a:rPr lang="he-IL" sz="6000" dirty="0">
                <a:cs typeface="Calibri Light"/>
              </a:rPr>
              <a:t>בנה זיכרון התוכנית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5"/>
            <a:ext cx="10512862" cy="10152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מבחינת התוכנית, מסגרת הזיכרון שניתנה לה היא רציפה – והיא מתחלקת למספר חלקים: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345B7B-DA9F-C526-0EB3-E0AE5AB1B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40907"/>
              </p:ext>
            </p:extLst>
          </p:nvPr>
        </p:nvGraphicFramePr>
        <p:xfrm>
          <a:off x="4128415" y="2840855"/>
          <a:ext cx="3931994" cy="35289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1994">
                  <a:extLst>
                    <a:ext uri="{9D8B030D-6E8A-4147-A177-3AD203B41FA5}">
                      <a16:colId xmlns:a16="http://schemas.microsoft.com/office/drawing/2014/main" val="964680476"/>
                    </a:ext>
                  </a:extLst>
                </a:gridCol>
              </a:tblGrid>
              <a:tr h="3008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COMMAND-LINE ARGUMENTS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520024"/>
                  </a:ext>
                </a:extLst>
              </a:tr>
              <a:tr h="3008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STACK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581273"/>
                  </a:ext>
                </a:extLst>
              </a:tr>
              <a:tr h="841696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668671"/>
                  </a:ext>
                </a:extLst>
              </a:tr>
              <a:tr h="3008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HEAP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646302"/>
                  </a:ext>
                </a:extLst>
              </a:tr>
              <a:tr h="4957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UNINITIALIZED DATA SEGMENT (BSS)</a:t>
                      </a:r>
                    </a:p>
                  </a:txBody>
                  <a:tcPr marL="45720" marR="4572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435706"/>
                  </a:ext>
                </a:extLst>
              </a:tr>
              <a:tr h="7812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INITIALIZED DATA SEGMENT</a:t>
                      </a:r>
                    </a:p>
                  </a:txBody>
                  <a:tcPr marL="45720" marR="4572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871258"/>
                  </a:ext>
                </a:extLst>
              </a:tr>
              <a:tr h="4957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TEXT/CODE SEGMENT</a:t>
                      </a:r>
                    </a:p>
                  </a:txBody>
                  <a:tcPr marL="45720" marR="4572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206872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FA4797-08ED-575D-9775-EDA73F81098B}"/>
              </a:ext>
            </a:extLst>
          </p:cNvPr>
          <p:cNvCxnSpPr>
            <a:cxnSpLocks/>
          </p:cNvCxnSpPr>
          <p:nvPr/>
        </p:nvCxnSpPr>
        <p:spPr>
          <a:xfrm>
            <a:off x="6094412" y="3429000"/>
            <a:ext cx="0" cy="3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5B10DB-A48F-9581-DCBC-542020C822C7}"/>
              </a:ext>
            </a:extLst>
          </p:cNvPr>
          <p:cNvCxnSpPr>
            <a:cxnSpLocks/>
          </p:cNvCxnSpPr>
          <p:nvPr/>
        </p:nvCxnSpPr>
        <p:spPr>
          <a:xfrm flipV="1">
            <a:off x="6094412" y="3968318"/>
            <a:ext cx="0" cy="3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2DC2EB-BC76-3EE1-7DB1-E1D9784CA4B8}"/>
              </a:ext>
            </a:extLst>
          </p:cNvPr>
          <p:cNvSpPr txBox="1"/>
          <p:nvPr/>
        </p:nvSpPr>
        <p:spPr>
          <a:xfrm flipH="1">
            <a:off x="2214830" y="5965193"/>
            <a:ext cx="1482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>
                <a:latin typeface="Century Schoolbook"/>
                <a:cs typeface="Calibri" panose="020F0502020204030204"/>
              </a:rPr>
              <a:t>כתובות נמוכות</a:t>
            </a:r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628B60-C002-0716-3EB8-26D8BAC66B79}"/>
              </a:ext>
            </a:extLst>
          </p:cNvPr>
          <p:cNvCxnSpPr>
            <a:cxnSpLocks/>
          </p:cNvCxnSpPr>
          <p:nvPr/>
        </p:nvCxnSpPr>
        <p:spPr>
          <a:xfrm>
            <a:off x="3577403" y="6134470"/>
            <a:ext cx="4353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FC0CD2-C293-6DBF-A386-7DED8BD3F763}"/>
              </a:ext>
            </a:extLst>
          </p:cNvPr>
          <p:cNvSpPr txBox="1"/>
          <p:nvPr/>
        </p:nvSpPr>
        <p:spPr>
          <a:xfrm flipH="1">
            <a:off x="2219120" y="2840855"/>
            <a:ext cx="1482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>
                <a:latin typeface="Century Schoolbook"/>
                <a:cs typeface="Calibri" panose="020F0502020204030204"/>
              </a:rPr>
              <a:t>כתובות גבוהות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722E01-0A67-CADA-A571-CFD17AEA4C78}"/>
              </a:ext>
            </a:extLst>
          </p:cNvPr>
          <p:cNvCxnSpPr>
            <a:cxnSpLocks/>
          </p:cNvCxnSpPr>
          <p:nvPr/>
        </p:nvCxnSpPr>
        <p:spPr>
          <a:xfrm>
            <a:off x="3581693" y="3010132"/>
            <a:ext cx="4353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73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9000">
        <p:fade/>
      </p:transition>
    </mc:Choice>
    <mc:Fallback xmlns="">
      <p:transition spd="med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>
              <a:spcBef>
                <a:spcPts val="0"/>
              </a:spcBef>
            </a:pPr>
            <a:r>
              <a:rPr lang="en-US" sz="6000" dirty="0">
                <a:cs typeface="Calibri Light"/>
              </a:rPr>
              <a:t>מ</a:t>
            </a:r>
            <a:r>
              <a:rPr lang="he-IL" sz="6000" dirty="0">
                <a:cs typeface="Calibri Light"/>
              </a:rPr>
              <a:t>בנה זיכרון התוכנית - סגמנטים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5"/>
            <a:ext cx="10512862" cy="10152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תפקידי הסגמנטים: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EDEF3-9D6C-597F-1463-926617D0B2F2}"/>
              </a:ext>
            </a:extLst>
          </p:cNvPr>
          <p:cNvSpPr txBox="1"/>
          <p:nvPr/>
        </p:nvSpPr>
        <p:spPr>
          <a:xfrm>
            <a:off x="837995" y="5876030"/>
            <a:ext cx="3931991" cy="493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TEXT/CODE SEGMENT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20D78-F83C-EF0C-DA27-3D746803DA7B}"/>
              </a:ext>
            </a:extLst>
          </p:cNvPr>
          <p:cNvSpPr txBox="1"/>
          <p:nvPr/>
        </p:nvSpPr>
        <p:spPr>
          <a:xfrm>
            <a:off x="837994" y="5099106"/>
            <a:ext cx="3931991" cy="7772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INITIALIZED DATA SEGMENT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4C998B-929D-DEFD-0573-8852E758BB54}"/>
              </a:ext>
            </a:extLst>
          </p:cNvPr>
          <p:cNvSpPr txBox="1"/>
          <p:nvPr/>
        </p:nvSpPr>
        <p:spPr>
          <a:xfrm>
            <a:off x="837981" y="4590110"/>
            <a:ext cx="3931991" cy="493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UNINITIALIZED DATA SEGMENT (BSS)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414BEC-D9B1-36A0-485D-0C7EA51B02DD}"/>
              </a:ext>
            </a:extLst>
          </p:cNvPr>
          <p:cNvSpPr txBox="1"/>
          <p:nvPr/>
        </p:nvSpPr>
        <p:spPr>
          <a:xfrm>
            <a:off x="837981" y="4138917"/>
            <a:ext cx="3931991" cy="4572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HEAP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245E3-D272-EF74-CA79-97E2399170CF}"/>
              </a:ext>
            </a:extLst>
          </p:cNvPr>
          <p:cNvSpPr txBox="1"/>
          <p:nvPr/>
        </p:nvSpPr>
        <p:spPr>
          <a:xfrm>
            <a:off x="837981" y="2331957"/>
            <a:ext cx="3931991" cy="4572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3594F2-234E-0BA8-E88D-E208207DBD16}"/>
              </a:ext>
            </a:extLst>
          </p:cNvPr>
          <p:cNvSpPr/>
          <p:nvPr/>
        </p:nvSpPr>
        <p:spPr>
          <a:xfrm>
            <a:off x="837991" y="2333241"/>
            <a:ext cx="3931994" cy="4036565"/>
          </a:xfrm>
          <a:prstGeom prst="rect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7EF60B-CE92-F34D-A014-CD11632C8D6C}"/>
              </a:ext>
            </a:extLst>
          </p:cNvPr>
          <p:cNvCxnSpPr>
            <a:cxnSpLocks/>
          </p:cNvCxnSpPr>
          <p:nvPr/>
        </p:nvCxnSpPr>
        <p:spPr>
          <a:xfrm>
            <a:off x="2803976" y="2789157"/>
            <a:ext cx="0" cy="3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0F13F7-99FB-78D4-5CDA-D8CF251D5AB9}"/>
              </a:ext>
            </a:extLst>
          </p:cNvPr>
          <p:cNvCxnSpPr>
            <a:cxnSpLocks/>
          </p:cNvCxnSpPr>
          <p:nvPr/>
        </p:nvCxnSpPr>
        <p:spPr>
          <a:xfrm flipV="1">
            <a:off x="2803976" y="3818877"/>
            <a:ext cx="0" cy="3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8370DF45-A611-5C4B-CDB5-C2A4809DF45F}"/>
              </a:ext>
            </a:extLst>
          </p:cNvPr>
          <p:cNvSpPr txBox="1">
            <a:spLocks/>
          </p:cNvSpPr>
          <p:nvPr/>
        </p:nvSpPr>
        <p:spPr>
          <a:xfrm>
            <a:off x="5942013" y="2333240"/>
            <a:ext cx="5408832" cy="40365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00000"/>
              </a:lnSpc>
            </a:pPr>
            <a:r>
              <a:rPr lang="he-IL" sz="2000" dirty="0">
                <a:latin typeface="Century Schoolbook"/>
                <a:cs typeface="Calibri" panose="020F0502020204030204"/>
              </a:rPr>
              <a:t>סגמנט המחסנית (</a:t>
            </a:r>
            <a:r>
              <a:rPr lang="en-US" sz="2000" dirty="0">
                <a:latin typeface="Consolas" panose="020B0609020204030204" pitchFamily="49" charset="0"/>
                <a:cs typeface="Calibri" panose="020F0502020204030204"/>
              </a:rPr>
              <a:t>STACK</a:t>
            </a:r>
            <a:r>
              <a:rPr lang="he-IL" sz="2000" dirty="0">
                <a:latin typeface="Century Schoolbook"/>
                <a:cs typeface="Calibri" panose="020F0502020204030204"/>
              </a:rPr>
              <a:t>): מחולק ל-"מסגרות" – כל מסגרת מכילה מידע שמשוייך לקריאה לפונקציה, בין היתר הערכים של המשתנים המקומיים של הפונקציה, וכתובת החזרה מהפונקציה. גדל כלפי </a:t>
            </a:r>
            <a:r>
              <a:rPr lang="he-IL" sz="2000" b="1" dirty="0">
                <a:latin typeface="Century Schoolbook"/>
                <a:cs typeface="Calibri" panose="020F0502020204030204"/>
              </a:rPr>
              <a:t>מטה</a:t>
            </a:r>
            <a:r>
              <a:rPr lang="he-IL" sz="2000" dirty="0">
                <a:latin typeface="Century Schoolbook"/>
                <a:cs typeface="Calibri" panose="020F0502020204030204"/>
              </a:rPr>
              <a:t> לכיוון הערימה.</a:t>
            </a:r>
          </a:p>
          <a:p>
            <a:pPr algn="r" rtl="1">
              <a:lnSpc>
                <a:spcPct val="100000"/>
              </a:lnSpc>
            </a:pPr>
            <a:r>
              <a:rPr lang="he-IL" sz="2000" dirty="0">
                <a:latin typeface="Century Schoolbook"/>
                <a:cs typeface="Calibri" panose="020F0502020204030204"/>
              </a:rPr>
              <a:t>סגמנט הערימה </a:t>
            </a:r>
            <a:r>
              <a:rPr lang="en-US" sz="2000" dirty="0">
                <a:latin typeface="Consolas" panose="020B0609020204030204" pitchFamily="49" charset="0"/>
                <a:cs typeface="Calibri" panose="020F0502020204030204"/>
              </a:rPr>
              <a:t>(HEAP)</a:t>
            </a:r>
            <a:r>
              <a:rPr lang="he-IL" sz="2000" dirty="0">
                <a:latin typeface="Century Schoolbook"/>
                <a:cs typeface="Calibri" panose="020F0502020204030204"/>
              </a:rPr>
              <a:t>: מכיל מידע ש</a:t>
            </a:r>
            <a:r>
              <a:rPr lang="he-IL" sz="2000" b="1" dirty="0">
                <a:latin typeface="Century Schoolbook"/>
                <a:cs typeface="Calibri" panose="020F0502020204030204"/>
              </a:rPr>
              <a:t>מוקצה דינאמית</a:t>
            </a:r>
            <a:r>
              <a:rPr lang="he-IL" sz="2000" dirty="0">
                <a:latin typeface="Century Schoolbook"/>
                <a:cs typeface="Calibri" panose="020F0502020204030204"/>
              </a:rPr>
              <a:t> במהלך ריצת התוכנית. גדל כלפי </a:t>
            </a:r>
            <a:r>
              <a:rPr lang="he-IL" sz="2000" b="1" dirty="0">
                <a:latin typeface="Century Schoolbook"/>
                <a:cs typeface="Calibri" panose="020F0502020204030204"/>
              </a:rPr>
              <a:t>מעלה</a:t>
            </a:r>
            <a:r>
              <a:rPr lang="he-IL" sz="2000" dirty="0">
                <a:latin typeface="Century Schoolbook"/>
                <a:cs typeface="Calibri" panose="020F0502020204030204"/>
              </a:rPr>
              <a:t> לכיוון המחסנית.</a:t>
            </a:r>
          </a:p>
          <a:p>
            <a:pPr algn="r" rtl="1">
              <a:lnSpc>
                <a:spcPct val="100000"/>
              </a:lnSpc>
            </a:pPr>
            <a:r>
              <a:rPr lang="he-IL" sz="2000" dirty="0">
                <a:latin typeface="Century Schoolbook"/>
                <a:cs typeface="Calibri" panose="020F0502020204030204"/>
              </a:rPr>
              <a:t>סגמנט המידע הלא מאותחל</a:t>
            </a:r>
            <a:r>
              <a:rPr lang="en-US" sz="2000" dirty="0">
                <a:latin typeface="Century Schoolbook"/>
                <a:cs typeface="Calibri" panose="020F0502020204030204"/>
              </a:rPr>
              <a:t>:</a:t>
            </a:r>
            <a:r>
              <a:rPr lang="he-IL" sz="2000" dirty="0">
                <a:latin typeface="Century Schoolbook"/>
                <a:cs typeface="Calibri" panose="020F0502020204030204"/>
              </a:rPr>
              <a:t> מכיל את המידע של המשתנים </a:t>
            </a:r>
            <a:r>
              <a:rPr lang="he-IL" sz="2000" b="1" dirty="0">
                <a:latin typeface="Century Schoolbook"/>
                <a:cs typeface="Calibri" panose="020F0502020204030204"/>
              </a:rPr>
              <a:t>הסטטיים</a:t>
            </a:r>
            <a:r>
              <a:rPr lang="he-IL" sz="2000" dirty="0">
                <a:latin typeface="Century Schoolbook"/>
                <a:cs typeface="Calibri" panose="020F0502020204030204"/>
              </a:rPr>
              <a:t> </a:t>
            </a:r>
            <a:r>
              <a:rPr lang="he-IL" sz="2000" b="1" dirty="0">
                <a:latin typeface="Century Schoolbook"/>
                <a:cs typeface="Calibri" panose="020F0502020204030204"/>
              </a:rPr>
              <a:t>והגלובליים</a:t>
            </a:r>
            <a:r>
              <a:rPr lang="he-IL" sz="2000" dirty="0">
                <a:latin typeface="Century Schoolbook"/>
                <a:cs typeface="Calibri" panose="020F0502020204030204"/>
              </a:rPr>
              <a:t> של התוכנית, </a:t>
            </a:r>
            <a:r>
              <a:rPr lang="he-IL" sz="2000" b="1" dirty="0">
                <a:latin typeface="Century Schoolbook"/>
                <a:cs typeface="Calibri" panose="020F0502020204030204"/>
              </a:rPr>
              <a:t>שאינם</a:t>
            </a:r>
            <a:r>
              <a:rPr lang="he-IL" sz="2000" dirty="0">
                <a:latin typeface="Century Schoolbook"/>
                <a:cs typeface="Calibri" panose="020F0502020204030204"/>
              </a:rPr>
              <a:t> מאותחלים. כל המידע בסגמנט הזה מאותחל לאפס.</a:t>
            </a:r>
            <a:endParaRPr lang="en-US" sz="2000" dirty="0">
              <a:latin typeface="Century Schoolbook"/>
              <a:cs typeface="Calibri" panose="020F0502020204030204"/>
            </a:endParaRPr>
          </a:p>
          <a:p>
            <a:pPr algn="r" rtl="1">
              <a:lnSpc>
                <a:spcPct val="100000"/>
              </a:lnSpc>
            </a:pPr>
            <a:r>
              <a:rPr lang="he-IL" sz="2000" dirty="0">
                <a:latin typeface="Century Schoolbook"/>
                <a:cs typeface="Calibri" panose="020F0502020204030204"/>
              </a:rPr>
              <a:t>סגמנט המידע המאותחל: מכיל את המידע של המשתנים </a:t>
            </a:r>
            <a:r>
              <a:rPr lang="he-IL" sz="2000" b="1" dirty="0">
                <a:latin typeface="Century Schoolbook"/>
                <a:cs typeface="Calibri" panose="020F0502020204030204"/>
              </a:rPr>
              <a:t>הסטטיים</a:t>
            </a:r>
            <a:r>
              <a:rPr lang="he-IL" sz="2000" dirty="0">
                <a:latin typeface="Century Schoolbook"/>
                <a:cs typeface="Calibri" panose="020F0502020204030204"/>
              </a:rPr>
              <a:t>, </a:t>
            </a:r>
            <a:r>
              <a:rPr lang="he-IL" sz="2000" b="1" dirty="0">
                <a:latin typeface="Century Schoolbook"/>
                <a:cs typeface="Calibri" panose="020F0502020204030204"/>
              </a:rPr>
              <a:t>הגלובליים</a:t>
            </a:r>
            <a:r>
              <a:rPr lang="he-IL" sz="2000" dirty="0">
                <a:latin typeface="Century Schoolbook"/>
                <a:cs typeface="Calibri" panose="020F0502020204030204"/>
              </a:rPr>
              <a:t>, </a:t>
            </a:r>
            <a:r>
              <a:rPr lang="he-IL" sz="2000" b="1" dirty="0">
                <a:latin typeface="Century Schoolbook"/>
                <a:cs typeface="Calibri" panose="020F0502020204030204"/>
              </a:rPr>
              <a:t>הקבועים</a:t>
            </a:r>
            <a:r>
              <a:rPr lang="he-IL" sz="2000" dirty="0">
                <a:latin typeface="Century Schoolbook"/>
                <a:cs typeface="Calibri" panose="020F0502020204030204"/>
              </a:rPr>
              <a:t> </a:t>
            </a:r>
            <a:r>
              <a:rPr lang="he-IL" sz="2000" b="1" dirty="0">
                <a:latin typeface="Century Schoolbook"/>
                <a:cs typeface="Calibri" panose="020F0502020204030204"/>
              </a:rPr>
              <a:t>והחיצוניים</a:t>
            </a:r>
            <a:r>
              <a:rPr lang="he-IL" sz="2000" dirty="0">
                <a:latin typeface="Century Schoolbook"/>
                <a:cs typeface="Calibri" panose="020F0502020204030204"/>
              </a:rPr>
              <a:t> – </a:t>
            </a:r>
            <a:r>
              <a:rPr lang="he-IL" sz="2000" b="1" dirty="0">
                <a:latin typeface="Century Schoolbook"/>
                <a:cs typeface="Calibri" panose="020F0502020204030204"/>
              </a:rPr>
              <a:t>שמאותחלים בעת הגדרתם</a:t>
            </a:r>
            <a:r>
              <a:rPr lang="he-IL" sz="2000" dirty="0">
                <a:latin typeface="Century Schoolbook"/>
                <a:cs typeface="Calibri" panose="020F0502020204030204"/>
              </a:rPr>
              <a:t>. הסגמנט מתחלק לאיזור </a:t>
            </a:r>
            <a:r>
              <a:rPr lang="he-IL" sz="2000" b="1" dirty="0">
                <a:latin typeface="Century Schoolbook"/>
                <a:cs typeface="Calibri" panose="020F0502020204030204"/>
              </a:rPr>
              <a:t>לקריאה בלבד</a:t>
            </a:r>
            <a:r>
              <a:rPr lang="he-IL" sz="2000" dirty="0">
                <a:latin typeface="Century Schoolbook"/>
                <a:cs typeface="Calibri" panose="020F0502020204030204"/>
              </a:rPr>
              <a:t> (שבו מוחזק המידע של המשתנים הקבועים), ואיזור </a:t>
            </a:r>
            <a:r>
              <a:rPr lang="he-IL" sz="2000" b="1" dirty="0">
                <a:latin typeface="Century Schoolbook"/>
                <a:cs typeface="Calibri" panose="020F0502020204030204"/>
              </a:rPr>
              <a:t>לקריאה ולכתיבה</a:t>
            </a:r>
            <a:r>
              <a:rPr lang="he-IL" sz="2000" dirty="0">
                <a:latin typeface="Century Schoolbook"/>
                <a:cs typeface="Calibri" panose="020F0502020204030204"/>
              </a:rPr>
              <a:t>.</a:t>
            </a:r>
          </a:p>
          <a:p>
            <a:pPr algn="r" rtl="1">
              <a:lnSpc>
                <a:spcPct val="100000"/>
              </a:lnSpc>
            </a:pPr>
            <a:r>
              <a:rPr lang="he-IL" sz="2000" dirty="0">
                <a:latin typeface="Century Schoolbook"/>
                <a:cs typeface="Calibri" panose="020F0502020204030204"/>
              </a:rPr>
              <a:t>סגמנט הטקסט/קוד: מכיל את פקודות המכונה שמיוצרות לאחר קומפילציית התוכנית, ומהוות למעשה את פקודות התוכנית. הזיכרון בסגמנט זה מוגדר </a:t>
            </a:r>
            <a:r>
              <a:rPr lang="he-IL" sz="2000" b="1" dirty="0">
                <a:latin typeface="Century Schoolbook"/>
                <a:cs typeface="Calibri" panose="020F0502020204030204"/>
              </a:rPr>
              <a:t>לקריאה בלבד</a:t>
            </a:r>
            <a:r>
              <a:rPr lang="he-IL" sz="2000" dirty="0">
                <a:latin typeface="Century Schoolbook"/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11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2000">
        <p:fade/>
      </p:transition>
    </mc:Choice>
    <mc:Fallback xmlns="">
      <p:transition spd="med" advClick="0" advTm="3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3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3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3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4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" grpId="0" animBg="1"/>
      <p:bldP spid="10" grpId="0" animBg="1"/>
      <p:bldP spid="12" grpId="0" animBg="1"/>
      <p:bldP spid="15" grpId="0" animBg="1"/>
      <p:bldP spid="16" grpId="0" animBg="1"/>
      <p:bldP spid="2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9024F9-C0CF-F037-B6EE-2CB3B7684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2" y="1734860"/>
            <a:ext cx="9141619" cy="33882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rtl="1">
              <a:spcBef>
                <a:spcPts val="0"/>
              </a:spcBef>
            </a:pPr>
            <a:r>
              <a:rPr lang="he-IL" sz="9600" dirty="0">
                <a:solidFill>
                  <a:srgbClr val="FFFFFF"/>
                </a:solidFill>
                <a:cs typeface="Calibri Light"/>
              </a:rPr>
              <a:t>משתנים בזיכרון – סקופ ואורך חיים של משתנה</a:t>
            </a:r>
            <a:endParaRPr lang="en-US" sz="9600" dirty="0">
              <a:solidFill>
                <a:srgbClr val="FFFFFF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5294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>
              <a:spcBef>
                <a:spcPts val="0"/>
              </a:spcBef>
            </a:pPr>
            <a:r>
              <a:rPr lang="he-IL" sz="6000" dirty="0">
                <a:cs typeface="Calibri Light"/>
              </a:rPr>
              <a:t>סקופ ואורך חיים של משתנה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4"/>
            <a:ext cx="10512862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כל משתנה בתוכנית מתקיים במסגרת "סקופ", כלומר, </a:t>
            </a:r>
            <a:r>
              <a:rPr lang="he-IL" b="1" dirty="0">
                <a:latin typeface="Century Schoolbook"/>
                <a:cs typeface="Calibri" panose="020F0502020204030204"/>
              </a:rPr>
              <a:t>תחום מסוים של התוכנית </a:t>
            </a:r>
            <a:r>
              <a:rPr lang="he-IL" dirty="0">
                <a:latin typeface="Century Schoolbook"/>
                <a:cs typeface="Calibri" panose="020F0502020204030204"/>
              </a:rPr>
              <a:t>שבמסגרתו המשתנה </a:t>
            </a:r>
            <a:r>
              <a:rPr lang="he-IL" b="1" dirty="0">
                <a:latin typeface="Century Schoolbook"/>
                <a:cs typeface="Calibri" panose="020F0502020204030204"/>
              </a:rPr>
              <a:t>קיים מבחינת התוכנית</a:t>
            </a:r>
            <a:r>
              <a:rPr lang="he-IL" dirty="0">
                <a:latin typeface="Century Schoolbook"/>
                <a:cs typeface="Calibri" panose="020F0502020204030204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אורך חיים של משתנה הוא </a:t>
            </a:r>
            <a:r>
              <a:rPr lang="he-IL" b="1" dirty="0">
                <a:latin typeface="Century Schoolbook"/>
                <a:cs typeface="Calibri" panose="020F0502020204030204"/>
              </a:rPr>
              <a:t>טווח הזמן </a:t>
            </a:r>
            <a:r>
              <a:rPr lang="he-IL" dirty="0">
                <a:latin typeface="Century Schoolbook"/>
                <a:cs typeface="Calibri" panose="020F0502020204030204"/>
              </a:rPr>
              <a:t>בו מתקיים המשתנה מבחינת התוכנית, והוא קשור לסקופ של המשתנה.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סקופ של משתנה יכול להיות מוגבל לבלוק הקוד או הפונקציה בתוכה הוגדר, או לחילופין יכול לא להיות מוגבל, ולהיות מוכר בכל התוכנית.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אפשר להגדיר למשתנה סקופ ואורך חיים במספר דרכים, בהתאם לצורך.</a:t>
            </a:r>
          </a:p>
        </p:txBody>
      </p:sp>
    </p:spTree>
    <p:extLst>
      <p:ext uri="{BB962C8B-B14F-4D97-AF65-F5344CB8AC3E}">
        <p14:creationId xmlns:p14="http://schemas.microsoft.com/office/powerpoint/2010/main" val="13590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>
              <a:spcBef>
                <a:spcPts val="0"/>
              </a:spcBef>
            </a:pPr>
            <a:r>
              <a:rPr lang="he-IL" sz="6000" dirty="0">
                <a:cs typeface="Calibri Light"/>
              </a:rPr>
              <a:t>משתנים מקומיים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4"/>
            <a:ext cx="10512862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משתנה מקומי הוא משתנה שמוגדר בתוך פונקציה/בלוק של קוד, ומתקיים כל עוד הבלוק/פונקציה מתבצעת.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אחרי שהבלוק/פונקציה מסיימת להתבצע, המשתנה מפסיק להתקיים מבחינת התוכנית.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b="1" dirty="0">
                <a:latin typeface="Century Schoolbook"/>
                <a:cs typeface="Calibri" panose="020F0502020204030204"/>
              </a:rPr>
              <a:t>הסקופ </a:t>
            </a:r>
            <a:r>
              <a:rPr lang="he-IL" dirty="0">
                <a:latin typeface="Century Schoolbook"/>
                <a:cs typeface="Calibri" panose="020F0502020204030204"/>
              </a:rPr>
              <a:t>של משתנה מקומי הוא </a:t>
            </a:r>
            <a:r>
              <a:rPr lang="he-IL" b="1" dirty="0">
                <a:latin typeface="Consolas" panose="020B0609020204030204" pitchFamily="49" charset="0"/>
                <a:cs typeface="Calibri" panose="020F0502020204030204"/>
              </a:rPr>
              <a:t>הפונקציה/בלוק</a:t>
            </a: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 שבו הוגדר.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b="1" dirty="0">
                <a:latin typeface="Consolas" panose="020B0609020204030204" pitchFamily="49" charset="0"/>
                <a:cs typeface="Calibri" panose="020F0502020204030204"/>
              </a:rPr>
              <a:t>אורך החיים</a:t>
            </a: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 שלו הוא </a:t>
            </a:r>
            <a:r>
              <a:rPr lang="he-IL" b="1" dirty="0">
                <a:latin typeface="Consolas" panose="020B0609020204030204" pitchFamily="49" charset="0"/>
                <a:cs typeface="Calibri" panose="020F0502020204030204"/>
              </a:rPr>
              <a:t>מתחילת ביצוע הבלוק/פונקציה שבה הוגדר, ועד סיום הריצה של  אותו בלוק/פונקציה</a:t>
            </a: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.</a:t>
            </a:r>
            <a:endParaRPr lang="he-IL" dirty="0">
              <a:latin typeface="Century Schoolbook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3695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>
              <a:spcBef>
                <a:spcPts val="0"/>
              </a:spcBef>
            </a:pPr>
            <a:r>
              <a:rPr lang="he-IL" sz="6000" dirty="0">
                <a:cs typeface="Calibri Light"/>
              </a:rPr>
              <a:t>משתנים מקומיים – מסגרת קריאה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4"/>
            <a:ext cx="10512862" cy="15123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הערך של משתנה מקומי מאוחסן </a:t>
            </a:r>
            <a:r>
              <a:rPr lang="he-IL" b="1" dirty="0">
                <a:latin typeface="Century Schoolbook"/>
                <a:cs typeface="Calibri" panose="020F0502020204030204"/>
              </a:rPr>
              <a:t>במסגרת הקריאה</a:t>
            </a:r>
            <a:r>
              <a:rPr lang="he-IL" dirty="0">
                <a:latin typeface="Century Schoolbook"/>
                <a:cs typeface="Calibri" panose="020F0502020204030204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anose="020F0502020204030204"/>
              </a:rPr>
              <a:t>(Stack frame)</a:t>
            </a: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 שנוצרת </a:t>
            </a:r>
            <a:r>
              <a:rPr lang="he-IL" b="1" dirty="0">
                <a:latin typeface="Consolas" panose="020B0609020204030204" pitchFamily="49" charset="0"/>
                <a:cs typeface="Calibri" panose="020F0502020204030204"/>
              </a:rPr>
              <a:t>על מחסנית הקריאות</a:t>
            </a: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 (סגמנט המחסנית) כאשר </a:t>
            </a:r>
            <a:r>
              <a:rPr lang="he-IL" b="1" dirty="0">
                <a:latin typeface="Consolas" panose="020B0609020204030204" pitchFamily="49" charset="0"/>
                <a:cs typeface="Calibri" panose="020F0502020204030204"/>
              </a:rPr>
              <a:t>קוראים לפונקציה </a:t>
            </a: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שבה אותו משתנה מוגדר. כאשר הפונקצייה מסיימת, המסגרת </a:t>
            </a:r>
            <a:r>
              <a:rPr lang="he-IL" b="1" dirty="0">
                <a:latin typeface="Consolas" panose="020B0609020204030204" pitchFamily="49" charset="0"/>
                <a:cs typeface="Calibri" panose="020F0502020204030204"/>
              </a:rPr>
              <a:t>מפסיקה להתקיים</a:t>
            </a: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3AB5-79E4-4202-8190-9CF93804B27D}"/>
              </a:ext>
            </a:extLst>
          </p:cNvPr>
          <p:cNvSpPr txBox="1"/>
          <p:nvPr/>
        </p:nvSpPr>
        <p:spPr>
          <a:xfrm>
            <a:off x="837980" y="3430376"/>
            <a:ext cx="3840551" cy="2862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84.5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605CF6C-9014-F6BC-7345-18ABDB60D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900231"/>
              </p:ext>
            </p:extLst>
          </p:nvPr>
        </p:nvGraphicFramePr>
        <p:xfrm>
          <a:off x="6210971" y="3432594"/>
          <a:ext cx="5139872" cy="2862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9872">
                  <a:extLst>
                    <a:ext uri="{9D8B030D-6E8A-4147-A177-3AD203B41FA5}">
                      <a16:colId xmlns:a16="http://schemas.microsoft.com/office/drawing/2014/main" val="964680476"/>
                    </a:ext>
                  </a:extLst>
                </a:gridCol>
              </a:tblGrid>
              <a:tr h="5225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STACK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581273"/>
                  </a:ext>
                </a:extLst>
              </a:tr>
              <a:tr h="233975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668671"/>
                  </a:ext>
                </a:extLst>
              </a:tr>
            </a:tbl>
          </a:graphicData>
        </a:graphic>
      </p:graphicFrame>
      <p:graphicFrame>
        <p:nvGraphicFramePr>
          <p:cNvPr id="9" name="Table 16">
            <a:extLst>
              <a:ext uri="{FF2B5EF4-FFF2-40B4-BE49-F238E27FC236}">
                <a16:creationId xmlns:a16="http://schemas.microsoft.com/office/drawing/2014/main" id="{D40C2497-E122-856E-ADB2-A928223DC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92796"/>
              </p:ext>
            </p:extLst>
          </p:nvPr>
        </p:nvGraphicFramePr>
        <p:xfrm>
          <a:off x="6210969" y="3905391"/>
          <a:ext cx="513987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072">
                  <a:extLst>
                    <a:ext uri="{9D8B030D-6E8A-4147-A177-3AD203B41FA5}">
                      <a16:colId xmlns:a16="http://schemas.microsoft.com/office/drawing/2014/main" val="3728031106"/>
                    </a:ext>
                  </a:extLst>
                </a:gridCol>
                <a:gridCol w="894164">
                  <a:extLst>
                    <a:ext uri="{9D8B030D-6E8A-4147-A177-3AD203B41FA5}">
                      <a16:colId xmlns:a16="http://schemas.microsoft.com/office/drawing/2014/main" val="1957848544"/>
                    </a:ext>
                  </a:extLst>
                </a:gridCol>
                <a:gridCol w="2417552">
                  <a:extLst>
                    <a:ext uri="{9D8B030D-6E8A-4147-A177-3AD203B41FA5}">
                      <a16:colId xmlns:a16="http://schemas.microsoft.com/office/drawing/2014/main" val="208429866"/>
                    </a:ext>
                  </a:extLst>
                </a:gridCol>
                <a:gridCol w="872086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main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9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טיפוס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שם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כתובת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ערך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69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0x7fff73add138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float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0x7fff73add13c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50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0x7fff73add137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'D'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3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0x7fff73add140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84.5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1436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B4205F5-C066-C95B-828D-240BF94BBB56}"/>
              </a:ext>
            </a:extLst>
          </p:cNvPr>
          <p:cNvSpPr txBox="1"/>
          <p:nvPr/>
        </p:nvSpPr>
        <p:spPr>
          <a:xfrm>
            <a:off x="1878369" y="6418562"/>
            <a:ext cx="947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*מסגרת הקריאה כוללת עוד מידע חוץ מזה שמתואר פה, אבל לשם הפשטות לא נציין אותו פה כרגע.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E688EC-399A-E900-E1A6-7F91641AF480}"/>
              </a:ext>
            </a:extLst>
          </p:cNvPr>
          <p:cNvCxnSpPr/>
          <p:nvPr/>
        </p:nvCxnSpPr>
        <p:spPr>
          <a:xfrm flipH="1">
            <a:off x="4021393" y="3637935"/>
            <a:ext cx="4916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47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9000">
        <p:fade/>
      </p:transition>
    </mc:Choice>
    <mc:Fallback xmlns="">
      <p:transition spd="med" advClick="0" advTm="1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6958E-6 -0.00024 L -1.16958E-6 0.0388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16958E-6 0.03888 L -1.16958E-6 0.08171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16958E-6 0.07268 L -1.16958E-6 0.11782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16958E-6 0.11342 L -1.16958E-6 0.1479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0"/>
                            </p:stCondLst>
                            <p:childTnLst>
                              <p:par>
                                <p:cTn id="42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16958E-6 0.14606 L -1.16958E-6 0.1865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16958E-6 0.18865 L -1.16958E-6 0.2310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50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16958E-6 0.23217 L -1.16958E-6 0.27824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000"/>
                            </p:stCondLst>
                            <p:childTnLst>
                              <p:par>
                                <p:cTn id="51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16958E-6 0.27824 L -1.16958E-6 0.31713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5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16958E-6 0.31481 L -1.16958E-6 0.3537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>
              <a:spcBef>
                <a:spcPts val="0"/>
              </a:spcBef>
            </a:pPr>
            <a:r>
              <a:rPr lang="he-IL" sz="6000" dirty="0">
                <a:cs typeface="Calibri Light"/>
              </a:rPr>
              <a:t>משתנים גלובליים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4"/>
            <a:ext cx="10512862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משתנה גלובלי הוא משתנה שמוגדר </a:t>
            </a:r>
            <a:r>
              <a:rPr lang="he-IL" b="1" dirty="0">
                <a:latin typeface="Century Schoolbook"/>
                <a:cs typeface="Calibri" panose="020F0502020204030204"/>
              </a:rPr>
              <a:t>מחוץ</a:t>
            </a:r>
            <a:r>
              <a:rPr lang="he-IL" dirty="0">
                <a:latin typeface="Century Schoolbook"/>
                <a:cs typeface="Calibri" panose="020F0502020204030204"/>
              </a:rPr>
              <a:t> לפונקציות ובלוקים, וקיים לאורך </a:t>
            </a:r>
            <a:r>
              <a:rPr lang="he-IL" b="1" dirty="0">
                <a:latin typeface="Century Schoolbook"/>
                <a:cs typeface="Calibri" panose="020F0502020204030204"/>
              </a:rPr>
              <a:t>כל זמן ריצת התוכנית</a:t>
            </a:r>
            <a:r>
              <a:rPr lang="he-IL" dirty="0">
                <a:latin typeface="Century Schoolbook"/>
                <a:cs typeface="Calibri" panose="020F0502020204030204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אחרי שהתוכנית מסיימת להתבצע, המשתנה מפסיק להתקיים יחד עם התוכנית.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b="1" dirty="0">
                <a:latin typeface="Century Schoolbook"/>
                <a:cs typeface="Calibri" panose="020F0502020204030204"/>
              </a:rPr>
              <a:t>הסקופ </a:t>
            </a:r>
            <a:r>
              <a:rPr lang="he-IL" dirty="0">
                <a:latin typeface="Century Schoolbook"/>
                <a:cs typeface="Calibri" panose="020F0502020204030204"/>
              </a:rPr>
              <a:t>של משתנה גלובלי הוא </a:t>
            </a:r>
            <a:r>
              <a:rPr lang="he-IL" b="1" dirty="0">
                <a:latin typeface="Consolas" panose="020B0609020204030204" pitchFamily="49" charset="0"/>
                <a:cs typeface="Calibri" panose="020F0502020204030204"/>
              </a:rPr>
              <a:t>כל התוכנית</a:t>
            </a: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, והוא נגיש </a:t>
            </a:r>
            <a:r>
              <a:rPr lang="he-IL" b="1" dirty="0">
                <a:latin typeface="Consolas" panose="020B0609020204030204" pitchFamily="49" charset="0"/>
                <a:cs typeface="Calibri" panose="020F0502020204030204"/>
              </a:rPr>
              <a:t>מכל מקום בה</a:t>
            </a: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.</a:t>
            </a:r>
            <a:endParaRPr lang="en-US" dirty="0">
              <a:latin typeface="Consolas" panose="020B0609020204030204" pitchFamily="49" charset="0"/>
              <a:cs typeface="Calibri" panose="020F0502020204030204"/>
            </a:endParaRP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הערך של משתנה גלובלי מאוחסן </a:t>
            </a:r>
            <a:r>
              <a:rPr lang="he-IL" b="1" dirty="0">
                <a:latin typeface="Consolas" panose="020B0609020204030204" pitchFamily="49" charset="0"/>
                <a:cs typeface="Calibri" panose="020F0502020204030204"/>
              </a:rPr>
              <a:t>בסגמנט המידע שמאותחל/הלא מאותחל</a:t>
            </a: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, כתלות במצב האם המשתנה מאותחל בזמן ההגדרה או לא.</a:t>
            </a:r>
            <a:endParaRPr lang="he-IL" b="1" dirty="0">
              <a:latin typeface="Consolas" panose="020B0609020204030204" pitchFamily="49" charset="0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4829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>
              <a:spcBef>
                <a:spcPts val="0"/>
              </a:spcBef>
            </a:pPr>
            <a:r>
              <a:rPr lang="he-IL" sz="6000" dirty="0">
                <a:cs typeface="Calibri Light"/>
              </a:rPr>
              <a:t>משתנים גלובליים – סקופ ואורך חיים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4"/>
            <a:ext cx="10512862" cy="5252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b="1" dirty="0">
                <a:latin typeface="Century Schoolbook"/>
                <a:cs typeface="Calibri" panose="020F0502020204030204"/>
              </a:rPr>
              <a:t>הסקופ </a:t>
            </a:r>
            <a:r>
              <a:rPr lang="he-IL" dirty="0">
                <a:latin typeface="Century Schoolbook"/>
                <a:cs typeface="Calibri" panose="020F0502020204030204"/>
              </a:rPr>
              <a:t>של משתנה גלובלי הוא </a:t>
            </a:r>
            <a:r>
              <a:rPr lang="he-IL" b="1" dirty="0">
                <a:latin typeface="Consolas" panose="020B0609020204030204" pitchFamily="49" charset="0"/>
                <a:cs typeface="Calibri" panose="020F0502020204030204"/>
              </a:rPr>
              <a:t>כל התוכנית</a:t>
            </a: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, והוא נגיש </a:t>
            </a:r>
            <a:r>
              <a:rPr lang="he-IL" b="1" dirty="0">
                <a:latin typeface="Consolas" panose="020B0609020204030204" pitchFamily="49" charset="0"/>
                <a:cs typeface="Calibri" panose="020F0502020204030204"/>
              </a:rPr>
              <a:t>מכל מקום בה</a:t>
            </a: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64801A-E25F-FED6-65C4-9AC48BCE2D50}"/>
              </a:ext>
            </a:extLst>
          </p:cNvPr>
          <p:cNvSpPr txBox="1"/>
          <p:nvPr/>
        </p:nvSpPr>
        <p:spPr>
          <a:xfrm>
            <a:off x="1625603" y="2485777"/>
            <a:ext cx="8937613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global_int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"Address of GLOBAL variable `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global_int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`: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%p</a:t>
            </a:r>
            <a:r>
              <a:rPr lang="en-US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global_int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"Value of GLOBAL variable `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global_int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`, before change: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global_int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global_int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123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"Value of GLOBAL variable `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global_int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`, after change: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global_int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422EB-8439-39F6-0996-BC3875C17E2E}"/>
              </a:ext>
            </a:extLst>
          </p:cNvPr>
          <p:cNvSpPr txBox="1"/>
          <p:nvPr/>
        </p:nvSpPr>
        <p:spPr>
          <a:xfrm>
            <a:off x="3181350" y="5349686"/>
            <a:ext cx="5826117" cy="954107"/>
          </a:xfrm>
          <a:prstGeom prst="rect">
            <a:avLst/>
          </a:prstGeom>
          <a:noFill/>
          <a:ln w="28575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user@cs</a:t>
            </a:r>
            <a:r>
              <a:rPr lang="en-US" sz="1400" dirty="0">
                <a:latin typeface="Consolas" panose="020B0609020204030204" pitchFamily="49" charset="0"/>
              </a:rPr>
              <a:t>:~/</a:t>
            </a:r>
            <a:r>
              <a:rPr lang="en-US" sz="1400" dirty="0" err="1">
                <a:latin typeface="Consolas" panose="020B0609020204030204" pitchFamily="49" charset="0"/>
              </a:rPr>
              <a:t>Variables_and_Memory</a:t>
            </a:r>
            <a:r>
              <a:rPr lang="en-US" sz="1400" dirty="0">
                <a:latin typeface="Consolas" panose="020B0609020204030204" pitchFamily="49" charset="0"/>
              </a:rPr>
              <a:t>$ ./out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Address of GLOBAL variable `</a:t>
            </a:r>
            <a:r>
              <a:rPr lang="en-US" sz="1400" dirty="0" err="1">
                <a:latin typeface="Consolas" panose="020B0609020204030204" pitchFamily="49" charset="0"/>
              </a:rPr>
              <a:t>global_int</a:t>
            </a:r>
            <a:r>
              <a:rPr lang="en-US" sz="1400" dirty="0">
                <a:latin typeface="Consolas" panose="020B0609020204030204" pitchFamily="49" charset="0"/>
              </a:rPr>
              <a:t>`: 0x56005aba4014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Value of GLOBAL variable `</a:t>
            </a:r>
            <a:r>
              <a:rPr lang="en-US" sz="1400" dirty="0" err="1">
                <a:latin typeface="Consolas" panose="020B0609020204030204" pitchFamily="49" charset="0"/>
              </a:rPr>
              <a:t>global_int</a:t>
            </a:r>
            <a:r>
              <a:rPr lang="en-US" sz="1400" dirty="0">
                <a:latin typeface="Consolas" panose="020B0609020204030204" pitchFamily="49" charset="0"/>
              </a:rPr>
              <a:t>`, before change: 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Value of GLOBAL variable `</a:t>
            </a:r>
            <a:r>
              <a:rPr lang="en-US" sz="1400" dirty="0" err="1">
                <a:latin typeface="Consolas" panose="020B0609020204030204" pitchFamily="49" charset="0"/>
              </a:rPr>
              <a:t>global_int</a:t>
            </a:r>
            <a:r>
              <a:rPr lang="en-US" sz="1400" dirty="0">
                <a:latin typeface="Consolas" panose="020B0609020204030204" pitchFamily="49" charset="0"/>
              </a:rPr>
              <a:t>`, after change: 123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5538E0-C3BB-D91F-5704-77472464B74D}"/>
              </a:ext>
            </a:extLst>
          </p:cNvPr>
          <p:cNvCxnSpPr>
            <a:cxnSpLocks/>
          </p:cNvCxnSpPr>
          <p:nvPr/>
        </p:nvCxnSpPr>
        <p:spPr>
          <a:xfrm>
            <a:off x="2512184" y="5855994"/>
            <a:ext cx="5326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09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>
              <a:spcBef>
                <a:spcPts val="0"/>
              </a:spcBef>
            </a:pPr>
            <a:r>
              <a:rPr lang="he-IL" sz="6000" dirty="0">
                <a:cs typeface="Calibri Light"/>
              </a:rPr>
              <a:t>משתנים סטטיים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4"/>
            <a:ext cx="10512862" cy="46672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משתנה סטטי הוא משתנה שיכול להיות מוגדר באופן מקומי או גלובלי, אבל ממשיך להתקיים גם אם התוכנית יוצאת מחוץ לסקופ שבו הוא מוגדר. 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b="1" dirty="0">
                <a:latin typeface="Century Schoolbook"/>
                <a:cs typeface="Calibri" panose="020F0502020204030204"/>
              </a:rPr>
              <a:t>הסקופ </a:t>
            </a:r>
            <a:r>
              <a:rPr lang="he-IL" dirty="0">
                <a:latin typeface="Century Schoolbook"/>
                <a:cs typeface="Calibri" panose="020F0502020204030204"/>
              </a:rPr>
              <a:t>של משתנה סטטי הוא </a:t>
            </a:r>
            <a:r>
              <a:rPr lang="he-IL" b="1" dirty="0">
                <a:latin typeface="Consolas" panose="020B0609020204030204" pitchFamily="49" charset="0"/>
                <a:cs typeface="Calibri" panose="020F0502020204030204"/>
              </a:rPr>
              <a:t>הפונקציה/בלוק</a:t>
            </a: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 שבו הוגדר, אם הוא מקומי, וכל התוכנית אם הוא גלובלי.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כלומר, משתנה סטטי מקומי יהיה נגיש רק בתוך הסקופ שלו, אבל ימשיך להתקיים גם כאשר התוכנית תצא מהסקופ הזה.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b="1" dirty="0">
                <a:latin typeface="Consolas" panose="020B0609020204030204" pitchFamily="49" charset="0"/>
                <a:cs typeface="Calibri" panose="020F0502020204030204"/>
              </a:rPr>
              <a:t>אורך החיים</a:t>
            </a: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 שלו הוא </a:t>
            </a:r>
            <a:r>
              <a:rPr lang="he-IL" b="1" dirty="0">
                <a:latin typeface="Consolas" panose="020B0609020204030204" pitchFamily="49" charset="0"/>
                <a:cs typeface="Calibri" panose="020F0502020204030204"/>
              </a:rPr>
              <a:t>מהרגע בו התוכנית הגיעה אליו לראשונה, ועד סיום הריצה של התוכנית</a:t>
            </a: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משתנים סטטיים מאוחסנים </a:t>
            </a:r>
            <a:r>
              <a:rPr lang="he-IL" b="1" dirty="0">
                <a:latin typeface="Century Schoolbook"/>
                <a:cs typeface="Calibri" panose="020F0502020204030204"/>
              </a:rPr>
              <a:t>בסגמנט המידע המאותחל/לא מאותחל</a:t>
            </a:r>
            <a:r>
              <a:rPr lang="he-IL" dirty="0">
                <a:latin typeface="Century Schoolbook"/>
                <a:cs typeface="Calibri" panose="020F0502020204030204"/>
              </a:rPr>
              <a:t>, בהתאם למצב האם הם מאותחלים/לא מאותחלים בעת הגדרתם.</a:t>
            </a:r>
            <a:endParaRPr lang="he-IL" b="1" dirty="0">
              <a:latin typeface="Century Schoolbook"/>
              <a:cs typeface="Calibri" panose="020F0502020204030204"/>
            </a:endParaRPr>
          </a:p>
          <a:p>
            <a:pPr marL="0" indent="0" algn="r" rtl="1">
              <a:lnSpc>
                <a:spcPct val="100000"/>
              </a:lnSpc>
              <a:buNone/>
            </a:pPr>
            <a:endParaRPr lang="he-IL" dirty="0">
              <a:latin typeface="Century Schoolbook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0352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en-US" sz="6000" dirty="0" err="1">
                <a:latin typeface="Century Schoolbook" panose="02040604050505020304" pitchFamily="18" charset="0"/>
                <a:cs typeface="Calibri Light"/>
              </a:rPr>
              <a:t>משתנים</a:t>
            </a:r>
            <a:r>
              <a:rPr lang="he-IL" sz="6000" dirty="0">
                <a:latin typeface="Century Schoolbook" panose="02040604050505020304" pitchFamily="18" charset="0"/>
                <a:cs typeface="Calibri Light"/>
              </a:rPr>
              <a:t> - מבוא</a:t>
            </a:r>
            <a:endParaRPr lang="en-US" dirty="0">
              <a:latin typeface="Century Schoolbook" panose="02040604050505020304" pitchFamily="18" charset="0"/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5"/>
            <a:ext cx="10512862" cy="3482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en-US" dirty="0" err="1">
                <a:cs typeface="Calibri" panose="020F0502020204030204"/>
              </a:rPr>
              <a:t>משתנים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הם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עצמים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שמוגדרים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בתוכנית</a:t>
            </a:r>
            <a:r>
              <a:rPr lang="en-US" dirty="0">
                <a:cs typeface="Calibri" panose="020F0502020204030204"/>
              </a:rPr>
              <a:t> ,</a:t>
            </a:r>
            <a:r>
              <a:rPr lang="en-US" dirty="0" err="1">
                <a:cs typeface="Calibri" panose="020F0502020204030204"/>
              </a:rPr>
              <a:t>ותפקידם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לאחסן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מידע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en-US" dirty="0" err="1">
                <a:cs typeface="Calibri" panose="020F0502020204030204"/>
              </a:rPr>
              <a:t>לכל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משתנה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יש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שם</a:t>
            </a:r>
            <a:r>
              <a:rPr lang="he-IL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טיפוס</a:t>
            </a:r>
            <a:r>
              <a:rPr lang="he-IL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ערך</a:t>
            </a:r>
            <a:r>
              <a:rPr lang="he-IL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וכתובת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שמשוייכת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אליו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lvl="1" algn="r" rtl="1">
              <a:lnSpc>
                <a:spcPct val="100000"/>
              </a:lnSpc>
            </a:pPr>
            <a:r>
              <a:rPr lang="en-US" sz="2800" dirty="0" err="1">
                <a:cs typeface="Calibri" panose="020F0502020204030204"/>
              </a:rPr>
              <a:t>התוכנית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מזהה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את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המשתנה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לפי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השם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שלו</a:t>
            </a:r>
            <a:r>
              <a:rPr lang="en-US" sz="2800" dirty="0">
                <a:cs typeface="Calibri" panose="020F0502020204030204"/>
              </a:rPr>
              <a:t>,</a:t>
            </a:r>
          </a:p>
          <a:p>
            <a:pPr lvl="1" algn="r" rtl="1">
              <a:lnSpc>
                <a:spcPct val="100000"/>
              </a:lnSpc>
            </a:pPr>
            <a:r>
              <a:rPr lang="en-US" sz="2800" dirty="0" err="1">
                <a:cs typeface="Calibri" panose="020F0502020204030204"/>
              </a:rPr>
              <a:t>הטיפוס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של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המשתנה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קובע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איזה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מידע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המשתנה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יכול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לאחסן</a:t>
            </a:r>
            <a:r>
              <a:rPr lang="en-US" sz="2800" dirty="0">
                <a:cs typeface="Calibri" panose="020F0502020204030204"/>
              </a:rPr>
              <a:t>,</a:t>
            </a:r>
          </a:p>
          <a:p>
            <a:pPr lvl="1" algn="r" rtl="1">
              <a:lnSpc>
                <a:spcPct val="100000"/>
              </a:lnSpc>
            </a:pPr>
            <a:r>
              <a:rPr lang="en-US" sz="2800" dirty="0" err="1">
                <a:cs typeface="Calibri" panose="020F0502020204030204"/>
              </a:rPr>
              <a:t>הערך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של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המשתנה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הוא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המידע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שמאוחסן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בו</a:t>
            </a:r>
            <a:r>
              <a:rPr lang="en-US" sz="2800" dirty="0">
                <a:cs typeface="Calibri" panose="020F0502020204030204"/>
              </a:rPr>
              <a:t>,</a:t>
            </a:r>
          </a:p>
          <a:p>
            <a:pPr lvl="1" algn="r" rtl="1">
              <a:lnSpc>
                <a:spcPct val="100000"/>
              </a:lnSpc>
            </a:pPr>
            <a:r>
              <a:rPr lang="en-US" sz="2800" dirty="0" err="1">
                <a:cs typeface="Calibri" panose="020F0502020204030204"/>
              </a:rPr>
              <a:t>הכתובת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שמשוייכת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למשתנה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היא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כתובת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התא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הראשון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בבלוק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הזיכרון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אותו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ממלא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הערך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של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המשתנה</a:t>
            </a:r>
            <a:r>
              <a:rPr lang="en-US" sz="2800" dirty="0"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500">
        <p:fade/>
      </p:transition>
    </mc:Choice>
    <mc:Fallback xmlns="">
      <p:transition spd="med" advClick="0" advTm="15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>
              <a:spcBef>
                <a:spcPts val="0"/>
              </a:spcBef>
            </a:pPr>
            <a:r>
              <a:rPr lang="he-IL" sz="6000" dirty="0">
                <a:cs typeface="Calibri Light"/>
              </a:rPr>
              <a:t>משתנים סטטיים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4"/>
            <a:ext cx="10512862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משתנה סטטי מתחיל להתקיים כאשר התוכנית מגיעה לראשונה להגדרה שלו.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המשתנה יהיה נגיש בסקופ שלו, אך כאשר התוכנית תצא מהסקופ הזה, הוא ימשיך להתקיים, וישמור על הערך האחרון שהיה לו.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אם התוכנית תחזור לסקופ הזה (למשל, אם הייתה קריאה חוזרת לפונקציה שהמשתנה הוגדר בה), ניתן יהיה לגשת למשתנה ולשנות אותו שוב. בכל מקרה, המשתנה ימשיך להתקיים עד סוף התוכנית.</a:t>
            </a:r>
          </a:p>
        </p:txBody>
      </p:sp>
    </p:spTree>
    <p:extLst>
      <p:ext uri="{BB962C8B-B14F-4D97-AF65-F5344CB8AC3E}">
        <p14:creationId xmlns:p14="http://schemas.microsoft.com/office/powerpoint/2010/main" val="129384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>
              <a:spcBef>
                <a:spcPts val="0"/>
              </a:spcBef>
            </a:pPr>
            <a:r>
              <a:rPr lang="he-IL" sz="6000" dirty="0">
                <a:cs typeface="Calibri Light"/>
              </a:rPr>
              <a:t>משתנים סטטיים - דוגמה</a:t>
            </a:r>
            <a:endParaRPr lang="en-US" dirty="0"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DF549-6B50-6D7A-E763-399AAB99EAE2}"/>
              </a:ext>
            </a:extLst>
          </p:cNvPr>
          <p:cNvSpPr txBox="1"/>
          <p:nvPr/>
        </p:nvSpPr>
        <p:spPr>
          <a:xfrm>
            <a:off x="2073395" y="1791277"/>
            <a:ext cx="7806397" cy="15696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FFFFFF"/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local_static_variable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Clr>
                <a:srgbClr val="FFFFFF"/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Clr>
                <a:srgbClr val="FFFFFF"/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static_int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Clr>
                <a:srgbClr val="FFFFFF"/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ADDRESS of `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static_int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 is: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static_int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Clr>
                <a:srgbClr val="FFFFFF"/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VALUE of `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static_int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 is: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static_int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Clr>
                <a:srgbClr val="FFFFFF"/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755D2-520A-F933-1465-A1EAF323A9C2}"/>
              </a:ext>
            </a:extLst>
          </p:cNvPr>
          <p:cNvSpPr txBox="1"/>
          <p:nvPr/>
        </p:nvSpPr>
        <p:spPr>
          <a:xfrm>
            <a:off x="837983" y="3830856"/>
            <a:ext cx="3639750" cy="2554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 startAt="11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11"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 startAt="11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11"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11"/>
            </a:pP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local_static_variable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11"/>
            </a:pP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local_static_variable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11"/>
            </a:pP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local_static_variable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 startAt="11"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11"/>
            </a:pP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11"/>
            </a:pP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33F8E0-4167-8D09-784A-485767D3CA45}"/>
              </a:ext>
            </a:extLst>
          </p:cNvPr>
          <p:cNvSpPr txBox="1"/>
          <p:nvPr/>
        </p:nvSpPr>
        <p:spPr>
          <a:xfrm>
            <a:off x="5976594" y="4200187"/>
            <a:ext cx="5374248" cy="1815882"/>
          </a:xfrm>
          <a:prstGeom prst="rect">
            <a:avLst/>
          </a:prstGeom>
          <a:noFill/>
          <a:ln w="28575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user@cs</a:t>
            </a:r>
            <a:r>
              <a:rPr lang="en-US" sz="1600" dirty="0">
                <a:latin typeface="Consolas" panose="020B0609020204030204" pitchFamily="49" charset="0"/>
              </a:rPr>
              <a:t>:~/</a:t>
            </a:r>
            <a:r>
              <a:rPr lang="en-US" sz="1600" dirty="0" err="1">
                <a:latin typeface="Consolas" panose="020B0609020204030204" pitchFamily="49" charset="0"/>
              </a:rPr>
              <a:t>Variables_and_Memory</a:t>
            </a:r>
            <a:r>
              <a:rPr lang="en-US" sz="1600" dirty="0">
                <a:latin typeface="Consolas" panose="020B0609020204030204" pitchFamily="49" charset="0"/>
              </a:rPr>
              <a:t>$ ./out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 ADDRESS of `</a:t>
            </a:r>
            <a:r>
              <a:rPr lang="en-US" sz="1600" dirty="0" err="1">
                <a:latin typeface="Consolas" panose="020B0609020204030204" pitchFamily="49" charset="0"/>
              </a:rPr>
              <a:t>static_int</a:t>
            </a:r>
            <a:r>
              <a:rPr lang="en-US" sz="1600" dirty="0">
                <a:latin typeface="Consolas" panose="020B0609020204030204" pitchFamily="49" charset="0"/>
              </a:rPr>
              <a:t>` is: 0x55eaf0701014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 VALUE of `</a:t>
            </a:r>
            <a:r>
              <a:rPr lang="en-US" sz="1600" dirty="0" err="1">
                <a:latin typeface="Consolas" panose="020B0609020204030204" pitchFamily="49" charset="0"/>
              </a:rPr>
              <a:t>static_int</a:t>
            </a:r>
            <a:r>
              <a:rPr lang="en-US" sz="1600" dirty="0">
                <a:latin typeface="Consolas" panose="020B0609020204030204" pitchFamily="49" charset="0"/>
              </a:rPr>
              <a:t>` is:   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 ADDRESS of `</a:t>
            </a:r>
            <a:r>
              <a:rPr lang="en-US" sz="1600" dirty="0" err="1">
                <a:latin typeface="Consolas" panose="020B0609020204030204" pitchFamily="49" charset="0"/>
              </a:rPr>
              <a:t>static_int</a:t>
            </a:r>
            <a:r>
              <a:rPr lang="en-US" sz="1600" dirty="0">
                <a:latin typeface="Consolas" panose="020B0609020204030204" pitchFamily="49" charset="0"/>
              </a:rPr>
              <a:t>` is: 0x55eaf0701014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 VALUE of `</a:t>
            </a:r>
            <a:r>
              <a:rPr lang="en-US" sz="1600" dirty="0" err="1">
                <a:latin typeface="Consolas" panose="020B0609020204030204" pitchFamily="49" charset="0"/>
              </a:rPr>
              <a:t>static_int</a:t>
            </a:r>
            <a:r>
              <a:rPr lang="en-US" sz="1600" dirty="0">
                <a:latin typeface="Consolas" panose="020B0609020204030204" pitchFamily="49" charset="0"/>
              </a:rPr>
              <a:t>` is:  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 ADDRESS of `</a:t>
            </a:r>
            <a:r>
              <a:rPr lang="en-US" sz="1600" dirty="0" err="1">
                <a:latin typeface="Consolas" panose="020B0609020204030204" pitchFamily="49" charset="0"/>
              </a:rPr>
              <a:t>static_int</a:t>
            </a:r>
            <a:r>
              <a:rPr lang="en-US" sz="1600" dirty="0">
                <a:latin typeface="Consolas" panose="020B0609020204030204" pitchFamily="49" charset="0"/>
              </a:rPr>
              <a:t>` is: 0x55eaf0701014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 VALUE of `</a:t>
            </a:r>
            <a:r>
              <a:rPr lang="en-US" sz="1600" dirty="0" err="1">
                <a:latin typeface="Consolas" panose="020B0609020204030204" pitchFamily="49" charset="0"/>
              </a:rPr>
              <a:t>static_int</a:t>
            </a:r>
            <a:r>
              <a:rPr lang="en-US" sz="1600" dirty="0">
                <a:latin typeface="Consolas" panose="020B0609020204030204" pitchFamily="49" charset="0"/>
              </a:rPr>
              <a:t>` is:  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A7112C-3C2E-264C-CAA2-A98464841EDA}"/>
              </a:ext>
            </a:extLst>
          </p:cNvPr>
          <p:cNvCxnSpPr>
            <a:cxnSpLocks/>
          </p:cNvCxnSpPr>
          <p:nvPr/>
        </p:nvCxnSpPr>
        <p:spPr>
          <a:xfrm>
            <a:off x="5045650" y="5108128"/>
            <a:ext cx="5326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6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>
              <a:spcBef>
                <a:spcPts val="0"/>
              </a:spcBef>
            </a:pPr>
            <a:r>
              <a:rPr lang="he-IL" sz="6000" dirty="0">
                <a:cs typeface="Calibri Light"/>
              </a:rPr>
              <a:t>משתנים קבועים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4"/>
            <a:ext cx="10512862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משתנה קבוע הוא משתנה שערכו מאותחל פעם אחת, </a:t>
            </a:r>
            <a:r>
              <a:rPr lang="he-IL" b="1" dirty="0">
                <a:latin typeface="Century Schoolbook"/>
                <a:cs typeface="Calibri" panose="020F0502020204030204"/>
              </a:rPr>
              <a:t>ולא יכול להשתנות עוד</a:t>
            </a:r>
            <a:r>
              <a:rPr lang="he-IL" dirty="0">
                <a:latin typeface="Century Schoolbook"/>
                <a:cs typeface="Calibri" panose="020F0502020204030204"/>
              </a:rPr>
              <a:t>. משתנה קבוע יכול להיות מקומי או גלובלי.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למעשה, המילה "משתנה" בהקשר הזה היא מעט לא מדויקת (כי ערכו לא משתנה), אבל מבחינת השפה, זהו משתנה </a:t>
            </a:r>
            <a:r>
              <a:rPr lang="en-US" dirty="0">
                <a:latin typeface="Consolas" panose="020B0609020204030204" pitchFamily="49" charset="0"/>
                <a:cs typeface="Calibri" panose="020F0502020204030204"/>
              </a:rPr>
              <a:t>(variable)</a:t>
            </a:r>
            <a:r>
              <a:rPr lang="he-IL" dirty="0">
                <a:latin typeface="Century Schoolbook"/>
                <a:cs typeface="Calibri" panose="020F0502020204030204"/>
              </a:rPr>
              <a:t> לכל דבר.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משתנה קבוע חייב להיות </a:t>
            </a:r>
            <a:r>
              <a:rPr lang="he-IL" b="1" dirty="0">
                <a:latin typeface="Century Schoolbook"/>
                <a:cs typeface="Calibri" panose="020F0502020204030204"/>
              </a:rPr>
              <a:t>מאותחל בעת הגדרתו</a:t>
            </a:r>
            <a:r>
              <a:rPr lang="he-IL" dirty="0">
                <a:latin typeface="Century Schoolbook"/>
                <a:cs typeface="Calibri" panose="020F0502020204030204"/>
              </a:rPr>
              <a:t>, וכאמור, </a:t>
            </a:r>
            <a:r>
              <a:rPr lang="he-IL" b="1" dirty="0">
                <a:latin typeface="Century Schoolbook"/>
                <a:cs typeface="Calibri" panose="020F0502020204030204"/>
              </a:rPr>
              <a:t>לא יכול להשתנות שוב</a:t>
            </a:r>
            <a:r>
              <a:rPr lang="he-IL" dirty="0">
                <a:latin typeface="Century Schoolbook"/>
                <a:cs typeface="Calibri" panose="020F0502020204030204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ערכם של משתנים קבועים מאוחסן </a:t>
            </a:r>
            <a:r>
              <a:rPr lang="he-IL" b="1" dirty="0">
                <a:latin typeface="Century Schoolbook"/>
                <a:cs typeface="Calibri" panose="020F0502020204030204"/>
              </a:rPr>
              <a:t>בסגמנט המידע המאותחל</a:t>
            </a:r>
            <a:r>
              <a:rPr lang="he-IL" dirty="0">
                <a:latin typeface="Century Schoolbook"/>
                <a:cs typeface="Calibri" panose="020F0502020204030204"/>
              </a:rPr>
              <a:t>, בחלק </a:t>
            </a:r>
            <a:r>
              <a:rPr lang="he-IL" b="1" dirty="0">
                <a:latin typeface="Century Schoolbook"/>
                <a:cs typeface="Calibri" panose="020F0502020204030204"/>
              </a:rPr>
              <a:t>לקריאה בלבד</a:t>
            </a:r>
            <a:r>
              <a:rPr lang="he-IL" dirty="0">
                <a:latin typeface="Century Schoolbook"/>
                <a:cs typeface="Calibri" panose="020F0502020204030204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משתנה קבוע מוגדר עם הסינטקס הבא: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&lt;type name&gt;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var name&gt;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value&gt;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2733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9024F9-C0CF-F037-B6EE-2CB3B7684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2234676"/>
            <a:ext cx="9141619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1">
              <a:spcBef>
                <a:spcPts val="0"/>
              </a:spcBef>
            </a:pPr>
            <a:r>
              <a:rPr lang="he-IL" sz="9600" dirty="0">
                <a:solidFill>
                  <a:srgbClr val="FFFFFF"/>
                </a:solidFill>
                <a:cs typeface="Calibri Light"/>
              </a:rPr>
              <a:t>תודה על הצפייה!</a:t>
            </a:r>
            <a:endParaRPr lang="en-US" sz="9600" dirty="0">
              <a:solidFill>
                <a:srgbClr val="FFFFFF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4418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9024F9-C0CF-F037-B6EE-2CB3B7684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2" y="1041400"/>
            <a:ext cx="9141619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1">
              <a:spcBef>
                <a:spcPts val="0"/>
              </a:spcBef>
            </a:pPr>
            <a:r>
              <a:rPr lang="he-IL" sz="9600" dirty="0">
                <a:solidFill>
                  <a:srgbClr val="FFFFFF"/>
                </a:solidFill>
                <a:cs typeface="Calibri Light"/>
              </a:rPr>
              <a:t>הנושא הבא:</a:t>
            </a:r>
            <a:endParaRPr lang="en-US" sz="67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CFE8C3F-4BD0-2177-2C2E-E7087802D681}"/>
              </a:ext>
            </a:extLst>
          </p:cNvPr>
          <p:cNvSpPr txBox="1">
            <a:spLocks/>
          </p:cNvSpPr>
          <p:nvPr/>
        </p:nvSpPr>
        <p:spPr>
          <a:xfrm>
            <a:off x="837980" y="2916424"/>
            <a:ext cx="10512862" cy="10251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58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5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16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774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032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290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548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807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065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>
              <a:lnSpc>
                <a:spcPct val="100000"/>
              </a:lnSpc>
            </a:pPr>
            <a:r>
              <a:rPr lang="he-IL" sz="6000" dirty="0">
                <a:latin typeface="Century Schoolbook"/>
                <a:cs typeface="Calibri" panose="020F0502020204030204"/>
              </a:rPr>
              <a:t>מצביעים והקצאה דינאמית</a:t>
            </a:r>
            <a:endParaRPr lang="he-IL" sz="6000" b="1" dirty="0">
              <a:latin typeface="Century Schoolbook"/>
              <a:cs typeface="Calibri" panose="020F0502020204030204"/>
            </a:endParaRPr>
          </a:p>
          <a:p>
            <a:pPr algn="r" rtl="1">
              <a:lnSpc>
                <a:spcPct val="100000"/>
              </a:lnSpc>
            </a:pPr>
            <a:endParaRPr lang="he-IL" dirty="0">
              <a:latin typeface="Century Schoolbook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2158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CFE8C3F-4BD0-2177-2C2E-E7087802D681}"/>
              </a:ext>
            </a:extLst>
          </p:cNvPr>
          <p:cNvSpPr txBox="1">
            <a:spLocks/>
          </p:cNvSpPr>
          <p:nvPr/>
        </p:nvSpPr>
        <p:spPr>
          <a:xfrm>
            <a:off x="837981" y="3105834"/>
            <a:ext cx="10512862" cy="646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58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5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16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774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032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290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548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807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065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>
              <a:lnSpc>
                <a:spcPct val="100000"/>
              </a:lnSpc>
            </a:pPr>
            <a:r>
              <a:rPr lang="he-IL" sz="3200" dirty="0">
                <a:latin typeface="Century Schoolbook"/>
                <a:cs typeface="Calibri" panose="020F0502020204030204"/>
              </a:rPr>
              <a:t>כל דוגמאות הקוד ועוד </a:t>
            </a:r>
            <a:r>
              <a:rPr lang="he-IL" sz="3200" dirty="0" err="1">
                <a:latin typeface="Century Schoolbook"/>
                <a:cs typeface="Calibri" panose="020F0502020204030204"/>
              </a:rPr>
              <a:t>ברפוזיטורי</a:t>
            </a:r>
            <a:r>
              <a:rPr lang="he-IL" sz="3200" dirty="0">
                <a:latin typeface="Century Schoolbook"/>
                <a:cs typeface="Calibri" panose="020F0502020204030204"/>
              </a:rPr>
              <a:t> של </a:t>
            </a:r>
            <a:r>
              <a:rPr lang="he-IL" sz="3200" dirty="0" err="1">
                <a:latin typeface="Century Schoolbook"/>
                <a:cs typeface="Calibri" panose="020F0502020204030204"/>
              </a:rPr>
              <a:t>הפלייליסט</a:t>
            </a:r>
            <a:r>
              <a:rPr lang="he-IL" sz="3200" dirty="0">
                <a:latin typeface="Century Schoolbook"/>
                <a:cs typeface="Calibri" panose="020F0502020204030204"/>
              </a:rPr>
              <a:t> </a:t>
            </a:r>
            <a:r>
              <a:rPr lang="he-IL" sz="3200" dirty="0" err="1">
                <a:latin typeface="Century Schoolbook"/>
                <a:cs typeface="Calibri" panose="020F0502020204030204"/>
              </a:rPr>
              <a:t>בגיטהאב</a:t>
            </a:r>
            <a:r>
              <a:rPr lang="he-IL" sz="3200" dirty="0">
                <a:latin typeface="Century Schoolbook"/>
                <a:cs typeface="Calibri" panose="020F0502020204030204"/>
              </a:rPr>
              <a:t>, בתיאור.</a:t>
            </a:r>
          </a:p>
          <a:p>
            <a:pPr algn="r" rtl="1">
              <a:lnSpc>
                <a:spcPct val="100000"/>
              </a:lnSpc>
            </a:pPr>
            <a:endParaRPr lang="he-IL" sz="3200" dirty="0">
              <a:latin typeface="Century Schoolbook"/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6786F-2D80-424A-627F-E8EB2DBF2157}"/>
              </a:ext>
            </a:extLst>
          </p:cNvPr>
          <p:cNvSpPr txBox="1"/>
          <p:nvPr/>
        </p:nvSpPr>
        <p:spPr>
          <a:xfrm>
            <a:off x="1770467" y="6211669"/>
            <a:ext cx="864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800" dirty="0">
                <a:latin typeface="Century Schoolbook"/>
                <a:cs typeface="Calibri" panose="020F0502020204030204"/>
              </a:rPr>
              <a:t>*סרטון זה הוא ברשות הציבור, מותר ורצוי להציג ולהפיץ אותו באופן חופשי. מידע על זכויות יוצרים לכל תוכן שהוא שמופיע בסרטון זה, נמצא בתיאור.</a:t>
            </a:r>
          </a:p>
        </p:txBody>
      </p:sp>
    </p:spTree>
    <p:extLst>
      <p:ext uri="{BB962C8B-B14F-4D97-AF65-F5344CB8AC3E}">
        <p14:creationId xmlns:p14="http://schemas.microsoft.com/office/powerpoint/2010/main" val="233218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en-US" sz="6000" dirty="0" err="1">
                <a:cs typeface="Calibri Light"/>
              </a:rPr>
              <a:t>משתנים</a:t>
            </a:r>
            <a:r>
              <a:rPr lang="he-IL" sz="6000" dirty="0">
                <a:cs typeface="Calibri Light"/>
              </a:rPr>
              <a:t> – סינטקס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4"/>
            <a:ext cx="10512862" cy="438663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משתנה מוגדר באמצעות הסינטקס הבא: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&lt;type&gt;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&lt;variable name&gt;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והחל מתקן 99</a:t>
            </a:r>
            <a:r>
              <a:rPr lang="en-US" dirty="0">
                <a:latin typeface="Century Schoolbook"/>
                <a:cs typeface="Calibri" panose="020F0502020204030204"/>
              </a:rPr>
              <a:t>C</a:t>
            </a:r>
            <a:r>
              <a:rPr lang="he-IL" dirty="0">
                <a:latin typeface="Century Schoolbook"/>
                <a:cs typeface="Calibri" panose="020F0502020204030204"/>
              </a:rPr>
              <a:t> אפשר להשים ערך למשתנה בזמן ההגדרה: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&lt;type&gt;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&lt;variable name&gt; </a:t>
            </a:r>
            <a:r>
              <a:rPr lang="en-US" dirty="0">
                <a:latin typeface="Consolas" panose="020B0609020204030204" pitchFamily="49" charset="0"/>
                <a:cs typeface="Calibri" panose="020F0502020204030204"/>
              </a:rPr>
              <a:t>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  <a:cs typeface="Calibri" panose="020F0502020204030204"/>
              </a:rPr>
              <a:t>&lt;value&gt;</a:t>
            </a:r>
            <a:r>
              <a:rPr lang="en-US" dirty="0">
                <a:latin typeface="Consolas" panose="020B0609020204030204" pitchFamily="49" charset="0"/>
                <a:cs typeface="Calibri" panose="020F0502020204030204"/>
              </a:rPr>
              <a:t>;</a:t>
            </a:r>
          </a:p>
          <a:p>
            <a:pPr marL="0" indent="0" algn="ctr" rtl="1">
              <a:lnSpc>
                <a:spcPct val="100000"/>
              </a:lnSpc>
              <a:buNone/>
            </a:pP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לדוגמה:</a:t>
            </a:r>
            <a:endParaRPr lang="en-US" dirty="0">
              <a:latin typeface="Consolas" panose="020B0609020204030204" pitchFamily="49" charset="0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84.5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he-IL" dirty="0">
              <a:latin typeface="Consolas" panose="020B0609020204030204" pitchFamily="49" charset="0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4122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en-US" sz="6000" dirty="0" err="1">
                <a:cs typeface="Calibri Light"/>
              </a:rPr>
              <a:t>משתנים</a:t>
            </a:r>
            <a:r>
              <a:rPr lang="he-IL" sz="6000" dirty="0">
                <a:cs typeface="Calibri Light"/>
              </a:rPr>
              <a:t> – טיפוסי נתונים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4"/>
            <a:ext cx="10512862" cy="4386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לכל משתנה יש </a:t>
            </a:r>
            <a:r>
              <a:rPr lang="he-IL" b="1" dirty="0">
                <a:latin typeface="Century Schoolbook"/>
                <a:cs typeface="Calibri" panose="020F0502020204030204"/>
              </a:rPr>
              <a:t>טיפוס</a:t>
            </a:r>
            <a:r>
              <a:rPr lang="he-IL" dirty="0">
                <a:latin typeface="Century Schoolbook"/>
                <a:cs typeface="Calibri" panose="020F0502020204030204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טיפוס נתונים מתאר איזה </a:t>
            </a:r>
            <a:r>
              <a:rPr lang="he-IL" b="1" dirty="0">
                <a:latin typeface="Century Schoolbook"/>
                <a:cs typeface="Calibri" panose="020F0502020204030204"/>
              </a:rPr>
              <a:t>סוג</a:t>
            </a:r>
            <a:r>
              <a:rPr lang="he-IL" dirty="0">
                <a:latin typeface="Century Schoolbook"/>
                <a:cs typeface="Calibri" panose="020F0502020204030204"/>
              </a:rPr>
              <a:t> של מידע יכול משתנה מהטיפוס להכיל.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יש מספר טיפוסי נתונים "פרימיטיביים" שמוגדרים בשפת-</a:t>
            </a:r>
            <a:r>
              <a:rPr lang="en-US" dirty="0">
                <a:latin typeface="Century Schoolbook"/>
                <a:cs typeface="Calibri" panose="020F0502020204030204"/>
              </a:rPr>
              <a:t>C</a:t>
            </a:r>
            <a:r>
              <a:rPr lang="he-IL" dirty="0">
                <a:latin typeface="Century Schoolbook"/>
                <a:cs typeface="Calibri" panose="020F0502020204030204"/>
              </a:rPr>
              <a:t>, בין היתר:</a:t>
            </a:r>
          </a:p>
          <a:p>
            <a:pPr>
              <a:lnSpc>
                <a:spcPct val="100000"/>
              </a:lnSpc>
            </a:pP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anose="020F0502020204030204"/>
              </a:rPr>
              <a:t>int </a:t>
            </a:r>
            <a:r>
              <a:rPr lang="en-US" dirty="0">
                <a:latin typeface="Century Schoolbook"/>
                <a:cs typeface="Calibri" panose="020F0502020204030204"/>
              </a:rPr>
              <a:t>: </a:t>
            </a:r>
            <a:r>
              <a:rPr lang="he-IL" dirty="0">
                <a:latin typeface="Century Schoolbook"/>
                <a:cs typeface="Calibri" panose="020F0502020204030204"/>
              </a:rPr>
              <a:t>מספרים שלמים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  <a:cs typeface="Calibri" panose="020F0502020204030204"/>
              </a:rPr>
              <a:t>float</a:t>
            </a:r>
            <a:r>
              <a:rPr lang="en-US" dirty="0">
                <a:latin typeface="Century Schoolbook"/>
                <a:cs typeface="Calibri" panose="020F0502020204030204"/>
              </a:rPr>
              <a:t> : </a:t>
            </a:r>
            <a:r>
              <a:rPr lang="he-IL" dirty="0">
                <a:latin typeface="Century Schoolbook"/>
                <a:cs typeface="Calibri" panose="020F0502020204030204"/>
              </a:rPr>
              <a:t>מספרים ממשיים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  <a:cs typeface="Calibri" panose="020F0502020204030204"/>
              </a:rPr>
              <a:t>char</a:t>
            </a:r>
            <a:r>
              <a:rPr lang="en-US" dirty="0">
                <a:latin typeface="Century Schoolbook"/>
                <a:cs typeface="Calibri" panose="020F0502020204030204"/>
              </a:rPr>
              <a:t> : ASCII</a:t>
            </a:r>
            <a:r>
              <a:rPr lang="he-IL" dirty="0">
                <a:latin typeface="Century Schoolbook"/>
                <a:cs typeface="Calibri" panose="020F0502020204030204"/>
              </a:rPr>
              <a:t>ערכים מספריים קטנים, משמש בין היתר לאחסון תווים בקידוד </a:t>
            </a:r>
          </a:p>
          <a:p>
            <a:pPr>
              <a:lnSpc>
                <a:spcPct val="100000"/>
              </a:lnSpc>
            </a:pPr>
            <a:r>
              <a:rPr lang="he-IL" dirty="0" err="1">
                <a:latin typeface="Century Schoolbook"/>
                <a:cs typeface="Calibri" panose="020F0502020204030204"/>
              </a:rPr>
              <a:t>וכו</a:t>
            </a:r>
            <a:r>
              <a:rPr lang="he-IL" dirty="0">
                <a:latin typeface="Century Schoolbook"/>
                <a:cs typeface="Calibri" panose="020F0502020204030204"/>
              </a:rPr>
              <a:t>'...</a:t>
            </a:r>
            <a:endParaRPr lang="en-US" dirty="0">
              <a:latin typeface="Century Schoolbook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2317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3000">
        <p:fade/>
      </p:transition>
    </mc:Choice>
    <mc:Fallback xmlns="">
      <p:transition spd="med" advClick="0" advTm="1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7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6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en-US" sz="6000" dirty="0" err="1">
                <a:cs typeface="Calibri Light"/>
              </a:rPr>
              <a:t>משתנים</a:t>
            </a:r>
            <a:r>
              <a:rPr lang="he-IL" sz="6000" dirty="0">
                <a:cs typeface="Calibri Light"/>
              </a:rPr>
              <a:t> – גודל של טיפוס נתונים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5"/>
            <a:ext cx="10512862" cy="34821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en-US" dirty="0" err="1">
                <a:cs typeface="Calibri" panose="020F0502020204030204"/>
              </a:rPr>
              <a:t>לכל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טיפוס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מידע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יש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b="1" dirty="0" err="1">
                <a:cs typeface="Calibri" panose="020F0502020204030204"/>
              </a:rPr>
              <a:t>גודל</a:t>
            </a:r>
            <a:r>
              <a:rPr lang="en-US" b="1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מוגדר</a:t>
            </a:r>
            <a:r>
              <a:rPr lang="he-IL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בבתי</a:t>
            </a:r>
            <a:r>
              <a:rPr lang="he-IL" dirty="0">
                <a:cs typeface="Calibri" panose="020F0502020204030204"/>
              </a:rPr>
              <a:t>ם.</a:t>
            </a:r>
            <a:endParaRPr lang="en-US" dirty="0"/>
          </a:p>
          <a:p>
            <a:pPr marL="0" indent="0" algn="r" rtl="1">
              <a:lnSpc>
                <a:spcPct val="100000"/>
              </a:lnSpc>
              <a:buNone/>
            </a:pPr>
            <a:r>
              <a:rPr lang="en-US" dirty="0" err="1">
                <a:cs typeface="Calibri"/>
              </a:rPr>
              <a:t>ערך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של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משתנה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מטיפוס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מסויים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יתפוס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מספר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בתים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בזיכרון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כגודל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טיפוס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המשתנה</a:t>
            </a:r>
            <a:r>
              <a:rPr lang="en-US" dirty="0">
                <a:cs typeface="Calibri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en-US" dirty="0" err="1">
                <a:cs typeface="Calibri" panose="020F0502020204030204"/>
              </a:rPr>
              <a:t>הגדלים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של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טיפוסי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המידע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הפרימיטיביים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הם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תלויי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קומפיילר</a:t>
            </a:r>
            <a:r>
              <a:rPr lang="he-IL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אבל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לחלקם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מוגדר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גודל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מינימאלי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במפרט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השפה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en-US" dirty="0" err="1">
                <a:cs typeface="Calibri" panose="020F0502020204030204"/>
              </a:rPr>
              <a:t>ניתן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למצוא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את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הגודל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של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טיפוס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מסויים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על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ידי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שימוש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באופרטור</a:t>
            </a:r>
            <a:r>
              <a:rPr lang="en-US" dirty="0">
                <a:cs typeface="Calibri" panose="020F0502020204030204"/>
              </a:rPr>
              <a:t>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latin typeface="Century Schoolbook"/>
                <a:cs typeface="Calibri" panose="020F0502020204030204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sizeof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&lt;type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name&gt;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i="1" dirty="0">
              <a:latin typeface="Consolas" panose="020B0609020204030204" pitchFamily="49" charset="0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728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1000">
        <p:fade/>
      </p:transition>
    </mc:Choice>
    <mc:Fallback xmlns="">
      <p:transition spd="med" advClick="0" advTm="1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en-US" sz="6000" dirty="0" err="1">
                <a:cs typeface="Calibri Light"/>
              </a:rPr>
              <a:t>משתנים</a:t>
            </a:r>
            <a:r>
              <a:rPr lang="he-IL" sz="6000" dirty="0">
                <a:cs typeface="Calibri Light"/>
              </a:rPr>
              <a:t> – גודל של טיפוס נתונים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5"/>
            <a:ext cx="10512862" cy="5596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" dirty="0">
                <a:cs typeface="Calibri" panose="020F0502020204030204"/>
              </a:rPr>
              <a:t>כמה גדלים (בבתים) של טיפוסים לדוגמה: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27B5C65-05FC-49F9-817D-BE4550C04AD6}"/>
              </a:ext>
            </a:extLst>
          </p:cNvPr>
          <p:cNvSpPr txBox="1">
            <a:spLocks/>
          </p:cNvSpPr>
          <p:nvPr/>
        </p:nvSpPr>
        <p:spPr>
          <a:xfrm>
            <a:off x="346363" y="2385321"/>
            <a:ext cx="4891596" cy="3598332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CCCCC"/>
              </a:buClr>
              <a:buFont typeface="+mj-lt"/>
              <a:buAutoNum type="arabicPeriod"/>
            </a:pP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type sizes: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Clr>
                <a:srgbClr val="CCCCCC"/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20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20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%lu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Clr>
                <a:srgbClr val="CCCCCC"/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int: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20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%lu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Clr>
                <a:srgbClr val="CCCCCC"/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20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20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%lu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Clr>
                <a:srgbClr val="CCCCCC"/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20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20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%lu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indent="-457200">
              <a:buClr>
                <a:srgbClr val="CCCCCC"/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457200" indent="-457200">
              <a:buClr>
                <a:srgbClr val="CCCCCC"/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457200" indent="-457200">
              <a:buClr>
                <a:srgbClr val="CCCCCC"/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457200" indent="-457200">
              <a:buClr>
                <a:srgbClr val="CCCCCC"/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2CA6D-542A-3E1A-7FD8-8A1D7A74C72C}"/>
              </a:ext>
            </a:extLst>
          </p:cNvPr>
          <p:cNvSpPr txBox="1"/>
          <p:nvPr/>
        </p:nvSpPr>
        <p:spPr>
          <a:xfrm>
            <a:off x="6455565" y="3224367"/>
            <a:ext cx="5383213" cy="1920240"/>
          </a:xfrm>
          <a:prstGeom prst="rect">
            <a:avLst/>
          </a:prstGeom>
          <a:noFill/>
          <a:ln w="28575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user@cs</a:t>
            </a:r>
            <a:r>
              <a:rPr lang="en-US" sz="2000" dirty="0">
                <a:latin typeface="Consolas" panose="020B0609020204030204" pitchFamily="49" charset="0"/>
              </a:rPr>
              <a:t>:~/</a:t>
            </a:r>
            <a:r>
              <a:rPr lang="en-US" sz="2000" dirty="0" err="1">
                <a:latin typeface="Consolas" panose="020B0609020204030204" pitchFamily="49" charset="0"/>
              </a:rPr>
              <a:t>Variables_and_Memory</a:t>
            </a:r>
            <a:r>
              <a:rPr lang="en-US" sz="2000" dirty="0">
                <a:latin typeface="Consolas" panose="020B0609020204030204" pitchFamily="49" charset="0"/>
              </a:rPr>
              <a:t>$ ./out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Data type sizes: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    char:   1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    int:    4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    float:  4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    double: 8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4E8BAF-5309-57E4-4380-60DB08E04D8A}"/>
              </a:ext>
            </a:extLst>
          </p:cNvPr>
          <p:cNvCxnSpPr>
            <a:cxnSpLocks/>
          </p:cNvCxnSpPr>
          <p:nvPr/>
        </p:nvCxnSpPr>
        <p:spPr>
          <a:xfrm>
            <a:off x="5599112" y="4184487"/>
            <a:ext cx="4953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4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9000">
        <p:fade/>
      </p:transition>
    </mc:Choice>
    <mc:Fallback xmlns="">
      <p:transition spd="med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en-US" sz="6000" dirty="0" err="1">
                <a:cs typeface="Calibri Light"/>
              </a:rPr>
              <a:t>משתנים</a:t>
            </a:r>
            <a:r>
              <a:rPr lang="he-IL" sz="6000" dirty="0">
                <a:cs typeface="Calibri Light"/>
              </a:rPr>
              <a:t> – כתובת של משתנה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1" y="1820420"/>
            <a:ext cx="10512861" cy="20539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cs typeface="Calibri" panose="020F0502020204030204"/>
              </a:rPr>
              <a:t>לכל משתנה משוייכת </a:t>
            </a:r>
            <a:r>
              <a:rPr lang="he-IL" b="1" dirty="0">
                <a:cs typeface="Calibri" panose="020F0502020204030204"/>
              </a:rPr>
              <a:t>כתובת</a:t>
            </a:r>
            <a:r>
              <a:rPr lang="he-IL" dirty="0">
                <a:cs typeface="Calibri" panose="020F0502020204030204"/>
              </a:rPr>
              <a:t> בזיכרון התוכנית, שהיא כתובת </a:t>
            </a:r>
            <a:r>
              <a:rPr lang="he-IL" b="1" dirty="0">
                <a:cs typeface="Calibri" panose="020F0502020204030204"/>
              </a:rPr>
              <a:t>הבית הראשון</a:t>
            </a:r>
            <a:r>
              <a:rPr lang="he-IL" dirty="0">
                <a:cs typeface="Calibri" panose="020F0502020204030204"/>
              </a:rPr>
              <a:t> בבלוק הזיכרון שערכו של המשתנה ממלא.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cs typeface="Calibri" panose="020F0502020204030204"/>
              </a:rPr>
              <a:t>אפשר להשיג את הכתובת של משתנה באמצעות אופרטור</a:t>
            </a:r>
            <a:r>
              <a:rPr lang="en-US" dirty="0">
                <a:cs typeface="Calibri" panose="020F0502020204030204"/>
              </a:rPr>
              <a:t> </a:t>
            </a:r>
            <a:r>
              <a:rPr lang="he-IL" dirty="0">
                <a:cs typeface="Calibri" panose="020F0502020204030204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anose="020F0502020204030204"/>
              </a:rPr>
              <a:t>‘&amp;’</a:t>
            </a:r>
            <a:r>
              <a:rPr lang="he-IL" dirty="0">
                <a:latin typeface="Consolas" panose="020B0609020204030204" pitchFamily="49" charset="0"/>
                <a:cs typeface="Calibri" panose="020F0502020204030204"/>
              </a:rPr>
              <a:t>.</a:t>
            </a:r>
            <a:endParaRPr lang="he-IL" dirty="0">
              <a:cs typeface="Calibri" panose="020F0502020204030204"/>
            </a:endParaRPr>
          </a:p>
          <a:p>
            <a:pPr marL="0" indent="0" algn="ctr" rtl="1">
              <a:lnSpc>
                <a:spcPct val="100000"/>
              </a:lnSpc>
              <a:buNone/>
            </a:pPr>
            <a:r>
              <a:rPr lang="he-IL" dirty="0">
                <a:cs typeface="Calibri" panose="020F0502020204030204"/>
              </a:rPr>
              <a:t>לדוגמה: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2CA6D-542A-3E1A-7FD8-8A1D7A74C72C}"/>
              </a:ext>
            </a:extLst>
          </p:cNvPr>
          <p:cNvSpPr txBox="1"/>
          <p:nvPr/>
        </p:nvSpPr>
        <p:spPr>
          <a:xfrm>
            <a:off x="6262981" y="4289834"/>
            <a:ext cx="5666174" cy="1754326"/>
          </a:xfrm>
          <a:prstGeom prst="rect">
            <a:avLst/>
          </a:prstGeom>
          <a:noFill/>
          <a:ln w="28575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user@cs</a:t>
            </a:r>
            <a:r>
              <a:rPr lang="en-US" dirty="0">
                <a:latin typeface="Consolas" panose="020B0609020204030204" pitchFamily="49" charset="0"/>
              </a:rPr>
              <a:t>:~/</a:t>
            </a:r>
            <a:r>
              <a:rPr lang="en-US" dirty="0" err="1">
                <a:latin typeface="Consolas" panose="020B0609020204030204" pitchFamily="49" charset="0"/>
              </a:rPr>
              <a:t>Variables_and_Memory</a:t>
            </a:r>
            <a:r>
              <a:rPr lang="en-US" dirty="0">
                <a:latin typeface="Consolas" panose="020B0609020204030204" pitchFamily="49" charset="0"/>
              </a:rPr>
              <a:t>$ ./out</a:t>
            </a:r>
          </a:p>
          <a:p>
            <a:r>
              <a:rPr lang="en-US" dirty="0">
                <a:latin typeface="Consolas" panose="020B0609020204030204" pitchFamily="49" charset="0"/>
              </a:rPr>
              <a:t>Our variable's addresses: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a:      0x7fff73add138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b:      0x7fff73add13c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c:      0x7fff73add137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d:      0x7fff73add140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4E8BAF-5309-57E4-4380-60DB08E04D8A}"/>
              </a:ext>
            </a:extLst>
          </p:cNvPr>
          <p:cNvCxnSpPr>
            <a:cxnSpLocks/>
          </p:cNvCxnSpPr>
          <p:nvPr/>
        </p:nvCxnSpPr>
        <p:spPr>
          <a:xfrm>
            <a:off x="5599111" y="5166997"/>
            <a:ext cx="4953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08C362-54B8-AEC9-DD4F-22660B406E43}"/>
              </a:ext>
            </a:extLst>
          </p:cNvPr>
          <p:cNvSpPr txBox="1"/>
          <p:nvPr/>
        </p:nvSpPr>
        <p:spPr>
          <a:xfrm>
            <a:off x="259670" y="3874336"/>
            <a:ext cx="5093565" cy="25853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"Our 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variable's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addresses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fr-F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fr-F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fr-F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fr-F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fr-F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fr-F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fr-F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fr-F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fr-F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d:</a:t>
            </a:r>
            <a:r>
              <a:rPr lang="fr-F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fr-F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fr-F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1734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2000">
        <p:fade/>
      </p:transition>
    </mc:Choice>
    <mc:Fallback xmlns="">
      <p:transition spd="med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en-US" sz="6000" dirty="0" err="1">
                <a:cs typeface="Calibri Light"/>
              </a:rPr>
              <a:t>משתנים</a:t>
            </a:r>
            <a:r>
              <a:rPr lang="he-IL" sz="6000" dirty="0">
                <a:cs typeface="Calibri Light"/>
              </a:rPr>
              <a:t> – משתנים בזיכרון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7982" y="1825624"/>
            <a:ext cx="10512862" cy="10951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מידע של טיפוס מגודל מסוים, יתפוס בזיכרון מספר בתים כגודל הטיפוס.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dirty="0">
                <a:latin typeface="Century Schoolbook"/>
                <a:cs typeface="Calibri" panose="020F0502020204030204"/>
              </a:rPr>
              <a:t>לדוגמה:</a:t>
            </a:r>
            <a:endParaRPr lang="en-US" dirty="0">
              <a:latin typeface="Century Schoolbook"/>
              <a:cs typeface="Calibri" panose="020F0502020204030204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he-IL" dirty="0">
              <a:latin typeface="Century Schoolbook"/>
              <a:cs typeface="Calibri" panose="020F050202020403020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D14FC8B-F391-B125-D22D-27390157C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49024"/>
              </p:ext>
            </p:extLst>
          </p:nvPr>
        </p:nvGraphicFramePr>
        <p:xfrm>
          <a:off x="837981" y="5528428"/>
          <a:ext cx="1051285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3904320095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814540221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1462407458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534628726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764778506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474845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10100110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10100110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0632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8E957C-9379-7A99-EE07-021CF3229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223972"/>
              </p:ext>
            </p:extLst>
          </p:nvPr>
        </p:nvGraphicFramePr>
        <p:xfrm>
          <a:off x="837980" y="5916815"/>
          <a:ext cx="1051285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3904320095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814540221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1462407458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534628726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764778506"/>
                    </a:ext>
                  </a:extLst>
                </a:gridCol>
                <a:gridCol w="1752143">
                  <a:extLst>
                    <a:ext uri="{9D8B030D-6E8A-4147-A177-3AD203B41FA5}">
                      <a16:colId xmlns:a16="http://schemas.microsoft.com/office/drawing/2014/main" val="2474845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0x7fff73add137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0x7fff73add138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0x7fff73add139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0x7fff73add13a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0x7fff73add13b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0x7fff73add13c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398540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F6A713E-0827-B02E-521D-3BC412DA5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846494"/>
              </p:ext>
            </p:extLst>
          </p:nvPr>
        </p:nvGraphicFramePr>
        <p:xfrm>
          <a:off x="1088606" y="2952527"/>
          <a:ext cx="413351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8878">
                  <a:extLst>
                    <a:ext uri="{9D8B030D-6E8A-4147-A177-3AD203B41FA5}">
                      <a16:colId xmlns:a16="http://schemas.microsoft.com/office/drawing/2014/main" val="3728031106"/>
                    </a:ext>
                  </a:extLst>
                </a:gridCol>
                <a:gridCol w="719092">
                  <a:extLst>
                    <a:ext uri="{9D8B030D-6E8A-4147-A177-3AD203B41FA5}">
                      <a16:colId xmlns:a16="http://schemas.microsoft.com/office/drawing/2014/main" val="1957848544"/>
                    </a:ext>
                  </a:extLst>
                </a:gridCol>
                <a:gridCol w="1944209">
                  <a:extLst>
                    <a:ext uri="{9D8B030D-6E8A-4147-A177-3AD203B41FA5}">
                      <a16:colId xmlns:a16="http://schemas.microsoft.com/office/drawing/2014/main" val="208429866"/>
                    </a:ext>
                  </a:extLst>
                </a:gridCol>
                <a:gridCol w="701336">
                  <a:extLst>
                    <a:ext uri="{9D8B030D-6E8A-4147-A177-3AD203B41FA5}">
                      <a16:colId xmlns:a16="http://schemas.microsoft.com/office/drawing/2014/main" val="127385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טיפוס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שם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כתובת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Century Schoolbook"/>
                          <a:cs typeface="Calibri" panose="020F0502020204030204"/>
                        </a:rPr>
                        <a:t>ערך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69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0x7fff73add138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1674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86395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874AC9A-8808-E382-165D-2A9F9B296978}"/>
              </a:ext>
            </a:extLst>
          </p:cNvPr>
          <p:cNvSpPr txBox="1"/>
          <p:nvPr/>
        </p:nvSpPr>
        <p:spPr>
          <a:xfrm>
            <a:off x="5222130" y="3323367"/>
            <a:ext cx="174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0x0000068a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3081644-EDEA-6217-368D-14EF00087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110229"/>
              </p:ext>
            </p:extLst>
          </p:nvPr>
        </p:nvGraphicFramePr>
        <p:xfrm>
          <a:off x="2590121" y="5528428"/>
          <a:ext cx="175214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11225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10001010</a:t>
                      </a:r>
                      <a:endParaRPr lang="en-US" dirty="0">
                        <a:solidFill>
                          <a:srgbClr val="569CD6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624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7D954C5-2A3B-9526-6C3D-ED19A5136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388345"/>
              </p:ext>
            </p:extLst>
          </p:nvPr>
        </p:nvGraphicFramePr>
        <p:xfrm>
          <a:off x="4342265" y="5528428"/>
          <a:ext cx="175214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11225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00000110</a:t>
                      </a:r>
                      <a:endParaRPr lang="en-US" dirty="0">
                        <a:solidFill>
                          <a:srgbClr val="569CD6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624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60D0AA6-2188-C827-E035-2D35A7272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85558"/>
              </p:ext>
            </p:extLst>
          </p:nvPr>
        </p:nvGraphicFramePr>
        <p:xfrm>
          <a:off x="6094409" y="5528428"/>
          <a:ext cx="175214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11225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00000000</a:t>
                      </a:r>
                      <a:endParaRPr lang="en-US" dirty="0">
                        <a:solidFill>
                          <a:srgbClr val="569CD6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624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8DBAB17-2A72-E88D-1C55-4403B62B6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44426"/>
              </p:ext>
            </p:extLst>
          </p:nvPr>
        </p:nvGraphicFramePr>
        <p:xfrm>
          <a:off x="7846552" y="5528428"/>
          <a:ext cx="175214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11225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00000000</a:t>
                      </a:r>
                      <a:endParaRPr lang="en-US" dirty="0">
                        <a:solidFill>
                          <a:srgbClr val="569CD6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624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E029442-2967-B09E-AD07-F145B0109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69980"/>
              </p:ext>
            </p:extLst>
          </p:nvPr>
        </p:nvGraphicFramePr>
        <p:xfrm>
          <a:off x="7846552" y="4048382"/>
          <a:ext cx="175214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11225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10001010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8624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1F347C7-4DF9-58A4-DB1A-E984A6703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99525"/>
              </p:ext>
            </p:extLst>
          </p:nvPr>
        </p:nvGraphicFramePr>
        <p:xfrm>
          <a:off x="6090633" y="4036684"/>
          <a:ext cx="175214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11225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00000110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8624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C496F8B-2620-AE6F-44E3-1CC16C3B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82210"/>
              </p:ext>
            </p:extLst>
          </p:nvPr>
        </p:nvGraphicFramePr>
        <p:xfrm>
          <a:off x="4344153" y="4045458"/>
          <a:ext cx="175214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11225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00000000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8624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EF01DF1-DE09-268F-2A44-23391174F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742392"/>
              </p:ext>
            </p:extLst>
          </p:nvPr>
        </p:nvGraphicFramePr>
        <p:xfrm>
          <a:off x="2590121" y="4054231"/>
          <a:ext cx="175214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43">
                  <a:extLst>
                    <a:ext uri="{9D8B030D-6E8A-4147-A177-3AD203B41FA5}">
                      <a16:colId xmlns:a16="http://schemas.microsoft.com/office/drawing/2014/main" val="11225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00000000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8624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085CBE5F-CA35-15CC-0C9A-CADCA4CD6F0A}"/>
              </a:ext>
            </a:extLst>
          </p:cNvPr>
          <p:cNvSpPr txBox="1"/>
          <p:nvPr/>
        </p:nvSpPr>
        <p:spPr>
          <a:xfrm>
            <a:off x="1088606" y="4038192"/>
            <a:ext cx="174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0x0000068a =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FD637DB-D1D8-F0DB-7CA9-5506C863CB93}"/>
              </a:ext>
            </a:extLst>
          </p:cNvPr>
          <p:cNvSpPr txBox="1">
            <a:spLocks/>
          </p:cNvSpPr>
          <p:nvPr/>
        </p:nvSpPr>
        <p:spPr>
          <a:xfrm>
            <a:off x="837980" y="4233048"/>
            <a:ext cx="10512862" cy="7416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e-IL" sz="2000" dirty="0">
                <a:latin typeface="Century Schoolbook"/>
                <a:cs typeface="Calibri" panose="020F0502020204030204"/>
              </a:rPr>
              <a:t>*נבחין שבדוגמה הזאת המשתנים מאוחסנים בזיכרון בתצורת </a:t>
            </a:r>
            <a:r>
              <a:rPr lang="en-US" sz="2000" dirty="0">
                <a:latin typeface="Consolas" panose="020B0609020204030204" pitchFamily="49" charset="0"/>
                <a:cs typeface="Calibri" panose="020F0502020204030204"/>
              </a:rPr>
              <a:t>Little Endian</a:t>
            </a:r>
            <a:r>
              <a:rPr lang="he-IL" sz="2000" dirty="0">
                <a:latin typeface="Consolas" panose="020B0609020204030204" pitchFamily="49" charset="0"/>
                <a:cs typeface="Calibri" panose="020F0502020204030204"/>
              </a:rPr>
              <a:t> </a:t>
            </a:r>
            <a:r>
              <a:rPr lang="he-IL" sz="2000" dirty="0">
                <a:latin typeface="Century Schoolbook"/>
                <a:cs typeface="Calibri" panose="020F0502020204030204"/>
              </a:rPr>
              <a:t>(ה-</a:t>
            </a:r>
            <a:r>
              <a:rPr lang="en-US" sz="2000" dirty="0">
                <a:latin typeface="Consolas" panose="020B0609020204030204" pitchFamily="49" charset="0"/>
                <a:cs typeface="Calibri" panose="020F0502020204030204"/>
              </a:rPr>
              <a:t>Least Significant Byte</a:t>
            </a:r>
          </a:p>
          <a:p>
            <a:pPr marL="0" indent="0" algn="r" rt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e-IL" sz="2000" dirty="0">
                <a:latin typeface="Century Schoolbook"/>
                <a:cs typeface="Calibri" panose="020F0502020204030204"/>
              </a:rPr>
              <a:t> נמצא בכתובת הנמוכה ביותר בבלוק) – סדר הבתים הוא </a:t>
            </a:r>
            <a:r>
              <a:rPr lang="he-IL" sz="2000" b="1" dirty="0">
                <a:latin typeface="Century Schoolbook"/>
                <a:cs typeface="Calibri" panose="020F0502020204030204"/>
              </a:rPr>
              <a:t>תלוי מימוש</a:t>
            </a:r>
            <a:r>
              <a:rPr lang="he-IL" sz="2000" dirty="0">
                <a:latin typeface="Century Schoolbook"/>
                <a:cs typeface="Calibri" panose="020F0502020204030204"/>
              </a:rPr>
              <a:t>. כאמור – זו רק </a:t>
            </a:r>
            <a:r>
              <a:rPr lang="he-IL" sz="2000" b="1" dirty="0">
                <a:latin typeface="Century Schoolbook"/>
                <a:cs typeface="Calibri" panose="020F0502020204030204"/>
              </a:rPr>
              <a:t>דוגמה</a:t>
            </a:r>
            <a:r>
              <a:rPr lang="he-IL" sz="2000" dirty="0">
                <a:latin typeface="Century Schoolbook"/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847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4000">
        <p:fade/>
      </p:transition>
    </mc:Choice>
    <mc:Fallback xmlns="">
      <p:transition spd="med" advClick="0" advTm="2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xit" presetSubtype="8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500"/>
                            </p:stCondLst>
                            <p:childTnLst>
                              <p:par>
                                <p:cTn id="55" presetID="22" presetClass="exit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0"/>
                            </p:stCondLst>
                            <p:childTnLst>
                              <p:par>
                                <p:cTn id="62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4000"/>
                            </p:stCondLst>
                            <p:childTnLst>
                              <p:par>
                                <p:cTn id="69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0"/>
                            </p:stCondLst>
                            <p:childTnLst>
                              <p:par>
                                <p:cTn id="76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xit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60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87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2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8" grpId="0"/>
      <p:bldP spid="18" grpId="1"/>
      <p:bldP spid="31" grpId="0"/>
      <p:bldP spid="31" grpId="1"/>
      <p:bldP spid="3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9024F9-C0CF-F037-B6EE-2CB3B7684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2234676"/>
            <a:ext cx="9141619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1">
              <a:spcBef>
                <a:spcPts val="0"/>
              </a:spcBef>
            </a:pPr>
            <a:r>
              <a:rPr lang="en-US" sz="9600" dirty="0" err="1">
                <a:solidFill>
                  <a:srgbClr val="FFFFFF"/>
                </a:solidFill>
                <a:cs typeface="Calibri Light"/>
              </a:rPr>
              <a:t>מבנה</a:t>
            </a:r>
            <a:r>
              <a:rPr lang="en-US" sz="9600" dirty="0">
                <a:solidFill>
                  <a:srgbClr val="FFFFFF"/>
                </a:solidFill>
                <a:cs typeface="Calibri Light"/>
              </a:rPr>
              <a:t> </a:t>
            </a:r>
            <a:r>
              <a:rPr lang="en-US" sz="9600" dirty="0" err="1">
                <a:solidFill>
                  <a:srgbClr val="FFFFFF"/>
                </a:solidFill>
                <a:cs typeface="Calibri Light"/>
              </a:rPr>
              <a:t>זיכרון</a:t>
            </a:r>
            <a:r>
              <a:rPr lang="en-US" sz="96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9600" dirty="0" err="1">
                <a:solidFill>
                  <a:srgbClr val="FFFFFF"/>
                </a:solidFill>
                <a:cs typeface="Calibri Light"/>
              </a:rPr>
              <a:t>התוכנית</a:t>
            </a:r>
            <a:endParaRPr lang="en-US" sz="9600" dirty="0">
              <a:solidFill>
                <a:srgbClr val="FFFFFF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775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1874</Words>
  <Application>Microsoft Office PowerPoint</Application>
  <PresentationFormat>Custom</PresentationFormat>
  <Paragraphs>241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Century Schoolbook</vt:lpstr>
      <vt:lpstr>Consolas</vt:lpstr>
      <vt:lpstr>Corbel</vt:lpstr>
      <vt:lpstr>Office Theme</vt:lpstr>
      <vt:lpstr>משתנים ומבנה זיכרון התוכנית</vt:lpstr>
      <vt:lpstr>משתנים - מבוא</vt:lpstr>
      <vt:lpstr>משתנים – סינטקס</vt:lpstr>
      <vt:lpstr>משתנים – טיפוסי נתונים</vt:lpstr>
      <vt:lpstr>משתנים – גודל של טיפוס נתונים</vt:lpstr>
      <vt:lpstr>משתנים – גודל של טיפוס נתונים</vt:lpstr>
      <vt:lpstr>משתנים – כתובת של משתנה</vt:lpstr>
      <vt:lpstr>משתנים – משתנים בזיכרון</vt:lpstr>
      <vt:lpstr>מבנה זיכרון התוכנית</vt:lpstr>
      <vt:lpstr>מבנה זיכרון התוכנית – מבוא</vt:lpstr>
      <vt:lpstr>מבנה זיכרון התוכנית</vt:lpstr>
      <vt:lpstr>מבנה זיכרון התוכנית - סגמנטים</vt:lpstr>
      <vt:lpstr>משתנים בזיכרון – סקופ ואורך חיים של משתנה</vt:lpstr>
      <vt:lpstr>סקופ ואורך חיים של משתנה</vt:lpstr>
      <vt:lpstr>משתנים מקומיים</vt:lpstr>
      <vt:lpstr>משתנים מקומיים – מסגרת קריאה</vt:lpstr>
      <vt:lpstr>משתנים גלובליים</vt:lpstr>
      <vt:lpstr>משתנים גלובליים – סקופ ואורך חיים</vt:lpstr>
      <vt:lpstr>משתנים סטטיים</vt:lpstr>
      <vt:lpstr>משתנים סטטיים</vt:lpstr>
      <vt:lpstr>משתנים סטטיים - דוגמה</vt:lpstr>
      <vt:lpstr>משתנים קבועים</vt:lpstr>
      <vt:lpstr>תודה על הצפייה!</vt:lpstr>
      <vt:lpstr>הנושא הבא: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</dc:creator>
  <cp:lastModifiedBy>אפרים וישנבצקי</cp:lastModifiedBy>
  <cp:revision>2</cp:revision>
  <dcterms:created xsi:type="dcterms:W3CDTF">2023-05-24T07:36:32Z</dcterms:created>
  <dcterms:modified xsi:type="dcterms:W3CDTF">2023-05-28T08:15:23Z</dcterms:modified>
</cp:coreProperties>
</file>