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64" r:id="rId7"/>
    <p:sldId id="263" r:id="rId8"/>
    <p:sldId id="283" r:id="rId9"/>
    <p:sldId id="261" r:id="rId10"/>
    <p:sldId id="26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59" r:id="rId24"/>
    <p:sldId id="296" r:id="rId25"/>
    <p:sldId id="297" r:id="rId26"/>
    <p:sldId id="298" r:id="rId27"/>
    <p:sldId id="280" r:id="rId28"/>
    <p:sldId id="281" r:id="rId29"/>
    <p:sldId id="282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B5CEA8"/>
    <a:srgbClr val="569CD6"/>
    <a:srgbClr val="6A9955"/>
    <a:srgbClr val="FFFFFF"/>
    <a:srgbClr val="9CDCFE"/>
    <a:srgbClr val="81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521F3-8D7D-40B3-91E7-D6D43C5DB255}" v="3906" dt="2023-06-03T16:11:36.51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סגנון ביניים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0" y="4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8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106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582" indent="0" algn="ctr">
              <a:buNone/>
              <a:defRPr sz="3555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2844"/>
            </a:lvl4pPr>
            <a:lvl5pPr marL="3250326" indent="0" algn="ctr">
              <a:buNone/>
              <a:defRPr sz="2844"/>
            </a:lvl5pPr>
            <a:lvl6pPr marL="4062908" indent="0" algn="ctr">
              <a:buNone/>
              <a:defRPr sz="2844"/>
            </a:lvl6pPr>
            <a:lvl7pPr marL="4875489" indent="0" algn="ctr">
              <a:buNone/>
              <a:defRPr sz="2844"/>
            </a:lvl7pPr>
            <a:lvl8pPr marL="5688071" indent="0" algn="ctr">
              <a:buNone/>
              <a:defRPr sz="2844"/>
            </a:lvl8pPr>
            <a:lvl9pPr marL="6500652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106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582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5687"/>
            </a:lvl1pPr>
            <a:lvl2pPr>
              <a:defRPr sz="4976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4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2234676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en-US" sz="9600" dirty="0">
                <a:solidFill>
                  <a:srgbClr val="FFFFFF"/>
                </a:solidFill>
                <a:cs typeface="Calibri Light"/>
              </a:rPr>
              <a:t>מ</a:t>
            </a:r>
            <a:r>
              <a:rPr lang="he-IL" sz="9600" dirty="0">
                <a:solidFill>
                  <a:srgbClr val="FFFFFF"/>
                </a:solidFill>
                <a:cs typeface="Calibri Light"/>
              </a:rPr>
              <a:t>בוא למצביעים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 hidden="1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2967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למה הפונקציה שכתבנו לא עבדה?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נזכיר שכאשר מעבירים ארגומנטים בקריאה לפונקציה,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הערכים</a:t>
            </a:r>
            <a:r>
              <a:rPr lang="he-IL" dirty="0">
                <a:latin typeface="Century Schoolbook"/>
                <a:cs typeface="Calibri" panose="020F0502020204030204"/>
              </a:rPr>
              <a:t> של המשתנים שהועברו </a:t>
            </a:r>
            <a:r>
              <a:rPr lang="he-IL" b="1" dirty="0">
                <a:latin typeface="Century Schoolbook"/>
                <a:cs typeface="Calibri" panose="020F0502020204030204"/>
              </a:rPr>
              <a:t>מועתקים לתוך מסגרת הקריאה של הפונקציה</a:t>
            </a:r>
            <a:r>
              <a:rPr lang="he-IL" dirty="0">
                <a:latin typeface="Century Schoolbook"/>
                <a:cs typeface="Calibri" panose="020F0502020204030204"/>
              </a:rPr>
              <a:t>,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 ומושמים לתוך משתנים </a:t>
            </a:r>
            <a:r>
              <a:rPr lang="he-IL" b="1" dirty="0">
                <a:latin typeface="Century Schoolbook"/>
                <a:cs typeface="Calibri" panose="020F0502020204030204"/>
              </a:rPr>
              <a:t>מקומיים</a:t>
            </a:r>
            <a:r>
              <a:rPr lang="he-IL" dirty="0">
                <a:latin typeface="Century Schoolbook"/>
                <a:cs typeface="Calibri" panose="020F0502020204030204"/>
              </a:rPr>
              <a:t> של הפונקציה, ששמותיהם תואמים לשמות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 הארגומנטים בחתימת הפונקציה.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261228-DC08-DADC-4033-9440282EDB99}"/>
              </a:ext>
            </a:extLst>
          </p:cNvPr>
          <p:cNvSpPr txBox="1">
            <a:spLocks/>
          </p:cNvSpPr>
          <p:nvPr/>
        </p:nvSpPr>
        <p:spPr>
          <a:xfrm>
            <a:off x="837981" y="1825625"/>
            <a:ext cx="10512862" cy="52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נסתכל על מצב </a:t>
            </a:r>
            <a:r>
              <a:rPr lang="he-IL" b="1" dirty="0">
                <a:latin typeface="Century Schoolbook"/>
                <a:cs typeface="Calibri" panose="020F0502020204030204"/>
              </a:rPr>
              <a:t>מחסנית הקריאות</a:t>
            </a:r>
            <a:r>
              <a:rPr lang="he-IL" dirty="0">
                <a:latin typeface="Century Schoolbook"/>
                <a:cs typeface="Calibri" panose="020F0502020204030204"/>
              </a:rPr>
              <a:t> כאשר קוראים לפונקציה שלנו: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5B26C-5E6C-24E1-12A4-8B5E9DCCE48D}"/>
              </a:ext>
            </a:extLst>
          </p:cNvPr>
          <p:cNvSpPr txBox="1"/>
          <p:nvPr/>
        </p:nvSpPr>
        <p:spPr>
          <a:xfrm>
            <a:off x="836975" y="2935966"/>
            <a:ext cx="4931223" cy="1508105"/>
          </a:xfrm>
          <a:prstGeom prst="rect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txBody>
          <a:bodyPr wrap="square" lIns="91440" tIns="0" rIns="9144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uLnTx/>
                <a:uFillTx/>
                <a:latin typeface="Consolas" panose="020B0609020204030204" pitchFamily="49" charset="0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local_int_swap_wrong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200BE5C-4888-7A5B-5B33-2EB1AFF24677}"/>
              </a:ext>
            </a:extLst>
          </p:cNvPr>
          <p:cNvGraphicFramePr>
            <a:graphicFrameLocks noGrp="1"/>
          </p:cNvGraphicFramePr>
          <p:nvPr/>
        </p:nvGraphicFramePr>
        <p:xfrm>
          <a:off x="6210971" y="2488462"/>
          <a:ext cx="5139872" cy="286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872">
                  <a:extLst>
                    <a:ext uri="{9D8B030D-6E8A-4147-A177-3AD203B41FA5}">
                      <a16:colId xmlns:a16="http://schemas.microsoft.com/office/drawing/2014/main" val="964680476"/>
                    </a:ext>
                  </a:extLst>
                </a:gridCol>
              </a:tblGrid>
              <a:tr h="522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81273"/>
                  </a:ext>
                </a:extLst>
              </a:tr>
              <a:tr h="2339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68671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38B9F598-548D-787E-26E0-490942BECE4B}"/>
              </a:ext>
            </a:extLst>
          </p:cNvPr>
          <p:cNvGraphicFramePr>
            <a:graphicFrameLocks noGrp="1"/>
          </p:cNvGraphicFramePr>
          <p:nvPr/>
        </p:nvGraphicFramePr>
        <p:xfrm>
          <a:off x="6210969" y="2961259"/>
          <a:ext cx="51398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</a:tbl>
          </a:graphicData>
        </a:graphic>
      </p:graphicFrame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D19EBC6-739A-A4C4-C9E1-B91061B3CCC3}"/>
              </a:ext>
            </a:extLst>
          </p:cNvPr>
          <p:cNvGraphicFramePr>
            <a:graphicFrameLocks noGrp="1"/>
          </p:cNvGraphicFramePr>
          <p:nvPr/>
        </p:nvGraphicFramePr>
        <p:xfrm>
          <a:off x="6210969" y="4475157"/>
          <a:ext cx="51398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local_int_swap_wrong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0x7fff73adf002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03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D8031A-5A7D-9127-654C-850C6CC5258C}"/>
              </a:ext>
            </a:extLst>
          </p:cNvPr>
          <p:cNvSpPr txBox="1"/>
          <p:nvPr/>
        </p:nvSpPr>
        <p:spPr>
          <a:xfrm>
            <a:off x="836975" y="4444619"/>
            <a:ext cx="4931223" cy="1292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local_int_swap_wrong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    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76F9EB-E8A4-DBFE-71F9-4DFE7338C764}"/>
              </a:ext>
            </a:extLst>
          </p:cNvPr>
          <p:cNvCxnSpPr>
            <a:cxnSpLocks/>
          </p:cNvCxnSpPr>
          <p:nvPr/>
        </p:nvCxnSpPr>
        <p:spPr>
          <a:xfrm>
            <a:off x="501462" y="3891945"/>
            <a:ext cx="33551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98">
            <a:extLst>
              <a:ext uri="{FF2B5EF4-FFF2-40B4-BE49-F238E27FC236}">
                <a16:creationId xmlns:a16="http://schemas.microsoft.com/office/drawing/2014/main" id="{5F6940E9-88A1-C076-D33C-72B97FA0241C}"/>
              </a:ext>
            </a:extLst>
          </p:cNvPr>
          <p:cNvGraphicFramePr>
            <a:graphicFrameLocks noGrp="1"/>
          </p:cNvGraphicFramePr>
          <p:nvPr/>
        </p:nvGraphicFramePr>
        <p:xfrm>
          <a:off x="836975" y="4445719"/>
          <a:ext cx="4931223" cy="12981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31223">
                  <a:extLst>
                    <a:ext uri="{9D8B030D-6E8A-4147-A177-3AD203B41FA5}">
                      <a16:colId xmlns:a16="http://schemas.microsoft.com/office/drawing/2014/main" val="4017439475"/>
                    </a:ext>
                  </a:extLst>
                </a:gridCol>
              </a:tblGrid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31076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757574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41410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859827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162479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16696"/>
                  </a:ext>
                </a:extLst>
              </a:tr>
            </a:tbl>
          </a:graphicData>
        </a:graphic>
      </p:graphicFrame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8AA93277-EAA5-7F02-23E7-FD460964E2DE}"/>
              </a:ext>
            </a:extLst>
          </p:cNvPr>
          <p:cNvGraphicFramePr>
            <a:graphicFrameLocks noGrp="1"/>
          </p:cNvGraphicFramePr>
          <p:nvPr/>
        </p:nvGraphicFramePr>
        <p:xfrm>
          <a:off x="836975" y="2928777"/>
          <a:ext cx="4931223" cy="151529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31223">
                  <a:extLst>
                    <a:ext uri="{9D8B030D-6E8A-4147-A177-3AD203B41FA5}">
                      <a16:colId xmlns:a16="http://schemas.microsoft.com/office/drawing/2014/main" val="4017439475"/>
                    </a:ext>
                  </a:extLst>
                </a:gridCol>
              </a:tblGrid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31076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757574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41410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859827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162479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16696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1935826"/>
                  </a:ext>
                </a:extLst>
              </a:tr>
            </a:tbl>
          </a:graphicData>
        </a:graphic>
      </p:graphicFrame>
      <p:graphicFrame>
        <p:nvGraphicFramePr>
          <p:cNvPr id="74" name="Table 16">
            <a:extLst>
              <a:ext uri="{FF2B5EF4-FFF2-40B4-BE49-F238E27FC236}">
                <a16:creationId xmlns:a16="http://schemas.microsoft.com/office/drawing/2014/main" id="{DE346867-298C-1475-A547-7502FABE659A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3702939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75" name="Table 16">
            <a:extLst>
              <a:ext uri="{FF2B5EF4-FFF2-40B4-BE49-F238E27FC236}">
                <a16:creationId xmlns:a16="http://schemas.microsoft.com/office/drawing/2014/main" id="{7CD8D5F8-451F-90BF-2C79-D0966FA13E9C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4068318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1A82C3-72A5-52D2-F3FB-722DBC13C12D}"/>
              </a:ext>
            </a:extLst>
          </p:cNvPr>
          <p:cNvCxnSpPr>
            <a:cxnSpLocks/>
          </p:cNvCxnSpPr>
          <p:nvPr/>
        </p:nvCxnSpPr>
        <p:spPr>
          <a:xfrm>
            <a:off x="501462" y="5624449"/>
            <a:ext cx="3355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9" name="Table 16">
            <a:extLst>
              <a:ext uri="{FF2B5EF4-FFF2-40B4-BE49-F238E27FC236}">
                <a16:creationId xmlns:a16="http://schemas.microsoft.com/office/drawing/2014/main" id="{1CDF33D8-CB91-D6A6-023C-E8DEAF738D71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595851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99" name="Table 16">
            <a:extLst>
              <a:ext uri="{FF2B5EF4-FFF2-40B4-BE49-F238E27FC236}">
                <a16:creationId xmlns:a16="http://schemas.microsoft.com/office/drawing/2014/main" id="{2C6D26BF-788E-684B-59D9-655D13616291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558767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110" name="Table 16">
            <a:extLst>
              <a:ext uri="{FF2B5EF4-FFF2-40B4-BE49-F238E27FC236}">
                <a16:creationId xmlns:a16="http://schemas.microsoft.com/office/drawing/2014/main" id="{BFDCA1B5-CE07-9E8F-9DF3-155CE502C45C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521683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117B3B7-A67F-7FAD-19A1-D899564783A3}"/>
              </a:ext>
            </a:extLst>
          </p:cNvPr>
          <p:cNvSpPr/>
          <p:nvPr/>
        </p:nvSpPr>
        <p:spPr>
          <a:xfrm>
            <a:off x="8328661" y="3154680"/>
            <a:ext cx="1874520" cy="333819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6F1CAE-619D-5F77-9969-1FB0F2B5A501}"/>
              </a:ext>
            </a:extLst>
          </p:cNvPr>
          <p:cNvSpPr/>
          <p:nvPr/>
        </p:nvSpPr>
        <p:spPr>
          <a:xfrm>
            <a:off x="1985644" y="1754446"/>
            <a:ext cx="8217538" cy="4267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513560-6290-3939-FBA7-E82A59CC4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01712"/>
              </p:ext>
            </p:extLst>
          </p:nvPr>
        </p:nvGraphicFramePr>
        <p:xfrm>
          <a:off x="2428415" y="2944722"/>
          <a:ext cx="34840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516">
                  <a:extLst>
                    <a:ext uri="{9D8B030D-6E8A-4147-A177-3AD203B41FA5}">
                      <a16:colId xmlns:a16="http://schemas.microsoft.com/office/drawing/2014/main" val="2414446027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16571598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0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3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1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088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FFBB6A-6875-08F5-8DAB-077DD8EF2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14576"/>
              </p:ext>
            </p:extLst>
          </p:nvPr>
        </p:nvGraphicFramePr>
        <p:xfrm>
          <a:off x="6210969" y="2944722"/>
          <a:ext cx="3484068" cy="1478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66516">
                  <a:extLst>
                    <a:ext uri="{9D8B030D-6E8A-4147-A177-3AD203B41FA5}">
                      <a16:colId xmlns:a16="http://schemas.microsoft.com/office/drawing/2014/main" val="2073072958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38295586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local_int_swap_wrong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4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0x7fff73adf002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4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097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C0BC25-B2F6-427D-1C77-987112B1B1C8}"/>
                  </a:ext>
                </a:extLst>
              </p:cNvPr>
              <p:cNvSpPr txBox="1"/>
              <p:nvPr/>
            </p:nvSpPr>
            <p:spPr>
              <a:xfrm>
                <a:off x="5794061" y="3589737"/>
                <a:ext cx="532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C0BC25-B2F6-427D-1C77-987112B1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61" y="3589737"/>
                <a:ext cx="5321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E49C9F-12D1-1684-0097-CBF423240AE0}"/>
                  </a:ext>
                </a:extLst>
              </p:cNvPr>
              <p:cNvSpPr txBox="1"/>
              <p:nvPr/>
            </p:nvSpPr>
            <p:spPr>
              <a:xfrm>
                <a:off x="5794061" y="3960932"/>
                <a:ext cx="532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E49C9F-12D1-1684-0097-CBF42324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61" y="3960932"/>
                <a:ext cx="532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A4B2460-6D70-E3DC-6ADC-29FEA2B66FE3}"/>
              </a:ext>
            </a:extLst>
          </p:cNvPr>
          <p:cNvSpPr txBox="1">
            <a:spLocks/>
          </p:cNvSpPr>
          <p:nvPr/>
        </p:nvSpPr>
        <p:spPr>
          <a:xfrm>
            <a:off x="1985643" y="2049232"/>
            <a:ext cx="8217538" cy="599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3600" b="1" dirty="0">
                <a:solidFill>
                  <a:srgbClr val="FF0000"/>
                </a:solidFill>
                <a:latin typeface="Century Schoolbook"/>
                <a:cs typeface="Calibri" panose="020F0502020204030204"/>
              </a:rPr>
              <a:t>הכתובות של המשתנים שונות!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04928D8-A594-88C8-5C74-A790D8580EA2}"/>
              </a:ext>
            </a:extLst>
          </p:cNvPr>
          <p:cNvSpPr txBox="1">
            <a:spLocks/>
          </p:cNvSpPr>
          <p:nvPr/>
        </p:nvSpPr>
        <p:spPr>
          <a:xfrm>
            <a:off x="1979973" y="4411117"/>
            <a:ext cx="8217538" cy="1584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3600" dirty="0">
                <a:solidFill>
                  <a:srgbClr val="FF0000"/>
                </a:solidFill>
                <a:latin typeface="Century Schoolbook"/>
                <a:cs typeface="Calibri" panose="020F0502020204030204"/>
              </a:rPr>
              <a:t>כשמעבירים משתנה לפונקציה, מועבר בפועל רק </a:t>
            </a:r>
            <a:r>
              <a:rPr lang="he-IL" sz="3600" b="1" dirty="0">
                <a:solidFill>
                  <a:srgbClr val="FF0000"/>
                </a:solidFill>
                <a:latin typeface="Century Schoolbook"/>
                <a:cs typeface="Calibri" panose="020F0502020204030204"/>
              </a:rPr>
              <a:t>העתק</a:t>
            </a:r>
            <a:r>
              <a:rPr lang="he-IL" sz="3600" dirty="0">
                <a:solidFill>
                  <a:srgbClr val="FF0000"/>
                </a:solidFill>
                <a:latin typeface="Century Schoolbook"/>
                <a:cs typeface="Calibri" panose="020F0502020204030204"/>
              </a:rPr>
              <a:t> של הערך שלו.</a:t>
            </a:r>
          </a:p>
        </p:txBody>
      </p:sp>
    </p:spTree>
    <p:extLst>
      <p:ext uri="{BB962C8B-B14F-4D97-AF65-F5344CB8AC3E}">
        <p14:creationId xmlns:p14="http://schemas.microsoft.com/office/powerpoint/2010/main" val="15043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000"/>
    </mc:Choice>
    <mc:Fallback xmlns="">
      <p:transition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0"/>
                            </p:stCondLst>
                            <p:childTnLst>
                              <p:par>
                                <p:cTn id="5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7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0"/>
                            </p:stCondLst>
                            <p:childTnLst>
                              <p:par>
                                <p:cTn id="8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0"/>
                            </p:stCondLst>
                            <p:childTnLst>
                              <p:par>
                                <p:cTn id="92" presetID="9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3" grpId="1" uiExpand="1" build="allAtOnce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9" grpId="0"/>
      <p:bldP spid="19" grpId="1"/>
      <p:bldP spid="19" grpId="2"/>
      <p:bldP spid="19" grpId="3"/>
      <p:bldP spid="19" grpId="4"/>
      <p:bldP spid="20" grpId="0"/>
      <p:bldP spid="20" grpId="1"/>
      <p:bldP spid="20" grpId="2"/>
      <p:bldP spid="20" grpId="3"/>
      <p:bldP spid="20" grpId="4"/>
      <p:bldP spid="14" grpId="0"/>
      <p:bldP spid="14" grpId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 hidden="1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2967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למה הפונקציה שכתבנו לא עבדה?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נזכיר שכאשר מעבירים ארגומנטים בקריאה לפונקציה,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הערכים</a:t>
            </a:r>
            <a:r>
              <a:rPr lang="he-IL" dirty="0">
                <a:latin typeface="Century Schoolbook"/>
                <a:cs typeface="Calibri" panose="020F0502020204030204"/>
              </a:rPr>
              <a:t> של המשתנים שהועברו </a:t>
            </a:r>
            <a:r>
              <a:rPr lang="he-IL" b="1" dirty="0">
                <a:latin typeface="Century Schoolbook"/>
                <a:cs typeface="Calibri" panose="020F0502020204030204"/>
              </a:rPr>
              <a:t>מועתקים לתוך מסגרת הקריאה של הפונקציה</a:t>
            </a:r>
            <a:r>
              <a:rPr lang="he-IL" dirty="0">
                <a:latin typeface="Century Schoolbook"/>
                <a:cs typeface="Calibri" panose="020F0502020204030204"/>
              </a:rPr>
              <a:t>,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 ומושמים לתוך משתנים </a:t>
            </a:r>
            <a:r>
              <a:rPr lang="he-IL" b="1" dirty="0">
                <a:latin typeface="Century Schoolbook"/>
                <a:cs typeface="Calibri" panose="020F0502020204030204"/>
              </a:rPr>
              <a:t>מקומיים</a:t>
            </a:r>
            <a:r>
              <a:rPr lang="he-IL" dirty="0">
                <a:latin typeface="Century Schoolbook"/>
                <a:cs typeface="Calibri" panose="020F0502020204030204"/>
              </a:rPr>
              <a:t> של הפונקציה, ששמותיהם תואמים לשמות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 הארגומנטים בחתימת הפונקציה.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261228-DC08-DADC-4033-9440282EDB99}"/>
              </a:ext>
            </a:extLst>
          </p:cNvPr>
          <p:cNvSpPr txBox="1">
            <a:spLocks/>
          </p:cNvSpPr>
          <p:nvPr/>
        </p:nvSpPr>
        <p:spPr>
          <a:xfrm>
            <a:off x="837981" y="1825625"/>
            <a:ext cx="10512862" cy="52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נסתכל על מצב </a:t>
            </a:r>
            <a:r>
              <a:rPr lang="he-IL" b="1" dirty="0">
                <a:latin typeface="Century Schoolbook"/>
                <a:cs typeface="Calibri" panose="020F0502020204030204"/>
              </a:rPr>
              <a:t>מחסנית הקריאות</a:t>
            </a:r>
            <a:r>
              <a:rPr lang="he-IL" dirty="0">
                <a:latin typeface="Century Schoolbook"/>
                <a:cs typeface="Calibri" panose="020F0502020204030204"/>
              </a:rPr>
              <a:t> כאשר קוראים לפונקציה שלנו: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5B26C-5E6C-24E1-12A4-8B5E9DCCE48D}"/>
              </a:ext>
            </a:extLst>
          </p:cNvPr>
          <p:cNvSpPr txBox="1"/>
          <p:nvPr/>
        </p:nvSpPr>
        <p:spPr>
          <a:xfrm>
            <a:off x="836975" y="2935966"/>
            <a:ext cx="4931223" cy="1508105"/>
          </a:xfrm>
          <a:prstGeom prst="rect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txBody>
          <a:bodyPr wrap="square" lIns="91440" tIns="0" rIns="9144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uLnTx/>
                <a:uFillTx/>
                <a:latin typeface="Consolas" panose="020B0609020204030204" pitchFamily="49" charset="0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local_int_swap_wrong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200BE5C-4888-7A5B-5B33-2EB1AFF24677}"/>
              </a:ext>
            </a:extLst>
          </p:cNvPr>
          <p:cNvGraphicFramePr>
            <a:graphicFrameLocks noGrp="1"/>
          </p:cNvGraphicFramePr>
          <p:nvPr/>
        </p:nvGraphicFramePr>
        <p:xfrm>
          <a:off x="6210971" y="2488462"/>
          <a:ext cx="5139872" cy="286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872">
                  <a:extLst>
                    <a:ext uri="{9D8B030D-6E8A-4147-A177-3AD203B41FA5}">
                      <a16:colId xmlns:a16="http://schemas.microsoft.com/office/drawing/2014/main" val="964680476"/>
                    </a:ext>
                  </a:extLst>
                </a:gridCol>
              </a:tblGrid>
              <a:tr h="522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81273"/>
                  </a:ext>
                </a:extLst>
              </a:tr>
              <a:tr h="2339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68671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38B9F598-548D-787E-26E0-490942BECE4B}"/>
              </a:ext>
            </a:extLst>
          </p:cNvPr>
          <p:cNvGraphicFramePr>
            <a:graphicFrameLocks noGrp="1"/>
          </p:cNvGraphicFramePr>
          <p:nvPr/>
        </p:nvGraphicFramePr>
        <p:xfrm>
          <a:off x="6210969" y="2961259"/>
          <a:ext cx="51398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</a:tbl>
          </a:graphicData>
        </a:graphic>
      </p:graphicFrame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D19EBC6-739A-A4C4-C9E1-B91061B3CCC3}"/>
              </a:ext>
            </a:extLst>
          </p:cNvPr>
          <p:cNvGraphicFramePr>
            <a:graphicFrameLocks noGrp="1"/>
          </p:cNvGraphicFramePr>
          <p:nvPr/>
        </p:nvGraphicFramePr>
        <p:xfrm>
          <a:off x="6210969" y="4475157"/>
          <a:ext cx="51398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local_int_swap_wrong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0x7fff73adf002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03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D8031A-5A7D-9127-654C-850C6CC5258C}"/>
              </a:ext>
            </a:extLst>
          </p:cNvPr>
          <p:cNvSpPr txBox="1"/>
          <p:nvPr/>
        </p:nvSpPr>
        <p:spPr>
          <a:xfrm>
            <a:off x="836975" y="4444619"/>
            <a:ext cx="4931223" cy="1292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local_int_swap_wrong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    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76F9EB-E8A4-DBFE-71F9-4DFE7338C764}"/>
              </a:ext>
            </a:extLst>
          </p:cNvPr>
          <p:cNvCxnSpPr>
            <a:cxnSpLocks/>
          </p:cNvCxnSpPr>
          <p:nvPr/>
        </p:nvCxnSpPr>
        <p:spPr>
          <a:xfrm>
            <a:off x="501462" y="3896708"/>
            <a:ext cx="33551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98">
            <a:extLst>
              <a:ext uri="{FF2B5EF4-FFF2-40B4-BE49-F238E27FC236}">
                <a16:creationId xmlns:a16="http://schemas.microsoft.com/office/drawing/2014/main" id="{5F6940E9-88A1-C076-D33C-72B97FA0241C}"/>
              </a:ext>
            </a:extLst>
          </p:cNvPr>
          <p:cNvGraphicFramePr>
            <a:graphicFrameLocks noGrp="1"/>
          </p:cNvGraphicFramePr>
          <p:nvPr/>
        </p:nvGraphicFramePr>
        <p:xfrm>
          <a:off x="836975" y="4445719"/>
          <a:ext cx="4931223" cy="12981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31223">
                  <a:extLst>
                    <a:ext uri="{9D8B030D-6E8A-4147-A177-3AD203B41FA5}">
                      <a16:colId xmlns:a16="http://schemas.microsoft.com/office/drawing/2014/main" val="4017439475"/>
                    </a:ext>
                  </a:extLst>
                </a:gridCol>
              </a:tblGrid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31076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757574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41410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859827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162479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16696"/>
                  </a:ext>
                </a:extLst>
              </a:tr>
            </a:tbl>
          </a:graphicData>
        </a:graphic>
      </p:graphicFrame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8AA93277-EAA5-7F02-23E7-FD460964E2DE}"/>
              </a:ext>
            </a:extLst>
          </p:cNvPr>
          <p:cNvGraphicFramePr>
            <a:graphicFrameLocks noGrp="1"/>
          </p:cNvGraphicFramePr>
          <p:nvPr/>
        </p:nvGraphicFramePr>
        <p:xfrm>
          <a:off x="836975" y="2928777"/>
          <a:ext cx="4931223" cy="151529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31223">
                  <a:extLst>
                    <a:ext uri="{9D8B030D-6E8A-4147-A177-3AD203B41FA5}">
                      <a16:colId xmlns:a16="http://schemas.microsoft.com/office/drawing/2014/main" val="4017439475"/>
                    </a:ext>
                  </a:extLst>
                </a:gridCol>
              </a:tblGrid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31076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757574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41410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859827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162479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16696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1935826"/>
                  </a:ext>
                </a:extLst>
              </a:tr>
            </a:tbl>
          </a:graphicData>
        </a:graphic>
      </p:graphicFrame>
      <p:graphicFrame>
        <p:nvGraphicFramePr>
          <p:cNvPr id="74" name="Table 16">
            <a:extLst>
              <a:ext uri="{FF2B5EF4-FFF2-40B4-BE49-F238E27FC236}">
                <a16:creationId xmlns:a16="http://schemas.microsoft.com/office/drawing/2014/main" id="{DE346867-298C-1475-A547-7502FABE659A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3702939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75" name="Table 16">
            <a:extLst>
              <a:ext uri="{FF2B5EF4-FFF2-40B4-BE49-F238E27FC236}">
                <a16:creationId xmlns:a16="http://schemas.microsoft.com/office/drawing/2014/main" id="{7CD8D5F8-451F-90BF-2C79-D0966FA13E9C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4068318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1A82C3-72A5-52D2-F3FB-722DBC13C12D}"/>
              </a:ext>
            </a:extLst>
          </p:cNvPr>
          <p:cNvCxnSpPr>
            <a:cxnSpLocks/>
          </p:cNvCxnSpPr>
          <p:nvPr/>
        </p:nvCxnSpPr>
        <p:spPr>
          <a:xfrm>
            <a:off x="501462" y="5624449"/>
            <a:ext cx="3355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9" name="Table 16">
            <a:extLst>
              <a:ext uri="{FF2B5EF4-FFF2-40B4-BE49-F238E27FC236}">
                <a16:creationId xmlns:a16="http://schemas.microsoft.com/office/drawing/2014/main" id="{1CDF33D8-CB91-D6A6-023C-E8DEAF738D71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595851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99" name="Table 16">
            <a:extLst>
              <a:ext uri="{FF2B5EF4-FFF2-40B4-BE49-F238E27FC236}">
                <a16:creationId xmlns:a16="http://schemas.microsoft.com/office/drawing/2014/main" id="{2C6D26BF-788E-684B-59D9-655D13616291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558767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110" name="Table 16">
            <a:extLst>
              <a:ext uri="{FF2B5EF4-FFF2-40B4-BE49-F238E27FC236}">
                <a16:creationId xmlns:a16="http://schemas.microsoft.com/office/drawing/2014/main" id="{BFDCA1B5-CE07-9E8F-9DF3-155CE502C45C}"/>
              </a:ext>
            </a:extLst>
          </p:cNvPr>
          <p:cNvGraphicFramePr>
            <a:graphicFrameLocks noGrp="1"/>
          </p:cNvGraphicFramePr>
          <p:nvPr/>
        </p:nvGraphicFramePr>
        <p:xfrm>
          <a:off x="10478757" y="521683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5E-6 1.11111E-6 L -1.9875E-6 0.0377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875E-6 2.96296E-6 L -1.9875E-6 0.032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0.03264 L 0.00026 0.06342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0"/>
                            </p:stCondLst>
                            <p:childTnLst>
                              <p:par>
                                <p:cTn id="82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3" grpId="1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4454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אם רוצים לשנות ערך של משתנה, צריך </a:t>
            </a:r>
            <a:r>
              <a:rPr lang="he-IL" b="1" dirty="0">
                <a:latin typeface="Century Schoolbook"/>
                <a:cs typeface="Calibri" panose="020F0502020204030204"/>
              </a:rPr>
              <a:t>לגשת לערך שלו בזיכרון</a:t>
            </a:r>
            <a:r>
              <a:rPr lang="he-IL" dirty="0">
                <a:latin typeface="Century Schoolbook"/>
                <a:cs typeface="Calibri" panose="020F0502020204030204"/>
              </a:rPr>
              <a:t> של ידי שימוש בכתובת המשתנה.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יש לשפה פיצ'ר מיוחד, שמאפשר לעשות בדיוק את זה.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30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3208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מצביע הוא משתנה, שה</a:t>
            </a:r>
            <a:r>
              <a:rPr lang="he-IL" b="1" dirty="0">
                <a:latin typeface="Century Schoolbook"/>
                <a:cs typeface="Calibri" panose="020F0502020204030204"/>
              </a:rPr>
              <a:t>ערך</a:t>
            </a:r>
            <a:r>
              <a:rPr lang="he-IL" dirty="0">
                <a:latin typeface="Century Schoolbook"/>
                <a:cs typeface="Calibri" panose="020F0502020204030204"/>
              </a:rPr>
              <a:t> שהוא מאחסן הוא </a:t>
            </a:r>
            <a:r>
              <a:rPr lang="he-IL" b="1" dirty="0">
                <a:latin typeface="Century Schoolbook"/>
                <a:cs typeface="Calibri" panose="020F0502020204030204"/>
              </a:rPr>
              <a:t>כתובת</a:t>
            </a:r>
            <a:r>
              <a:rPr lang="he-IL" dirty="0">
                <a:latin typeface="Century Schoolbook"/>
                <a:cs typeface="Calibri" panose="020F0502020204030204"/>
              </a:rPr>
              <a:t> </a:t>
            </a:r>
            <a:r>
              <a:rPr lang="he-IL" b="1" dirty="0">
                <a:latin typeface="Century Schoolbook"/>
                <a:cs typeface="Calibri" panose="020F0502020204030204"/>
              </a:rPr>
              <a:t>של משתנה מטיפוס מסויים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כל מצביע הוא </a:t>
            </a:r>
            <a:r>
              <a:rPr lang="he-IL" b="1" dirty="0">
                <a:latin typeface="Century Schoolbook"/>
                <a:cs typeface="Calibri" panose="020F0502020204030204"/>
              </a:rPr>
              <a:t>מצביע למשתנה מטיפוס מסויים</a:t>
            </a:r>
            <a:r>
              <a:rPr lang="he-IL" dirty="0">
                <a:latin typeface="Century Schoolbook"/>
                <a:cs typeface="Calibri" panose="020F0502020204030204"/>
              </a:rPr>
              <a:t> (לדוגמה: מצביע ל-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int</a:t>
            </a:r>
            <a:r>
              <a:rPr lang="he-IL" dirty="0">
                <a:latin typeface="Century Schoolbook"/>
                <a:cs typeface="Calibri" panose="020F0502020204030204"/>
              </a:rPr>
              <a:t>), חוץ מטיפוס מיוחד של מצביע, בשם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void*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מצביעים מאפשרים לנו לגשת לכתובות של משתנים (ולא רק משתנים) בזיכרון ולהעביר אותן בין פונקציות, מבלי להשתמש במשתנים עצמם.</a:t>
            </a:r>
          </a:p>
        </p:txBody>
      </p:sp>
    </p:spTree>
    <p:extLst>
      <p:ext uri="{BB962C8B-B14F-4D97-AF65-F5344CB8AC3E}">
        <p14:creationId xmlns:p14="http://schemas.microsoft.com/office/powerpoint/2010/main" val="5091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250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ניתן להגדיר מצביע עם הסינטקס הבא: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 name&gt;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&lt;pointer name&gt;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 rtl="1"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או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 name&gt;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&lt;pointer name&gt;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ניתן לגשת </a:t>
            </a:r>
            <a:r>
              <a:rPr lang="he-IL" b="1" dirty="0">
                <a:latin typeface="Century Schoolbook"/>
                <a:cs typeface="Calibri" panose="020F0502020204030204"/>
              </a:rPr>
              <a:t>לערך</a:t>
            </a:r>
            <a:r>
              <a:rPr lang="he-IL" dirty="0">
                <a:latin typeface="Century Schoolbook"/>
                <a:cs typeface="Calibri" panose="020F0502020204030204"/>
              </a:rPr>
              <a:t> של הזיכרון אליו המצביע מצביע עם אופרטור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dereference</a:t>
            </a:r>
            <a:r>
              <a:rPr lang="he-IL" dirty="0">
                <a:latin typeface="Century Schoolbook"/>
                <a:cs typeface="Calibri" panose="020F0502020204030204"/>
              </a:rPr>
              <a:t> בצורה הבאה: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&lt;pointer name&gt;</a:t>
            </a: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603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250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*הערה לגבי הסינטקס: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קל להתבלבל בין הגדרה של מצביע: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 name&gt;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&lt;pointer name&gt;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לגישה למקום בזיכרון שכתובתו מאוחסנת במצביע: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&lt;pointer name&gt;</a:t>
            </a:r>
            <a:endParaRPr lang="he-IL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פשוט צריך לדעת, שבכל מקום </a:t>
            </a:r>
            <a:r>
              <a:rPr lang="he-IL" b="1" dirty="0">
                <a:latin typeface="Century Schoolbook"/>
                <a:cs typeface="Calibri" panose="020F0502020204030204"/>
              </a:rPr>
              <a:t>אחרי</a:t>
            </a:r>
            <a:r>
              <a:rPr lang="he-IL" dirty="0">
                <a:latin typeface="Century Schoolbook"/>
                <a:cs typeface="Calibri" panose="020F0502020204030204"/>
              </a:rPr>
              <a:t> ההגדרה של המצביע, סינטקס של כוכבית ואז שם משתנה/מצביע משמעותה גישה לערך בכתובת הזיכרון שמאוחסנת במצביע, או למען הפשטות - "מה שיש ב-&lt;כתובת זיכרון&gt;".</a:t>
            </a:r>
          </a:p>
        </p:txBody>
      </p:sp>
    </p:spTree>
    <p:extLst>
      <p:ext uri="{BB962C8B-B14F-4D97-AF65-F5344CB8AC3E}">
        <p14:creationId xmlns:p14="http://schemas.microsoft.com/office/powerpoint/2010/main" val="38203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6000">
        <p:fade/>
      </p:transition>
    </mc:Choice>
    <mc:Fallback xmlns="">
      <p:transition spd="med" advClick="0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5003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בואו נראה דוגמה בסיסית;</a:t>
            </a:r>
            <a:r>
              <a:rPr lang="en-US" dirty="0">
                <a:latin typeface="Century Schoolbook"/>
                <a:cs typeface="Calibri" panose="020F0502020204030204"/>
              </a:rPr>
              <a:t> </a:t>
            </a:r>
            <a:r>
              <a:rPr lang="he-IL" dirty="0">
                <a:latin typeface="Century Schoolbook"/>
                <a:cs typeface="Calibri" panose="020F0502020204030204"/>
              </a:rPr>
              <a:t>נגדיר את המצביעים הבאים: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AB13AF54-FB5C-4AAA-4434-F367FBA13A75}"/>
              </a:ext>
            </a:extLst>
          </p:cNvPr>
          <p:cNvSpPr txBox="1"/>
          <p:nvPr/>
        </p:nvSpPr>
        <p:spPr>
          <a:xfrm>
            <a:off x="837982" y="2522556"/>
            <a:ext cx="5580573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2074C5A9-C477-3DBE-67F2-145DF81B00E3}"/>
              </a:ext>
            </a:extLst>
          </p:cNvPr>
          <p:cNvSpPr txBox="1"/>
          <p:nvPr/>
        </p:nvSpPr>
        <p:spPr>
          <a:xfrm>
            <a:off x="6608252" y="2546892"/>
            <a:ext cx="5580573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057A-5D1B-AC4D-93E1-E6F8F318B83F}"/>
              </a:ext>
            </a:extLst>
          </p:cNvPr>
          <p:cNvSpPr txBox="1"/>
          <p:nvPr/>
        </p:nvSpPr>
        <p:spPr>
          <a:xfrm>
            <a:off x="4280036" y="2325950"/>
            <a:ext cx="3628748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int_ptr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float_ptr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C1A14-38B1-CF84-E2EB-7716B78FB4CF}"/>
              </a:ext>
            </a:extLst>
          </p:cNvPr>
          <p:cNvCxnSpPr>
            <a:cxnSpLocks/>
          </p:cNvCxnSpPr>
          <p:nvPr/>
        </p:nvCxnSpPr>
        <p:spPr>
          <a:xfrm>
            <a:off x="6094410" y="3429000"/>
            <a:ext cx="0" cy="46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BA54E47C-81EF-86ED-F208-E75C80488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76617"/>
              </p:ext>
            </p:extLst>
          </p:nvPr>
        </p:nvGraphicFramePr>
        <p:xfrm>
          <a:off x="1018241" y="4080043"/>
          <a:ext cx="1015233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376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1418999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3238745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323697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int_ptr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float_ptr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89273"/>
                  </a:ext>
                </a:extLst>
              </a:tr>
            </a:tbl>
          </a:graphicData>
        </a:graphic>
      </p:graphicFrame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750B0-1188-B098-85C5-E2D3D8C57DE2}"/>
              </a:ext>
            </a:extLst>
          </p:cNvPr>
          <p:cNvSpPr txBox="1">
            <a:spLocks/>
          </p:cNvSpPr>
          <p:nvPr/>
        </p:nvSpPr>
        <p:spPr>
          <a:xfrm>
            <a:off x="837981" y="5992550"/>
            <a:ext cx="10512862" cy="33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Century Schoolbook"/>
                <a:cs typeface="Calibri" panose="020F0502020204030204"/>
              </a:rPr>
              <a:t>1. </a:t>
            </a:r>
            <a:r>
              <a:rPr lang="he-IL" dirty="0">
                <a:latin typeface="Century Schoolbook"/>
                <a:cs typeface="Calibri" panose="020F0502020204030204"/>
              </a:rPr>
              <a:t>גודל של מצביע הוא </a:t>
            </a:r>
            <a:r>
              <a:rPr lang="he-IL" b="1" dirty="0">
                <a:latin typeface="Century Schoolbook"/>
                <a:cs typeface="Calibri" panose="020F0502020204030204"/>
              </a:rPr>
              <a:t>תלוי מימוש</a:t>
            </a:r>
            <a:r>
              <a:rPr lang="he-IL" dirty="0">
                <a:latin typeface="Century Schoolbook"/>
                <a:cs typeface="Calibri" panose="020F0502020204030204"/>
              </a:rPr>
              <a:t>, אבל </a:t>
            </a:r>
            <a:r>
              <a:rPr lang="he-IL" b="1" dirty="0">
                <a:latin typeface="Century Schoolbook"/>
                <a:cs typeface="Calibri" panose="020F0502020204030204"/>
              </a:rPr>
              <a:t>לכל טיפוסי המצביעים יש את אותו הגודל, בכל מימוש!</a:t>
            </a:r>
            <a:endParaRPr lang="he-IL" dirty="0">
              <a:latin typeface="Century Schoolbook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39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2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3AF54-FB5C-4AAA-4434-F367FBA13A75}"/>
              </a:ext>
            </a:extLst>
          </p:cNvPr>
          <p:cNvSpPr txBox="1"/>
          <p:nvPr/>
        </p:nvSpPr>
        <p:spPr>
          <a:xfrm>
            <a:off x="837982" y="2325950"/>
            <a:ext cx="2257644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C0A8F-D618-5E44-E985-4AE07AB0D7A1}"/>
              </a:ext>
            </a:extLst>
          </p:cNvPr>
          <p:cNvSpPr txBox="1"/>
          <p:nvPr/>
        </p:nvSpPr>
        <p:spPr>
          <a:xfrm>
            <a:off x="1233591" y="2756837"/>
            <a:ext cx="5184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int_ptr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float_ptr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5003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בואו נראה דוגמה בסיסית;</a:t>
            </a:r>
            <a:r>
              <a:rPr lang="en-US" dirty="0">
                <a:latin typeface="Century Schoolbook"/>
                <a:cs typeface="Calibri" panose="020F0502020204030204"/>
              </a:rPr>
              <a:t> </a:t>
            </a:r>
            <a:r>
              <a:rPr lang="he-IL" dirty="0">
                <a:latin typeface="Century Schoolbook"/>
                <a:cs typeface="Calibri" panose="020F0502020204030204"/>
              </a:rPr>
              <a:t>נגדיר את המצביעים הבאים: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2074C5A9-C477-3DBE-67F2-145DF81B00E3}"/>
              </a:ext>
            </a:extLst>
          </p:cNvPr>
          <p:cNvSpPr txBox="1"/>
          <p:nvPr/>
        </p:nvSpPr>
        <p:spPr>
          <a:xfrm>
            <a:off x="6532052" y="2329667"/>
            <a:ext cx="5580573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057A-5D1B-AC4D-93E1-E6F8F318B83F}"/>
              </a:ext>
            </a:extLst>
          </p:cNvPr>
          <p:cNvSpPr txBox="1"/>
          <p:nvPr/>
        </p:nvSpPr>
        <p:spPr>
          <a:xfrm>
            <a:off x="4280036" y="2325950"/>
            <a:ext cx="3628748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int_ptr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float_ptr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C1A14-38B1-CF84-E2EB-7716B78FB4CF}"/>
              </a:ext>
            </a:extLst>
          </p:cNvPr>
          <p:cNvCxnSpPr>
            <a:cxnSpLocks/>
          </p:cNvCxnSpPr>
          <p:nvPr/>
        </p:nvCxnSpPr>
        <p:spPr>
          <a:xfrm>
            <a:off x="6094410" y="3429000"/>
            <a:ext cx="0" cy="46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BA54E47C-81EF-86ED-F208-E75C80488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5201"/>
              </p:ext>
            </p:extLst>
          </p:nvPr>
        </p:nvGraphicFramePr>
        <p:xfrm>
          <a:off x="1018241" y="4039340"/>
          <a:ext cx="1015233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376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1418999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3238745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323697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int_ptr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float_ptr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89273"/>
                  </a:ext>
                </a:extLst>
              </a:tr>
            </a:tbl>
          </a:graphicData>
        </a:graphic>
      </p:graphicFrame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750B0-1188-B098-85C5-E2D3D8C57DE2}"/>
              </a:ext>
            </a:extLst>
          </p:cNvPr>
          <p:cNvSpPr txBox="1">
            <a:spLocks/>
          </p:cNvSpPr>
          <p:nvPr/>
        </p:nvSpPr>
        <p:spPr>
          <a:xfrm>
            <a:off x="837981" y="5992550"/>
            <a:ext cx="10512862" cy="33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Century Schoolbook"/>
                <a:cs typeface="Calibri" panose="020F0502020204030204"/>
              </a:rPr>
              <a:t>1. </a:t>
            </a:r>
            <a:r>
              <a:rPr lang="he-IL" dirty="0">
                <a:latin typeface="Century Schoolbook"/>
                <a:cs typeface="Calibri" panose="020F0502020204030204"/>
              </a:rPr>
              <a:t>גודל של מצביע הוא </a:t>
            </a:r>
            <a:r>
              <a:rPr lang="he-IL" b="1" dirty="0">
                <a:latin typeface="Century Schoolbook"/>
                <a:cs typeface="Calibri" panose="020F0502020204030204"/>
              </a:rPr>
              <a:t>תלוי מימוש</a:t>
            </a:r>
            <a:r>
              <a:rPr lang="he-IL" dirty="0">
                <a:latin typeface="Century Schoolbook"/>
                <a:cs typeface="Calibri" panose="020F0502020204030204"/>
              </a:rPr>
              <a:t>, אבל </a:t>
            </a:r>
            <a:r>
              <a:rPr lang="he-IL" b="1" dirty="0">
                <a:latin typeface="Century Schoolbook"/>
                <a:cs typeface="Calibri" panose="020F0502020204030204"/>
              </a:rPr>
              <a:t>לכל טיפוסי המצביעים יש את אותו הגודל, בכל מימוש!</a:t>
            </a:r>
            <a:endParaRPr lang="he-IL" dirty="0">
              <a:latin typeface="Century Schoolbook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FFFC1B4C-3163-1572-EF64-7FA156596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0432"/>
              </p:ext>
            </p:extLst>
          </p:nvPr>
        </p:nvGraphicFramePr>
        <p:xfrm>
          <a:off x="3171828" y="2327855"/>
          <a:ext cx="79987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968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507079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189186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int_ptr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float_ptr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0x7ffd6589d890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89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752 -4.81481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8" grpId="1" animBg="1"/>
      <p:bldP spid="2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3AF54-FB5C-4AAA-4434-F367FBA13A75}"/>
              </a:ext>
            </a:extLst>
          </p:cNvPr>
          <p:cNvSpPr txBox="1"/>
          <p:nvPr/>
        </p:nvSpPr>
        <p:spPr>
          <a:xfrm>
            <a:off x="837982" y="2325950"/>
            <a:ext cx="2257644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C0A8F-D618-5E44-E985-4AE07AB0D7A1}"/>
              </a:ext>
            </a:extLst>
          </p:cNvPr>
          <p:cNvSpPr txBox="1"/>
          <p:nvPr/>
        </p:nvSpPr>
        <p:spPr>
          <a:xfrm>
            <a:off x="1233591" y="2756837"/>
            <a:ext cx="5184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int_ptr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float_ptr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5003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בואו נראה דוגמה בסיסית;</a:t>
            </a:r>
            <a:r>
              <a:rPr lang="en-US" dirty="0">
                <a:latin typeface="Century Schoolbook"/>
                <a:cs typeface="Calibri" panose="020F0502020204030204"/>
              </a:rPr>
              <a:t> </a:t>
            </a:r>
            <a:r>
              <a:rPr lang="he-IL" dirty="0">
                <a:latin typeface="Century Schoolbook"/>
                <a:cs typeface="Calibri" panose="020F0502020204030204"/>
              </a:rPr>
              <a:t>נגדיר את המצביעים הבאים: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2074C5A9-C477-3DBE-67F2-145DF81B00E3}"/>
              </a:ext>
            </a:extLst>
          </p:cNvPr>
          <p:cNvSpPr txBox="1"/>
          <p:nvPr/>
        </p:nvSpPr>
        <p:spPr>
          <a:xfrm>
            <a:off x="6532052" y="2329667"/>
            <a:ext cx="5580573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FFFC1B4C-3163-1572-EF64-7FA156596B95}"/>
              </a:ext>
            </a:extLst>
          </p:cNvPr>
          <p:cNvGraphicFramePr>
            <a:graphicFrameLocks noGrp="1"/>
          </p:cNvGraphicFramePr>
          <p:nvPr/>
        </p:nvGraphicFramePr>
        <p:xfrm>
          <a:off x="3171828" y="2327855"/>
          <a:ext cx="79987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968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507079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189186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int_ptr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float_ptr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0x7ffd6589d890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89273"/>
                  </a:ext>
                </a:extLst>
              </a:tr>
            </a:tbl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C22055-C32A-35B4-FF55-065B90D50ADD}"/>
              </a:ext>
            </a:extLst>
          </p:cNvPr>
          <p:cNvSpPr txBox="1">
            <a:spLocks/>
          </p:cNvSpPr>
          <p:nvPr/>
        </p:nvSpPr>
        <p:spPr>
          <a:xfrm>
            <a:off x="3171828" y="3780382"/>
            <a:ext cx="7998751" cy="2515886"/>
          </a:xfrm>
          <a:prstGeom prst="rect">
            <a:avLst/>
          </a:prstGeom>
          <a:ln w="28575">
            <a:solidFill>
              <a:srgbClr val="569CD6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נבחין בטיפוסים: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int</a:t>
            </a:r>
            <a:r>
              <a:rPr lang="he-IL" dirty="0">
                <a:solidFill>
                  <a:srgbClr val="6A9955"/>
                </a:solidFill>
                <a:latin typeface="Century Schoolbook"/>
                <a:cs typeface="Calibri" panose="020F0502020204030204"/>
              </a:rPr>
              <a:t>מצביע ל-</a:t>
            </a:r>
            <a:endParaRPr lang="en-US" dirty="0">
              <a:solidFill>
                <a:srgbClr val="6A9955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 float</a:t>
            </a:r>
            <a:r>
              <a:rPr lang="he-IL" dirty="0">
                <a:solidFill>
                  <a:srgbClr val="6A9955"/>
                </a:solidFill>
                <a:latin typeface="Century Schoolbook"/>
                <a:cs typeface="Calibri" panose="020F0502020204030204"/>
              </a:rPr>
              <a:t>מצביע ל-</a:t>
            </a:r>
            <a:endParaRPr lang="en-US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>
              <a:latin typeface="Century Schoolbook"/>
              <a:cs typeface="Calibri" panose="020F0502020204030204"/>
            </a:endParaRP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9AC19-0F96-E57F-1136-455EA299AEE8}"/>
              </a:ext>
            </a:extLst>
          </p:cNvPr>
          <p:cNvSpPr/>
          <p:nvPr/>
        </p:nvSpPr>
        <p:spPr>
          <a:xfrm>
            <a:off x="3232800" y="2107582"/>
            <a:ext cx="1186543" cy="1553065"/>
          </a:xfrm>
          <a:prstGeom prst="rect">
            <a:avLst/>
          </a:prstGeom>
          <a:noFill/>
          <a:ln w="28575">
            <a:solidFill>
              <a:srgbClr val="56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1000"/>
    </mc:Choice>
    <mc:Fallback xmlns="">
      <p:transition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4" grpId="1" build="allAtOnce" animBg="1"/>
      <p:bldP spid="10" grpId="0" animBg="1"/>
      <p:bldP spid="10" grpId="1" animBg="1"/>
      <p:bldP spid="10" grpId="2" animBg="1"/>
      <p:bldP spid="1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3AF54-FB5C-4AAA-4434-F367FBA13A75}"/>
              </a:ext>
            </a:extLst>
          </p:cNvPr>
          <p:cNvSpPr txBox="1"/>
          <p:nvPr/>
        </p:nvSpPr>
        <p:spPr>
          <a:xfrm>
            <a:off x="837982" y="2325950"/>
            <a:ext cx="2257644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C0A8F-D618-5E44-E985-4AE07AB0D7A1}"/>
              </a:ext>
            </a:extLst>
          </p:cNvPr>
          <p:cNvSpPr txBox="1"/>
          <p:nvPr/>
        </p:nvSpPr>
        <p:spPr>
          <a:xfrm>
            <a:off x="1233591" y="2756837"/>
            <a:ext cx="5184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int_ptr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float_ptr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הגדרה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5003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נוסיף עוד כמה משתנים: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2074C5A9-C477-3DBE-67F2-145DF81B00E3}"/>
              </a:ext>
            </a:extLst>
          </p:cNvPr>
          <p:cNvSpPr txBox="1"/>
          <p:nvPr/>
        </p:nvSpPr>
        <p:spPr>
          <a:xfrm>
            <a:off x="6532052" y="2329667"/>
            <a:ext cx="5580573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`a`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`b` is: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FFFC1B4C-3163-1572-EF64-7FA156596B95}"/>
              </a:ext>
            </a:extLst>
          </p:cNvPr>
          <p:cNvGraphicFramePr>
            <a:graphicFrameLocks noGrp="1"/>
          </p:cNvGraphicFramePr>
          <p:nvPr/>
        </p:nvGraphicFramePr>
        <p:xfrm>
          <a:off x="3171828" y="2327855"/>
          <a:ext cx="79987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968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507079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189186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int_ptr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float_ptr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0x7ffd6589d890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89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6E230E-F083-FFB7-ED81-3D11CCA38C1F}"/>
              </a:ext>
            </a:extLst>
          </p:cNvPr>
          <p:cNvSpPr txBox="1"/>
          <p:nvPr/>
        </p:nvSpPr>
        <p:spPr>
          <a:xfrm>
            <a:off x="1233591" y="3280057"/>
            <a:ext cx="18620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F48E34-28B3-B11E-27AC-34D1B62BA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24604"/>
              </p:ext>
            </p:extLst>
          </p:nvPr>
        </p:nvGraphicFramePr>
        <p:xfrm>
          <a:off x="3171827" y="3435350"/>
          <a:ext cx="79987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968">
                  <a:extLst>
                    <a:ext uri="{9D8B030D-6E8A-4147-A177-3AD203B41FA5}">
                      <a16:colId xmlns:a16="http://schemas.microsoft.com/office/drawing/2014/main" val="1753646163"/>
                    </a:ext>
                  </a:extLst>
                </a:gridCol>
                <a:gridCol w="1507079">
                  <a:extLst>
                    <a:ext uri="{9D8B030D-6E8A-4147-A177-3AD203B41FA5}">
                      <a16:colId xmlns:a16="http://schemas.microsoft.com/office/drawing/2014/main" val="1690990383"/>
                    </a:ext>
                  </a:extLst>
                </a:gridCol>
                <a:gridCol w="1891866">
                  <a:extLst>
                    <a:ext uri="{9D8B030D-6E8A-4147-A177-3AD203B41FA5}">
                      <a16:colId xmlns:a16="http://schemas.microsoft.com/office/drawing/2014/main" val="1339380169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4206126408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167046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4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0x7ffd6589d880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30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1987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F18E10B-7377-F2E7-59E4-6344E2D5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62836"/>
              </p:ext>
            </p:extLst>
          </p:nvPr>
        </p:nvGraphicFramePr>
        <p:xfrm>
          <a:off x="3171827" y="3806190"/>
          <a:ext cx="79987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968">
                  <a:extLst>
                    <a:ext uri="{9D8B030D-6E8A-4147-A177-3AD203B41FA5}">
                      <a16:colId xmlns:a16="http://schemas.microsoft.com/office/drawing/2014/main" val="3017108516"/>
                    </a:ext>
                  </a:extLst>
                </a:gridCol>
                <a:gridCol w="1507079">
                  <a:extLst>
                    <a:ext uri="{9D8B030D-6E8A-4147-A177-3AD203B41FA5}">
                      <a16:colId xmlns:a16="http://schemas.microsoft.com/office/drawing/2014/main" val="2627663300"/>
                    </a:ext>
                  </a:extLst>
                </a:gridCol>
                <a:gridCol w="1891866">
                  <a:extLst>
                    <a:ext uri="{9D8B030D-6E8A-4147-A177-3AD203B41FA5}">
                      <a16:colId xmlns:a16="http://schemas.microsoft.com/office/drawing/2014/main" val="3844383452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285347610"/>
                    </a:ext>
                  </a:extLst>
                </a:gridCol>
                <a:gridCol w="1617419">
                  <a:extLst>
                    <a:ext uri="{9D8B030D-6E8A-4147-A177-3AD203B41FA5}">
                      <a16:colId xmlns:a16="http://schemas.microsoft.com/office/drawing/2014/main" val="200661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entury Schoolbook"/>
                          <a:cs typeface="Calibri" panose="020F0502020204030204"/>
                        </a:rPr>
                        <a:t>4 בתים</a:t>
                      </a:r>
                      <a:r>
                        <a:rPr lang="he-IL" sz="1400" baseline="30000" dirty="0">
                          <a:solidFill>
                            <a:srgbClr val="FF0000"/>
                          </a:solidFill>
                          <a:latin typeface="Century Schoolbook"/>
                          <a:cs typeface="Calibri" panose="020F0502020204030204"/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anose="020B0609020204030204" pitchFamily="49" charset="0"/>
                        </a:rPr>
                        <a:t>0x7ffd6589d884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2.5</a:t>
                      </a:r>
                      <a:endParaRPr 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166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98DDDE1-DB40-6214-66AE-CEF1FE533383}"/>
              </a:ext>
            </a:extLst>
          </p:cNvPr>
          <p:cNvSpPr txBox="1"/>
          <p:nvPr/>
        </p:nvSpPr>
        <p:spPr>
          <a:xfrm>
            <a:off x="1233591" y="3910395"/>
            <a:ext cx="1862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E9C95A1-8E39-E031-2CD5-0B289F6BE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59466"/>
              </p:ext>
            </p:extLst>
          </p:nvPr>
        </p:nvGraphicFramePr>
        <p:xfrm>
          <a:off x="9553159" y="2696789"/>
          <a:ext cx="1617419" cy="37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419">
                  <a:extLst>
                    <a:ext uri="{9D8B030D-6E8A-4147-A177-3AD203B41FA5}">
                      <a16:colId xmlns:a16="http://schemas.microsoft.com/office/drawing/2014/main" val="2687739763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0x7ffd6589d880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931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30539E-1C3D-92AF-FA33-A9F6A7B5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37251"/>
              </p:ext>
            </p:extLst>
          </p:nvPr>
        </p:nvGraphicFramePr>
        <p:xfrm>
          <a:off x="7935740" y="3442280"/>
          <a:ext cx="1617419" cy="36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419">
                  <a:extLst>
                    <a:ext uri="{9D8B030D-6E8A-4147-A177-3AD203B41FA5}">
                      <a16:colId xmlns:a16="http://schemas.microsoft.com/office/drawing/2014/main" val="2687739763"/>
                    </a:ext>
                  </a:extLst>
                </a:gridCol>
              </a:tblGrid>
              <a:tr h="363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0x7ffd6589d880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931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62DCD3B-D0DD-E829-A206-12061DE5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32200"/>
              </p:ext>
            </p:extLst>
          </p:nvPr>
        </p:nvGraphicFramePr>
        <p:xfrm>
          <a:off x="9553158" y="3068928"/>
          <a:ext cx="1617419" cy="366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419">
                  <a:extLst>
                    <a:ext uri="{9D8B030D-6E8A-4147-A177-3AD203B41FA5}">
                      <a16:colId xmlns:a16="http://schemas.microsoft.com/office/drawing/2014/main" val="2687739763"/>
                    </a:ext>
                  </a:extLst>
                </a:gridCol>
              </a:tblGrid>
              <a:tr h="36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0x7ffd6589d884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931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AEF6AF8-8ACE-2EB5-15E7-AF848F3F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3569"/>
              </p:ext>
            </p:extLst>
          </p:nvPr>
        </p:nvGraphicFramePr>
        <p:xfrm>
          <a:off x="7935739" y="3804760"/>
          <a:ext cx="16174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419">
                  <a:extLst>
                    <a:ext uri="{9D8B030D-6E8A-4147-A177-3AD203B41FA5}">
                      <a16:colId xmlns:a16="http://schemas.microsoft.com/office/drawing/2014/main" val="2687739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0x7ffd6589d884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9312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0384128-9F94-346E-0A55-6242D13DBAE1}"/>
              </a:ext>
            </a:extLst>
          </p:cNvPr>
          <p:cNvSpPr txBox="1"/>
          <p:nvPr/>
        </p:nvSpPr>
        <p:spPr>
          <a:xfrm>
            <a:off x="1233591" y="4439399"/>
            <a:ext cx="2138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35C72EC-8623-340A-CCBE-52C3033AFC52}"/>
              </a:ext>
            </a:extLst>
          </p:cNvPr>
          <p:cNvSpPr txBox="1">
            <a:spLocks/>
          </p:cNvSpPr>
          <p:nvPr/>
        </p:nvSpPr>
        <p:spPr>
          <a:xfrm>
            <a:off x="837982" y="4307730"/>
            <a:ext cx="10512862" cy="5003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אפשר להשתכנע שזה נכון: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7C6069-C0E5-CA20-2A57-20C10D677C22}"/>
              </a:ext>
            </a:extLst>
          </p:cNvPr>
          <p:cNvSpPr txBox="1"/>
          <p:nvPr/>
        </p:nvSpPr>
        <p:spPr>
          <a:xfrm>
            <a:off x="4034170" y="4972829"/>
            <a:ext cx="4120484" cy="1323439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user@cs</a:t>
            </a:r>
            <a:r>
              <a:rPr lang="en-US" sz="1600" dirty="0">
                <a:latin typeface="Consolas" panose="020B0609020204030204" pitchFamily="49" charset="0"/>
              </a:rPr>
              <a:t>:~/</a:t>
            </a:r>
            <a:r>
              <a:rPr lang="en-US" sz="1600" dirty="0" err="1">
                <a:latin typeface="Consolas" panose="020B0609020204030204" pitchFamily="49" charset="0"/>
              </a:rPr>
              <a:t>Pointer_Basics</a:t>
            </a:r>
            <a:r>
              <a:rPr lang="en-US" sz="1600" dirty="0">
                <a:latin typeface="Consolas" panose="020B0609020204030204" pitchFamily="49" charset="0"/>
              </a:rPr>
              <a:t>$ ./out</a:t>
            </a:r>
            <a:endParaRPr lang="he-IL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0x7ffd6589d880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0x7ffd6589d884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0x7ffd6589d880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0x7ffd6589d884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167150-C52B-5779-ECCA-7AB6005CAAE1}"/>
              </a:ext>
            </a:extLst>
          </p:cNvPr>
          <p:cNvCxnSpPr>
            <a:cxnSpLocks/>
          </p:cNvCxnSpPr>
          <p:nvPr/>
        </p:nvCxnSpPr>
        <p:spPr>
          <a:xfrm>
            <a:off x="3276600" y="563454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1000"/>
    </mc:Choice>
    <mc:Fallback xmlns="">
      <p:transition advClick="0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  <p:bldP spid="17" grpId="0" uiExpand="1" build="p"/>
      <p:bldP spid="31" grpId="0"/>
      <p:bldP spid="32" grpId="0" build="p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latin typeface="Century Schoolbook" panose="02040604050505020304" pitchFamily="18" charset="0"/>
                <a:cs typeface="Calibri Light"/>
              </a:rPr>
              <a:t>מידע בזיכרון - חזרה</a:t>
            </a:r>
            <a:endParaRPr lang="en-US" dirty="0">
              <a:latin typeface="Century Schoolbook" panose="02040604050505020304" pitchFamily="18" charset="0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3482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cs typeface="Calibri" panose="020F0502020204030204"/>
              </a:rPr>
              <a:t>לכל משתנה בתוכנית יש </a:t>
            </a:r>
            <a:r>
              <a:rPr lang="he-IL" b="1" dirty="0">
                <a:cs typeface="Calibri" panose="020F0502020204030204"/>
              </a:rPr>
              <a:t>כתובת</a:t>
            </a:r>
            <a:r>
              <a:rPr lang="he-IL" dirty="0"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sz="2800" dirty="0">
                <a:cs typeface="Calibri" panose="020F0502020204030204"/>
              </a:rPr>
              <a:t>נית</a:t>
            </a:r>
            <a:r>
              <a:rPr lang="he-IL" dirty="0">
                <a:cs typeface="Calibri" panose="020F0502020204030204"/>
              </a:rPr>
              <a:t>ן לגשת לכתובת הזו באמצעות אופרטור 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'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&amp;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', עם הסינטקס: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&lt;var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הערך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של המשתנה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התוכן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של בלוק זיכרון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שמתחיל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בכתובת זו, וגודלו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כגודל טיפוס המשתנה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  <a:endParaRPr lang="en-US" b="1" dirty="0">
              <a:latin typeface="Consolas" panose="020B0609020204030204" pitchFamily="49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אופרטור '*'/</a:t>
            </a:r>
            <a:r>
              <a:rPr lang="en-US" sz="6000" dirty="0">
                <a:latin typeface="Consolas" panose="020B0609020204030204" pitchFamily="49" charset="0"/>
                <a:cs typeface="Calibri Light"/>
              </a:rPr>
              <a:t>dereference</a:t>
            </a:r>
            <a:endParaRPr lang="en-US" dirty="0"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3482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cs typeface="Calibri" panose="020F0502020204030204"/>
              </a:rPr>
              <a:t>ראינו שאפשר לאחסן כתובת של משתנה – ובאופן כללי עצם בתוכנית שיש לו כתובת זיכרון – ב</a:t>
            </a:r>
            <a:r>
              <a:rPr lang="he-IL" dirty="0">
                <a:latin typeface="Century Schoolbook"/>
                <a:cs typeface="Calibri" panose="020F0502020204030204"/>
              </a:rPr>
              <a:t>תור </a:t>
            </a:r>
            <a:r>
              <a:rPr lang="he-IL" b="1" dirty="0">
                <a:latin typeface="Century Schoolbook"/>
                <a:cs typeface="Calibri" panose="020F0502020204030204"/>
              </a:rPr>
              <a:t>ערך של מצביע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הגישה לערך של אותו משתנה/עצם בהינתן מצביע אליו, היא באמצעות האופרטור-'*', שמכונה פורמלית 'אופרטור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dereference</a:t>
            </a:r>
            <a:r>
              <a:rPr lang="he-IL" dirty="0">
                <a:latin typeface="Century Schoolbook"/>
                <a:cs typeface="Calibri" panose="020F0502020204030204"/>
              </a:rPr>
              <a:t>'.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הסינטקס של גישה לערך בזיכרון שאליו מצביע מצביע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he-IL" dirty="0">
                <a:latin typeface="Century Schoolbook"/>
                <a:cs typeface="Calibri" panose="020F0502020204030204"/>
              </a:rPr>
              <a:t> הוא: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4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אופרטור '*'/</a:t>
            </a:r>
            <a:r>
              <a:rPr lang="en-US" sz="6000" dirty="0">
                <a:latin typeface="Consolas" panose="020B0609020204030204" pitchFamily="49" charset="0"/>
                <a:cs typeface="Calibri Light"/>
              </a:rPr>
              <a:t>dereference</a:t>
            </a:r>
            <a:endParaRPr lang="en-US" dirty="0"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52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נראה דוגמה לפעולת אופרטור-'*':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C8F0318-6A95-D2FF-F97C-C552818B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59621"/>
              </p:ext>
            </p:extLst>
          </p:nvPr>
        </p:nvGraphicFramePr>
        <p:xfrm>
          <a:off x="835935" y="4506687"/>
          <a:ext cx="105128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10100110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63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7712D8-CA66-DC2E-1697-874FCF5A7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09730"/>
              </p:ext>
            </p:extLst>
          </p:nvPr>
        </p:nvGraphicFramePr>
        <p:xfrm>
          <a:off x="835934" y="4895074"/>
          <a:ext cx="105128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3985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D1B5A3-4A07-1A50-FA69-0A29D004A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61904"/>
              </p:ext>
            </p:extLst>
          </p:nvPr>
        </p:nvGraphicFramePr>
        <p:xfrm>
          <a:off x="2588075" y="450668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00000101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89F6FF-1001-CFDB-85DD-DEC1702F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49391"/>
              </p:ext>
            </p:extLst>
          </p:nvPr>
        </p:nvGraphicFramePr>
        <p:xfrm>
          <a:off x="4340219" y="450668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4B78AB-BDB5-0D03-1C75-96786BEA6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80022"/>
              </p:ext>
            </p:extLst>
          </p:nvPr>
        </p:nvGraphicFramePr>
        <p:xfrm>
          <a:off x="6092363" y="450668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446CF2-B4C9-BAA0-0F8E-665C4D0CF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47316"/>
              </p:ext>
            </p:extLst>
          </p:nvPr>
        </p:nvGraphicFramePr>
        <p:xfrm>
          <a:off x="7844506" y="450668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9C960F-274E-1E4C-CE75-6207802829E2}"/>
              </a:ext>
            </a:extLst>
          </p:cNvPr>
          <p:cNvSpPr txBox="1"/>
          <p:nvPr/>
        </p:nvSpPr>
        <p:spPr>
          <a:xfrm>
            <a:off x="837981" y="2486250"/>
            <a:ext cx="251206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58879F70-5F3A-DBFA-6BB5-E7B89AF19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49655"/>
              </p:ext>
            </p:extLst>
          </p:nvPr>
        </p:nvGraphicFramePr>
        <p:xfrm>
          <a:off x="3853543" y="2486250"/>
          <a:ext cx="74952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02768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2027682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4 בתים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0x7ffdb0547c78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8 בתים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a_ptr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0x7ffdb0547c80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8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Century Schoolbook"/>
                          <a:cs typeface="Calibri" panose="020F0502020204030204"/>
                        </a:rPr>
                        <a:t>4 בתים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0x7ffdb0547c7c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0986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FA8C3-6F4F-537A-C1C8-3D192351E937}"/>
              </a:ext>
            </a:extLst>
          </p:cNvPr>
          <p:cNvCxnSpPr>
            <a:cxnSpLocks/>
          </p:cNvCxnSpPr>
          <p:nvPr/>
        </p:nvCxnSpPr>
        <p:spPr>
          <a:xfrm>
            <a:off x="502468" y="2657505"/>
            <a:ext cx="33551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B374DF7-2544-BA60-CE78-36A6F285B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93641"/>
              </p:ext>
            </p:extLst>
          </p:nvPr>
        </p:nvGraphicFramePr>
        <p:xfrm>
          <a:off x="835935" y="5738727"/>
          <a:ext cx="105128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01111000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01111100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01010100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6326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512C3D-E2E0-4752-1D8A-79EEEA1CB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17907"/>
              </p:ext>
            </p:extLst>
          </p:nvPr>
        </p:nvGraphicFramePr>
        <p:xfrm>
          <a:off x="835934" y="6127114"/>
          <a:ext cx="105128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0x7ffdb0547c7f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0x7ffdb0547c82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3985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34B2D5-5C8C-7756-42EF-52A083599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90629"/>
              </p:ext>
            </p:extLst>
          </p:nvPr>
        </p:nvGraphicFramePr>
        <p:xfrm>
          <a:off x="2588075" y="573872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4B7D1A-880B-32F2-CBBD-1BD200872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5819"/>
              </p:ext>
            </p:extLst>
          </p:nvPr>
        </p:nvGraphicFramePr>
        <p:xfrm>
          <a:off x="4340219" y="573872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DB97B3E-FBAB-E4DD-BBBE-A04E3FA1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24003"/>
              </p:ext>
            </p:extLst>
          </p:nvPr>
        </p:nvGraphicFramePr>
        <p:xfrm>
          <a:off x="9321110" y="3227930"/>
          <a:ext cx="20276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682">
                  <a:extLst>
                    <a:ext uri="{9D8B030D-6E8A-4147-A177-3AD203B41FA5}">
                      <a16:colId xmlns:a16="http://schemas.microsoft.com/office/drawing/2014/main" val="185269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0x7ffdb0547c78</a:t>
                      </a:r>
                      <a:endParaRPr lang="en-US" sz="1800" dirty="0">
                        <a:solidFill>
                          <a:srgbClr val="B5CEA8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06294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B03C2FE-73C7-D429-705E-B2A588B4B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48271"/>
              </p:ext>
            </p:extLst>
          </p:nvPr>
        </p:nvGraphicFramePr>
        <p:xfrm>
          <a:off x="9321110" y="3598770"/>
          <a:ext cx="20276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682">
                  <a:extLst>
                    <a:ext uri="{9D8B030D-6E8A-4147-A177-3AD203B41FA5}">
                      <a16:colId xmlns:a16="http://schemas.microsoft.com/office/drawing/2014/main" val="185269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800" dirty="0">
                        <a:solidFill>
                          <a:srgbClr val="B5CEA8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06294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FF9125B-B471-7C54-B3EB-458CF7BB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6756"/>
              </p:ext>
            </p:extLst>
          </p:nvPr>
        </p:nvGraphicFramePr>
        <p:xfrm>
          <a:off x="835931" y="573872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7D6118B-BB6C-F510-12E3-79B55C08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23519"/>
              </p:ext>
            </p:extLst>
          </p:nvPr>
        </p:nvGraphicFramePr>
        <p:xfrm>
          <a:off x="9596650" y="4506687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00000101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E0CF7DF-31C0-27E6-C306-C6B229ACA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753"/>
              </p:ext>
            </p:extLst>
          </p:nvPr>
        </p:nvGraphicFramePr>
        <p:xfrm>
          <a:off x="2588075" y="4507414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00001010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3AA39-F576-FA3C-4CAD-18A907CFF0A4}"/>
              </a:ext>
            </a:extLst>
          </p:cNvPr>
          <p:cNvCxnSpPr>
            <a:endCxn id="7" idx="1"/>
          </p:cNvCxnSpPr>
          <p:nvPr/>
        </p:nvCxnSpPr>
        <p:spPr>
          <a:xfrm flipH="1">
            <a:off x="2588075" y="3413350"/>
            <a:ext cx="8760717" cy="1278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1E0D63-3F78-08A7-22C8-07A32BD4BD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H="1">
            <a:off x="9596650" y="3784190"/>
            <a:ext cx="1752142" cy="907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B327B5A-FE3B-4261-512C-F4869632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9444"/>
              </p:ext>
            </p:extLst>
          </p:nvPr>
        </p:nvGraphicFramePr>
        <p:xfrm>
          <a:off x="9321110" y="2858098"/>
          <a:ext cx="20276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682">
                  <a:extLst>
                    <a:ext uri="{9D8B030D-6E8A-4147-A177-3AD203B41FA5}">
                      <a16:colId xmlns:a16="http://schemas.microsoft.com/office/drawing/2014/main" val="185269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800" dirty="0">
                        <a:solidFill>
                          <a:srgbClr val="B5CEA8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12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43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9000">
        <p:fade/>
      </p:transition>
    </mc:Choice>
    <mc:Fallback>
      <p:transition spd="med" advClick="0" advTm="2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975E-6 5.55112E-17 L -2.22975E-6 0.0439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975E-6 0.04398 L -2.22975E-6 0.083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5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5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975E-6 0.08333 L -2.22975E-6 0.12454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– מימוש פעולת </a:t>
            </a:r>
            <a:r>
              <a:rPr lang="en-US" sz="6000" dirty="0">
                <a:latin typeface="Consolas" panose="020B0609020204030204" pitchFamily="49" charset="0"/>
                <a:cs typeface="Calibri Light"/>
              </a:rPr>
              <a:t>swap</a:t>
            </a:r>
            <a:endParaRPr lang="en-US" dirty="0"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9922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עכשיו שיש לנו דרך להעביר כתובת של משתנה לפונקציה, נוכל לממש את פעולת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swap</a:t>
            </a:r>
            <a:r>
              <a:rPr lang="he-IL" dirty="0">
                <a:latin typeface="Century Schoolbook"/>
                <a:cs typeface="Calibri" panose="020F0502020204030204"/>
              </a:rPr>
              <a:t> באמצעות שימוש במצביעים: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8A272-F20C-CD0D-B9E4-89A877771822}"/>
              </a:ext>
            </a:extLst>
          </p:cNvPr>
          <p:cNvSpPr txBox="1"/>
          <p:nvPr/>
        </p:nvSpPr>
        <p:spPr>
          <a:xfrm>
            <a:off x="837980" y="2821741"/>
            <a:ext cx="10512861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local_int_swap_correct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21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9000">
        <p:fade/>
      </p:transition>
    </mc:Choice>
    <mc:Fallback>
      <p:transition spd="med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– מימוש פעולת </a:t>
            </a:r>
            <a:r>
              <a:rPr lang="en-US" sz="6000" dirty="0">
                <a:latin typeface="Consolas" panose="020B0609020204030204" pitchFamily="49" charset="0"/>
                <a:cs typeface="Calibri Light"/>
              </a:rPr>
              <a:t>swap</a:t>
            </a:r>
            <a:endParaRPr lang="en-US" dirty="0"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9922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עכשיו שיש לנו דרך להעביר כתובת של משתנה לפונקציה, נוכל לממש את פעולת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swap</a:t>
            </a:r>
            <a:r>
              <a:rPr lang="he-IL" dirty="0">
                <a:latin typeface="Century Schoolbook"/>
                <a:cs typeface="Calibri" panose="020F0502020204030204"/>
              </a:rPr>
              <a:t> באמצעות שימוש במצביעים: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8A272-F20C-CD0D-B9E4-89A877771822}"/>
              </a:ext>
            </a:extLst>
          </p:cNvPr>
          <p:cNvSpPr txBox="1"/>
          <p:nvPr/>
        </p:nvSpPr>
        <p:spPr>
          <a:xfrm>
            <a:off x="837980" y="2821741"/>
            <a:ext cx="10512861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local_int_swap_correct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2D5B8-2F3B-CB18-34EF-9EA7A74D46DE}"/>
              </a:ext>
            </a:extLst>
          </p:cNvPr>
          <p:cNvSpPr txBox="1"/>
          <p:nvPr/>
        </p:nvSpPr>
        <p:spPr>
          <a:xfrm>
            <a:off x="837977" y="2432862"/>
            <a:ext cx="5365396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local_int_swap_correct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83564-8E8C-2790-A7DA-5B804A338C3A}"/>
              </a:ext>
            </a:extLst>
          </p:cNvPr>
          <p:cNvSpPr txBox="1"/>
          <p:nvPr/>
        </p:nvSpPr>
        <p:spPr>
          <a:xfrm>
            <a:off x="837974" y="3817857"/>
            <a:ext cx="5365396" cy="289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values of `first`, `second`: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"`first`: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"`second`: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local_int_swap_correct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values of `first`, `second`: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"`first`: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"`second`: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C912E4-453B-ACF6-CDA3-BBA462449964}"/>
              </a:ext>
            </a:extLst>
          </p:cNvPr>
          <p:cNvCxnSpPr>
            <a:cxnSpLocks/>
          </p:cNvCxnSpPr>
          <p:nvPr/>
        </p:nvCxnSpPr>
        <p:spPr>
          <a:xfrm>
            <a:off x="6500977" y="4160568"/>
            <a:ext cx="495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02AB5E-0789-7442-A367-5E033809CF07}"/>
              </a:ext>
            </a:extLst>
          </p:cNvPr>
          <p:cNvSpPr txBox="1"/>
          <p:nvPr/>
        </p:nvSpPr>
        <p:spPr>
          <a:xfrm>
            <a:off x="7230357" y="3252627"/>
            <a:ext cx="4120484" cy="1815882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user@cs</a:t>
            </a:r>
            <a:r>
              <a:rPr lang="en-US" sz="1600" dirty="0">
                <a:latin typeface="Consolas" panose="020B0609020204030204" pitchFamily="49" charset="0"/>
              </a:rPr>
              <a:t>:~/</a:t>
            </a:r>
            <a:r>
              <a:rPr lang="en-US" sz="1600" dirty="0" err="1">
                <a:latin typeface="Consolas" panose="020B0609020204030204" pitchFamily="49" charset="0"/>
              </a:rPr>
              <a:t>Pointer_Basics</a:t>
            </a:r>
            <a:r>
              <a:rPr lang="en-US" sz="1600" dirty="0">
                <a:latin typeface="Consolas" panose="020B0609020204030204" pitchFamily="49" charset="0"/>
              </a:rPr>
              <a:t>$ ./out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values of `first`, `second`: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`first`:        -20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`second`:       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values of `first`, `second`: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`first`:        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`second`:       -20</a:t>
            </a:r>
            <a:endParaRPr lang="he-IL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7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000"/>
    </mc:Choice>
    <mc:Fallback>
      <p:transition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2234676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he-IL" sz="9600" dirty="0">
                <a:solidFill>
                  <a:srgbClr val="FFFFFF"/>
                </a:solidFill>
                <a:cs typeface="Calibri Light"/>
              </a:rPr>
              <a:t>תודה על הצפייה!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41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1041400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he-IL" sz="9600" dirty="0">
                <a:solidFill>
                  <a:srgbClr val="FFFFFF"/>
                </a:solidFill>
                <a:cs typeface="Calibri Light"/>
              </a:rPr>
              <a:t>הנושא הבא:</a:t>
            </a:r>
            <a:endParaRPr lang="en-US" sz="67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CFE8C3F-4BD0-2177-2C2E-E7087802D681}"/>
              </a:ext>
            </a:extLst>
          </p:cNvPr>
          <p:cNvSpPr txBox="1">
            <a:spLocks/>
          </p:cNvSpPr>
          <p:nvPr/>
        </p:nvSpPr>
        <p:spPr>
          <a:xfrm>
            <a:off x="837980" y="2916424"/>
            <a:ext cx="10512862" cy="102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58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16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03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29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54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807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065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lnSpc>
                <a:spcPct val="100000"/>
              </a:lnSpc>
            </a:pPr>
            <a:r>
              <a:rPr lang="he-IL" sz="6000" dirty="0">
                <a:latin typeface="Century Schoolbook"/>
                <a:cs typeface="Calibri" panose="020F0502020204030204"/>
              </a:rPr>
              <a:t>הקצאה דינאמית</a:t>
            </a:r>
            <a:endParaRPr lang="he-IL" sz="6000" b="1" dirty="0">
              <a:latin typeface="Century Schoolbook"/>
              <a:cs typeface="Calibri" panose="020F0502020204030204"/>
            </a:endParaRPr>
          </a:p>
          <a:p>
            <a:pPr algn="r" rtl="1">
              <a:lnSpc>
                <a:spcPct val="100000"/>
              </a:lnSpc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15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CFE8C3F-4BD0-2177-2C2E-E7087802D681}"/>
              </a:ext>
            </a:extLst>
          </p:cNvPr>
          <p:cNvSpPr txBox="1">
            <a:spLocks/>
          </p:cNvSpPr>
          <p:nvPr/>
        </p:nvSpPr>
        <p:spPr>
          <a:xfrm>
            <a:off x="837981" y="3105834"/>
            <a:ext cx="1051286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58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16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03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29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54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807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065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lnSpc>
                <a:spcPct val="100000"/>
              </a:lnSpc>
            </a:pPr>
            <a:r>
              <a:rPr lang="he-IL" sz="3200" dirty="0">
                <a:latin typeface="Century Schoolbook"/>
                <a:cs typeface="Calibri" panose="020F0502020204030204"/>
              </a:rPr>
              <a:t>כל דוגמאות הקוד ועוד </a:t>
            </a:r>
            <a:r>
              <a:rPr lang="he-IL" sz="3200" dirty="0" err="1">
                <a:latin typeface="Century Schoolbook"/>
                <a:cs typeface="Calibri" panose="020F0502020204030204"/>
              </a:rPr>
              <a:t>ברפוזיטורי</a:t>
            </a:r>
            <a:r>
              <a:rPr lang="he-IL" sz="3200" dirty="0">
                <a:latin typeface="Century Schoolbook"/>
                <a:cs typeface="Calibri" panose="020F0502020204030204"/>
              </a:rPr>
              <a:t> של </a:t>
            </a:r>
            <a:r>
              <a:rPr lang="he-IL" sz="3200" dirty="0" err="1">
                <a:latin typeface="Century Schoolbook"/>
                <a:cs typeface="Calibri" panose="020F0502020204030204"/>
              </a:rPr>
              <a:t>הפלייליסט</a:t>
            </a:r>
            <a:r>
              <a:rPr lang="he-IL" sz="3200" dirty="0">
                <a:latin typeface="Century Schoolbook"/>
                <a:cs typeface="Calibri" panose="020F0502020204030204"/>
              </a:rPr>
              <a:t> </a:t>
            </a:r>
            <a:r>
              <a:rPr lang="he-IL" sz="3200" dirty="0" err="1">
                <a:latin typeface="Century Schoolbook"/>
                <a:cs typeface="Calibri" panose="020F0502020204030204"/>
              </a:rPr>
              <a:t>בגיטהאב</a:t>
            </a:r>
            <a:r>
              <a:rPr lang="he-IL" sz="3200" dirty="0">
                <a:latin typeface="Century Schoolbook"/>
                <a:cs typeface="Calibri" panose="020F0502020204030204"/>
              </a:rPr>
              <a:t>, בתיאור.</a:t>
            </a:r>
          </a:p>
          <a:p>
            <a:pPr algn="r" rtl="1">
              <a:lnSpc>
                <a:spcPct val="100000"/>
              </a:lnSpc>
            </a:pPr>
            <a:endParaRPr lang="he-IL" sz="3200" dirty="0">
              <a:latin typeface="Century Schoolbook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6786F-2D80-424A-627F-E8EB2DBF2157}"/>
              </a:ext>
            </a:extLst>
          </p:cNvPr>
          <p:cNvSpPr txBox="1"/>
          <p:nvPr/>
        </p:nvSpPr>
        <p:spPr>
          <a:xfrm>
            <a:off x="1770467" y="6211669"/>
            <a:ext cx="864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latin typeface="Century Schoolbook"/>
                <a:cs typeface="Calibri" panose="020F0502020204030204"/>
              </a:rPr>
              <a:t>*סרטון זה הוא ברשות הציבור, מותר ורצוי להציג ולהפיץ אותו באופן חופשי. מידע על זכויות יוצרים לכל תוכן שהוא שמופיע בסרטון זה, נמצא בתיאור.</a:t>
            </a:r>
          </a:p>
        </p:txBody>
      </p:sp>
    </p:spTree>
    <p:extLst>
      <p:ext uri="{BB962C8B-B14F-4D97-AF65-F5344CB8AC3E}">
        <p14:creationId xmlns:p14="http://schemas.microsoft.com/office/powerpoint/2010/main" val="23321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כתובת של משתנה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1" y="1820420"/>
            <a:ext cx="10512861" cy="20539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cs typeface="Calibri" panose="020F0502020204030204"/>
              </a:rPr>
              <a:t>לכל משתנה בתוכנית יש </a:t>
            </a:r>
            <a:r>
              <a:rPr lang="he-IL" b="1" dirty="0">
                <a:cs typeface="Calibri" panose="020F0502020204030204"/>
              </a:rPr>
              <a:t>כתובת</a:t>
            </a:r>
            <a:r>
              <a:rPr lang="he-IL" dirty="0">
                <a:cs typeface="Calibri" panose="020F0502020204030204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2CA6D-542A-3E1A-7FD8-8A1D7A74C72C}"/>
              </a:ext>
            </a:extLst>
          </p:cNvPr>
          <p:cNvSpPr txBox="1"/>
          <p:nvPr/>
        </p:nvSpPr>
        <p:spPr>
          <a:xfrm>
            <a:off x="6262981" y="4289834"/>
            <a:ext cx="5666174" cy="1754326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user@cs</a:t>
            </a:r>
            <a:r>
              <a:rPr lang="en-US" dirty="0">
                <a:latin typeface="Consolas" panose="020B0609020204030204" pitchFamily="49" charset="0"/>
              </a:rPr>
              <a:t>:~/</a:t>
            </a:r>
            <a:r>
              <a:rPr lang="en-US" dirty="0" err="1">
                <a:latin typeface="Consolas" panose="020B0609020204030204" pitchFamily="49" charset="0"/>
              </a:rPr>
              <a:t>Variables_and_Memory</a:t>
            </a:r>
            <a:r>
              <a:rPr lang="en-US" dirty="0">
                <a:latin typeface="Consolas" panose="020B0609020204030204" pitchFamily="49" charset="0"/>
              </a:rPr>
              <a:t>$ ./out</a:t>
            </a:r>
          </a:p>
          <a:p>
            <a:r>
              <a:rPr lang="en-US" dirty="0">
                <a:latin typeface="Consolas" panose="020B0609020204030204" pitchFamily="49" charset="0"/>
              </a:rPr>
              <a:t>Our variable's addresses: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a:      0x7fff73add138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b:      0x7fff73add13c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c:      0x7fff73add137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d:      0x7fff73add140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E8BAF-5309-57E4-4380-60DB08E04D8A}"/>
              </a:ext>
            </a:extLst>
          </p:cNvPr>
          <p:cNvCxnSpPr>
            <a:cxnSpLocks/>
          </p:cNvCxnSpPr>
          <p:nvPr/>
        </p:nvCxnSpPr>
        <p:spPr>
          <a:xfrm>
            <a:off x="5599111" y="5166997"/>
            <a:ext cx="495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08C362-54B8-AEC9-DD4F-22660B406E43}"/>
              </a:ext>
            </a:extLst>
          </p:cNvPr>
          <p:cNvSpPr txBox="1"/>
          <p:nvPr/>
        </p:nvSpPr>
        <p:spPr>
          <a:xfrm>
            <a:off x="259670" y="3874336"/>
            <a:ext cx="5093565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"Our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variable's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73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בזיכרון - חזרה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1095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ערך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של משתנה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התוכן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של בלוק זיכרון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שמתחיל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בכתובת המשתנה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, וגודלו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כגודל טיפוס המשתנה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  <a:endParaRPr lang="en-US" b="1" dirty="0">
              <a:latin typeface="Consolas" panose="020B0609020204030204" pitchFamily="49" charset="0"/>
              <a:cs typeface="Calibri" panose="020F0502020204030204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14FC8B-F391-B125-D22D-27390157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49024"/>
              </p:ext>
            </p:extLst>
          </p:nvPr>
        </p:nvGraphicFramePr>
        <p:xfrm>
          <a:off x="837981" y="5528428"/>
          <a:ext cx="105128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10100110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10100110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632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8E957C-9379-7A99-EE07-021CF3229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23972"/>
              </p:ext>
            </p:extLst>
          </p:nvPr>
        </p:nvGraphicFramePr>
        <p:xfrm>
          <a:off x="837980" y="5916815"/>
          <a:ext cx="105128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398540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F6A713E-0827-B02E-521D-3BC412DA5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1660"/>
              </p:ext>
            </p:extLst>
          </p:nvPr>
        </p:nvGraphicFramePr>
        <p:xfrm>
          <a:off x="2048795" y="2929266"/>
          <a:ext cx="808367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828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197894">
                  <a:extLst>
                    <a:ext uri="{9D8B030D-6E8A-4147-A177-3AD203B41FA5}">
                      <a16:colId xmlns:a16="http://schemas.microsoft.com/office/drawing/2014/main" val="2898909834"/>
                    </a:ext>
                  </a:extLst>
                </a:gridCol>
                <a:gridCol w="1197894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3238745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1168314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גודל 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4 בתים*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1674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74AC9A-8808-E382-165D-2A9F9B296978}"/>
              </a:ext>
            </a:extLst>
          </p:cNvPr>
          <p:cNvSpPr txBox="1"/>
          <p:nvPr/>
        </p:nvSpPr>
        <p:spPr>
          <a:xfrm>
            <a:off x="10132470" y="3300106"/>
            <a:ext cx="17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0x0000068a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081644-EDEA-6217-368D-14EF0008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10229"/>
              </p:ext>
            </p:extLst>
          </p:nvPr>
        </p:nvGraphicFramePr>
        <p:xfrm>
          <a:off x="2590121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10001010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7D954C5-2A3B-9526-6C3D-ED19A513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88345"/>
              </p:ext>
            </p:extLst>
          </p:nvPr>
        </p:nvGraphicFramePr>
        <p:xfrm>
          <a:off x="4342265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00000110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60D0AA6-2188-C827-E035-2D35A727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85558"/>
              </p:ext>
            </p:extLst>
          </p:nvPr>
        </p:nvGraphicFramePr>
        <p:xfrm>
          <a:off x="6094409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8DBAB17-2A72-E88D-1C55-4403B62B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4426"/>
              </p:ext>
            </p:extLst>
          </p:nvPr>
        </p:nvGraphicFramePr>
        <p:xfrm>
          <a:off x="7846552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E029442-2967-B09E-AD07-F145B010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99029"/>
              </p:ext>
            </p:extLst>
          </p:nvPr>
        </p:nvGraphicFramePr>
        <p:xfrm>
          <a:off x="7846552" y="3948946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10001010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1F347C7-4DF9-58A4-DB1A-E984A6703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674"/>
              </p:ext>
            </p:extLst>
          </p:nvPr>
        </p:nvGraphicFramePr>
        <p:xfrm>
          <a:off x="6090633" y="393724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00000110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C496F8B-2620-AE6F-44E3-1CC16C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21300"/>
              </p:ext>
            </p:extLst>
          </p:nvPr>
        </p:nvGraphicFramePr>
        <p:xfrm>
          <a:off x="4344153" y="3946022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F01DF1-DE09-268F-2A44-23391174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58711"/>
              </p:ext>
            </p:extLst>
          </p:nvPr>
        </p:nvGraphicFramePr>
        <p:xfrm>
          <a:off x="2590121" y="3954795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85CBE5F-CA35-15CC-0C9A-CADCA4CD6F0A}"/>
              </a:ext>
            </a:extLst>
          </p:cNvPr>
          <p:cNvSpPr txBox="1"/>
          <p:nvPr/>
        </p:nvSpPr>
        <p:spPr>
          <a:xfrm>
            <a:off x="1088606" y="3938756"/>
            <a:ext cx="17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0x0000068a 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FD637DB-D1D8-F0DB-7CA9-5506C863CB93}"/>
              </a:ext>
            </a:extLst>
          </p:cNvPr>
          <p:cNvSpPr txBox="1">
            <a:spLocks/>
          </p:cNvSpPr>
          <p:nvPr/>
        </p:nvSpPr>
        <p:spPr>
          <a:xfrm>
            <a:off x="837980" y="4233048"/>
            <a:ext cx="10512862" cy="1095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2000" dirty="0">
                <a:latin typeface="Century Schoolbook"/>
                <a:cs typeface="Calibri" panose="020F0502020204030204"/>
              </a:rPr>
              <a:t>*גודל של טיפוסים הוא </a:t>
            </a:r>
            <a:r>
              <a:rPr lang="he-IL" sz="2000" b="1" dirty="0">
                <a:latin typeface="Century Schoolbook"/>
                <a:cs typeface="Calibri" panose="020F0502020204030204"/>
              </a:rPr>
              <a:t>תלוי מימוש</a:t>
            </a:r>
            <a:r>
              <a:rPr lang="he-IL" sz="2000" dirty="0">
                <a:latin typeface="Century Schoolbook"/>
                <a:cs typeface="Calibri" panose="020F0502020204030204"/>
              </a:rPr>
              <a:t> (קומפיילר).</a:t>
            </a:r>
          </a:p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2000" dirty="0">
                <a:latin typeface="Century Schoolbook"/>
                <a:cs typeface="Calibri" panose="020F0502020204030204"/>
              </a:rPr>
              <a:t>**נבחין שבדוגמה הזאת המשתנים מאוחסנים בזיכרון בתצורת </a:t>
            </a:r>
            <a:r>
              <a:rPr lang="en-US" sz="2000" dirty="0">
                <a:latin typeface="Consolas" panose="020B0609020204030204" pitchFamily="49" charset="0"/>
                <a:cs typeface="Calibri" panose="020F0502020204030204"/>
              </a:rPr>
              <a:t>Little Endian</a:t>
            </a:r>
            <a:r>
              <a:rPr lang="he-IL" sz="2000" dirty="0">
                <a:latin typeface="Consolas" panose="020B0609020204030204" pitchFamily="49" charset="0"/>
                <a:cs typeface="Calibri" panose="020F0502020204030204"/>
              </a:rPr>
              <a:t> </a:t>
            </a:r>
            <a:r>
              <a:rPr lang="he-IL" sz="2000" dirty="0">
                <a:latin typeface="Century Schoolbook"/>
                <a:cs typeface="Calibri" panose="020F0502020204030204"/>
              </a:rPr>
              <a:t>(ה-</a:t>
            </a:r>
            <a:r>
              <a:rPr lang="en-US" sz="2000" dirty="0">
                <a:latin typeface="Consolas" panose="020B0609020204030204" pitchFamily="49" charset="0"/>
                <a:cs typeface="Calibri" panose="020F0502020204030204"/>
              </a:rPr>
              <a:t>Least Significant Byte</a:t>
            </a:r>
          </a:p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2000" dirty="0">
                <a:latin typeface="Century Schoolbook"/>
                <a:cs typeface="Calibri" panose="020F0502020204030204"/>
              </a:rPr>
              <a:t> נמצא בכתובת הנמוכה ביותר בבלוק) – סדר הבתים הוא </a:t>
            </a:r>
            <a:r>
              <a:rPr lang="he-IL" sz="2000" b="1" dirty="0">
                <a:latin typeface="Century Schoolbook"/>
                <a:cs typeface="Calibri" panose="020F0502020204030204"/>
              </a:rPr>
              <a:t>תלוי מימוש</a:t>
            </a:r>
            <a:r>
              <a:rPr lang="he-IL" sz="2000" dirty="0">
                <a:latin typeface="Century Schoolbook"/>
                <a:cs typeface="Calibri" panose="020F0502020204030204"/>
              </a:rPr>
              <a:t>. כאמור – זו רק </a:t>
            </a:r>
            <a:r>
              <a:rPr lang="he-IL" sz="2000" b="1" dirty="0">
                <a:latin typeface="Century Schoolbook"/>
                <a:cs typeface="Calibri" panose="020F0502020204030204"/>
              </a:rPr>
              <a:t>דוגמה</a:t>
            </a:r>
            <a:r>
              <a:rPr lang="he-IL" sz="2000" dirty="0">
                <a:latin typeface="Century Schoolbook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4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4000">
        <p:fade/>
      </p:transition>
    </mc:Choice>
    <mc:Fallback xmlns="">
      <p:transition spd="med" advClick="0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/>
      <p:bldP spid="18" grpId="1"/>
      <p:bldP spid="31" grpId="0"/>
      <p:bldP spid="31" grpId="1"/>
      <p:bldP spid="3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2234676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he-IL" sz="9600" dirty="0">
                <a:solidFill>
                  <a:srgbClr val="FFFFFF"/>
                </a:solidFill>
                <a:cs typeface="Calibri Light"/>
              </a:rPr>
              <a:t>מצביעים</a:t>
            </a:r>
            <a:r>
              <a:rPr lang="en-US" sz="9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he-IL" sz="9600" dirty="0">
                <a:solidFill>
                  <a:srgbClr val="FFFFFF"/>
                </a:solidFill>
                <a:cs typeface="Calibri Light"/>
              </a:rPr>
              <a:t>- מוטיבציה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5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4454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נניח שיש לנו שני משתנים בתוכנית (אולי שני מקומות במערך, לדוגמה) - ואנחנו רוצים להחליף בין הערכים שלהם.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אפשר לעשות את זה בצורה פשוטה, ככה: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9813D-E15C-AE84-7CAB-4194B533F035}"/>
              </a:ext>
            </a:extLst>
          </p:cNvPr>
          <p:cNvSpPr txBox="1"/>
          <p:nvPr/>
        </p:nvSpPr>
        <p:spPr>
          <a:xfrm>
            <a:off x="837982" y="3271101"/>
            <a:ext cx="5525111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"Contents of `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`: ["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d%s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"Contents of `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`: ["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d%s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E6BD0-0412-CFE4-88BA-72B85F663E5C}"/>
              </a:ext>
            </a:extLst>
          </p:cNvPr>
          <p:cNvSpPr txBox="1"/>
          <p:nvPr/>
        </p:nvSpPr>
        <p:spPr>
          <a:xfrm>
            <a:off x="7357462" y="4517596"/>
            <a:ext cx="3993382" cy="923330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user@cs</a:t>
            </a:r>
            <a:r>
              <a:rPr lang="en-US" dirty="0">
                <a:latin typeface="Consolas" panose="020B0609020204030204" pitchFamily="49" charset="0"/>
              </a:rPr>
              <a:t>:~/$ ./out</a:t>
            </a:r>
          </a:p>
          <a:p>
            <a:r>
              <a:rPr lang="en-US" dirty="0">
                <a:latin typeface="Consolas" panose="020B0609020204030204" pitchFamily="49" charset="0"/>
              </a:rPr>
              <a:t>Contents of `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`: [1,2,3,4,5]</a:t>
            </a:r>
          </a:p>
          <a:p>
            <a:r>
              <a:rPr lang="en-US" dirty="0">
                <a:latin typeface="Consolas" panose="020B0609020204030204" pitchFamily="49" charset="0"/>
              </a:rPr>
              <a:t>Contents of `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`: [2,1,3,4,5]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89D01C-73C3-BD1A-14EF-92837048749A}"/>
              </a:ext>
            </a:extLst>
          </p:cNvPr>
          <p:cNvCxnSpPr>
            <a:cxnSpLocks/>
          </p:cNvCxnSpPr>
          <p:nvPr/>
        </p:nvCxnSpPr>
        <p:spPr>
          <a:xfrm>
            <a:off x="6636059" y="4987887"/>
            <a:ext cx="495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9922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פעולת ה-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swap</a:t>
            </a:r>
            <a:r>
              <a:rPr lang="he-IL" dirty="0">
                <a:latin typeface="Century Schoolbook"/>
                <a:cs typeface="Calibri" panose="020F0502020204030204"/>
              </a:rPr>
              <a:t> שתיארנו היא טריוויאלית למימוש, כמו שראינו – אבל יהיה מתיש לממש אותה מחדש בכל מקום בקוד שבו רוצים להשתמש בה.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נרצה לממש פונקציה שמקבלת שני משתנים, ומבצעת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swap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ננסה לממש פונקציה כזאת:</a:t>
            </a:r>
            <a:r>
              <a:rPr lang="he-IL" dirty="0">
                <a:latin typeface="Century Schoolbook"/>
                <a:cs typeface="Calibri" panose="020F0502020204030204"/>
              </a:rPr>
              <a:t> 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E1EAC9-ECC3-C4FC-3AE4-AC35D0BB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46" y="3817857"/>
            <a:ext cx="10656732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1" y="1832641"/>
            <a:ext cx="10512862" cy="531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נריץ את הפונקציה שכתבנו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:</a:t>
            </a:r>
            <a:r>
              <a:rPr lang="he-IL" dirty="0">
                <a:latin typeface="Century Schoolbook"/>
                <a:cs typeface="Calibri" panose="020F0502020204030204"/>
              </a:rPr>
              <a:t> 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570F9-799B-410F-B880-4DBA8C2BBCB7}"/>
              </a:ext>
            </a:extLst>
          </p:cNvPr>
          <p:cNvSpPr txBox="1"/>
          <p:nvPr/>
        </p:nvSpPr>
        <p:spPr>
          <a:xfrm>
            <a:off x="837981" y="2363717"/>
            <a:ext cx="614728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 values of `first`, `second`: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"`first`: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"`second`: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local_int_swap_wrong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values of `first`, `second`: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"`first`: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"`second`: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C343D-61B7-3520-66AA-334351015306}"/>
              </a:ext>
            </a:extLst>
          </p:cNvPr>
          <p:cNvSpPr/>
          <p:nvPr/>
        </p:nvSpPr>
        <p:spPr>
          <a:xfrm>
            <a:off x="3184565" y="4647126"/>
            <a:ext cx="774694" cy="25391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REDACTED</a:t>
            </a:r>
            <a:endParaRPr lang="ru-RU" sz="105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AC588-D54B-6B37-11F4-7D4810BD4E57}"/>
              </a:ext>
            </a:extLst>
          </p:cNvPr>
          <p:cNvSpPr/>
          <p:nvPr/>
        </p:nvSpPr>
        <p:spPr>
          <a:xfrm>
            <a:off x="1423324" y="4647126"/>
            <a:ext cx="774694" cy="25391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REDACTED</a:t>
            </a:r>
            <a:endParaRPr lang="ru-RU" sz="105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710EF-D3B7-9CA3-9E97-49DF4BECB262}"/>
              </a:ext>
            </a:extLst>
          </p:cNvPr>
          <p:cNvSpPr txBox="1"/>
          <p:nvPr/>
        </p:nvSpPr>
        <p:spPr>
          <a:xfrm>
            <a:off x="7230359" y="3579434"/>
            <a:ext cx="4120484" cy="1815882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user@cs</a:t>
            </a:r>
            <a:r>
              <a:rPr lang="en-US" sz="1600" dirty="0">
                <a:latin typeface="Consolas" panose="020B0609020204030204" pitchFamily="49" charset="0"/>
              </a:rPr>
              <a:t>:~/</a:t>
            </a:r>
            <a:r>
              <a:rPr lang="en-US" sz="1600" dirty="0" err="1">
                <a:latin typeface="Consolas" panose="020B0609020204030204" pitchFamily="49" charset="0"/>
              </a:rPr>
              <a:t>Pointer_Basics</a:t>
            </a:r>
            <a:r>
              <a:rPr lang="en-US" sz="1600" dirty="0">
                <a:latin typeface="Consolas" panose="020B0609020204030204" pitchFamily="49" charset="0"/>
              </a:rPr>
              <a:t>$ ./out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values of `first`, `second`: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`first`:        -20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`second`:       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values of `first`, `second`: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`first`:        -20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`second`:       5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CCB17A-DBDC-48EA-6EEB-1396C0BCD8C2}"/>
              </a:ext>
            </a:extLst>
          </p:cNvPr>
          <p:cNvSpPr txBox="1">
            <a:spLocks/>
          </p:cNvSpPr>
          <p:nvPr/>
        </p:nvSpPr>
        <p:spPr>
          <a:xfrm>
            <a:off x="7230359" y="5395316"/>
            <a:ext cx="4120484" cy="531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ערכי המשתנים לא התחלפו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FD695893-9C41-162A-5ADD-B5DCFB60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261" y="5395316"/>
            <a:ext cx="531077" cy="531077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523647D-847C-63D8-CBDE-0231580B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304" y="5395315"/>
            <a:ext cx="531077" cy="53107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9BED885-7EC0-1715-4AB6-02FFCD0291F1}"/>
              </a:ext>
            </a:extLst>
          </p:cNvPr>
          <p:cNvSpPr txBox="1">
            <a:spLocks/>
          </p:cNvSpPr>
          <p:nvPr/>
        </p:nvSpPr>
        <p:spPr>
          <a:xfrm>
            <a:off x="837981" y="1832641"/>
            <a:ext cx="10512862" cy="531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נחשוף את השם המלא של הפונקציה... 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19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7000">
        <p:fade/>
      </p:transition>
    </mc:Choice>
    <mc:Fallback xmlns="">
      <p:transition spd="med" advClick="0" advTm="1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5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15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  <p:bldP spid="5" grpId="0" animBg="1"/>
      <p:bldP spid="11" grpId="0" animBg="1"/>
      <p:bldP spid="11" grpId="1" animBg="1"/>
      <p:bldP spid="12" grpId="0" animBg="1"/>
      <p:bldP spid="12" grpId="1" animBg="1"/>
      <p:bldP spid="15" grpId="0" animBg="1"/>
      <p:bldP spid="17" grpId="0"/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e-IL" sz="6000" dirty="0">
                <a:cs typeface="Calibri Light"/>
              </a:rPr>
              <a:t>מצביעים - מוטיבציה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 hidden="1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2967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למה הפונקציה שכתבנו לא עבדה?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נזכיר שכאשר מעבירים ארגומנטים בקריאה לפונקציה,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הערכים</a:t>
            </a:r>
            <a:r>
              <a:rPr lang="he-IL" dirty="0">
                <a:latin typeface="Century Schoolbook"/>
                <a:cs typeface="Calibri" panose="020F0502020204030204"/>
              </a:rPr>
              <a:t> של המשתנים שהועברו </a:t>
            </a:r>
            <a:r>
              <a:rPr lang="he-IL" b="1" dirty="0">
                <a:latin typeface="Century Schoolbook"/>
                <a:cs typeface="Calibri" panose="020F0502020204030204"/>
              </a:rPr>
              <a:t>מועתקים לתוך מסגרת הקריאה של הפונקציה</a:t>
            </a:r>
            <a:r>
              <a:rPr lang="he-IL" dirty="0">
                <a:latin typeface="Century Schoolbook"/>
                <a:cs typeface="Calibri" panose="020F0502020204030204"/>
              </a:rPr>
              <a:t>,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 ומושמים לתוך משתנים </a:t>
            </a:r>
            <a:r>
              <a:rPr lang="he-IL" b="1" dirty="0">
                <a:latin typeface="Century Schoolbook"/>
                <a:cs typeface="Calibri" panose="020F0502020204030204"/>
              </a:rPr>
              <a:t>מקומיים</a:t>
            </a:r>
            <a:r>
              <a:rPr lang="he-IL" dirty="0">
                <a:latin typeface="Century Schoolbook"/>
                <a:cs typeface="Calibri" panose="020F0502020204030204"/>
              </a:rPr>
              <a:t> של הפונקציה, ששמותיהם תואמים לשמות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 הארגומנטים בחתימת הפונקציה.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261228-DC08-DADC-4033-9440282EDB99}"/>
              </a:ext>
            </a:extLst>
          </p:cNvPr>
          <p:cNvSpPr txBox="1">
            <a:spLocks/>
          </p:cNvSpPr>
          <p:nvPr/>
        </p:nvSpPr>
        <p:spPr>
          <a:xfrm>
            <a:off x="837981" y="1825625"/>
            <a:ext cx="10512862" cy="52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נסתכל על מצב </a:t>
            </a:r>
            <a:r>
              <a:rPr lang="he-IL" b="1" dirty="0">
                <a:latin typeface="Century Schoolbook"/>
                <a:cs typeface="Calibri" panose="020F0502020204030204"/>
              </a:rPr>
              <a:t>מחסנית הקריאות</a:t>
            </a:r>
            <a:r>
              <a:rPr lang="he-IL" dirty="0">
                <a:latin typeface="Century Schoolbook"/>
                <a:cs typeface="Calibri" panose="020F0502020204030204"/>
              </a:rPr>
              <a:t> כאשר קוראים לפונקציה שלנו: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5B26C-5E6C-24E1-12A4-8B5E9DCCE48D}"/>
              </a:ext>
            </a:extLst>
          </p:cNvPr>
          <p:cNvSpPr txBox="1"/>
          <p:nvPr/>
        </p:nvSpPr>
        <p:spPr>
          <a:xfrm>
            <a:off x="836975" y="2935966"/>
            <a:ext cx="4931223" cy="1508105"/>
          </a:xfrm>
          <a:prstGeom prst="rect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txBody>
          <a:bodyPr wrap="square" lIns="91440" tIns="0" rIns="9144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uLnTx/>
                <a:uFillTx/>
                <a:latin typeface="Consolas" panose="020B0609020204030204" pitchFamily="49" charset="0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local_int_swap_wrong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200BE5C-4888-7A5B-5B33-2EB1AFF24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93138"/>
              </p:ext>
            </p:extLst>
          </p:nvPr>
        </p:nvGraphicFramePr>
        <p:xfrm>
          <a:off x="6210971" y="2488462"/>
          <a:ext cx="5139872" cy="286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872">
                  <a:extLst>
                    <a:ext uri="{9D8B030D-6E8A-4147-A177-3AD203B41FA5}">
                      <a16:colId xmlns:a16="http://schemas.microsoft.com/office/drawing/2014/main" val="964680476"/>
                    </a:ext>
                  </a:extLst>
                </a:gridCol>
              </a:tblGrid>
              <a:tr h="522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81273"/>
                  </a:ext>
                </a:extLst>
              </a:tr>
              <a:tr h="2339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68671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38B9F598-548D-787E-26E0-490942BE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44010"/>
              </p:ext>
            </p:extLst>
          </p:nvPr>
        </p:nvGraphicFramePr>
        <p:xfrm>
          <a:off x="6210969" y="2961259"/>
          <a:ext cx="51398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</a:tbl>
          </a:graphicData>
        </a:graphic>
      </p:graphicFrame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D19EBC6-739A-A4C4-C9E1-B91061B3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35143"/>
              </p:ext>
            </p:extLst>
          </p:nvPr>
        </p:nvGraphicFramePr>
        <p:xfrm>
          <a:off x="6210969" y="4475157"/>
          <a:ext cx="51398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local_int_swap_wrong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0x7fff73adf002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0x7fff73adf00c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403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D8031A-5A7D-9127-654C-850C6CC5258C}"/>
              </a:ext>
            </a:extLst>
          </p:cNvPr>
          <p:cNvSpPr txBox="1"/>
          <p:nvPr/>
        </p:nvSpPr>
        <p:spPr>
          <a:xfrm>
            <a:off x="836975" y="4444619"/>
            <a:ext cx="4931223" cy="1292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local_int_swap_wrong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    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76F9EB-E8A4-DBFE-71F9-4DFE7338C764}"/>
              </a:ext>
            </a:extLst>
          </p:cNvPr>
          <p:cNvCxnSpPr>
            <a:cxnSpLocks/>
          </p:cNvCxnSpPr>
          <p:nvPr/>
        </p:nvCxnSpPr>
        <p:spPr>
          <a:xfrm>
            <a:off x="501462" y="2764185"/>
            <a:ext cx="33551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98">
            <a:extLst>
              <a:ext uri="{FF2B5EF4-FFF2-40B4-BE49-F238E27FC236}">
                <a16:creationId xmlns:a16="http://schemas.microsoft.com/office/drawing/2014/main" id="{5F6940E9-88A1-C076-D33C-72B97FA02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566"/>
              </p:ext>
            </p:extLst>
          </p:nvPr>
        </p:nvGraphicFramePr>
        <p:xfrm>
          <a:off x="836975" y="4445719"/>
          <a:ext cx="4931223" cy="12981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31223">
                  <a:extLst>
                    <a:ext uri="{9D8B030D-6E8A-4147-A177-3AD203B41FA5}">
                      <a16:colId xmlns:a16="http://schemas.microsoft.com/office/drawing/2014/main" val="4017439475"/>
                    </a:ext>
                  </a:extLst>
                </a:gridCol>
              </a:tblGrid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31076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757574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41410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859827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162479"/>
                  </a:ext>
                </a:extLst>
              </a:tr>
              <a:tr h="216358">
                <a:tc>
                  <a:txBody>
                    <a:bodyPr/>
                    <a:lstStyle/>
                    <a:p>
                      <a:pPr algn="l"/>
                      <a:endParaRPr lang="ru-RU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16696"/>
                  </a:ext>
                </a:extLst>
              </a:tr>
            </a:tbl>
          </a:graphicData>
        </a:graphic>
      </p:graphicFrame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8AA93277-EAA5-7F02-23E7-FD460964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28354"/>
              </p:ext>
            </p:extLst>
          </p:nvPr>
        </p:nvGraphicFramePr>
        <p:xfrm>
          <a:off x="836975" y="2928777"/>
          <a:ext cx="4931223" cy="151529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931223">
                  <a:extLst>
                    <a:ext uri="{9D8B030D-6E8A-4147-A177-3AD203B41FA5}">
                      <a16:colId xmlns:a16="http://schemas.microsoft.com/office/drawing/2014/main" val="4017439475"/>
                    </a:ext>
                  </a:extLst>
                </a:gridCol>
              </a:tblGrid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31076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7757574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5941410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859827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3162479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316696"/>
                  </a:ext>
                </a:extLst>
              </a:tr>
              <a:tr h="216470"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1935826"/>
                  </a:ext>
                </a:extLst>
              </a:tr>
            </a:tbl>
          </a:graphicData>
        </a:graphic>
      </p:graphicFrame>
      <p:graphicFrame>
        <p:nvGraphicFramePr>
          <p:cNvPr id="73" name="Table 16" hidden="1">
            <a:extLst>
              <a:ext uri="{FF2B5EF4-FFF2-40B4-BE49-F238E27FC236}">
                <a16:creationId xmlns:a16="http://schemas.microsoft.com/office/drawing/2014/main" id="{122CC953-3F02-B79B-FAD5-B892B694A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2442"/>
              </p:ext>
            </p:extLst>
          </p:nvPr>
        </p:nvGraphicFramePr>
        <p:xfrm>
          <a:off x="836975" y="857419"/>
          <a:ext cx="51398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0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1066516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second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</a:tbl>
          </a:graphicData>
        </a:graphic>
      </p:graphicFrame>
      <p:graphicFrame>
        <p:nvGraphicFramePr>
          <p:cNvPr id="74" name="Table 16">
            <a:extLst>
              <a:ext uri="{FF2B5EF4-FFF2-40B4-BE49-F238E27FC236}">
                <a16:creationId xmlns:a16="http://schemas.microsoft.com/office/drawing/2014/main" id="{DE346867-298C-1475-A547-7502FABE6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80572"/>
              </p:ext>
            </p:extLst>
          </p:nvPr>
        </p:nvGraphicFramePr>
        <p:xfrm>
          <a:off x="10478757" y="3702939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75" name="Table 16">
            <a:extLst>
              <a:ext uri="{FF2B5EF4-FFF2-40B4-BE49-F238E27FC236}">
                <a16:creationId xmlns:a16="http://schemas.microsoft.com/office/drawing/2014/main" id="{7CD8D5F8-451F-90BF-2C79-D0966FA1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67794"/>
              </p:ext>
            </p:extLst>
          </p:nvPr>
        </p:nvGraphicFramePr>
        <p:xfrm>
          <a:off x="10478757" y="4068318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1A82C3-72A5-52D2-F3FB-722DBC13C12D}"/>
              </a:ext>
            </a:extLst>
          </p:cNvPr>
          <p:cNvCxnSpPr>
            <a:cxnSpLocks/>
          </p:cNvCxnSpPr>
          <p:nvPr/>
        </p:nvCxnSpPr>
        <p:spPr>
          <a:xfrm>
            <a:off x="501462" y="4572889"/>
            <a:ext cx="3355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9" name="Table 16">
            <a:extLst>
              <a:ext uri="{FF2B5EF4-FFF2-40B4-BE49-F238E27FC236}">
                <a16:creationId xmlns:a16="http://schemas.microsoft.com/office/drawing/2014/main" id="{1CDF33D8-CB91-D6A6-023C-E8DEAF73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01072"/>
              </p:ext>
            </p:extLst>
          </p:nvPr>
        </p:nvGraphicFramePr>
        <p:xfrm>
          <a:off x="10478757" y="595851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99" name="Table 16">
            <a:extLst>
              <a:ext uri="{FF2B5EF4-FFF2-40B4-BE49-F238E27FC236}">
                <a16:creationId xmlns:a16="http://schemas.microsoft.com/office/drawing/2014/main" id="{2C6D26BF-788E-684B-59D9-655D13616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25332"/>
              </p:ext>
            </p:extLst>
          </p:nvPr>
        </p:nvGraphicFramePr>
        <p:xfrm>
          <a:off x="10478757" y="558767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-20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graphicFrame>
        <p:nvGraphicFramePr>
          <p:cNvPr id="110" name="Table 16">
            <a:extLst>
              <a:ext uri="{FF2B5EF4-FFF2-40B4-BE49-F238E27FC236}">
                <a16:creationId xmlns:a16="http://schemas.microsoft.com/office/drawing/2014/main" id="{BFDCA1B5-CE07-9E8F-9DF3-155CE502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85367"/>
              </p:ext>
            </p:extLst>
          </p:nvPr>
        </p:nvGraphicFramePr>
        <p:xfrm>
          <a:off x="10478757" y="5216837"/>
          <a:ext cx="8720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875E-6 -5.55556E-6 L 0.00013 0.03981 " pathEditMode="fixed" rAng="0" ptsTypes="AA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4028 L 0.00013 0.07292 " pathEditMode="fixed" rAng="0" ptsTypes="AA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0.07268 L 0.00026 0.1020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000"/>
                            </p:stCondLst>
                            <p:childTnLst>
                              <p:par>
                                <p:cTn id="8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0185 L 0.00026 0.13218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0"/>
                            </p:stCondLst>
                            <p:childTnLst>
                              <p:par>
                                <p:cTn id="9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3194 L 0.00026 0.16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6000"/>
                            </p:stCondLst>
                            <p:childTnLst>
                              <p:par>
                                <p:cTn id="9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875E-6 1.85185E-6 L -1.9875E-6 0.0275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5E-6 0.02731 L -1.9875E-6 0.0581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5E-6 0.05787 L -1.9875E-6 0.0893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5E-6 0.08935 L -1.9875E-6 0.12083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75E-6 0.12083 L -1.9875E-6 0.15301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3" grpId="1" uiExpand="1" build="allAtOnce"/>
      <p:bldP spid="4" grpId="0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6023636D3B73479F22E9436168F845" ma:contentTypeVersion="2" ma:contentTypeDescription="Create a new document." ma:contentTypeScope="" ma:versionID="3b7b63b30c66ef91a37159e7facb7261">
  <xsd:schema xmlns:xsd="http://www.w3.org/2001/XMLSchema" xmlns:xs="http://www.w3.org/2001/XMLSchema" xmlns:p="http://schemas.microsoft.com/office/2006/metadata/properties" xmlns:ns3="a9b26723-f1c5-48ed-9774-ae1c7bd24945" targetNamespace="http://schemas.microsoft.com/office/2006/metadata/properties" ma:root="true" ma:fieldsID="b029fd0b4ad28c0653dda983b69ab723" ns3:_="">
    <xsd:import namespace="a9b26723-f1c5-48ed-9774-ae1c7bd249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26723-f1c5-48ed-9774-ae1c7bd249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1BC7F6-899D-4212-B7AE-1614D1B66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479A3-4DEA-44F3-9936-1CBE1CEC4649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a9b26723-f1c5-48ed-9774-ae1c7bd2494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B03F53-C3EB-4F24-B761-EEFA5D868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b26723-f1c5-48ed-9774-ae1c7bd249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2986</Words>
  <Application>Microsoft Office PowerPoint</Application>
  <PresentationFormat>Custom</PresentationFormat>
  <Paragraphs>681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Century Schoolbook</vt:lpstr>
      <vt:lpstr>Consolas</vt:lpstr>
      <vt:lpstr>Corbel</vt:lpstr>
      <vt:lpstr>Office Theme</vt:lpstr>
      <vt:lpstr>מבוא למצביעים</vt:lpstr>
      <vt:lpstr>מידע בזיכרון - חזרה</vt:lpstr>
      <vt:lpstr>משתנים – כתובת של משתנה</vt:lpstr>
      <vt:lpstr>משתנים בזיכרון - חזרה</vt:lpstr>
      <vt:lpstr>מצביעים - מוטיבציה</vt:lpstr>
      <vt:lpstr>מצביעים - מוטיבציה</vt:lpstr>
      <vt:lpstr>מצביעים - מוטיבציה</vt:lpstr>
      <vt:lpstr>מצביעים - מוטיבציה</vt:lpstr>
      <vt:lpstr>מצביעים - מוטיבציה</vt:lpstr>
      <vt:lpstr>מצביעים - מוטיבציה</vt:lpstr>
      <vt:lpstr>מצביעים - מוטיבציה</vt:lpstr>
      <vt:lpstr>מצביעים - מוטיבציה</vt:lpstr>
      <vt:lpstr>מצביעים - הגדרה</vt:lpstr>
      <vt:lpstr>מצביעים - הגדרה</vt:lpstr>
      <vt:lpstr>מצביעים - הגדרה</vt:lpstr>
      <vt:lpstr>מצביעים - הגדרה</vt:lpstr>
      <vt:lpstr>מצביעים - הגדרה</vt:lpstr>
      <vt:lpstr>מצביעים - הגדרה</vt:lpstr>
      <vt:lpstr>מצביעים - הגדרה</vt:lpstr>
      <vt:lpstr>אופרטור '*'/dereference</vt:lpstr>
      <vt:lpstr>אופרטור '*'/dereference</vt:lpstr>
      <vt:lpstr>מצביעים – מימוש פעולת swap</vt:lpstr>
      <vt:lpstr>מצביעים – מימוש פעולת swap</vt:lpstr>
      <vt:lpstr>תודה על הצפייה!</vt:lpstr>
      <vt:lpstr>הנושא הבא: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</dc:creator>
  <cp:lastModifiedBy>אפרים וישנבצקי</cp:lastModifiedBy>
  <cp:revision>4</cp:revision>
  <dcterms:created xsi:type="dcterms:W3CDTF">2023-05-24T07:36:32Z</dcterms:created>
  <dcterms:modified xsi:type="dcterms:W3CDTF">2023-06-03T16:21:26Z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0x010100F86023636D3B73479F22E9436168F845</vt:lpwstr>
  </property>
</Properties>
</file>