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5" r:id="rId4"/>
    <p:sldId id="258" r:id="rId5"/>
    <p:sldId id="268" r:id="rId6"/>
    <p:sldId id="273" r:id="rId7"/>
    <p:sldId id="269" r:id="rId8"/>
    <p:sldId id="270" r:id="rId9"/>
    <p:sldId id="271" r:id="rId10"/>
    <p:sldId id="272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60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4398"/>
    <a:srgbClr val="C0CE4D"/>
    <a:srgbClr val="F2F2F2"/>
    <a:srgbClr val="00B386"/>
    <a:srgbClr val="86B7A8"/>
    <a:srgbClr val="3AC1E3"/>
    <a:srgbClr val="0F5A22"/>
    <a:srgbClr val="99ABA5"/>
    <a:srgbClr val="F59504"/>
    <a:srgbClr val="EE3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364" autoAdjust="0"/>
  </p:normalViewPr>
  <p:slideViewPr>
    <p:cSldViewPr snapToGrid="0">
      <p:cViewPr varScale="1">
        <p:scale>
          <a:sx n="82" d="100"/>
          <a:sy n="82" d="100"/>
        </p:scale>
        <p:origin x="725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A98AF-3524-4BDF-A9D7-396914A09833}" type="datetimeFigureOut">
              <a:rPr lang="es-CO" smtClean="0"/>
              <a:t>27/09/2021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35982-B72B-4B18-9763-52D6357CE8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550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051414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7608E-DE25-440E-B62A-1450288D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04" y="906038"/>
            <a:ext cx="11381792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1E0876-0872-4BDF-972E-001C2D6E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104" y="2601346"/>
            <a:ext cx="3368407" cy="612598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C0925A-E633-48FE-B4F6-C64451114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5104" y="3287332"/>
            <a:ext cx="3368407" cy="212488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D2D5D197-9563-4FB8-9B9D-08A5391391F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356772" y="2601346"/>
            <a:ext cx="3368407" cy="612598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Haga clic para modificar</a:t>
            </a:r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7BFB135D-1C7E-4842-A0E1-428874D9F24E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356772" y="3287332"/>
            <a:ext cx="3368407" cy="212488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26D35F93-42C7-47E4-AD92-C00F1808A160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418489" y="2601346"/>
            <a:ext cx="3368407" cy="612598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</a:t>
            </a:r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9066833F-A396-4565-B8B8-72CF082EAB8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18489" y="3287332"/>
            <a:ext cx="3368407" cy="212488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4951691-C77A-4EC5-9DC6-8387323F8F13}"/>
              </a:ext>
            </a:extLst>
          </p:cNvPr>
          <p:cNvCxnSpPr/>
          <p:nvPr userDrawn="1"/>
        </p:nvCxnSpPr>
        <p:spPr>
          <a:xfrm>
            <a:off x="4069725" y="2601346"/>
            <a:ext cx="0" cy="281087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B8F56DC-5720-4B4D-A740-F29FDBD0FB87}"/>
              </a:ext>
            </a:extLst>
          </p:cNvPr>
          <p:cNvCxnSpPr/>
          <p:nvPr userDrawn="1"/>
        </p:nvCxnSpPr>
        <p:spPr>
          <a:xfrm>
            <a:off x="8060029" y="2601346"/>
            <a:ext cx="0" cy="281087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12069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 i="0">
                <a:solidFill>
                  <a:srgbClr val="2E4398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7141"/>
          </a:xfrm>
        </p:spPr>
        <p:txBody>
          <a:bodyPr>
            <a:normAutofit/>
          </a:bodyPr>
          <a:lstStyle>
            <a:lvl1pPr>
              <a:defRPr lang="es-ES" sz="1800" dirty="0" smtClean="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s-ES" sz="1800" dirty="0" smtClean="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80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80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727619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309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3855367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lang="es-ES" sz="1800" kern="1200" dirty="0" smtClean="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6056845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87381" y="2060619"/>
            <a:ext cx="4833870" cy="39409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9F6C116-2F29-4960-8E0B-D91475358D03}"/>
              </a:ext>
            </a:extLst>
          </p:cNvPr>
          <p:cNvSpPr/>
          <p:nvPr userDrawn="1"/>
        </p:nvSpPr>
        <p:spPr>
          <a:xfrm>
            <a:off x="6100293" y="1855418"/>
            <a:ext cx="5257800" cy="4351338"/>
          </a:xfrm>
          <a:prstGeom prst="rect">
            <a:avLst/>
          </a:prstGeom>
          <a:solidFill>
            <a:srgbClr val="C0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84890" y="2060620"/>
            <a:ext cx="4919729" cy="394093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986865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734416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53990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80932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622900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1898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91087"/>
            <a:ext cx="51898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E676AFF-8AA8-47E6-83A2-851FF6B47CF8}"/>
              </a:ext>
            </a:extLst>
          </p:cNvPr>
          <p:cNvSpPr/>
          <p:nvPr userDrawn="1"/>
        </p:nvSpPr>
        <p:spPr>
          <a:xfrm>
            <a:off x="6338888" y="429518"/>
            <a:ext cx="5448007" cy="5556811"/>
          </a:xfrm>
          <a:prstGeom prst="rect">
            <a:avLst/>
          </a:prstGeom>
          <a:solidFill>
            <a:srgbClr val="C0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Marcador de posición de imagen 7">
            <a:extLst>
              <a:ext uri="{FF2B5EF4-FFF2-40B4-BE49-F238E27FC236}">
                <a16:creationId xmlns:a16="http://schemas.microsoft.com/office/drawing/2014/main" id="{215E1FFD-5A50-42D0-8C63-55C3C34172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48102" y="711043"/>
            <a:ext cx="4829577" cy="401550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s-CO" dirty="0"/>
          </a:p>
        </p:txBody>
      </p:sp>
      <p:sp>
        <p:nvSpPr>
          <p:cNvPr id="7" name="Marcador de texto 12">
            <a:extLst>
              <a:ext uri="{FF2B5EF4-FFF2-40B4-BE49-F238E27FC236}">
                <a16:creationId xmlns:a16="http://schemas.microsoft.com/office/drawing/2014/main" id="{5BDCE4EB-59EF-44A7-8B0C-E6D064A346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48504" y="5008071"/>
            <a:ext cx="4829175" cy="74878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6069418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" y="0"/>
            <a:ext cx="12200092" cy="6870191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7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3659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p:transition spd="slow">
    <p:push dir="u"/>
  </p:transition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000" b="1" i="0" kern="1200" smtClean="0">
          <a:solidFill>
            <a:srgbClr val="2E4398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1800" kern="1200" smtClean="0">
          <a:solidFill>
            <a:srgbClr val="53534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 dirty="0" smtClean="0">
          <a:solidFill>
            <a:srgbClr val="53534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 dirty="0" smtClean="0">
          <a:solidFill>
            <a:srgbClr val="53534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 dirty="0" smtClean="0">
          <a:solidFill>
            <a:srgbClr val="53534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CO" sz="1800" kern="1200" dirty="0" smtClean="0">
          <a:solidFill>
            <a:srgbClr val="53534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hyperlink" Target="https://desktop.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E0E0903-B9A9-49CE-B084-277D25FE5943}"/>
              </a:ext>
            </a:extLst>
          </p:cNvPr>
          <p:cNvSpPr txBox="1"/>
          <p:nvPr/>
        </p:nvSpPr>
        <p:spPr>
          <a:xfrm>
            <a:off x="1330058" y="4235075"/>
            <a:ext cx="3565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bg1"/>
                </a:solidFill>
              </a:rPr>
              <a:t>Semana 4: Nivelación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3DAFF1F-0F27-40C6-BA51-E9A098C15F69}"/>
              </a:ext>
            </a:extLst>
          </p:cNvPr>
          <p:cNvSpPr/>
          <p:nvPr/>
        </p:nvSpPr>
        <p:spPr>
          <a:xfrm>
            <a:off x="2050472" y="932995"/>
            <a:ext cx="2313709" cy="387927"/>
          </a:xfrm>
          <a:prstGeom prst="rect">
            <a:avLst/>
          </a:prstGeom>
          <a:solidFill>
            <a:srgbClr val="607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621D00-36F4-46B3-9627-49019FBAB999}"/>
              </a:ext>
            </a:extLst>
          </p:cNvPr>
          <p:cNvSpPr txBox="1"/>
          <p:nvPr/>
        </p:nvSpPr>
        <p:spPr>
          <a:xfrm>
            <a:off x="2050472" y="896125"/>
            <a:ext cx="1347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CICLO 3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9616F82-7BAB-45E6-BFDD-CEDDF17E005A}"/>
              </a:ext>
            </a:extLst>
          </p:cNvPr>
          <p:cNvSpPr/>
          <p:nvPr/>
        </p:nvSpPr>
        <p:spPr>
          <a:xfrm>
            <a:off x="1094397" y="2227002"/>
            <a:ext cx="4036682" cy="1138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F8100C1-281F-41BB-8828-272E8627CCA0}"/>
              </a:ext>
            </a:extLst>
          </p:cNvPr>
          <p:cNvGrpSpPr/>
          <p:nvPr/>
        </p:nvGrpSpPr>
        <p:grpSpPr>
          <a:xfrm>
            <a:off x="1094397" y="2249051"/>
            <a:ext cx="2112053" cy="1243087"/>
            <a:chOff x="1094397" y="2185913"/>
            <a:chExt cx="2112053" cy="1243087"/>
          </a:xfrm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8994042-9B97-40C3-B984-7560DE829D7B}"/>
                </a:ext>
              </a:extLst>
            </p:cNvPr>
            <p:cNvSpPr txBox="1"/>
            <p:nvPr/>
          </p:nvSpPr>
          <p:spPr>
            <a:xfrm>
              <a:off x="1094397" y="2598003"/>
              <a:ext cx="13403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4800" dirty="0">
                  <a:solidFill>
                    <a:srgbClr val="C0CE4D"/>
                  </a:solidFill>
                  <a:latin typeface="Zilla Slab SemiBold" pitchFamily="2" charset="0"/>
                  <a:ea typeface="Zilla Slab SemiBold" pitchFamily="2" charset="0"/>
                </a:rPr>
                <a:t>Web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C40D3A08-C62F-487F-870F-D1BAA7B9B355}"/>
                </a:ext>
              </a:extLst>
            </p:cNvPr>
            <p:cNvSpPr txBox="1"/>
            <p:nvPr/>
          </p:nvSpPr>
          <p:spPr>
            <a:xfrm>
              <a:off x="1094397" y="2185913"/>
              <a:ext cx="21120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3600" dirty="0">
                  <a:solidFill>
                    <a:srgbClr val="607775"/>
                  </a:solidFill>
                  <a:latin typeface="Zilla Slab" pitchFamily="2" charset="0"/>
                  <a:ea typeface="Zilla Slab" pitchFamily="2" charset="0"/>
                </a:rPr>
                <a:t>Desarrollo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970326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4909FF2-3225-4264-B0AA-A1BFBEE7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 – Comandos</a:t>
            </a:r>
            <a:endParaRPr lang="es-CO" dirty="0"/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DA224A2-7CEE-439E-A731-80533ABA4C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48E1C8-AAC3-498E-A0B6-39EF0EA141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init</a:t>
            </a:r>
            <a:r>
              <a:rPr lang="es-ES" dirty="0"/>
              <a:t> : Inicializa el repositorio en una carpeta</a:t>
            </a:r>
          </a:p>
          <a:p>
            <a:r>
              <a:rPr lang="en-US" dirty="0"/>
              <a:t>git remote add origin </a:t>
            </a:r>
            <a:r>
              <a:rPr lang="en-US" dirty="0" err="1"/>
              <a:t>url</a:t>
            </a:r>
            <a:r>
              <a:rPr lang="en-US" dirty="0"/>
              <a:t> : </a:t>
            </a:r>
            <a:r>
              <a:rPr lang="es-CO" dirty="0"/>
              <a:t>Agrega</a:t>
            </a:r>
            <a:r>
              <a:rPr lang="en-US" dirty="0"/>
              <a:t> el </a:t>
            </a:r>
            <a:r>
              <a:rPr lang="en-US" dirty="0" err="1"/>
              <a:t>servidor</a:t>
            </a:r>
            <a:r>
              <a:rPr lang="en-US" dirty="0"/>
              <a:t> remote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origen</a:t>
            </a:r>
            <a:r>
              <a:rPr lang="en-US" dirty="0"/>
              <a:t> del </a:t>
            </a:r>
            <a:r>
              <a:rPr lang="en-US" dirty="0" err="1"/>
              <a:t>código</a:t>
            </a:r>
            <a:endParaRPr lang="en-US" dirty="0"/>
          </a:p>
          <a:p>
            <a:r>
              <a:rPr lang="en-US" dirty="0"/>
              <a:t>git clone </a:t>
            </a:r>
            <a:r>
              <a:rPr lang="en-US" dirty="0" err="1"/>
              <a:t>url</a:t>
            </a:r>
            <a:r>
              <a:rPr lang="en-US" dirty="0"/>
              <a:t> : </a:t>
            </a:r>
            <a:r>
              <a:rPr lang="en-US" dirty="0" err="1"/>
              <a:t>Clona</a:t>
            </a:r>
            <a:r>
              <a:rPr lang="en-US" dirty="0"/>
              <a:t> el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remoto</a:t>
            </a:r>
            <a:endParaRPr lang="en-US" dirty="0"/>
          </a:p>
          <a:p>
            <a:r>
              <a:rPr lang="en-US" dirty="0"/>
              <a:t>git pull : </a:t>
            </a:r>
            <a:r>
              <a:rPr lang="en-US" dirty="0" err="1"/>
              <a:t>descarga</a:t>
            </a:r>
            <a:r>
              <a:rPr lang="en-US" dirty="0"/>
              <a:t> los </a:t>
            </a:r>
            <a:r>
              <a:rPr lang="es-CO" dirty="0" err="1"/>
              <a:t>ultimos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del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remoto</a:t>
            </a:r>
            <a:endParaRPr lang="en-US" dirty="0"/>
          </a:p>
          <a:p>
            <a:r>
              <a:rPr lang="en-US" dirty="0" err="1"/>
              <a:t>gi</a:t>
            </a:r>
            <a:r>
              <a:rPr lang="es-CO" dirty="0"/>
              <a:t>t </a:t>
            </a:r>
            <a:r>
              <a:rPr lang="es-CO" dirty="0" err="1"/>
              <a:t>commit</a:t>
            </a:r>
            <a:r>
              <a:rPr lang="es-CO" dirty="0"/>
              <a:t> : Guarda los últimos cambios locales</a:t>
            </a:r>
          </a:p>
          <a:p>
            <a:r>
              <a:rPr lang="es-CO" dirty="0" err="1"/>
              <a:t>git</a:t>
            </a:r>
            <a:r>
              <a:rPr lang="es-CO" dirty="0"/>
              <a:t> </a:t>
            </a:r>
            <a:r>
              <a:rPr lang="es-CO" dirty="0" err="1"/>
              <a:t>push</a:t>
            </a:r>
            <a:r>
              <a:rPr lang="es-CO" dirty="0"/>
              <a:t> : Sincroniza los cambios locales con el repositorio remoto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1E40809-B4BA-4642-991F-80A0DA718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796" y="1945112"/>
            <a:ext cx="478155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40761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4909FF2-3225-4264-B0AA-A1BFBEE7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 – Ventajas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48E1C8-AAC3-498E-A0B6-39EF0EA141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Comparte tu código selectivamente</a:t>
            </a:r>
          </a:p>
          <a:p>
            <a:r>
              <a:rPr lang="es-ES" dirty="0"/>
              <a:t>Control de versiones</a:t>
            </a:r>
            <a:endParaRPr lang="en-US" dirty="0"/>
          </a:p>
          <a:p>
            <a:r>
              <a:rPr lang="es-CO" dirty="0"/>
              <a:t>Seguridad</a:t>
            </a:r>
          </a:p>
          <a:p>
            <a:r>
              <a:rPr lang="es-CO" dirty="0"/>
              <a:t>Ramificación</a:t>
            </a:r>
          </a:p>
          <a:p>
            <a:r>
              <a:rPr lang="es-CO" dirty="0"/>
              <a:t>Velocidad</a:t>
            </a:r>
          </a:p>
        </p:txBody>
      </p:sp>
      <p:pic>
        <p:nvPicPr>
          <p:cNvPr id="8194" name="Picture 2" descr="Ver las imágenes de origen">
            <a:extLst>
              <a:ext uri="{FF2B5EF4-FFF2-40B4-BE49-F238E27FC236}">
                <a16:creationId xmlns:a16="http://schemas.microsoft.com/office/drawing/2014/main" id="{67B8C6C9-DA72-4C76-8146-269169D850E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3" y="2645111"/>
            <a:ext cx="4919662" cy="277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62334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C3932-6F09-40CC-9394-057E4458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Front </a:t>
            </a:r>
            <a:r>
              <a:rPr lang="es-ES" dirty="0" err="1"/>
              <a:t>End</a:t>
            </a:r>
            <a:endParaRPr lang="es-CO" dirty="0"/>
          </a:p>
        </p:txBody>
      </p:sp>
      <p:pic>
        <p:nvPicPr>
          <p:cNvPr id="1026" name="Picture 2" descr="Arquitectura Cliente-Servidor">
            <a:extLst>
              <a:ext uri="{FF2B5EF4-FFF2-40B4-BE49-F238E27FC236}">
                <a16:creationId xmlns:a16="http://schemas.microsoft.com/office/drawing/2014/main" id="{F82D2928-F650-44C3-AB57-40FE0F0BB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246" y="2559191"/>
            <a:ext cx="4730688" cy="317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E3D845-DF4C-4AAC-B394-245EE9E4A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7381" y="2060619"/>
            <a:ext cx="4833870" cy="3940937"/>
          </a:xfrm>
        </p:spPr>
        <p:txBody>
          <a:bodyPr/>
          <a:lstStyle/>
          <a:p>
            <a:r>
              <a:rPr lang="es-ES" dirty="0"/>
              <a:t>Crear aplicaciones ligeras que corren en un “cliente”</a:t>
            </a:r>
          </a:p>
          <a:p>
            <a:endParaRPr lang="es-ES" dirty="0"/>
          </a:p>
          <a:p>
            <a:r>
              <a:rPr lang="es-ES" dirty="0"/>
              <a:t>Se desarrolla principalmente para la web</a:t>
            </a:r>
          </a:p>
          <a:p>
            <a:endParaRPr lang="es-ES" dirty="0"/>
          </a:p>
          <a:p>
            <a:pPr lvl="1"/>
            <a:r>
              <a:rPr lang="es-ES" dirty="0"/>
              <a:t>HTML	</a:t>
            </a:r>
          </a:p>
          <a:p>
            <a:pPr lvl="1"/>
            <a:r>
              <a:rPr lang="es-ES" dirty="0"/>
              <a:t>CSS</a:t>
            </a:r>
          </a:p>
          <a:p>
            <a:pPr lvl="1"/>
            <a:r>
              <a:rPr lang="es-ES" dirty="0"/>
              <a:t>JavaScript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3973375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6F77E-3216-4F47-9B41-57DF0F14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B9A66A-8AEE-4122-81F6-F2D91B90B1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Lenguaje de marcado diseñado para crear la estructura de la página web.</a:t>
            </a:r>
          </a:p>
          <a:p>
            <a:endParaRPr lang="es-ES" dirty="0"/>
          </a:p>
          <a:p>
            <a:r>
              <a:rPr lang="es-ES" dirty="0"/>
              <a:t>Funciona a través de etiquetas que definen una sección de la página</a:t>
            </a:r>
          </a:p>
          <a:p>
            <a:endParaRPr lang="es-ES" dirty="0"/>
          </a:p>
          <a:p>
            <a:r>
              <a:rPr lang="es-ES" dirty="0"/>
              <a:t>Las etiquetas tienen atributos que pueden alterar el comportamiento o agregar funciones</a:t>
            </a:r>
          </a:p>
          <a:p>
            <a:endParaRPr lang="es-ES" dirty="0"/>
          </a:p>
          <a:p>
            <a:r>
              <a:rPr lang="es-ES" dirty="0"/>
              <a:t>Actualmente en la versión 5</a:t>
            </a:r>
            <a:endParaRPr lang="es-CO" dirty="0"/>
          </a:p>
        </p:txBody>
      </p:sp>
      <p:pic>
        <p:nvPicPr>
          <p:cNvPr id="2050" name="Picture 2" descr="HTML - Wikipedia, la enciclopedia libre">
            <a:extLst>
              <a:ext uri="{FF2B5EF4-FFF2-40B4-BE49-F238E27FC236}">
                <a16:creationId xmlns:a16="http://schemas.microsoft.com/office/drawing/2014/main" id="{C6021F25-8144-459F-9797-75E385582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10" y="2514109"/>
            <a:ext cx="25717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40285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9F850-391A-4C8E-8DBF-0EFE129A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7F4985-9A8A-4490-A149-573480711A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Hojas de estilos que nos permiten “decorar” las etiquetas HTML</a:t>
            </a:r>
          </a:p>
          <a:p>
            <a:endParaRPr lang="es-ES" dirty="0"/>
          </a:p>
          <a:p>
            <a:r>
              <a:rPr lang="es-ES" dirty="0"/>
              <a:t>Funcionan a través de selectores</a:t>
            </a:r>
          </a:p>
          <a:p>
            <a:endParaRPr lang="es-ES" dirty="0"/>
          </a:p>
          <a:p>
            <a:r>
              <a:rPr lang="es-ES" dirty="0"/>
              <a:t>Contiene propiedades que permiten manipular la apariencia de la etiqueta</a:t>
            </a:r>
            <a:endParaRPr lang="es-CO" dirty="0"/>
          </a:p>
        </p:txBody>
      </p:sp>
      <p:pic>
        <p:nvPicPr>
          <p:cNvPr id="3074" name="Picture 2" descr="Pseudoclases CSS: first-child, last-child y nth-child">
            <a:extLst>
              <a:ext uri="{FF2B5EF4-FFF2-40B4-BE49-F238E27FC236}">
                <a16:creationId xmlns:a16="http://schemas.microsoft.com/office/drawing/2014/main" id="{BCB1B452-552B-497A-8C07-BD26C5792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251" y="2497957"/>
            <a:ext cx="6071322" cy="317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32602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92F9-AD42-4643-8010-4A7A1EA8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Preprocesadores de CSS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3F68E4-E876-4B18-81C5-86F83B9DCA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Herramientas que nos permiten “extender” el lenguaje CSS</a:t>
            </a:r>
          </a:p>
          <a:p>
            <a:endParaRPr lang="es-ES" dirty="0"/>
          </a:p>
          <a:p>
            <a:r>
              <a:rPr lang="es-ES" dirty="0"/>
              <a:t>Crean funcionalidades que facilitan el proceso de mantenimiento y desarrollo de las páginas web</a:t>
            </a:r>
          </a:p>
          <a:p>
            <a:endParaRPr lang="es-ES" dirty="0"/>
          </a:p>
          <a:p>
            <a:r>
              <a:rPr lang="es-ES" dirty="0" err="1"/>
              <a:t>Less</a:t>
            </a:r>
            <a:r>
              <a:rPr lang="es-ES" dirty="0"/>
              <a:t>, SASS, SCSS</a:t>
            </a:r>
          </a:p>
          <a:p>
            <a:endParaRPr lang="es-CO" dirty="0"/>
          </a:p>
        </p:txBody>
      </p:sp>
      <p:pic>
        <p:nvPicPr>
          <p:cNvPr id="4098" name="Picture 2" descr="TIL - SASS - CSS Preprocessor - DEV Community">
            <a:extLst>
              <a:ext uri="{FF2B5EF4-FFF2-40B4-BE49-F238E27FC236}">
                <a16:creationId xmlns:a16="http://schemas.microsoft.com/office/drawing/2014/main" id="{9A02B437-24A5-49DE-9988-E9D106FCD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681" y="2795047"/>
            <a:ext cx="4901938" cy="275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53430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82D28-D17D-4AD8-9D3E-88D9448B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JavaScript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5E098C-C59C-46E5-BA93-CB01A3F513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Lenguaje de programación débilmente tipado basado en la creación de script</a:t>
            </a:r>
          </a:p>
          <a:p>
            <a:endParaRPr lang="es-ES" dirty="0"/>
          </a:p>
          <a:p>
            <a:r>
              <a:rPr lang="es-ES" dirty="0"/>
              <a:t>Creado para la Web</a:t>
            </a:r>
          </a:p>
          <a:p>
            <a:endParaRPr lang="es-ES" dirty="0"/>
          </a:p>
          <a:p>
            <a:r>
              <a:rPr lang="es-ES" dirty="0"/>
              <a:t>Permite agregar funcionalidad a la página web</a:t>
            </a:r>
          </a:p>
          <a:p>
            <a:endParaRPr lang="es-ES" dirty="0"/>
          </a:p>
          <a:p>
            <a:r>
              <a:rPr lang="es-ES" dirty="0" err="1"/>
              <a:t>NodeJS</a:t>
            </a:r>
            <a:r>
              <a:rPr lang="es-ES" dirty="0"/>
              <a:t> permite el uso del lenguaje en el servidor</a:t>
            </a:r>
            <a:endParaRPr lang="es-CO" dirty="0"/>
          </a:p>
        </p:txBody>
      </p:sp>
      <p:pic>
        <p:nvPicPr>
          <p:cNvPr id="5122" name="Picture 2" descr="Características básicas del lenguaje de programación JavaScript: variables.">
            <a:extLst>
              <a:ext uri="{FF2B5EF4-FFF2-40B4-BE49-F238E27FC236}">
                <a16:creationId xmlns:a16="http://schemas.microsoft.com/office/drawing/2014/main" id="{4F6E21AD-C007-4D68-B9DF-6C8C0068C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652" y="2785474"/>
            <a:ext cx="5518127" cy="261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98643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71067-9E4B-4AB0-9B6C-E887D65A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Javascript</a:t>
            </a:r>
            <a:r>
              <a:rPr lang="es-ES" dirty="0"/>
              <a:t> </a:t>
            </a:r>
            <a:r>
              <a:rPr lang="es-ES" dirty="0" err="1"/>
              <a:t>Frameworks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CEE68A-1054-4657-8B41-DA0C925C64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Conjunto de utilidades que facilita el desarrollo de un proyecto</a:t>
            </a:r>
          </a:p>
          <a:p>
            <a:endParaRPr lang="es-ES" dirty="0"/>
          </a:p>
          <a:p>
            <a:r>
              <a:rPr lang="es-ES" dirty="0"/>
              <a:t>Angular</a:t>
            </a:r>
          </a:p>
          <a:p>
            <a:r>
              <a:rPr lang="es-ES" dirty="0" err="1"/>
              <a:t>React</a:t>
            </a:r>
            <a:endParaRPr lang="es-ES" dirty="0"/>
          </a:p>
          <a:p>
            <a:r>
              <a:rPr lang="es-ES" dirty="0" err="1"/>
              <a:t>VueJS</a:t>
            </a:r>
            <a:endParaRPr lang="es-ES" dirty="0"/>
          </a:p>
          <a:p>
            <a:r>
              <a:rPr lang="es-ES" dirty="0" err="1"/>
              <a:t>Meteor</a:t>
            </a:r>
            <a:endParaRPr lang="es-ES" dirty="0"/>
          </a:p>
          <a:p>
            <a:r>
              <a:rPr lang="es-ES" dirty="0" err="1"/>
              <a:t>MithrilJS</a:t>
            </a:r>
            <a:endParaRPr lang="es-ES" dirty="0"/>
          </a:p>
          <a:p>
            <a:r>
              <a:rPr lang="es-ES" dirty="0"/>
              <a:t>…</a:t>
            </a:r>
            <a:endParaRPr lang="es-CO" dirty="0"/>
          </a:p>
        </p:txBody>
      </p:sp>
      <p:pic>
        <p:nvPicPr>
          <p:cNvPr id="6146" name="Picture 2" descr="Things to learn before learning a JavaScript framework | by Rajat Verma |  JavaScript in Plain English">
            <a:extLst>
              <a:ext uri="{FF2B5EF4-FFF2-40B4-BE49-F238E27FC236}">
                <a16:creationId xmlns:a16="http://schemas.microsoft.com/office/drawing/2014/main" id="{F489E7D7-C1BF-45FC-9BB7-0D55B13BF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86" y="2327537"/>
            <a:ext cx="5494081" cy="360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41837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89DAA-5920-4404-B03F-79ABBA4D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NodeJS</a:t>
            </a:r>
            <a:r>
              <a:rPr lang="es-ES" dirty="0"/>
              <a:t> y NPM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588380-0823-417C-816A-F93DB64BA4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/>
              <a:t>NodeJS</a:t>
            </a:r>
            <a:r>
              <a:rPr lang="es-ES" dirty="0"/>
              <a:t> permite extender la funcionalidad de JS para poder ejecutar scripts en el sistema operativo y acceder a funciones del servidor</a:t>
            </a:r>
          </a:p>
          <a:p>
            <a:endParaRPr lang="es-ES" dirty="0"/>
          </a:p>
          <a:p>
            <a:r>
              <a:rPr lang="es-ES" dirty="0"/>
              <a:t>NPM: Manejador de Paquetes de </a:t>
            </a:r>
            <a:r>
              <a:rPr lang="es-ES" dirty="0" err="1"/>
              <a:t>Node</a:t>
            </a:r>
            <a:r>
              <a:rPr lang="es-ES" dirty="0"/>
              <a:t>, permite instalar dependencias a los proyectos</a:t>
            </a:r>
            <a:endParaRPr lang="es-CO" dirty="0"/>
          </a:p>
        </p:txBody>
      </p:sp>
      <p:pic>
        <p:nvPicPr>
          <p:cNvPr id="1026" name="Picture 2" descr="How to install Node.js 7 and NPM 4 on CentOS 6/7, Debian 8 and Ubuntu 16">
            <a:extLst>
              <a:ext uri="{FF2B5EF4-FFF2-40B4-BE49-F238E27FC236}">
                <a16:creationId xmlns:a16="http://schemas.microsoft.com/office/drawing/2014/main" id="{90B8E984-4D73-41E5-8129-60007BF83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819" y="3091503"/>
            <a:ext cx="4833870" cy="18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30071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A5A38C0-2D9C-4BDA-96E0-D1E2FE19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Preguntas</a:t>
            </a:r>
            <a:endParaRPr lang="es-CO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0A4A0A3-27C1-43ED-AD63-93C8E381C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O" b="1" i="0" dirty="0">
                <a:solidFill>
                  <a:srgbClr val="212121"/>
                </a:solidFill>
                <a:effectLst/>
                <a:latin typeface="VW Head"/>
              </a:rPr>
              <a:t>Foro preguntas al tutor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27010D4-CCBB-4CC8-B084-F2D27D6E00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218" name="Picture 2" descr="Ver las imágenes de origen">
            <a:extLst>
              <a:ext uri="{FF2B5EF4-FFF2-40B4-BE49-F238E27FC236}">
                <a16:creationId xmlns:a16="http://schemas.microsoft.com/office/drawing/2014/main" id="{5C5A96A7-0E47-4052-9C32-F3AC8243E008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2" b="843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98656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57C85-7677-40ED-8705-DC0DD784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de Contenido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5386A2-9609-404A-BF46-411F10775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Presentación</a:t>
            </a:r>
          </a:p>
          <a:p>
            <a:r>
              <a:rPr lang="es-ES" dirty="0"/>
              <a:t>SCRUM</a:t>
            </a:r>
          </a:p>
          <a:p>
            <a:r>
              <a:rPr lang="es-ES" dirty="0"/>
              <a:t>Git</a:t>
            </a:r>
          </a:p>
          <a:p>
            <a:r>
              <a:rPr lang="es-ES" dirty="0"/>
              <a:t>Desarrollo Front </a:t>
            </a:r>
            <a:r>
              <a:rPr lang="es-ES" dirty="0" err="1"/>
              <a:t>End</a:t>
            </a:r>
            <a:endParaRPr lang="es-ES" dirty="0"/>
          </a:p>
          <a:p>
            <a:pPr lvl="1"/>
            <a:r>
              <a:rPr lang="es-ES" dirty="0"/>
              <a:t>HTML</a:t>
            </a:r>
          </a:p>
          <a:p>
            <a:pPr lvl="1"/>
            <a:r>
              <a:rPr lang="es-ES" dirty="0"/>
              <a:t>CSS</a:t>
            </a:r>
          </a:p>
          <a:p>
            <a:pPr lvl="1"/>
            <a:r>
              <a:rPr lang="es-ES" dirty="0" err="1"/>
              <a:t>Javascript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679891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E1F0D-AC10-4960-A7A7-77F2EA7B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F68861-7AE1-495D-A6DE-716BC338B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63" y="2862575"/>
            <a:ext cx="4827037" cy="2110066"/>
          </a:xfrm>
        </p:spPr>
        <p:txBody>
          <a:bodyPr/>
          <a:lstStyle/>
          <a:p>
            <a:r>
              <a:rPr lang="es-ES" dirty="0"/>
              <a:t>Ingeniero de Sistemas (UPTC-2013)</a:t>
            </a:r>
          </a:p>
          <a:p>
            <a:r>
              <a:rPr lang="es-ES" dirty="0"/>
              <a:t>Master en Ingeniería del Software (Uniandes-2022)</a:t>
            </a:r>
          </a:p>
          <a:p>
            <a:r>
              <a:rPr lang="es-ES" dirty="0"/>
              <a:t>Ingeniero Senior de Desarrollo (Globant-2016)</a:t>
            </a:r>
          </a:p>
          <a:p>
            <a:r>
              <a:rPr lang="es-ES" dirty="0"/>
              <a:t>HTML, CSS, JS, </a:t>
            </a:r>
            <a:r>
              <a:rPr lang="es-ES" dirty="0" err="1"/>
              <a:t>Node</a:t>
            </a:r>
            <a:r>
              <a:rPr lang="es-ES" dirty="0"/>
              <a:t>, Multimedia</a:t>
            </a:r>
            <a:endParaRPr lang="es-CO" dirty="0"/>
          </a:p>
        </p:txBody>
      </p:sp>
      <p:pic>
        <p:nvPicPr>
          <p:cNvPr id="1026" name="Picture 2" descr="Puede ser una imagen de Efrain Aperador Mancipe, naturaleza y nieve">
            <a:extLst>
              <a:ext uri="{FF2B5EF4-FFF2-40B4-BE49-F238E27FC236}">
                <a16:creationId xmlns:a16="http://schemas.microsoft.com/office/drawing/2014/main" id="{1B6BC2F9-E767-4763-BF2A-4A0C9E1B7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20" y="2135171"/>
            <a:ext cx="4625419" cy="346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1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4909FF2-3225-4264-B0AA-A1BFBEE7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SCRUM - ¿Qué es?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D1E23DD-E295-4344-916E-FFF183BF97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Marco de trabajo colaborativo entre equipos</a:t>
            </a:r>
          </a:p>
          <a:p>
            <a:r>
              <a:rPr lang="es-ES" dirty="0"/>
              <a:t>Metodología ágil de administración de equipos</a:t>
            </a:r>
          </a:p>
          <a:p>
            <a:r>
              <a:rPr lang="es-CO" dirty="0"/>
              <a:t>Basado en recursividad</a:t>
            </a:r>
          </a:p>
          <a:p>
            <a:r>
              <a:rPr lang="es-CO" dirty="0"/>
              <a:t>Entregas continuas</a:t>
            </a:r>
          </a:p>
        </p:txBody>
      </p:sp>
      <p:pic>
        <p:nvPicPr>
          <p:cNvPr id="1026" name="Picture 2" descr="Ver las imágenes de origen">
            <a:extLst>
              <a:ext uri="{FF2B5EF4-FFF2-40B4-BE49-F238E27FC236}">
                <a16:creationId xmlns:a16="http://schemas.microsoft.com/office/drawing/2014/main" id="{6CCE68FD-FCDA-4C78-A85A-2C4757E4E35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3" y="2664884"/>
            <a:ext cx="4919662" cy="273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26460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4909FF2-3225-4264-B0AA-A1BFBEE7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SCRUM - Ceremonias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D1E23DD-E295-4344-916E-FFF183BF97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Sprint: Tiempo entre iteraciones, contenedor de las ceremonias</a:t>
            </a:r>
          </a:p>
          <a:p>
            <a:r>
              <a:rPr lang="es-ES" dirty="0" err="1"/>
              <a:t>Planning</a:t>
            </a:r>
            <a:r>
              <a:rPr lang="es-ES" dirty="0"/>
              <a:t> (Planeación): Reunión inicial del sprint</a:t>
            </a:r>
          </a:p>
          <a:p>
            <a:r>
              <a:rPr lang="es-CO" dirty="0" err="1"/>
              <a:t>Daily</a:t>
            </a:r>
            <a:r>
              <a:rPr lang="es-CO" dirty="0"/>
              <a:t>: Reunión de seguimiento</a:t>
            </a:r>
          </a:p>
          <a:p>
            <a:r>
              <a:rPr lang="es-CO" dirty="0" err="1"/>
              <a:t>Review</a:t>
            </a:r>
            <a:r>
              <a:rPr lang="es-CO" dirty="0"/>
              <a:t>: Presentación de avances</a:t>
            </a:r>
          </a:p>
          <a:p>
            <a:r>
              <a:rPr lang="es-CO" dirty="0" err="1"/>
              <a:t>Retrospective</a:t>
            </a:r>
            <a:r>
              <a:rPr lang="es-CO" dirty="0"/>
              <a:t>: Reunión de revisión (Qué se hizo bien, que salió mal, puntos de mejora)</a:t>
            </a:r>
          </a:p>
          <a:p>
            <a:r>
              <a:rPr lang="es-CO" dirty="0"/>
              <a:t>Grooming(Refinamiento): Reunión de revisión del backlog.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DA224A2-7CEE-439E-A731-80533ABA4C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2050" name="Picture 2" descr="Ver las imágenes de origen">
            <a:extLst>
              <a:ext uri="{FF2B5EF4-FFF2-40B4-BE49-F238E27FC236}">
                <a16:creationId xmlns:a16="http://schemas.microsoft.com/office/drawing/2014/main" id="{D13A3D34-A1E9-40AA-A98A-879CADAC0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105" y="856444"/>
            <a:ext cx="4295363" cy="28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6DBE8AF-F297-4B3D-BB5D-2DB86AD97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639" y="4798268"/>
            <a:ext cx="6762361" cy="146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8294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4909FF2-3225-4264-B0AA-A1BFBEE7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SCRUM - Ventajas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D1E23DD-E295-4344-916E-FFF183BF97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Entrega constante de resultados</a:t>
            </a:r>
          </a:p>
          <a:p>
            <a:r>
              <a:rPr lang="es-ES" dirty="0"/>
              <a:t>Productividad y calidad</a:t>
            </a:r>
          </a:p>
          <a:p>
            <a:r>
              <a:rPr lang="es-ES" dirty="0"/>
              <a:t>Flexibilidad y adaptación</a:t>
            </a:r>
          </a:p>
          <a:p>
            <a:r>
              <a:rPr lang="es-ES" dirty="0"/>
              <a:t>Mitigación de riesgos</a:t>
            </a:r>
          </a:p>
          <a:p>
            <a:r>
              <a:rPr lang="es-ES" dirty="0"/>
              <a:t>Alineamiento</a:t>
            </a:r>
          </a:p>
          <a:p>
            <a:r>
              <a:rPr lang="es-ES" dirty="0"/>
              <a:t>Motivación del equipo</a:t>
            </a:r>
            <a:endParaRPr lang="es-CO" dirty="0"/>
          </a:p>
        </p:txBody>
      </p:sp>
      <p:pic>
        <p:nvPicPr>
          <p:cNvPr id="7170" name="Picture 2" descr="Ver las imágenes de origen">
            <a:extLst>
              <a:ext uri="{FF2B5EF4-FFF2-40B4-BE49-F238E27FC236}">
                <a16:creationId xmlns:a16="http://schemas.microsoft.com/office/drawing/2014/main" id="{51002969-C9CA-44C0-9F71-2B58F9362AD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2" y="2060575"/>
            <a:ext cx="3941763" cy="394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8599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4909FF2-3225-4264-B0AA-A1BFBEE7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 – Generalidades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D1E23DD-E295-4344-916E-FFF183BF97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Repositorio: Almacén o lugar donde se guardan ciertas cosas.</a:t>
            </a:r>
          </a:p>
          <a:p>
            <a:r>
              <a:rPr lang="es-ES" dirty="0"/>
              <a:t>Gestionar ágilmente proyectos.</a:t>
            </a:r>
          </a:p>
          <a:p>
            <a:r>
              <a:rPr lang="es-ES" dirty="0"/>
              <a:t>Trabajo en Equipo.</a:t>
            </a:r>
          </a:p>
          <a:p>
            <a:r>
              <a:rPr lang="es-ES" dirty="0"/>
              <a:t>Control de Versiones (tiempo).</a:t>
            </a:r>
          </a:p>
          <a:p>
            <a:r>
              <a:rPr lang="es-ES" dirty="0"/>
              <a:t>Comparar el código y restaurar versiones antiguas. </a:t>
            </a:r>
          </a:p>
          <a:p>
            <a:r>
              <a:rPr lang="es-ES" dirty="0"/>
              <a:t>Fusionar cambios entre distintas versiones.</a:t>
            </a:r>
          </a:p>
          <a:p>
            <a:r>
              <a:rPr lang="es-ES" dirty="0"/>
              <a:t>Trabajar con distintas ramas de un proyecto, por ejemplo la de producción y desarrollo</a:t>
            </a:r>
          </a:p>
          <a:p>
            <a:endParaRPr lang="es-CO" dirty="0"/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DA224A2-7CEE-439E-A731-80533ABA4C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34DAF5-650C-4811-A9FA-AEF15C66F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550" y="2596438"/>
            <a:ext cx="4464407" cy="270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91536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4909FF2-3225-4264-B0AA-A1BFBEE7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 – Generalidades</a:t>
            </a:r>
            <a:endParaRPr lang="es-CO" dirty="0"/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DA224A2-7CEE-439E-A731-80533ABA4C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FDEAC73-02EF-42E7-94DA-4A4C83FBA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722" y="2239347"/>
            <a:ext cx="3508310" cy="350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48E1C8-AAC3-498E-A0B6-39EF0EA141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Repositorio de código más utilizado en el mundo</a:t>
            </a:r>
          </a:p>
          <a:p>
            <a:endParaRPr lang="es-ES" dirty="0"/>
          </a:p>
          <a:p>
            <a:r>
              <a:rPr lang="es-ES" dirty="0"/>
              <a:t>Los principales constructores de IDE lo han incluido por defecto en sus plataformas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134217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4909FF2-3225-4264-B0AA-A1BFBEE7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 – Instalación</a:t>
            </a:r>
            <a:endParaRPr lang="es-CO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C2231D1-3A1D-4DDC-ADF4-17A6CAA9B6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2591" y="2781021"/>
            <a:ext cx="2548191" cy="2548191"/>
          </a:xfr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48E1C8-AAC3-498E-A0B6-39EF0EA14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7381" y="2060619"/>
            <a:ext cx="4833870" cy="1195765"/>
          </a:xfrm>
        </p:spPr>
        <p:txBody>
          <a:bodyPr/>
          <a:lstStyle/>
          <a:p>
            <a:r>
              <a:rPr lang="es-CO" dirty="0">
                <a:hlinkClick r:id="rId4"/>
              </a:rPr>
              <a:t>https://desktop.github.com/</a:t>
            </a: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8DCFB79-5502-4217-BE88-0BE69C188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228" y="2742815"/>
            <a:ext cx="6210693" cy="321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1402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</TotalTime>
  <Words>542</Words>
  <Application>Microsoft Office PowerPoint</Application>
  <PresentationFormat>Panorámica</PresentationFormat>
  <Paragraphs>114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9" baseType="lpstr">
      <vt:lpstr>Arial</vt:lpstr>
      <vt:lpstr>Calibri</vt:lpstr>
      <vt:lpstr>Open Sans</vt:lpstr>
      <vt:lpstr>Open Sans Extrabold</vt:lpstr>
      <vt:lpstr>Open Sans Light</vt:lpstr>
      <vt:lpstr>Roboto Light</vt:lpstr>
      <vt:lpstr>VW Head</vt:lpstr>
      <vt:lpstr>Zilla Slab</vt:lpstr>
      <vt:lpstr>Zilla Slab SemiBold</vt:lpstr>
      <vt:lpstr>Tema de Office</vt:lpstr>
      <vt:lpstr>Presentación de PowerPoint</vt:lpstr>
      <vt:lpstr>Tabla de Contenido</vt:lpstr>
      <vt:lpstr>Presentación</vt:lpstr>
      <vt:lpstr>SCRUM - ¿Qué es?</vt:lpstr>
      <vt:lpstr>SCRUM - Ceremonias</vt:lpstr>
      <vt:lpstr>SCRUM - Ventajas</vt:lpstr>
      <vt:lpstr>Git – Generalidades</vt:lpstr>
      <vt:lpstr>Git – Generalidades</vt:lpstr>
      <vt:lpstr>Git – Instalación</vt:lpstr>
      <vt:lpstr>Git – Comandos</vt:lpstr>
      <vt:lpstr>Git – Ventajas</vt:lpstr>
      <vt:lpstr>Desarrollo Front End</vt:lpstr>
      <vt:lpstr>HTML</vt:lpstr>
      <vt:lpstr>CSS</vt:lpstr>
      <vt:lpstr>Preprocesadores de CSS</vt:lpstr>
      <vt:lpstr>JavaScript</vt:lpstr>
      <vt:lpstr>Javascript Frameworks</vt:lpstr>
      <vt:lpstr>NodeJS y NPM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TABARES</dc:creator>
  <cp:lastModifiedBy>Efrain Aperador</cp:lastModifiedBy>
  <cp:revision>71</cp:revision>
  <dcterms:created xsi:type="dcterms:W3CDTF">2017-10-02T19:43:00Z</dcterms:created>
  <dcterms:modified xsi:type="dcterms:W3CDTF">2021-09-28T00:44:53Z</dcterms:modified>
</cp:coreProperties>
</file>