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67" r:id="rId6"/>
    <p:sldId id="299" r:id="rId7"/>
    <p:sldId id="300" r:id="rId8"/>
    <p:sldId id="301" r:id="rId9"/>
    <p:sldId id="302" r:id="rId10"/>
    <p:sldId id="303" r:id="rId11"/>
    <p:sldId id="304" r:id="rId12"/>
    <p:sldId id="269" r:id="rId13"/>
    <p:sldId id="305" r:id="rId14"/>
    <p:sldId id="259" r:id="rId15"/>
    <p:sldId id="270" r:id="rId16"/>
    <p:sldId id="306" r:id="rId17"/>
    <p:sldId id="307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83" d="100"/>
          <a:sy n="83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D61F8-C4E5-480B-B6B2-45BD1ACAFCC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CDC6A3E2-45F2-4C5B-9739-A477D243DE2A}">
      <dgm:prSet/>
      <dgm:spPr>
        <a:solidFill>
          <a:srgbClr val="00B0F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Animal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C95C644B-9FB3-47B8-BD17-AA0B45CA29E0}" type="parTrans" cxnId="{880469F3-AB63-4FF3-B946-CD75D265B9C1}">
      <dgm:prSet/>
      <dgm:spPr/>
      <dgm:t>
        <a:bodyPr/>
        <a:lstStyle/>
        <a:p>
          <a:endParaRPr lang="es-MX"/>
        </a:p>
      </dgm:t>
    </dgm:pt>
    <dgm:pt modelId="{B6F22135-B2B9-48C7-BCDC-EE45CD286706}" type="sibTrans" cxnId="{880469F3-AB63-4FF3-B946-CD75D265B9C1}">
      <dgm:prSet/>
      <dgm:spPr/>
      <dgm:t>
        <a:bodyPr/>
        <a:lstStyle/>
        <a:p>
          <a:endParaRPr lang="es-MX"/>
        </a:p>
      </dgm:t>
    </dgm:pt>
    <dgm:pt modelId="{E36A03DF-38BF-4120-9AF2-3DAE637B42BA}">
      <dgm:prSet/>
      <dgm:spPr>
        <a:solidFill>
          <a:srgbClr val="00B0F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Mamífero</a:t>
          </a:r>
          <a:endParaRPr kumimoji="0" 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7C128246-9114-4BFF-8B3D-C4052C0426B4}" type="parTrans" cxnId="{52C554E9-F20A-4CEE-9FFB-8898EAD8A64E}">
      <dgm:prSet/>
      <dgm:spPr/>
      <dgm:t>
        <a:bodyPr/>
        <a:lstStyle/>
        <a:p>
          <a:endParaRPr lang="es-MX"/>
        </a:p>
      </dgm:t>
    </dgm:pt>
    <dgm:pt modelId="{E9D2A86B-2C1E-499F-842C-721023A4AF9A}" type="sibTrans" cxnId="{52C554E9-F20A-4CEE-9FFB-8898EAD8A64E}">
      <dgm:prSet/>
      <dgm:spPr/>
      <dgm:t>
        <a:bodyPr/>
        <a:lstStyle/>
        <a:p>
          <a:endParaRPr lang="es-MX"/>
        </a:p>
      </dgm:t>
    </dgm:pt>
    <dgm:pt modelId="{24100BEC-F5C5-405F-861B-16D61C11332B}">
      <dgm:prSet/>
      <dgm:spPr>
        <a:solidFill>
          <a:srgbClr val="00B0F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Canino</a:t>
          </a:r>
          <a:endParaRPr kumimoji="0" 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4FA4FE26-D618-448B-81D4-1C7323A6541A}" type="parTrans" cxnId="{EB82D79B-BC1B-44B4-9511-477785452C13}">
      <dgm:prSet/>
      <dgm:spPr/>
      <dgm:t>
        <a:bodyPr/>
        <a:lstStyle/>
        <a:p>
          <a:endParaRPr lang="es-MX"/>
        </a:p>
      </dgm:t>
    </dgm:pt>
    <dgm:pt modelId="{D954B2D2-A300-4B11-8781-AC2E3C67D7E2}" type="sibTrans" cxnId="{EB82D79B-BC1B-44B4-9511-477785452C13}">
      <dgm:prSet/>
      <dgm:spPr/>
      <dgm:t>
        <a:bodyPr/>
        <a:lstStyle/>
        <a:p>
          <a:endParaRPr lang="es-MX"/>
        </a:p>
      </dgm:t>
    </dgm:pt>
    <dgm:pt modelId="{D114AE3A-1FD7-4DEC-9968-0657BB49C750}">
      <dgm:prSet/>
      <dgm:spPr>
        <a:solidFill>
          <a:srgbClr val="00B0F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Felino</a:t>
          </a:r>
          <a:endParaRPr kumimoji="0" 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2D8B70D9-E156-44A1-A16A-D0442BCB500F}" type="parTrans" cxnId="{0FC29575-EEFF-4463-9468-92859F3FEBCE}">
      <dgm:prSet/>
      <dgm:spPr/>
      <dgm:t>
        <a:bodyPr/>
        <a:lstStyle/>
        <a:p>
          <a:endParaRPr lang="es-MX"/>
        </a:p>
      </dgm:t>
    </dgm:pt>
    <dgm:pt modelId="{050E0F56-4FE0-47D7-AE48-0DE401AB1474}" type="sibTrans" cxnId="{0FC29575-EEFF-4463-9468-92859F3FEBCE}">
      <dgm:prSet/>
      <dgm:spPr/>
      <dgm:t>
        <a:bodyPr/>
        <a:lstStyle/>
        <a:p>
          <a:endParaRPr lang="es-MX"/>
        </a:p>
      </dgm:t>
    </dgm:pt>
    <dgm:pt modelId="{2835D1C8-BD9B-4368-9597-8D72720249E8}">
      <dgm:prSet/>
      <dgm:spPr>
        <a:solidFill>
          <a:srgbClr val="00B0F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Ovíparo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ACA6838E-0C9A-4648-9AF9-5AD33B596C19}" type="parTrans" cxnId="{152F502E-50F0-40CE-A028-63F0B0A4E632}">
      <dgm:prSet/>
      <dgm:spPr/>
      <dgm:t>
        <a:bodyPr/>
        <a:lstStyle/>
        <a:p>
          <a:endParaRPr lang="es-MX"/>
        </a:p>
      </dgm:t>
    </dgm:pt>
    <dgm:pt modelId="{8BFC0D9D-03E3-4A7F-A121-EA26D510A818}" type="sibTrans" cxnId="{152F502E-50F0-40CE-A028-63F0B0A4E632}">
      <dgm:prSet/>
      <dgm:spPr/>
      <dgm:t>
        <a:bodyPr/>
        <a:lstStyle/>
        <a:p>
          <a:endParaRPr lang="es-MX"/>
        </a:p>
      </dgm:t>
    </dgm:pt>
    <dgm:pt modelId="{EE1DA124-C307-48A2-8F67-15D84749ABBC}">
      <dgm:prSet/>
      <dgm:spPr>
        <a:solidFill>
          <a:srgbClr val="00B0F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Reptil</a:t>
          </a:r>
          <a:endParaRPr kumimoji="0" 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F58BC004-52D1-4226-8BE5-232236C96052}" type="parTrans" cxnId="{90DDDC81-1905-467C-AED2-1D884CB14FD8}">
      <dgm:prSet/>
      <dgm:spPr/>
      <dgm:t>
        <a:bodyPr/>
        <a:lstStyle/>
        <a:p>
          <a:endParaRPr lang="es-MX"/>
        </a:p>
      </dgm:t>
    </dgm:pt>
    <dgm:pt modelId="{F7C7BFEF-0E3B-4F69-A900-C5A7B873961A}" type="sibTrans" cxnId="{90DDDC81-1905-467C-AED2-1D884CB14FD8}">
      <dgm:prSet/>
      <dgm:spPr/>
      <dgm:t>
        <a:bodyPr/>
        <a:lstStyle/>
        <a:p>
          <a:endParaRPr lang="es-MX"/>
        </a:p>
      </dgm:t>
    </dgm:pt>
    <dgm:pt modelId="{1518C1E7-337D-416E-8849-CFE2E73FE574}" type="pres">
      <dgm:prSet presAssocID="{12DD61F8-C4E5-480B-B6B2-45BD1ACAFC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B4428B-EC91-4914-921D-1656951B6FB1}" type="pres">
      <dgm:prSet presAssocID="{CDC6A3E2-45F2-4C5B-9739-A477D243DE2A}" presName="hierRoot1" presStyleCnt="0">
        <dgm:presLayoutVars>
          <dgm:hierBranch/>
        </dgm:presLayoutVars>
      </dgm:prSet>
      <dgm:spPr/>
    </dgm:pt>
    <dgm:pt modelId="{59A81859-46B7-435F-A9AF-68869D307CB7}" type="pres">
      <dgm:prSet presAssocID="{CDC6A3E2-45F2-4C5B-9739-A477D243DE2A}" presName="rootComposite1" presStyleCnt="0"/>
      <dgm:spPr/>
    </dgm:pt>
    <dgm:pt modelId="{F2BCBECD-F740-47EE-8B63-4A2F5964F06E}" type="pres">
      <dgm:prSet presAssocID="{CDC6A3E2-45F2-4C5B-9739-A477D243DE2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FD5BA4-DCE8-4A39-894E-4B875EA3F056}" type="pres">
      <dgm:prSet presAssocID="{CDC6A3E2-45F2-4C5B-9739-A477D243DE2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78D8538-C3F6-4FD7-820B-60F7BCF94CC7}" type="pres">
      <dgm:prSet presAssocID="{CDC6A3E2-45F2-4C5B-9739-A477D243DE2A}" presName="hierChild2" presStyleCnt="0"/>
      <dgm:spPr/>
    </dgm:pt>
    <dgm:pt modelId="{0291F39F-5230-4B67-AF1D-9B4A24405809}" type="pres">
      <dgm:prSet presAssocID="{7C128246-9114-4BFF-8B3D-C4052C0426B4}" presName="Name35" presStyleLbl="parChTrans1D2" presStyleIdx="0" presStyleCnt="2"/>
      <dgm:spPr/>
      <dgm:t>
        <a:bodyPr/>
        <a:lstStyle/>
        <a:p>
          <a:endParaRPr lang="es-ES"/>
        </a:p>
      </dgm:t>
    </dgm:pt>
    <dgm:pt modelId="{79E92B50-3BBF-42C3-8D30-7D6AB26E653F}" type="pres">
      <dgm:prSet presAssocID="{E36A03DF-38BF-4120-9AF2-3DAE637B42BA}" presName="hierRoot2" presStyleCnt="0">
        <dgm:presLayoutVars>
          <dgm:hierBranch/>
        </dgm:presLayoutVars>
      </dgm:prSet>
      <dgm:spPr/>
    </dgm:pt>
    <dgm:pt modelId="{197076E1-92D1-4B52-8D9C-9ED5718763CD}" type="pres">
      <dgm:prSet presAssocID="{E36A03DF-38BF-4120-9AF2-3DAE637B42BA}" presName="rootComposite" presStyleCnt="0"/>
      <dgm:spPr/>
    </dgm:pt>
    <dgm:pt modelId="{C341C534-5942-4457-B0E8-B8AF287ACEE2}" type="pres">
      <dgm:prSet presAssocID="{E36A03DF-38BF-4120-9AF2-3DAE637B42B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9A20B6-6CAD-4BFF-B56B-9116A91C9C05}" type="pres">
      <dgm:prSet presAssocID="{E36A03DF-38BF-4120-9AF2-3DAE637B42BA}" presName="rootConnector" presStyleLbl="node2" presStyleIdx="0" presStyleCnt="2"/>
      <dgm:spPr/>
      <dgm:t>
        <a:bodyPr/>
        <a:lstStyle/>
        <a:p>
          <a:endParaRPr lang="es-ES"/>
        </a:p>
      </dgm:t>
    </dgm:pt>
    <dgm:pt modelId="{7E773D1D-4E55-4C53-BCB0-D48D4CF071F6}" type="pres">
      <dgm:prSet presAssocID="{E36A03DF-38BF-4120-9AF2-3DAE637B42BA}" presName="hierChild4" presStyleCnt="0"/>
      <dgm:spPr/>
    </dgm:pt>
    <dgm:pt modelId="{B97C7B6B-BF27-4EE1-80C9-F656A3E383FB}" type="pres">
      <dgm:prSet presAssocID="{4FA4FE26-D618-448B-81D4-1C7323A6541A}" presName="Name35" presStyleLbl="parChTrans1D3" presStyleIdx="0" presStyleCnt="3"/>
      <dgm:spPr/>
      <dgm:t>
        <a:bodyPr/>
        <a:lstStyle/>
        <a:p>
          <a:endParaRPr lang="es-ES"/>
        </a:p>
      </dgm:t>
    </dgm:pt>
    <dgm:pt modelId="{973013F4-4D45-4256-B450-4C6507A749EB}" type="pres">
      <dgm:prSet presAssocID="{24100BEC-F5C5-405F-861B-16D61C11332B}" presName="hierRoot2" presStyleCnt="0">
        <dgm:presLayoutVars>
          <dgm:hierBranch val="r"/>
        </dgm:presLayoutVars>
      </dgm:prSet>
      <dgm:spPr/>
    </dgm:pt>
    <dgm:pt modelId="{75FFC4F0-9F9D-4B31-A3A7-8AC6B0BDC387}" type="pres">
      <dgm:prSet presAssocID="{24100BEC-F5C5-405F-861B-16D61C11332B}" presName="rootComposite" presStyleCnt="0"/>
      <dgm:spPr/>
    </dgm:pt>
    <dgm:pt modelId="{7B4BE150-869B-4DA2-852E-706BB81B0920}" type="pres">
      <dgm:prSet presAssocID="{24100BEC-F5C5-405F-861B-16D61C11332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659AE0A-2BB9-42A3-BCB9-8AB831DC5FD1}" type="pres">
      <dgm:prSet presAssocID="{24100BEC-F5C5-405F-861B-16D61C11332B}" presName="rootConnector" presStyleLbl="node3" presStyleIdx="0" presStyleCnt="3"/>
      <dgm:spPr/>
      <dgm:t>
        <a:bodyPr/>
        <a:lstStyle/>
        <a:p>
          <a:endParaRPr lang="es-ES"/>
        </a:p>
      </dgm:t>
    </dgm:pt>
    <dgm:pt modelId="{E87529D6-B948-47C5-9912-49A275C662CB}" type="pres">
      <dgm:prSet presAssocID="{24100BEC-F5C5-405F-861B-16D61C11332B}" presName="hierChild4" presStyleCnt="0"/>
      <dgm:spPr/>
    </dgm:pt>
    <dgm:pt modelId="{523466FA-CD45-44FD-91A3-44C2629129BB}" type="pres">
      <dgm:prSet presAssocID="{24100BEC-F5C5-405F-861B-16D61C11332B}" presName="hierChild5" presStyleCnt="0"/>
      <dgm:spPr/>
    </dgm:pt>
    <dgm:pt modelId="{F537BEAB-2A55-4AC7-BF21-31D3FF7A5372}" type="pres">
      <dgm:prSet presAssocID="{2D8B70D9-E156-44A1-A16A-D0442BCB500F}" presName="Name35" presStyleLbl="parChTrans1D3" presStyleIdx="1" presStyleCnt="3"/>
      <dgm:spPr/>
      <dgm:t>
        <a:bodyPr/>
        <a:lstStyle/>
        <a:p>
          <a:endParaRPr lang="es-ES"/>
        </a:p>
      </dgm:t>
    </dgm:pt>
    <dgm:pt modelId="{E0973465-2459-48DC-B9A1-10E2125599BE}" type="pres">
      <dgm:prSet presAssocID="{D114AE3A-1FD7-4DEC-9968-0657BB49C750}" presName="hierRoot2" presStyleCnt="0">
        <dgm:presLayoutVars>
          <dgm:hierBranch val="r"/>
        </dgm:presLayoutVars>
      </dgm:prSet>
      <dgm:spPr/>
    </dgm:pt>
    <dgm:pt modelId="{798D1201-1A8F-4340-9362-48DC64D85F4D}" type="pres">
      <dgm:prSet presAssocID="{D114AE3A-1FD7-4DEC-9968-0657BB49C750}" presName="rootComposite" presStyleCnt="0"/>
      <dgm:spPr/>
    </dgm:pt>
    <dgm:pt modelId="{9FF998C5-71BA-49EC-9E05-9A4C32B9D824}" type="pres">
      <dgm:prSet presAssocID="{D114AE3A-1FD7-4DEC-9968-0657BB49C75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BA4F50-948C-42BC-B326-592A64A53085}" type="pres">
      <dgm:prSet presAssocID="{D114AE3A-1FD7-4DEC-9968-0657BB49C750}" presName="rootConnector" presStyleLbl="node3" presStyleIdx="1" presStyleCnt="3"/>
      <dgm:spPr/>
      <dgm:t>
        <a:bodyPr/>
        <a:lstStyle/>
        <a:p>
          <a:endParaRPr lang="es-ES"/>
        </a:p>
      </dgm:t>
    </dgm:pt>
    <dgm:pt modelId="{6A32B0BD-5C92-4333-9722-52715D00848A}" type="pres">
      <dgm:prSet presAssocID="{D114AE3A-1FD7-4DEC-9968-0657BB49C750}" presName="hierChild4" presStyleCnt="0"/>
      <dgm:spPr/>
    </dgm:pt>
    <dgm:pt modelId="{F6B816BE-273F-49EF-98A8-12ABEC8727E3}" type="pres">
      <dgm:prSet presAssocID="{D114AE3A-1FD7-4DEC-9968-0657BB49C750}" presName="hierChild5" presStyleCnt="0"/>
      <dgm:spPr/>
    </dgm:pt>
    <dgm:pt modelId="{8707FCC6-D6AF-4D10-A274-1EEB5402E7CD}" type="pres">
      <dgm:prSet presAssocID="{E36A03DF-38BF-4120-9AF2-3DAE637B42BA}" presName="hierChild5" presStyleCnt="0"/>
      <dgm:spPr/>
    </dgm:pt>
    <dgm:pt modelId="{181F22B2-596C-4C4E-9F32-04BCD93FAE34}" type="pres">
      <dgm:prSet presAssocID="{ACA6838E-0C9A-4648-9AF9-5AD33B596C19}" presName="Name35" presStyleLbl="parChTrans1D2" presStyleIdx="1" presStyleCnt="2"/>
      <dgm:spPr/>
      <dgm:t>
        <a:bodyPr/>
        <a:lstStyle/>
        <a:p>
          <a:endParaRPr lang="es-ES"/>
        </a:p>
      </dgm:t>
    </dgm:pt>
    <dgm:pt modelId="{F03B136C-392B-4847-AE0A-78671E671ADB}" type="pres">
      <dgm:prSet presAssocID="{2835D1C8-BD9B-4368-9597-8D72720249E8}" presName="hierRoot2" presStyleCnt="0">
        <dgm:presLayoutVars>
          <dgm:hierBranch/>
        </dgm:presLayoutVars>
      </dgm:prSet>
      <dgm:spPr/>
    </dgm:pt>
    <dgm:pt modelId="{EB9457CD-0589-46A5-9497-09107A3C7AF4}" type="pres">
      <dgm:prSet presAssocID="{2835D1C8-BD9B-4368-9597-8D72720249E8}" presName="rootComposite" presStyleCnt="0"/>
      <dgm:spPr/>
    </dgm:pt>
    <dgm:pt modelId="{C23E79E8-050F-4476-A803-E6909178806E}" type="pres">
      <dgm:prSet presAssocID="{2835D1C8-BD9B-4368-9597-8D72720249E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C3D57A-788A-4B8A-8DDF-A0CEB21A1B76}" type="pres">
      <dgm:prSet presAssocID="{2835D1C8-BD9B-4368-9597-8D72720249E8}" presName="rootConnector" presStyleLbl="node2" presStyleIdx="1" presStyleCnt="2"/>
      <dgm:spPr/>
      <dgm:t>
        <a:bodyPr/>
        <a:lstStyle/>
        <a:p>
          <a:endParaRPr lang="es-ES"/>
        </a:p>
      </dgm:t>
    </dgm:pt>
    <dgm:pt modelId="{B8F99B9D-D343-4CF9-85CC-0E133680EE7C}" type="pres">
      <dgm:prSet presAssocID="{2835D1C8-BD9B-4368-9597-8D72720249E8}" presName="hierChild4" presStyleCnt="0"/>
      <dgm:spPr/>
    </dgm:pt>
    <dgm:pt modelId="{2B0EC8DC-43E1-4314-9B27-9DE2FE82106F}" type="pres">
      <dgm:prSet presAssocID="{F58BC004-52D1-4226-8BE5-232236C96052}" presName="Name35" presStyleLbl="parChTrans1D3" presStyleIdx="2" presStyleCnt="3"/>
      <dgm:spPr/>
      <dgm:t>
        <a:bodyPr/>
        <a:lstStyle/>
        <a:p>
          <a:endParaRPr lang="es-ES"/>
        </a:p>
      </dgm:t>
    </dgm:pt>
    <dgm:pt modelId="{FA301E75-8B7C-4E0C-A1DD-301ABB1C8055}" type="pres">
      <dgm:prSet presAssocID="{EE1DA124-C307-48A2-8F67-15D84749ABBC}" presName="hierRoot2" presStyleCnt="0">
        <dgm:presLayoutVars>
          <dgm:hierBranch val="r"/>
        </dgm:presLayoutVars>
      </dgm:prSet>
      <dgm:spPr/>
    </dgm:pt>
    <dgm:pt modelId="{CAF41073-BB4F-4452-89A4-C2E558567836}" type="pres">
      <dgm:prSet presAssocID="{EE1DA124-C307-48A2-8F67-15D84749ABBC}" presName="rootComposite" presStyleCnt="0"/>
      <dgm:spPr/>
    </dgm:pt>
    <dgm:pt modelId="{0790A0EE-A015-4A5B-BAB5-B193001B97E0}" type="pres">
      <dgm:prSet presAssocID="{EE1DA124-C307-48A2-8F67-15D84749ABB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BDFC83-AA09-476C-9ED2-6E034674AC8D}" type="pres">
      <dgm:prSet presAssocID="{EE1DA124-C307-48A2-8F67-15D84749ABBC}" presName="rootConnector" presStyleLbl="node3" presStyleIdx="2" presStyleCnt="3"/>
      <dgm:spPr/>
      <dgm:t>
        <a:bodyPr/>
        <a:lstStyle/>
        <a:p>
          <a:endParaRPr lang="es-ES"/>
        </a:p>
      </dgm:t>
    </dgm:pt>
    <dgm:pt modelId="{7C2FEA6B-A826-47E1-9804-BB62812DB2B1}" type="pres">
      <dgm:prSet presAssocID="{EE1DA124-C307-48A2-8F67-15D84749ABBC}" presName="hierChild4" presStyleCnt="0"/>
      <dgm:spPr/>
    </dgm:pt>
    <dgm:pt modelId="{8345EB58-459E-45B7-ADC9-64153A2C2C4B}" type="pres">
      <dgm:prSet presAssocID="{EE1DA124-C307-48A2-8F67-15D84749ABBC}" presName="hierChild5" presStyleCnt="0"/>
      <dgm:spPr/>
    </dgm:pt>
    <dgm:pt modelId="{22C685EC-27A9-40D2-8BDB-0538A8E75FB3}" type="pres">
      <dgm:prSet presAssocID="{2835D1C8-BD9B-4368-9597-8D72720249E8}" presName="hierChild5" presStyleCnt="0"/>
      <dgm:spPr/>
    </dgm:pt>
    <dgm:pt modelId="{EDD18AF5-481F-46C0-A16A-5E0525758FEF}" type="pres">
      <dgm:prSet presAssocID="{CDC6A3E2-45F2-4C5B-9739-A477D243DE2A}" presName="hierChild3" presStyleCnt="0"/>
      <dgm:spPr/>
    </dgm:pt>
  </dgm:ptLst>
  <dgm:cxnLst>
    <dgm:cxn modelId="{D4000DBB-B035-4AEB-A77B-F564F9B9F916}" type="presOf" srcId="{F58BC004-52D1-4226-8BE5-232236C96052}" destId="{2B0EC8DC-43E1-4314-9B27-9DE2FE82106F}" srcOrd="0" destOrd="0" presId="urn:microsoft.com/office/officeart/2005/8/layout/orgChart1"/>
    <dgm:cxn modelId="{0FC29575-EEFF-4463-9468-92859F3FEBCE}" srcId="{E36A03DF-38BF-4120-9AF2-3DAE637B42BA}" destId="{D114AE3A-1FD7-4DEC-9968-0657BB49C750}" srcOrd="1" destOrd="0" parTransId="{2D8B70D9-E156-44A1-A16A-D0442BCB500F}" sibTransId="{050E0F56-4FE0-47D7-AE48-0DE401AB1474}"/>
    <dgm:cxn modelId="{6CD2E6F5-E0AA-495D-9B1B-A10AD01C53D3}" type="presOf" srcId="{CDC6A3E2-45F2-4C5B-9739-A477D243DE2A}" destId="{F2BCBECD-F740-47EE-8B63-4A2F5964F06E}" srcOrd="0" destOrd="0" presId="urn:microsoft.com/office/officeart/2005/8/layout/orgChart1"/>
    <dgm:cxn modelId="{69BA69FE-177B-4FF4-BF2B-9EB56FDEE766}" type="presOf" srcId="{EE1DA124-C307-48A2-8F67-15D84749ABBC}" destId="{D9BDFC83-AA09-476C-9ED2-6E034674AC8D}" srcOrd="1" destOrd="0" presId="urn:microsoft.com/office/officeart/2005/8/layout/orgChart1"/>
    <dgm:cxn modelId="{90DDDC81-1905-467C-AED2-1D884CB14FD8}" srcId="{2835D1C8-BD9B-4368-9597-8D72720249E8}" destId="{EE1DA124-C307-48A2-8F67-15D84749ABBC}" srcOrd="0" destOrd="0" parTransId="{F58BC004-52D1-4226-8BE5-232236C96052}" sibTransId="{F7C7BFEF-0E3B-4F69-A900-C5A7B873961A}"/>
    <dgm:cxn modelId="{467011F8-BAE4-4577-BB0D-CACF8CB8998C}" type="presOf" srcId="{EE1DA124-C307-48A2-8F67-15D84749ABBC}" destId="{0790A0EE-A015-4A5B-BAB5-B193001B97E0}" srcOrd="0" destOrd="0" presId="urn:microsoft.com/office/officeart/2005/8/layout/orgChart1"/>
    <dgm:cxn modelId="{086A37C3-DA2D-4951-ADC8-E031586D1423}" type="presOf" srcId="{ACA6838E-0C9A-4648-9AF9-5AD33B596C19}" destId="{181F22B2-596C-4C4E-9F32-04BCD93FAE34}" srcOrd="0" destOrd="0" presId="urn:microsoft.com/office/officeart/2005/8/layout/orgChart1"/>
    <dgm:cxn modelId="{B64A5FE4-FC9C-4CA5-9708-DD55F733E1C0}" type="presOf" srcId="{24100BEC-F5C5-405F-861B-16D61C11332B}" destId="{B659AE0A-2BB9-42A3-BCB9-8AB831DC5FD1}" srcOrd="1" destOrd="0" presId="urn:microsoft.com/office/officeart/2005/8/layout/orgChart1"/>
    <dgm:cxn modelId="{4C896E1F-2CC6-4597-ADF2-D1EAC03EF7DB}" type="presOf" srcId="{D114AE3A-1FD7-4DEC-9968-0657BB49C750}" destId="{9FF998C5-71BA-49EC-9E05-9A4C32B9D824}" srcOrd="0" destOrd="0" presId="urn:microsoft.com/office/officeart/2005/8/layout/orgChart1"/>
    <dgm:cxn modelId="{152F502E-50F0-40CE-A028-63F0B0A4E632}" srcId="{CDC6A3E2-45F2-4C5B-9739-A477D243DE2A}" destId="{2835D1C8-BD9B-4368-9597-8D72720249E8}" srcOrd="1" destOrd="0" parTransId="{ACA6838E-0C9A-4648-9AF9-5AD33B596C19}" sibTransId="{8BFC0D9D-03E3-4A7F-A121-EA26D510A818}"/>
    <dgm:cxn modelId="{880469F3-AB63-4FF3-B946-CD75D265B9C1}" srcId="{12DD61F8-C4E5-480B-B6B2-45BD1ACAFCC5}" destId="{CDC6A3E2-45F2-4C5B-9739-A477D243DE2A}" srcOrd="0" destOrd="0" parTransId="{C95C644B-9FB3-47B8-BD17-AA0B45CA29E0}" sibTransId="{B6F22135-B2B9-48C7-BCDC-EE45CD286706}"/>
    <dgm:cxn modelId="{C4D8DDE0-F966-4D18-85CB-7D781ADA996F}" type="presOf" srcId="{D114AE3A-1FD7-4DEC-9968-0657BB49C750}" destId="{84BA4F50-948C-42BC-B326-592A64A53085}" srcOrd="1" destOrd="0" presId="urn:microsoft.com/office/officeart/2005/8/layout/orgChart1"/>
    <dgm:cxn modelId="{8B3BA12B-D3AD-4E0C-8C48-9D6CF2119820}" type="presOf" srcId="{CDC6A3E2-45F2-4C5B-9739-A477D243DE2A}" destId="{8DFD5BA4-DCE8-4A39-894E-4B875EA3F056}" srcOrd="1" destOrd="0" presId="urn:microsoft.com/office/officeart/2005/8/layout/orgChart1"/>
    <dgm:cxn modelId="{F2AB06A5-3020-4A8E-B3A1-A070FBDEE865}" type="presOf" srcId="{24100BEC-F5C5-405F-861B-16D61C11332B}" destId="{7B4BE150-869B-4DA2-852E-706BB81B0920}" srcOrd="0" destOrd="0" presId="urn:microsoft.com/office/officeart/2005/8/layout/orgChart1"/>
    <dgm:cxn modelId="{B343905B-0CF0-425E-AF83-A58079A80FBC}" type="presOf" srcId="{4FA4FE26-D618-448B-81D4-1C7323A6541A}" destId="{B97C7B6B-BF27-4EE1-80C9-F656A3E383FB}" srcOrd="0" destOrd="0" presId="urn:microsoft.com/office/officeart/2005/8/layout/orgChart1"/>
    <dgm:cxn modelId="{52C554E9-F20A-4CEE-9FFB-8898EAD8A64E}" srcId="{CDC6A3E2-45F2-4C5B-9739-A477D243DE2A}" destId="{E36A03DF-38BF-4120-9AF2-3DAE637B42BA}" srcOrd="0" destOrd="0" parTransId="{7C128246-9114-4BFF-8B3D-C4052C0426B4}" sibTransId="{E9D2A86B-2C1E-499F-842C-721023A4AF9A}"/>
    <dgm:cxn modelId="{EB82D79B-BC1B-44B4-9511-477785452C13}" srcId="{E36A03DF-38BF-4120-9AF2-3DAE637B42BA}" destId="{24100BEC-F5C5-405F-861B-16D61C11332B}" srcOrd="0" destOrd="0" parTransId="{4FA4FE26-D618-448B-81D4-1C7323A6541A}" sibTransId="{D954B2D2-A300-4B11-8781-AC2E3C67D7E2}"/>
    <dgm:cxn modelId="{0AE1EA2A-5353-4CC6-8692-AADA500FAE28}" type="presOf" srcId="{2D8B70D9-E156-44A1-A16A-D0442BCB500F}" destId="{F537BEAB-2A55-4AC7-BF21-31D3FF7A5372}" srcOrd="0" destOrd="0" presId="urn:microsoft.com/office/officeart/2005/8/layout/orgChart1"/>
    <dgm:cxn modelId="{5D135633-0B8D-4B88-BC03-6711FB9E882D}" type="presOf" srcId="{2835D1C8-BD9B-4368-9597-8D72720249E8}" destId="{C23E79E8-050F-4476-A803-E6909178806E}" srcOrd="0" destOrd="0" presId="urn:microsoft.com/office/officeart/2005/8/layout/orgChart1"/>
    <dgm:cxn modelId="{A80B821C-225F-4B2D-AA8B-7959C4C26F19}" type="presOf" srcId="{2835D1C8-BD9B-4368-9597-8D72720249E8}" destId="{0BC3D57A-788A-4B8A-8DDF-A0CEB21A1B76}" srcOrd="1" destOrd="0" presId="urn:microsoft.com/office/officeart/2005/8/layout/orgChart1"/>
    <dgm:cxn modelId="{68442958-41A4-4C28-A6CF-BB1B1B93DB9E}" type="presOf" srcId="{E36A03DF-38BF-4120-9AF2-3DAE637B42BA}" destId="{4F9A20B6-6CAD-4BFF-B56B-9116A91C9C05}" srcOrd="1" destOrd="0" presId="urn:microsoft.com/office/officeart/2005/8/layout/orgChart1"/>
    <dgm:cxn modelId="{1B041750-37AB-48DC-9143-3716586214DC}" type="presOf" srcId="{E36A03DF-38BF-4120-9AF2-3DAE637B42BA}" destId="{C341C534-5942-4457-B0E8-B8AF287ACEE2}" srcOrd="0" destOrd="0" presId="urn:microsoft.com/office/officeart/2005/8/layout/orgChart1"/>
    <dgm:cxn modelId="{20C6CC9B-AE15-4D52-91BD-7A1980A72386}" type="presOf" srcId="{7C128246-9114-4BFF-8B3D-C4052C0426B4}" destId="{0291F39F-5230-4B67-AF1D-9B4A24405809}" srcOrd="0" destOrd="0" presId="urn:microsoft.com/office/officeart/2005/8/layout/orgChart1"/>
    <dgm:cxn modelId="{32C6722A-6C89-4EB1-8178-112FE0E07816}" type="presOf" srcId="{12DD61F8-C4E5-480B-B6B2-45BD1ACAFCC5}" destId="{1518C1E7-337D-416E-8849-CFE2E73FE574}" srcOrd="0" destOrd="0" presId="urn:microsoft.com/office/officeart/2005/8/layout/orgChart1"/>
    <dgm:cxn modelId="{C4E38D5D-97A1-4DBC-A812-19C602856C61}" type="presParOf" srcId="{1518C1E7-337D-416E-8849-CFE2E73FE574}" destId="{25B4428B-EC91-4914-921D-1656951B6FB1}" srcOrd="0" destOrd="0" presId="urn:microsoft.com/office/officeart/2005/8/layout/orgChart1"/>
    <dgm:cxn modelId="{EDC3477D-3135-4A8A-9B00-72E897F0BF72}" type="presParOf" srcId="{25B4428B-EC91-4914-921D-1656951B6FB1}" destId="{59A81859-46B7-435F-A9AF-68869D307CB7}" srcOrd="0" destOrd="0" presId="urn:microsoft.com/office/officeart/2005/8/layout/orgChart1"/>
    <dgm:cxn modelId="{1BDE0B3D-6EF9-4B9D-932C-404EC345CEE4}" type="presParOf" srcId="{59A81859-46B7-435F-A9AF-68869D307CB7}" destId="{F2BCBECD-F740-47EE-8B63-4A2F5964F06E}" srcOrd="0" destOrd="0" presId="urn:microsoft.com/office/officeart/2005/8/layout/orgChart1"/>
    <dgm:cxn modelId="{B12727E9-63BA-4590-8531-7B5FFD98CA03}" type="presParOf" srcId="{59A81859-46B7-435F-A9AF-68869D307CB7}" destId="{8DFD5BA4-DCE8-4A39-894E-4B875EA3F056}" srcOrd="1" destOrd="0" presId="urn:microsoft.com/office/officeart/2005/8/layout/orgChart1"/>
    <dgm:cxn modelId="{E9AA9DD6-C405-47F7-BE08-70BD8965C8B5}" type="presParOf" srcId="{25B4428B-EC91-4914-921D-1656951B6FB1}" destId="{578D8538-C3F6-4FD7-820B-60F7BCF94CC7}" srcOrd="1" destOrd="0" presId="urn:microsoft.com/office/officeart/2005/8/layout/orgChart1"/>
    <dgm:cxn modelId="{F5FAC61A-F18B-4425-A859-23284A1FD52D}" type="presParOf" srcId="{578D8538-C3F6-4FD7-820B-60F7BCF94CC7}" destId="{0291F39F-5230-4B67-AF1D-9B4A24405809}" srcOrd="0" destOrd="0" presId="urn:microsoft.com/office/officeart/2005/8/layout/orgChart1"/>
    <dgm:cxn modelId="{5DD7F085-F438-4228-A313-EF5550121551}" type="presParOf" srcId="{578D8538-C3F6-4FD7-820B-60F7BCF94CC7}" destId="{79E92B50-3BBF-42C3-8D30-7D6AB26E653F}" srcOrd="1" destOrd="0" presId="urn:microsoft.com/office/officeart/2005/8/layout/orgChart1"/>
    <dgm:cxn modelId="{633A42ED-4F4B-4096-978F-E7B4300809A0}" type="presParOf" srcId="{79E92B50-3BBF-42C3-8D30-7D6AB26E653F}" destId="{197076E1-92D1-4B52-8D9C-9ED5718763CD}" srcOrd="0" destOrd="0" presId="urn:microsoft.com/office/officeart/2005/8/layout/orgChart1"/>
    <dgm:cxn modelId="{400AF55D-3DE3-49D8-B1D4-DE097B0146A4}" type="presParOf" srcId="{197076E1-92D1-4B52-8D9C-9ED5718763CD}" destId="{C341C534-5942-4457-B0E8-B8AF287ACEE2}" srcOrd="0" destOrd="0" presId="urn:microsoft.com/office/officeart/2005/8/layout/orgChart1"/>
    <dgm:cxn modelId="{3631E6C0-EF85-4F7F-8B0F-33DEF651D588}" type="presParOf" srcId="{197076E1-92D1-4B52-8D9C-9ED5718763CD}" destId="{4F9A20B6-6CAD-4BFF-B56B-9116A91C9C05}" srcOrd="1" destOrd="0" presId="urn:microsoft.com/office/officeart/2005/8/layout/orgChart1"/>
    <dgm:cxn modelId="{F7EA7F10-68B7-4C46-A4AE-09AC53A56DDC}" type="presParOf" srcId="{79E92B50-3BBF-42C3-8D30-7D6AB26E653F}" destId="{7E773D1D-4E55-4C53-BCB0-D48D4CF071F6}" srcOrd="1" destOrd="0" presId="urn:microsoft.com/office/officeart/2005/8/layout/orgChart1"/>
    <dgm:cxn modelId="{177F2B3B-95CB-4603-A8DA-F8DD7A926953}" type="presParOf" srcId="{7E773D1D-4E55-4C53-BCB0-D48D4CF071F6}" destId="{B97C7B6B-BF27-4EE1-80C9-F656A3E383FB}" srcOrd="0" destOrd="0" presId="urn:microsoft.com/office/officeart/2005/8/layout/orgChart1"/>
    <dgm:cxn modelId="{96187858-E0E9-4DA4-83BE-B3133B773B0A}" type="presParOf" srcId="{7E773D1D-4E55-4C53-BCB0-D48D4CF071F6}" destId="{973013F4-4D45-4256-B450-4C6507A749EB}" srcOrd="1" destOrd="0" presId="urn:microsoft.com/office/officeart/2005/8/layout/orgChart1"/>
    <dgm:cxn modelId="{CE261F14-EF75-4F7F-87CE-031FB7C4619F}" type="presParOf" srcId="{973013F4-4D45-4256-B450-4C6507A749EB}" destId="{75FFC4F0-9F9D-4B31-A3A7-8AC6B0BDC387}" srcOrd="0" destOrd="0" presId="urn:microsoft.com/office/officeart/2005/8/layout/orgChart1"/>
    <dgm:cxn modelId="{DD4A0254-390B-412F-B6D0-EA6D0BEC147E}" type="presParOf" srcId="{75FFC4F0-9F9D-4B31-A3A7-8AC6B0BDC387}" destId="{7B4BE150-869B-4DA2-852E-706BB81B0920}" srcOrd="0" destOrd="0" presId="urn:microsoft.com/office/officeart/2005/8/layout/orgChart1"/>
    <dgm:cxn modelId="{54F16E8B-E196-4814-8451-BF85A1AA0966}" type="presParOf" srcId="{75FFC4F0-9F9D-4B31-A3A7-8AC6B0BDC387}" destId="{B659AE0A-2BB9-42A3-BCB9-8AB831DC5FD1}" srcOrd="1" destOrd="0" presId="urn:microsoft.com/office/officeart/2005/8/layout/orgChart1"/>
    <dgm:cxn modelId="{5163DFD8-B5AA-4C15-A038-E986071EDC26}" type="presParOf" srcId="{973013F4-4D45-4256-B450-4C6507A749EB}" destId="{E87529D6-B948-47C5-9912-49A275C662CB}" srcOrd="1" destOrd="0" presId="urn:microsoft.com/office/officeart/2005/8/layout/orgChart1"/>
    <dgm:cxn modelId="{F7C363FD-C036-4903-B69B-9F3DE4D654E5}" type="presParOf" srcId="{973013F4-4D45-4256-B450-4C6507A749EB}" destId="{523466FA-CD45-44FD-91A3-44C2629129BB}" srcOrd="2" destOrd="0" presId="urn:microsoft.com/office/officeart/2005/8/layout/orgChart1"/>
    <dgm:cxn modelId="{F5C2CFBC-095D-47A9-9411-8F94C4A034D3}" type="presParOf" srcId="{7E773D1D-4E55-4C53-BCB0-D48D4CF071F6}" destId="{F537BEAB-2A55-4AC7-BF21-31D3FF7A5372}" srcOrd="2" destOrd="0" presId="urn:microsoft.com/office/officeart/2005/8/layout/orgChart1"/>
    <dgm:cxn modelId="{AB3C8BBB-2413-48FF-A9D8-CC0367D4994B}" type="presParOf" srcId="{7E773D1D-4E55-4C53-BCB0-D48D4CF071F6}" destId="{E0973465-2459-48DC-B9A1-10E2125599BE}" srcOrd="3" destOrd="0" presId="urn:microsoft.com/office/officeart/2005/8/layout/orgChart1"/>
    <dgm:cxn modelId="{7891B443-275A-4FD8-9B71-83A72C8A2DD8}" type="presParOf" srcId="{E0973465-2459-48DC-B9A1-10E2125599BE}" destId="{798D1201-1A8F-4340-9362-48DC64D85F4D}" srcOrd="0" destOrd="0" presId="urn:microsoft.com/office/officeart/2005/8/layout/orgChart1"/>
    <dgm:cxn modelId="{130D7663-70F8-49EB-9E9C-452CF0681009}" type="presParOf" srcId="{798D1201-1A8F-4340-9362-48DC64D85F4D}" destId="{9FF998C5-71BA-49EC-9E05-9A4C32B9D824}" srcOrd="0" destOrd="0" presId="urn:microsoft.com/office/officeart/2005/8/layout/orgChart1"/>
    <dgm:cxn modelId="{76A0BDF9-9DF5-4911-AB1E-33F8AEF00359}" type="presParOf" srcId="{798D1201-1A8F-4340-9362-48DC64D85F4D}" destId="{84BA4F50-948C-42BC-B326-592A64A53085}" srcOrd="1" destOrd="0" presId="urn:microsoft.com/office/officeart/2005/8/layout/orgChart1"/>
    <dgm:cxn modelId="{189FEAEF-E581-4EBF-B333-79B849C7A47A}" type="presParOf" srcId="{E0973465-2459-48DC-B9A1-10E2125599BE}" destId="{6A32B0BD-5C92-4333-9722-52715D00848A}" srcOrd="1" destOrd="0" presId="urn:microsoft.com/office/officeart/2005/8/layout/orgChart1"/>
    <dgm:cxn modelId="{4268FD6F-034F-416B-9944-2D6388C4AB10}" type="presParOf" srcId="{E0973465-2459-48DC-B9A1-10E2125599BE}" destId="{F6B816BE-273F-49EF-98A8-12ABEC8727E3}" srcOrd="2" destOrd="0" presId="urn:microsoft.com/office/officeart/2005/8/layout/orgChart1"/>
    <dgm:cxn modelId="{8448CDBD-D784-454E-9B72-BF9EF7A4E361}" type="presParOf" srcId="{79E92B50-3BBF-42C3-8D30-7D6AB26E653F}" destId="{8707FCC6-D6AF-4D10-A274-1EEB5402E7CD}" srcOrd="2" destOrd="0" presId="urn:microsoft.com/office/officeart/2005/8/layout/orgChart1"/>
    <dgm:cxn modelId="{A831D3C0-7DB0-4F00-B337-39EC42B8BF06}" type="presParOf" srcId="{578D8538-C3F6-4FD7-820B-60F7BCF94CC7}" destId="{181F22B2-596C-4C4E-9F32-04BCD93FAE34}" srcOrd="2" destOrd="0" presId="urn:microsoft.com/office/officeart/2005/8/layout/orgChart1"/>
    <dgm:cxn modelId="{7653B56E-B72B-4027-8F47-712FE3C8DF30}" type="presParOf" srcId="{578D8538-C3F6-4FD7-820B-60F7BCF94CC7}" destId="{F03B136C-392B-4847-AE0A-78671E671ADB}" srcOrd="3" destOrd="0" presId="urn:microsoft.com/office/officeart/2005/8/layout/orgChart1"/>
    <dgm:cxn modelId="{AECDB70E-A001-461A-ABF0-2A3A4F7DFF62}" type="presParOf" srcId="{F03B136C-392B-4847-AE0A-78671E671ADB}" destId="{EB9457CD-0589-46A5-9497-09107A3C7AF4}" srcOrd="0" destOrd="0" presId="urn:microsoft.com/office/officeart/2005/8/layout/orgChart1"/>
    <dgm:cxn modelId="{9C461831-65E9-4870-8D85-8184B67FE57C}" type="presParOf" srcId="{EB9457CD-0589-46A5-9497-09107A3C7AF4}" destId="{C23E79E8-050F-4476-A803-E6909178806E}" srcOrd="0" destOrd="0" presId="urn:microsoft.com/office/officeart/2005/8/layout/orgChart1"/>
    <dgm:cxn modelId="{6C220BF0-E46D-411E-8BD9-FEB77248A694}" type="presParOf" srcId="{EB9457CD-0589-46A5-9497-09107A3C7AF4}" destId="{0BC3D57A-788A-4B8A-8DDF-A0CEB21A1B76}" srcOrd="1" destOrd="0" presId="urn:microsoft.com/office/officeart/2005/8/layout/orgChart1"/>
    <dgm:cxn modelId="{142124C9-C049-4680-A2C0-536EEB831D34}" type="presParOf" srcId="{F03B136C-392B-4847-AE0A-78671E671ADB}" destId="{B8F99B9D-D343-4CF9-85CC-0E133680EE7C}" srcOrd="1" destOrd="0" presId="urn:microsoft.com/office/officeart/2005/8/layout/orgChart1"/>
    <dgm:cxn modelId="{E1295800-526D-478B-83AE-106EF24A92AF}" type="presParOf" srcId="{B8F99B9D-D343-4CF9-85CC-0E133680EE7C}" destId="{2B0EC8DC-43E1-4314-9B27-9DE2FE82106F}" srcOrd="0" destOrd="0" presId="urn:microsoft.com/office/officeart/2005/8/layout/orgChart1"/>
    <dgm:cxn modelId="{86482BDD-EE87-4154-AD18-22D1CFAAF6DE}" type="presParOf" srcId="{B8F99B9D-D343-4CF9-85CC-0E133680EE7C}" destId="{FA301E75-8B7C-4E0C-A1DD-301ABB1C8055}" srcOrd="1" destOrd="0" presId="urn:microsoft.com/office/officeart/2005/8/layout/orgChart1"/>
    <dgm:cxn modelId="{94BA2AE5-8C43-42FD-95B3-5D7CC4DB0ECF}" type="presParOf" srcId="{FA301E75-8B7C-4E0C-A1DD-301ABB1C8055}" destId="{CAF41073-BB4F-4452-89A4-C2E558567836}" srcOrd="0" destOrd="0" presId="urn:microsoft.com/office/officeart/2005/8/layout/orgChart1"/>
    <dgm:cxn modelId="{0B498DE5-6082-409A-BFAC-8804C33AEFC1}" type="presParOf" srcId="{CAF41073-BB4F-4452-89A4-C2E558567836}" destId="{0790A0EE-A015-4A5B-BAB5-B193001B97E0}" srcOrd="0" destOrd="0" presId="urn:microsoft.com/office/officeart/2005/8/layout/orgChart1"/>
    <dgm:cxn modelId="{41AE53F4-87D0-4C95-934E-8DBEE66EC105}" type="presParOf" srcId="{CAF41073-BB4F-4452-89A4-C2E558567836}" destId="{D9BDFC83-AA09-476C-9ED2-6E034674AC8D}" srcOrd="1" destOrd="0" presId="urn:microsoft.com/office/officeart/2005/8/layout/orgChart1"/>
    <dgm:cxn modelId="{D8CBCB53-C9F3-4FA2-A4F3-B47022DC2C44}" type="presParOf" srcId="{FA301E75-8B7C-4E0C-A1DD-301ABB1C8055}" destId="{7C2FEA6B-A826-47E1-9804-BB62812DB2B1}" srcOrd="1" destOrd="0" presId="urn:microsoft.com/office/officeart/2005/8/layout/orgChart1"/>
    <dgm:cxn modelId="{839F4AC3-2BDF-4337-83B0-EE89758E991B}" type="presParOf" srcId="{FA301E75-8B7C-4E0C-A1DD-301ABB1C8055}" destId="{8345EB58-459E-45B7-ADC9-64153A2C2C4B}" srcOrd="2" destOrd="0" presId="urn:microsoft.com/office/officeart/2005/8/layout/orgChart1"/>
    <dgm:cxn modelId="{0ACA8379-BB1D-45D0-9961-954C68CC43F6}" type="presParOf" srcId="{F03B136C-392B-4847-AE0A-78671E671ADB}" destId="{22C685EC-27A9-40D2-8BDB-0538A8E75FB3}" srcOrd="2" destOrd="0" presId="urn:microsoft.com/office/officeart/2005/8/layout/orgChart1"/>
    <dgm:cxn modelId="{2D5884BE-8FDF-41F9-A449-C14CCE2E162D}" type="presParOf" srcId="{25B4428B-EC91-4914-921D-1656951B6FB1}" destId="{EDD18AF5-481F-46C0-A16A-5E0525758F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EC8DC-43E1-4314-9B27-9DE2FE82106F}">
      <dsp:nvSpPr>
        <dsp:cNvPr id="0" name=""/>
        <dsp:cNvSpPr/>
      </dsp:nvSpPr>
      <dsp:spPr>
        <a:xfrm>
          <a:off x="4011768" y="2176160"/>
          <a:ext cx="91440" cy="291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F22B2-596C-4C4E-9F32-04BCD93FAE34}">
      <dsp:nvSpPr>
        <dsp:cNvPr id="0" name=""/>
        <dsp:cNvSpPr/>
      </dsp:nvSpPr>
      <dsp:spPr>
        <a:xfrm>
          <a:off x="2796570" y="1189656"/>
          <a:ext cx="1260918" cy="291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91"/>
              </a:lnTo>
              <a:lnTo>
                <a:pt x="1260918" y="145891"/>
              </a:lnTo>
              <a:lnTo>
                <a:pt x="1260918" y="2917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7BEAB-2A55-4AC7-BF21-31D3FF7A5372}">
      <dsp:nvSpPr>
        <dsp:cNvPr id="0" name=""/>
        <dsp:cNvSpPr/>
      </dsp:nvSpPr>
      <dsp:spPr>
        <a:xfrm>
          <a:off x="1535651" y="2176160"/>
          <a:ext cx="840612" cy="291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91"/>
              </a:lnTo>
              <a:lnTo>
                <a:pt x="840612" y="145891"/>
              </a:lnTo>
              <a:lnTo>
                <a:pt x="840612" y="2917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C7B6B-BF27-4EE1-80C9-F656A3E383FB}">
      <dsp:nvSpPr>
        <dsp:cNvPr id="0" name=""/>
        <dsp:cNvSpPr/>
      </dsp:nvSpPr>
      <dsp:spPr>
        <a:xfrm>
          <a:off x="695039" y="2176160"/>
          <a:ext cx="840612" cy="291782"/>
        </a:xfrm>
        <a:custGeom>
          <a:avLst/>
          <a:gdLst/>
          <a:ahLst/>
          <a:cxnLst/>
          <a:rect l="0" t="0" r="0" b="0"/>
          <a:pathLst>
            <a:path>
              <a:moveTo>
                <a:pt x="840612" y="0"/>
              </a:moveTo>
              <a:lnTo>
                <a:pt x="840612" y="145891"/>
              </a:lnTo>
              <a:lnTo>
                <a:pt x="0" y="145891"/>
              </a:lnTo>
              <a:lnTo>
                <a:pt x="0" y="2917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1F39F-5230-4B67-AF1D-9B4A24405809}">
      <dsp:nvSpPr>
        <dsp:cNvPr id="0" name=""/>
        <dsp:cNvSpPr/>
      </dsp:nvSpPr>
      <dsp:spPr>
        <a:xfrm>
          <a:off x="1535651" y="1189656"/>
          <a:ext cx="1260918" cy="291782"/>
        </a:xfrm>
        <a:custGeom>
          <a:avLst/>
          <a:gdLst/>
          <a:ahLst/>
          <a:cxnLst/>
          <a:rect l="0" t="0" r="0" b="0"/>
          <a:pathLst>
            <a:path>
              <a:moveTo>
                <a:pt x="1260918" y="0"/>
              </a:moveTo>
              <a:lnTo>
                <a:pt x="1260918" y="145891"/>
              </a:lnTo>
              <a:lnTo>
                <a:pt x="0" y="145891"/>
              </a:lnTo>
              <a:lnTo>
                <a:pt x="0" y="2917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CBECD-F740-47EE-8B63-4A2F5964F06E}">
      <dsp:nvSpPr>
        <dsp:cNvPr id="0" name=""/>
        <dsp:cNvSpPr/>
      </dsp:nvSpPr>
      <dsp:spPr>
        <a:xfrm>
          <a:off x="2101849" y="494936"/>
          <a:ext cx="1389441" cy="694720"/>
        </a:xfrm>
        <a:prstGeom prst="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Animal</a:t>
          </a:r>
          <a:endParaRPr kumimoji="0" lang="en-US" sz="25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101849" y="494936"/>
        <a:ext cx="1389441" cy="694720"/>
      </dsp:txXfrm>
    </dsp:sp>
    <dsp:sp modelId="{C341C534-5942-4457-B0E8-B8AF287ACEE2}">
      <dsp:nvSpPr>
        <dsp:cNvPr id="0" name=""/>
        <dsp:cNvSpPr/>
      </dsp:nvSpPr>
      <dsp:spPr>
        <a:xfrm>
          <a:off x="840931" y="1481439"/>
          <a:ext cx="1389441" cy="694720"/>
        </a:xfrm>
        <a:prstGeom prst="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Mamífero</a:t>
          </a:r>
          <a:endParaRPr kumimoji="0" lang="en-US" sz="2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840931" y="1481439"/>
        <a:ext cx="1389441" cy="694720"/>
      </dsp:txXfrm>
    </dsp:sp>
    <dsp:sp modelId="{7B4BE150-869B-4DA2-852E-706BB81B0920}">
      <dsp:nvSpPr>
        <dsp:cNvPr id="0" name=""/>
        <dsp:cNvSpPr/>
      </dsp:nvSpPr>
      <dsp:spPr>
        <a:xfrm>
          <a:off x="319" y="2467943"/>
          <a:ext cx="1389441" cy="694720"/>
        </a:xfrm>
        <a:prstGeom prst="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Canino</a:t>
          </a:r>
          <a:endParaRPr kumimoji="0" lang="en-US" sz="2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319" y="2467943"/>
        <a:ext cx="1389441" cy="694720"/>
      </dsp:txXfrm>
    </dsp:sp>
    <dsp:sp modelId="{9FF998C5-71BA-49EC-9E05-9A4C32B9D824}">
      <dsp:nvSpPr>
        <dsp:cNvPr id="0" name=""/>
        <dsp:cNvSpPr/>
      </dsp:nvSpPr>
      <dsp:spPr>
        <a:xfrm>
          <a:off x="1681543" y="2467943"/>
          <a:ext cx="1389441" cy="694720"/>
        </a:xfrm>
        <a:prstGeom prst="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Felino</a:t>
          </a:r>
          <a:endParaRPr kumimoji="0" lang="en-US" sz="2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1681543" y="2467943"/>
        <a:ext cx="1389441" cy="694720"/>
      </dsp:txXfrm>
    </dsp:sp>
    <dsp:sp modelId="{C23E79E8-050F-4476-A803-E6909178806E}">
      <dsp:nvSpPr>
        <dsp:cNvPr id="0" name=""/>
        <dsp:cNvSpPr/>
      </dsp:nvSpPr>
      <dsp:spPr>
        <a:xfrm>
          <a:off x="3362767" y="1481439"/>
          <a:ext cx="1389441" cy="694720"/>
        </a:xfrm>
        <a:prstGeom prst="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Ovíparo</a:t>
          </a:r>
          <a:endParaRPr kumimoji="0" lang="en-US" sz="25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3362767" y="1481439"/>
        <a:ext cx="1389441" cy="694720"/>
      </dsp:txXfrm>
    </dsp:sp>
    <dsp:sp modelId="{0790A0EE-A015-4A5B-BAB5-B193001B97E0}">
      <dsp:nvSpPr>
        <dsp:cNvPr id="0" name=""/>
        <dsp:cNvSpPr/>
      </dsp:nvSpPr>
      <dsp:spPr>
        <a:xfrm>
          <a:off x="3362767" y="2467943"/>
          <a:ext cx="1389441" cy="694720"/>
        </a:xfrm>
        <a:prstGeom prst="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Reptil</a:t>
          </a:r>
          <a:endParaRPr kumimoji="0" lang="en-US" sz="2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3362767" y="2467943"/>
        <a:ext cx="1389441" cy="69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A1314-BBFD-41B2-B874-C9CF431CA84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8027C-9012-437E-8DE9-7C7CCB7749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Aclarar el punto de “</a:t>
            </a:r>
            <a:r>
              <a:rPr lang="es-MX" sz="1200" dirty="0" smtClean="0"/>
              <a:t>pasados de atrás hacia adelante y viceversa.”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3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cada una de estos</a:t>
            </a:r>
            <a:r>
              <a:rPr lang="es-MX" baseline="0" dirty="0" smtClean="0"/>
              <a:t> procesos y que herramientas se pueden ocupar.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los objetivos de cada uno</a:t>
            </a:r>
            <a:r>
              <a:rPr lang="es-MX" baseline="0" dirty="0" smtClean="0"/>
              <a:t> de los elementos que se requieren para poder programar.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los objetivos de cada uno</a:t>
            </a:r>
            <a:r>
              <a:rPr lang="es-MX" baseline="0" dirty="0" smtClean="0"/>
              <a:t> de los elementos que se requieren para poder programar.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los objetivos de cada uno</a:t>
            </a:r>
            <a:r>
              <a:rPr lang="es-MX" baseline="0" dirty="0" smtClean="0"/>
              <a:t> de los elementos que se requieren para poder programar.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los objetivos de cada uno</a:t>
            </a:r>
            <a:r>
              <a:rPr lang="es-MX" baseline="0" dirty="0" smtClean="0"/>
              <a:t> de los elementos que se requieren para poder programar.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los objetivos de cada uno</a:t>
            </a:r>
            <a:r>
              <a:rPr lang="es-MX" baseline="0" dirty="0" smtClean="0"/>
              <a:t> de los elementos que se requieren para poder programar.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los objetivos de cada uno</a:t>
            </a:r>
            <a:r>
              <a:rPr lang="es-MX" baseline="0" dirty="0" smtClean="0"/>
              <a:t> de los elementos que se requieren para poder programar.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los objetivos de cada uno</a:t>
            </a:r>
            <a:r>
              <a:rPr lang="es-MX" baseline="0" dirty="0" smtClean="0"/>
              <a:t> de los elementos que se requieren para poder programar.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027C-9012-437E-8DE9-7C7CCB7749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Agosto 2019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95400"/>
            <a:ext cx="6324600" cy="3200400"/>
          </a:xfrm>
        </p:spPr>
        <p:txBody>
          <a:bodyPr/>
          <a:lstStyle/>
          <a:p>
            <a:r>
              <a:rPr lang="es-MX" dirty="0" smtClean="0"/>
              <a:t>Programación Visual</a:t>
            </a:r>
            <a:br>
              <a:rPr lang="es-MX" dirty="0" smtClean="0"/>
            </a:b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800" dirty="0" smtClean="0"/>
              <a:t>1. Fundamentos </a:t>
            </a:r>
            <a:r>
              <a:rPr lang="es-MX" sz="2800" dirty="0" err="1" smtClean="0"/>
              <a:t>Poo</a:t>
            </a:r>
            <a:r>
              <a:rPr lang="es-MX" sz="2800" dirty="0" smtClean="0"/>
              <a:t> (OOP)</a:t>
            </a:r>
            <a:br>
              <a:rPr lang="es-MX" sz="2800" dirty="0" smtClean="0"/>
            </a:br>
            <a:r>
              <a:rPr lang="es-MX" sz="2000" dirty="0" smtClean="0"/>
              <a:t>Introducción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2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1828800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Herencia</a:t>
            </a:r>
          </a:p>
          <a:p>
            <a:pPr marL="45720" indent="0">
              <a:buNone/>
            </a:pPr>
            <a:r>
              <a:rPr lang="es-MX" sz="2400" dirty="0" smtClean="0"/>
              <a:t>Capacidad </a:t>
            </a:r>
            <a:r>
              <a:rPr lang="es-MX" sz="2400" dirty="0"/>
              <a:t>de los elementos de una jerarquía, de transmitir sus características desde los niveles mas abstractos a los más </a:t>
            </a:r>
            <a:r>
              <a:rPr lang="es-MX" sz="2400" dirty="0" smtClean="0"/>
              <a:t>concretos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</a:t>
            </a:r>
            <a:r>
              <a:rPr lang="es-MX" dirty="0" err="1" smtClean="0"/>
              <a:t>poo</a:t>
            </a:r>
            <a:endParaRPr lang="en-US" dirty="0"/>
          </a:p>
        </p:txBody>
      </p:sp>
      <p:graphicFrame>
        <p:nvGraphicFramePr>
          <p:cNvPr id="5" name="1 Diagrama"/>
          <p:cNvGraphicFramePr/>
          <p:nvPr>
            <p:extLst>
              <p:ext uri="{D42A27DB-BD31-4B8C-83A1-F6EECF244321}">
                <p14:modId xmlns:p14="http://schemas.microsoft.com/office/powerpoint/2010/main" val="3268096283"/>
              </p:ext>
            </p:extLst>
          </p:nvPr>
        </p:nvGraphicFramePr>
        <p:xfrm>
          <a:off x="657672" y="3188825"/>
          <a:ext cx="475252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91952" y="3810000"/>
            <a:ext cx="3092896" cy="276984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MX" dirty="0" smtClean="0"/>
              <a:t>Permite hacer representaciones generales de un objeto y después relacionarlas con otros objetos, para que cada uno tenga características mas especificas.</a:t>
            </a:r>
          </a:p>
        </p:txBody>
      </p:sp>
    </p:spTree>
    <p:extLst>
      <p:ext uri="{BB962C8B-B14F-4D97-AF65-F5344CB8AC3E}">
        <p14:creationId xmlns:p14="http://schemas.microsoft.com/office/powerpoint/2010/main" val="40257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2400" y="1524000"/>
            <a:ext cx="2057400" cy="2057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MX" sz="2800" b="1" dirty="0" smtClean="0"/>
              <a:t>Otro</a:t>
            </a:r>
          </a:p>
          <a:p>
            <a:pPr marL="45720" indent="0">
              <a:buNone/>
            </a:pPr>
            <a:r>
              <a:rPr lang="es-MX" sz="2800" b="1" dirty="0" smtClean="0"/>
              <a:t>Ejemplo</a:t>
            </a:r>
          </a:p>
          <a:p>
            <a:pPr marL="45720" indent="0">
              <a:buNone/>
            </a:pPr>
            <a:r>
              <a:rPr lang="es-MX" sz="2800" b="1" dirty="0" smtClean="0"/>
              <a:t>Herencia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</a:t>
            </a:r>
            <a:r>
              <a:rPr lang="es-MX" dirty="0" err="1" smtClean="0"/>
              <a:t>poo</a:t>
            </a:r>
            <a:endParaRPr lang="en-US" dirty="0"/>
          </a:p>
        </p:txBody>
      </p:sp>
      <p:pic>
        <p:nvPicPr>
          <p:cNvPr id="6" name="0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76400"/>
            <a:ext cx="6781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2400" y="1676400"/>
            <a:ext cx="883501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400" dirty="0"/>
              <a:t> Informalmente, un objeto representa a una entidad, ya sea física, conceptual o </a:t>
            </a:r>
            <a:r>
              <a:rPr lang="es-ES" sz="2400" dirty="0" smtClean="0"/>
              <a:t>software.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Objetos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875"/>
            <a:ext cx="7496670" cy="357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3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</a:t>
            </a:r>
            <a:endParaRPr lang="en-US" dirty="0"/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152400" y="1798637"/>
            <a:ext cx="883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s-ES" sz="2800" b="1" dirty="0" smtClean="0"/>
              <a:t>  Cuando se han identificado muchos objetos en un dominio, decimos que una clase es una abstracción que describe un grupo de objetos que tienen:</a:t>
            </a:r>
            <a:endParaRPr lang="es-ES" sz="2800" dirty="0" smtClean="0"/>
          </a:p>
          <a:p>
            <a:pPr lvl="1">
              <a:lnSpc>
                <a:spcPct val="80000"/>
              </a:lnSpc>
            </a:pPr>
            <a:r>
              <a:rPr lang="es-ES" sz="2400" dirty="0" smtClean="0"/>
              <a:t>propiedades en común (atributos)</a:t>
            </a:r>
          </a:p>
          <a:p>
            <a:pPr lvl="1">
              <a:lnSpc>
                <a:spcPct val="80000"/>
              </a:lnSpc>
            </a:pPr>
            <a:r>
              <a:rPr lang="es-ES" sz="2400" dirty="0" smtClean="0"/>
              <a:t>comportamiento en común (operaciones)</a:t>
            </a:r>
          </a:p>
          <a:p>
            <a:pPr lvl="1">
              <a:lnSpc>
                <a:spcPct val="80000"/>
              </a:lnSpc>
            </a:pPr>
            <a:r>
              <a:rPr lang="es-ES" sz="2400" dirty="0" smtClean="0"/>
              <a:t>relaciones comunes con otros objetos (asociaciones)</a:t>
            </a:r>
          </a:p>
          <a:p>
            <a:pPr lvl="1">
              <a:lnSpc>
                <a:spcPct val="80000"/>
              </a:lnSpc>
            </a:pPr>
            <a:endParaRPr lang="es-ES" sz="2400" dirty="0" smtClean="0"/>
          </a:p>
          <a:p>
            <a:pPr>
              <a:lnSpc>
                <a:spcPct val="80000"/>
              </a:lnSpc>
            </a:pPr>
            <a:r>
              <a:rPr lang="es-MX" sz="2800" b="1" dirty="0"/>
              <a:t>Plantilla que describe la forma en que están estructurados internamente una familia de objetos.</a:t>
            </a:r>
          </a:p>
          <a:p>
            <a:pPr>
              <a:lnSpc>
                <a:spcPct val="80000"/>
              </a:lnSpc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340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Los </a:t>
            </a:r>
            <a:r>
              <a:rPr lang="es-MX" sz="2400" b="1" dirty="0" smtClean="0">
                <a:solidFill>
                  <a:schemeClr val="accent4">
                    <a:lumMod val="75000"/>
                  </a:schemeClr>
                </a:solidFill>
              </a:rPr>
              <a:t>clases</a:t>
            </a:r>
            <a:r>
              <a:rPr lang="es-MX" sz="2400" b="1" dirty="0" smtClean="0"/>
              <a:t> </a:t>
            </a:r>
            <a:r>
              <a:rPr lang="es-MX" sz="2400" dirty="0" smtClean="0"/>
              <a:t>son los bloques de construcción de un programa, en su forma mas general dichas entidades quedan constituidos por dos elementos:</a:t>
            </a:r>
          </a:p>
          <a:p>
            <a:pPr algn="just"/>
            <a:endParaRPr lang="es-MX" sz="2400" dirty="0" smtClean="0"/>
          </a:p>
          <a:p>
            <a:pPr marL="822960" lvl="1" indent="-457200" algn="just">
              <a:buFont typeface="+mj-lt"/>
              <a:buAutoNum type="arabicPeriod"/>
            </a:pPr>
            <a:r>
              <a:rPr lang="es-MX" sz="2200" dirty="0" smtClean="0">
                <a:solidFill>
                  <a:schemeClr val="accent3">
                    <a:lumMod val="75000"/>
                  </a:schemeClr>
                </a:solidFill>
              </a:rPr>
              <a:t>Datos:</a:t>
            </a:r>
            <a:r>
              <a:rPr lang="es-MX" sz="2200" dirty="0" smtClean="0"/>
              <a:t> Son aquellas entidades que describen al objeto (lo caracterizan) </a:t>
            </a:r>
            <a:r>
              <a:rPr lang="es-MX" sz="2200" dirty="0"/>
              <a:t>Los datos dentro del contexto de la OOP serán llamados </a:t>
            </a:r>
            <a:r>
              <a:rPr lang="es-MX" sz="2200" b="1" dirty="0" smtClean="0">
                <a:solidFill>
                  <a:schemeClr val="accent4">
                    <a:lumMod val="75000"/>
                  </a:schemeClr>
                </a:solidFill>
              </a:rPr>
              <a:t>Atributos</a:t>
            </a:r>
            <a:r>
              <a:rPr lang="es-MX" sz="2200" dirty="0" smtClean="0"/>
              <a:t>.</a:t>
            </a:r>
          </a:p>
          <a:p>
            <a:pPr marL="822960" lvl="1" indent="-457200" algn="just">
              <a:buFont typeface="+mj-lt"/>
              <a:buAutoNum type="arabicPeriod"/>
            </a:pPr>
            <a:endParaRPr lang="es-MX" sz="2200" dirty="0" smtClean="0"/>
          </a:p>
          <a:p>
            <a:pPr marL="822960" lvl="1" indent="-457200" algn="just">
              <a:buFont typeface="+mj-lt"/>
              <a:buAutoNum type="arabicPeriod"/>
            </a:pPr>
            <a:r>
              <a:rPr lang="es-MX" sz="2200" dirty="0" smtClean="0">
                <a:solidFill>
                  <a:schemeClr val="accent3">
                    <a:lumMod val="75000"/>
                  </a:schemeClr>
                </a:solidFill>
              </a:rPr>
              <a:t>Acciones</a:t>
            </a:r>
            <a:r>
              <a:rPr lang="es-MX" sz="2200" dirty="0" smtClean="0"/>
              <a:t>: Son las entidades responsables de operar sobre los datos del mismo objeto, o algún dato proporcionado por otro objeto, enviado en un mensaje. </a:t>
            </a:r>
            <a:r>
              <a:rPr lang="es-MX" sz="2200" dirty="0"/>
              <a:t>Las acciones serán llamadas </a:t>
            </a:r>
            <a:r>
              <a:rPr lang="es-MX" sz="2200" b="1" dirty="0" smtClean="0">
                <a:solidFill>
                  <a:schemeClr val="accent4">
                    <a:lumMod val="75000"/>
                  </a:schemeClr>
                </a:solidFill>
              </a:rPr>
              <a:t>Métodos</a:t>
            </a:r>
            <a:r>
              <a:rPr lang="es-MX" sz="2200" dirty="0"/>
              <a:t>.</a:t>
            </a:r>
            <a:endParaRPr lang="es-MX" sz="2200" dirty="0" smtClean="0"/>
          </a:p>
          <a:p>
            <a:pPr lvl="1"/>
            <a:endParaRPr lang="es-MX" sz="2200" dirty="0"/>
          </a:p>
          <a:p>
            <a:pPr lvl="1"/>
            <a:endParaRPr lang="es-MX" sz="2200" dirty="0" smtClean="0"/>
          </a:p>
          <a:p>
            <a:pPr lvl="1"/>
            <a:endParaRPr lang="es-MX" sz="2200" dirty="0"/>
          </a:p>
          <a:p>
            <a:pPr lvl="1"/>
            <a:endParaRPr lang="en-US" sz="2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vs objeto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458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 smtClean="0"/>
          </a:p>
          <a:p>
            <a:r>
              <a:rPr lang="es-ES" sz="2800" b="1" smtClean="0"/>
              <a:t>Una clase en una definición abstracta de un objeto</a:t>
            </a:r>
            <a:endParaRPr lang="es-ES" sz="2800" smtClean="0"/>
          </a:p>
          <a:p>
            <a:pPr lvl="1"/>
            <a:r>
              <a:rPr lang="es-ES" sz="2400" smtClean="0"/>
              <a:t>Define la estructura y comportamiento de cada objeto en la clase</a:t>
            </a:r>
          </a:p>
          <a:p>
            <a:pPr lvl="1"/>
            <a:r>
              <a:rPr lang="es-ES" sz="2400" smtClean="0"/>
              <a:t>Sirve como una plantilla para crear objetos</a:t>
            </a:r>
          </a:p>
          <a:p>
            <a:pPr lvl="1"/>
            <a:endParaRPr lang="es-ES" sz="2400" smtClean="0"/>
          </a:p>
          <a:p>
            <a:r>
              <a:rPr lang="es-ES" sz="2800" b="1" smtClean="0"/>
              <a:t>Un objeto es una instancia concreta de una clase</a:t>
            </a:r>
            <a:endParaRPr lang="es-ES" sz="2800" smtClean="0"/>
          </a:p>
          <a:p>
            <a:pPr lvl="1"/>
            <a:r>
              <a:rPr lang="es-ES" sz="2400" smtClean="0"/>
              <a:t>Los objetos pueden agruparse en clases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143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vs objeto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1" y="1524000"/>
            <a:ext cx="8809037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vs objeto</a:t>
            </a:r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00100" y="1792288"/>
            <a:ext cx="7441288" cy="4466759"/>
            <a:chOff x="718" y="1017"/>
            <a:chExt cx="4682" cy="2874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911" y="1246"/>
              <a:ext cx="3950" cy="2645"/>
              <a:chOff x="911" y="1246"/>
              <a:chExt cx="3950" cy="2645"/>
            </a:xfrm>
          </p:grpSpPr>
          <p:grpSp>
            <p:nvGrpSpPr>
              <p:cNvPr id="12" name="Group 4"/>
              <p:cNvGrpSpPr>
                <a:grpSpLocks/>
              </p:cNvGrpSpPr>
              <p:nvPr/>
            </p:nvGrpSpPr>
            <p:grpSpPr bwMode="auto">
              <a:xfrm>
                <a:off x="911" y="1246"/>
                <a:ext cx="863" cy="1412"/>
                <a:chOff x="816" y="864"/>
                <a:chExt cx="1057" cy="1680"/>
              </a:xfrm>
            </p:grpSpPr>
            <p:sp>
              <p:nvSpPr>
                <p:cNvPr id="28" name="Arc 5"/>
                <p:cNvSpPr>
                  <a:spLocks/>
                </p:cNvSpPr>
                <p:nvPr/>
              </p:nvSpPr>
              <p:spPr bwMode="auto">
                <a:xfrm>
                  <a:off x="1584" y="865"/>
                  <a:ext cx="289" cy="1008"/>
                </a:xfrm>
                <a:custGeom>
                  <a:avLst/>
                  <a:gdLst>
                    <a:gd name="T0" fmla="*/ 0 w 21675"/>
                    <a:gd name="T1" fmla="*/ 0 h 21600"/>
                    <a:gd name="T2" fmla="*/ 0 w 21675"/>
                    <a:gd name="T3" fmla="*/ 0 h 21600"/>
                    <a:gd name="T4" fmla="*/ 0 w 21675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75" h="21600" fill="none" extrusionOk="0">
                      <a:moveTo>
                        <a:pt x="0" y="0"/>
                      </a:moveTo>
                      <a:cubicBezTo>
                        <a:pt x="25" y="0"/>
                        <a:pt x="50" y="-1"/>
                        <a:pt x="75" y="0"/>
                      </a:cubicBezTo>
                      <a:cubicBezTo>
                        <a:pt x="12004" y="0"/>
                        <a:pt x="21675" y="9670"/>
                        <a:pt x="21675" y="21600"/>
                      </a:cubicBezTo>
                    </a:path>
                    <a:path w="21675" h="21600" stroke="0" extrusionOk="0">
                      <a:moveTo>
                        <a:pt x="0" y="0"/>
                      </a:moveTo>
                      <a:cubicBezTo>
                        <a:pt x="25" y="0"/>
                        <a:pt x="50" y="-1"/>
                        <a:pt x="75" y="0"/>
                      </a:cubicBezTo>
                      <a:cubicBezTo>
                        <a:pt x="12004" y="0"/>
                        <a:pt x="21675" y="9670"/>
                        <a:pt x="21675" y="21600"/>
                      </a:cubicBezTo>
                      <a:lnTo>
                        <a:pt x="75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29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816" y="864"/>
                  <a:ext cx="96" cy="1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0" name="Line 7"/>
                <p:cNvSpPr>
                  <a:spLocks noChangeShapeType="1"/>
                </p:cNvSpPr>
                <p:nvPr/>
              </p:nvSpPr>
              <p:spPr bwMode="auto">
                <a:xfrm>
                  <a:off x="1200" y="864"/>
                  <a:ext cx="480" cy="16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3854" y="2836"/>
                <a:ext cx="1007" cy="1055"/>
                <a:chOff x="3985" y="2593"/>
                <a:chExt cx="1007" cy="1055"/>
              </a:xfrm>
            </p:grpSpPr>
            <p:sp>
              <p:nvSpPr>
                <p:cNvPr id="24" name="Arc 9"/>
                <p:cNvSpPr>
                  <a:spLocks/>
                </p:cNvSpPr>
                <p:nvPr/>
              </p:nvSpPr>
              <p:spPr bwMode="auto">
                <a:xfrm>
                  <a:off x="3985" y="2593"/>
                  <a:ext cx="576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85"/>
                        <a:pt x="9647" y="20"/>
                        <a:pt x="21562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85"/>
                        <a:pt x="9647" y="20"/>
                        <a:pt x="21562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25" name="Arc 10"/>
                <p:cNvSpPr>
                  <a:spLocks/>
                </p:cNvSpPr>
                <p:nvPr/>
              </p:nvSpPr>
              <p:spPr bwMode="auto">
                <a:xfrm>
                  <a:off x="4254" y="2737"/>
                  <a:ext cx="355" cy="64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26" name="Arc 11"/>
                <p:cNvSpPr>
                  <a:spLocks/>
                </p:cNvSpPr>
                <p:nvPr/>
              </p:nvSpPr>
              <p:spPr bwMode="auto">
                <a:xfrm>
                  <a:off x="4272" y="2784"/>
                  <a:ext cx="624" cy="86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2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992" y="2784"/>
                  <a:ext cx="0" cy="4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1131" y="2875"/>
                <a:ext cx="2163" cy="984"/>
                <a:chOff x="673" y="2785"/>
                <a:chExt cx="2207" cy="1055"/>
              </a:xfrm>
            </p:grpSpPr>
            <p:sp>
              <p:nvSpPr>
                <p:cNvPr id="20" name="Arc 14"/>
                <p:cNvSpPr>
                  <a:spLocks/>
                </p:cNvSpPr>
                <p:nvPr/>
              </p:nvSpPr>
              <p:spPr bwMode="auto">
                <a:xfrm>
                  <a:off x="1057" y="2785"/>
                  <a:ext cx="1632" cy="336"/>
                </a:xfrm>
                <a:custGeom>
                  <a:avLst/>
                  <a:gdLst>
                    <a:gd name="T0" fmla="*/ 0 w 21600"/>
                    <a:gd name="T1" fmla="*/ 0 h 21600"/>
                    <a:gd name="T2" fmla="*/ 1 w 21600"/>
                    <a:gd name="T3" fmla="*/ 0 h 21600"/>
                    <a:gd name="T4" fmla="*/ 1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75"/>
                        <a:pt x="9662" y="7"/>
                        <a:pt x="21587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75"/>
                        <a:pt x="9662" y="7"/>
                        <a:pt x="21587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21" name="Arc 15"/>
                <p:cNvSpPr>
                  <a:spLocks/>
                </p:cNvSpPr>
                <p:nvPr/>
              </p:nvSpPr>
              <p:spPr bwMode="auto">
                <a:xfrm>
                  <a:off x="673" y="3504"/>
                  <a:ext cx="1200" cy="3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22" name="Arc 16"/>
                <p:cNvSpPr>
                  <a:spLocks/>
                </p:cNvSpPr>
                <p:nvPr/>
              </p:nvSpPr>
              <p:spPr bwMode="auto">
                <a:xfrm>
                  <a:off x="1247" y="3361"/>
                  <a:ext cx="1297" cy="384"/>
                </a:xfrm>
                <a:custGeom>
                  <a:avLst/>
                  <a:gdLst>
                    <a:gd name="T0" fmla="*/ 0 w 21617"/>
                    <a:gd name="T1" fmla="*/ 0 h 21600"/>
                    <a:gd name="T2" fmla="*/ 0 w 21617"/>
                    <a:gd name="T3" fmla="*/ 0 h 21600"/>
                    <a:gd name="T4" fmla="*/ 0 w 2161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17" h="21600" fill="none" extrusionOk="0">
                      <a:moveTo>
                        <a:pt x="0" y="0"/>
                      </a:moveTo>
                      <a:cubicBezTo>
                        <a:pt x="5" y="0"/>
                        <a:pt x="11" y="-1"/>
                        <a:pt x="17" y="0"/>
                      </a:cubicBezTo>
                      <a:cubicBezTo>
                        <a:pt x="11946" y="0"/>
                        <a:pt x="21617" y="9670"/>
                        <a:pt x="21617" y="21600"/>
                      </a:cubicBezTo>
                    </a:path>
                    <a:path w="21617" h="21600" stroke="0" extrusionOk="0">
                      <a:moveTo>
                        <a:pt x="0" y="0"/>
                      </a:moveTo>
                      <a:cubicBezTo>
                        <a:pt x="5" y="0"/>
                        <a:pt x="11" y="-1"/>
                        <a:pt x="17" y="0"/>
                      </a:cubicBezTo>
                      <a:cubicBezTo>
                        <a:pt x="11946" y="0"/>
                        <a:pt x="21617" y="9670"/>
                        <a:pt x="21617" y="21600"/>
                      </a:cubicBezTo>
                      <a:lnTo>
                        <a:pt x="17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23" name="Arc 17"/>
                <p:cNvSpPr>
                  <a:spLocks/>
                </p:cNvSpPr>
                <p:nvPr/>
              </p:nvSpPr>
              <p:spPr bwMode="auto">
                <a:xfrm>
                  <a:off x="1199" y="3169"/>
                  <a:ext cx="1681" cy="144"/>
                </a:xfrm>
                <a:custGeom>
                  <a:avLst/>
                  <a:gdLst>
                    <a:gd name="T0" fmla="*/ 0 w 21613"/>
                    <a:gd name="T1" fmla="*/ 0 h 21600"/>
                    <a:gd name="T2" fmla="*/ 1 w 21613"/>
                    <a:gd name="T3" fmla="*/ 0 h 21600"/>
                    <a:gd name="T4" fmla="*/ 0 w 2161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13" h="21600" fill="none" extrusionOk="0">
                      <a:moveTo>
                        <a:pt x="0" y="0"/>
                      </a:moveTo>
                      <a:cubicBezTo>
                        <a:pt x="4" y="0"/>
                        <a:pt x="8" y="-1"/>
                        <a:pt x="13" y="0"/>
                      </a:cubicBezTo>
                      <a:cubicBezTo>
                        <a:pt x="11942" y="0"/>
                        <a:pt x="21613" y="9670"/>
                        <a:pt x="21613" y="21600"/>
                      </a:cubicBezTo>
                    </a:path>
                    <a:path w="21613" h="21600" stroke="0" extrusionOk="0">
                      <a:moveTo>
                        <a:pt x="0" y="0"/>
                      </a:moveTo>
                      <a:cubicBezTo>
                        <a:pt x="4" y="0"/>
                        <a:pt x="8" y="-1"/>
                        <a:pt x="13" y="0"/>
                      </a:cubicBezTo>
                      <a:cubicBezTo>
                        <a:pt x="11942" y="0"/>
                        <a:pt x="21613" y="9670"/>
                        <a:pt x="21613" y="21600"/>
                      </a:cubicBezTo>
                      <a:lnTo>
                        <a:pt x="13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15" name="Group 18"/>
              <p:cNvGrpSpPr>
                <a:grpSpLocks/>
              </p:cNvGrpSpPr>
              <p:nvPr/>
            </p:nvGrpSpPr>
            <p:grpSpPr bwMode="auto">
              <a:xfrm>
                <a:off x="2893" y="1254"/>
                <a:ext cx="1860" cy="1094"/>
                <a:chOff x="2449" y="577"/>
                <a:chExt cx="2112" cy="1295"/>
              </a:xfrm>
            </p:grpSpPr>
            <p:sp>
              <p:nvSpPr>
                <p:cNvPr id="16" name="Arc 19"/>
                <p:cNvSpPr>
                  <a:spLocks/>
                </p:cNvSpPr>
                <p:nvPr/>
              </p:nvSpPr>
              <p:spPr bwMode="auto">
                <a:xfrm>
                  <a:off x="2497" y="577"/>
                  <a:ext cx="960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79"/>
                        <a:pt x="9657" y="12"/>
                        <a:pt x="21578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79"/>
                        <a:pt x="9657" y="12"/>
                        <a:pt x="21578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7" name="Arc 20"/>
                <p:cNvSpPr>
                  <a:spLocks/>
                </p:cNvSpPr>
                <p:nvPr/>
              </p:nvSpPr>
              <p:spPr bwMode="auto">
                <a:xfrm>
                  <a:off x="2977" y="721"/>
                  <a:ext cx="1200" cy="28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77"/>
                        <a:pt x="9659" y="9"/>
                        <a:pt x="21582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77"/>
                        <a:pt x="9659" y="9"/>
                        <a:pt x="21582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8" name="Arc 21"/>
                <p:cNvSpPr>
                  <a:spLocks/>
                </p:cNvSpPr>
                <p:nvPr/>
              </p:nvSpPr>
              <p:spPr bwMode="auto">
                <a:xfrm>
                  <a:off x="3024" y="1201"/>
                  <a:ext cx="1537" cy="96"/>
                </a:xfrm>
                <a:custGeom>
                  <a:avLst/>
                  <a:gdLst>
                    <a:gd name="T0" fmla="*/ 0 w 21614"/>
                    <a:gd name="T1" fmla="*/ 0 h 21600"/>
                    <a:gd name="T2" fmla="*/ 1 w 21614"/>
                    <a:gd name="T3" fmla="*/ 0 h 21600"/>
                    <a:gd name="T4" fmla="*/ 0 w 21614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14" h="21600" fill="none" extrusionOk="0">
                      <a:moveTo>
                        <a:pt x="0" y="0"/>
                      </a:moveTo>
                      <a:cubicBezTo>
                        <a:pt x="4" y="0"/>
                        <a:pt x="9" y="-1"/>
                        <a:pt x="14" y="0"/>
                      </a:cubicBezTo>
                      <a:cubicBezTo>
                        <a:pt x="11943" y="0"/>
                        <a:pt x="21614" y="9670"/>
                        <a:pt x="21614" y="21600"/>
                      </a:cubicBezTo>
                    </a:path>
                    <a:path w="21614" h="21600" stroke="0" extrusionOk="0">
                      <a:moveTo>
                        <a:pt x="0" y="0"/>
                      </a:moveTo>
                      <a:cubicBezTo>
                        <a:pt x="4" y="0"/>
                        <a:pt x="9" y="-1"/>
                        <a:pt x="14" y="0"/>
                      </a:cubicBezTo>
                      <a:cubicBezTo>
                        <a:pt x="11943" y="0"/>
                        <a:pt x="21614" y="9670"/>
                        <a:pt x="21614" y="21600"/>
                      </a:cubicBezTo>
                      <a:lnTo>
                        <a:pt x="14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9" name="Arc 22"/>
                <p:cNvSpPr>
                  <a:spLocks/>
                </p:cNvSpPr>
                <p:nvPr/>
              </p:nvSpPr>
              <p:spPr bwMode="auto">
                <a:xfrm>
                  <a:off x="2449" y="1344"/>
                  <a:ext cx="1344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718" y="1017"/>
              <a:ext cx="4682" cy="2432"/>
              <a:chOff x="718" y="1017"/>
              <a:chExt cx="4682" cy="2432"/>
            </a:xfrm>
          </p:grpSpPr>
          <p:sp>
            <p:nvSpPr>
              <p:cNvPr id="8" name="Text Box 24"/>
              <p:cNvSpPr txBox="1">
                <a:spLocks noChangeArrowheads="1"/>
              </p:cNvSpPr>
              <p:nvPr/>
            </p:nvSpPr>
            <p:spPr bwMode="auto">
              <a:xfrm>
                <a:off x="718" y="1017"/>
                <a:ext cx="918" cy="237"/>
              </a:xfrm>
              <a:prstGeom prst="rect">
                <a:avLst/>
              </a:prstGeom>
              <a:solidFill>
                <a:srgbClr val="FFCC00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800" b="1" i="0">
                    <a:latin typeface="Courier New" pitchFamily="49" charset="0"/>
                  </a:rPr>
                  <a:t>Vehículo</a:t>
                </a:r>
                <a:endParaRPr lang="es-ES" sz="1800" b="1" i="0">
                  <a:latin typeface="Courier New" pitchFamily="49" charset="0"/>
                </a:endParaRPr>
              </a:p>
            </p:txBody>
          </p:sp>
          <p:sp>
            <p:nvSpPr>
              <p:cNvPr id="9" name="Text Box 25"/>
              <p:cNvSpPr txBox="1">
                <a:spLocks noChangeArrowheads="1"/>
              </p:cNvSpPr>
              <p:nvPr/>
            </p:nvSpPr>
            <p:spPr bwMode="auto">
              <a:xfrm>
                <a:off x="4482" y="2774"/>
                <a:ext cx="918" cy="237"/>
              </a:xfrm>
              <a:prstGeom prst="rect">
                <a:avLst/>
              </a:prstGeom>
              <a:solidFill>
                <a:srgbClr val="FFCC00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800" b="1" i="0">
                    <a:latin typeface="Courier New" pitchFamily="49" charset="0"/>
                  </a:rPr>
                  <a:t>Punto</a:t>
                </a:r>
                <a:endParaRPr lang="es-ES" sz="1800" b="1" i="0">
                  <a:latin typeface="Courier New" pitchFamily="49" charset="0"/>
                </a:endParaRPr>
              </a:p>
            </p:txBody>
          </p:sp>
          <p:sp>
            <p:nvSpPr>
              <p:cNvPr id="10" name="Text Box 26"/>
              <p:cNvSpPr txBox="1">
                <a:spLocks noChangeArrowheads="1"/>
              </p:cNvSpPr>
              <p:nvPr/>
            </p:nvSpPr>
            <p:spPr bwMode="auto">
              <a:xfrm>
                <a:off x="750" y="3212"/>
                <a:ext cx="844" cy="237"/>
              </a:xfrm>
              <a:prstGeom prst="rect">
                <a:avLst/>
              </a:prstGeom>
              <a:solidFill>
                <a:srgbClr val="FFCC00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800" b="1" i="0">
                    <a:latin typeface="Courier New" pitchFamily="49" charset="0"/>
                  </a:rPr>
                  <a:t>Figura</a:t>
                </a:r>
                <a:endParaRPr lang="es-ES" sz="1800" b="1" i="0">
                  <a:latin typeface="Courier New" pitchFamily="49" charset="0"/>
                </a:endParaRPr>
              </a:p>
            </p:txBody>
          </p:sp>
          <p:sp>
            <p:nvSpPr>
              <p:cNvPr id="11" name="Text Box 27"/>
              <p:cNvSpPr txBox="1">
                <a:spLocks noChangeArrowheads="1"/>
              </p:cNvSpPr>
              <p:nvPr/>
            </p:nvSpPr>
            <p:spPr bwMode="auto">
              <a:xfrm>
                <a:off x="2492" y="1613"/>
                <a:ext cx="918" cy="237"/>
              </a:xfrm>
              <a:prstGeom prst="rect">
                <a:avLst/>
              </a:prstGeom>
              <a:solidFill>
                <a:srgbClr val="FFCC00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sz="1800" b="1" i="0">
                    <a:latin typeface="Courier New" pitchFamily="49" charset="0"/>
                  </a:rPr>
                  <a:t>Animal</a:t>
                </a:r>
                <a:endParaRPr lang="es-ES" sz="1800" b="1" i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703262" y="3175000"/>
            <a:ext cx="2185341" cy="1377017"/>
            <a:chOff x="524" y="1628"/>
            <a:chExt cx="1684" cy="1054"/>
          </a:xfrm>
        </p:grpSpPr>
        <p:graphicFrame>
          <p:nvGraphicFramePr>
            <p:cNvPr id="32" name="Object 29"/>
            <p:cNvGraphicFramePr>
              <a:graphicFrameLocks/>
            </p:cNvGraphicFramePr>
            <p:nvPr/>
          </p:nvGraphicFramePr>
          <p:xfrm>
            <a:off x="524" y="2000"/>
            <a:ext cx="8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Imagen" r:id="rId3" imgW="3660263" imgH="954350" progId="">
                    <p:embed/>
                  </p:oleObj>
                </mc:Choice>
                <mc:Fallback>
                  <p:oleObj name="Imagen" r:id="rId3" imgW="3660263" imgH="954350" progId="">
                    <p:embed/>
                    <p:pic>
                      <p:nvPicPr>
                        <p:cNvPr id="37923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000"/>
                          <a:ext cx="8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0"/>
            <p:cNvGraphicFramePr>
              <a:graphicFrameLocks/>
            </p:cNvGraphicFramePr>
            <p:nvPr/>
          </p:nvGraphicFramePr>
          <p:xfrm>
            <a:off x="1435" y="2489"/>
            <a:ext cx="773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Imagen" r:id="rId5" imgW="3662338" imgH="925455" progId="">
                    <p:embed/>
                  </p:oleObj>
                </mc:Choice>
                <mc:Fallback>
                  <p:oleObj name="Imagen" r:id="rId5" imgW="3662338" imgH="925455" progId="">
                    <p:embed/>
                    <p:pic>
                      <p:nvPicPr>
                        <p:cNvPr id="37924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2489"/>
                          <a:ext cx="773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1"/>
            <p:cNvGraphicFramePr>
              <a:graphicFrameLocks/>
            </p:cNvGraphicFramePr>
            <p:nvPr/>
          </p:nvGraphicFramePr>
          <p:xfrm>
            <a:off x="1672" y="1628"/>
            <a:ext cx="344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Imagen" r:id="rId7" imgW="2451974" imgH="3660068" progId="">
                    <p:embed/>
                  </p:oleObj>
                </mc:Choice>
                <mc:Fallback>
                  <p:oleObj name="Imagen" r:id="rId7" imgW="2451974" imgH="3660068" progId="">
                    <p:embed/>
                    <p:pic>
                      <p:nvPicPr>
                        <p:cNvPr id="37925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1628"/>
                          <a:ext cx="344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5761038" y="5264150"/>
            <a:ext cx="2353811" cy="1137671"/>
            <a:chOff x="3974" y="2961"/>
            <a:chExt cx="1481" cy="732"/>
          </a:xfrm>
        </p:grpSpPr>
        <p:grpSp>
          <p:nvGrpSpPr>
            <p:cNvPr id="36" name="Group 33"/>
            <p:cNvGrpSpPr>
              <a:grpSpLocks/>
            </p:cNvGrpSpPr>
            <p:nvPr/>
          </p:nvGrpSpPr>
          <p:grpSpPr bwMode="auto">
            <a:xfrm>
              <a:off x="3974" y="2961"/>
              <a:ext cx="392" cy="231"/>
              <a:chOff x="3974" y="2961"/>
              <a:chExt cx="392" cy="231"/>
            </a:xfrm>
          </p:grpSpPr>
          <p:sp>
            <p:nvSpPr>
              <p:cNvPr id="46" name="Oval 34"/>
              <p:cNvSpPr>
                <a:spLocks noChangeArrowheads="1"/>
              </p:cNvSpPr>
              <p:nvPr/>
            </p:nvSpPr>
            <p:spPr bwMode="auto">
              <a:xfrm>
                <a:off x="3988" y="3124"/>
                <a:ext cx="22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Rectangle 35"/>
              <p:cNvSpPr>
                <a:spLocks noChangeArrowheads="1"/>
              </p:cNvSpPr>
              <p:nvPr/>
            </p:nvSpPr>
            <p:spPr bwMode="auto">
              <a:xfrm>
                <a:off x="3974" y="2961"/>
                <a:ext cx="3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s-ES_tradnl" sz="1800" i="0"/>
                  <a:t>(1,3)</a:t>
                </a:r>
              </a:p>
            </p:txBody>
          </p:sp>
        </p:grp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4219" y="3227"/>
              <a:ext cx="392" cy="231"/>
              <a:chOff x="4219" y="3227"/>
              <a:chExt cx="392" cy="231"/>
            </a:xfrm>
          </p:grpSpPr>
          <p:sp>
            <p:nvSpPr>
              <p:cNvPr id="44" name="Oval 37"/>
              <p:cNvSpPr>
                <a:spLocks noChangeArrowheads="1"/>
              </p:cNvSpPr>
              <p:nvPr/>
            </p:nvSpPr>
            <p:spPr bwMode="auto">
              <a:xfrm>
                <a:off x="4233" y="3390"/>
                <a:ext cx="22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4219" y="3227"/>
                <a:ext cx="3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s-ES_tradnl" sz="1800" i="0"/>
                  <a:t>(2,2)</a:t>
                </a:r>
              </a:p>
            </p:txBody>
          </p:sp>
        </p:grpSp>
        <p:grpSp>
          <p:nvGrpSpPr>
            <p:cNvPr id="38" name="Group 39"/>
            <p:cNvGrpSpPr>
              <a:grpSpLocks/>
            </p:cNvGrpSpPr>
            <p:nvPr/>
          </p:nvGrpSpPr>
          <p:grpSpPr bwMode="auto">
            <a:xfrm>
              <a:off x="4227" y="3462"/>
              <a:ext cx="392" cy="231"/>
              <a:chOff x="4227" y="3462"/>
              <a:chExt cx="392" cy="231"/>
            </a:xfrm>
          </p:grpSpPr>
          <p:sp>
            <p:nvSpPr>
              <p:cNvPr id="42" name="Oval 40"/>
              <p:cNvSpPr>
                <a:spLocks noChangeArrowheads="1"/>
              </p:cNvSpPr>
              <p:nvPr/>
            </p:nvSpPr>
            <p:spPr bwMode="auto">
              <a:xfrm>
                <a:off x="4241" y="3625"/>
                <a:ext cx="22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/>
            </p:nvSpPr>
            <p:spPr bwMode="auto">
              <a:xfrm>
                <a:off x="4227" y="3462"/>
                <a:ext cx="3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s-ES_tradnl" sz="1800" i="0"/>
                  <a:t>(2,1)</a:t>
                </a:r>
              </a:p>
            </p:txBody>
          </p:sp>
        </p:grpSp>
        <p:grpSp>
          <p:nvGrpSpPr>
            <p:cNvPr id="39" name="Group 42"/>
            <p:cNvGrpSpPr>
              <a:grpSpLocks/>
            </p:cNvGrpSpPr>
            <p:nvPr/>
          </p:nvGrpSpPr>
          <p:grpSpPr bwMode="auto">
            <a:xfrm>
              <a:off x="4955" y="3101"/>
              <a:ext cx="500" cy="231"/>
              <a:chOff x="4955" y="3101"/>
              <a:chExt cx="500" cy="231"/>
            </a:xfrm>
          </p:grpSpPr>
          <p:sp>
            <p:nvSpPr>
              <p:cNvPr id="40" name="Oval 43"/>
              <p:cNvSpPr>
                <a:spLocks noChangeArrowheads="1"/>
              </p:cNvSpPr>
              <p:nvPr/>
            </p:nvSpPr>
            <p:spPr bwMode="auto">
              <a:xfrm>
                <a:off x="4969" y="3264"/>
                <a:ext cx="22" cy="3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Rectangle 44"/>
              <p:cNvSpPr>
                <a:spLocks noChangeArrowheads="1"/>
              </p:cNvSpPr>
              <p:nvPr/>
            </p:nvSpPr>
            <p:spPr bwMode="auto">
              <a:xfrm>
                <a:off x="4955" y="3101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s-ES_tradnl" sz="1800" i="0"/>
                  <a:t>(5,2.5)</a:t>
                </a:r>
              </a:p>
            </p:txBody>
          </p:sp>
        </p:grp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3289300" y="4346575"/>
            <a:ext cx="2080446" cy="2144790"/>
            <a:chOff x="1876" y="2500"/>
            <a:chExt cx="1336" cy="1480"/>
          </a:xfrm>
        </p:grpSpPr>
        <p:sp>
          <p:nvSpPr>
            <p:cNvPr id="49" name="AutoShape 46"/>
            <p:cNvSpPr>
              <a:spLocks noChangeArrowheads="1"/>
            </p:cNvSpPr>
            <p:nvPr/>
          </p:nvSpPr>
          <p:spPr bwMode="auto">
            <a:xfrm>
              <a:off x="2644" y="2500"/>
              <a:ext cx="280" cy="472"/>
            </a:xfrm>
            <a:prstGeom prst="triangle">
              <a:avLst>
                <a:gd name="adj" fmla="val 49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AutoShape 47"/>
            <p:cNvSpPr>
              <a:spLocks noChangeArrowheads="1"/>
            </p:cNvSpPr>
            <p:nvPr/>
          </p:nvSpPr>
          <p:spPr bwMode="auto">
            <a:xfrm>
              <a:off x="2884" y="3172"/>
              <a:ext cx="328" cy="280"/>
            </a:xfrm>
            <a:prstGeom prst="hexagon">
              <a:avLst>
                <a:gd name="adj" fmla="val 29280"/>
                <a:gd name="vf" fmla="val 11547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1876" y="3700"/>
              <a:ext cx="280" cy="28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AutoShape 49"/>
            <p:cNvSpPr>
              <a:spLocks noChangeArrowheads="1"/>
            </p:cNvSpPr>
            <p:nvPr/>
          </p:nvSpPr>
          <p:spPr bwMode="auto">
            <a:xfrm>
              <a:off x="2500" y="3556"/>
              <a:ext cx="232" cy="424"/>
            </a:xfrm>
            <a:prstGeom prst="diamond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3" name="Group 50"/>
          <p:cNvGrpSpPr>
            <a:grpSpLocks/>
          </p:cNvGrpSpPr>
          <p:nvPr/>
        </p:nvGrpSpPr>
        <p:grpSpPr bwMode="auto">
          <a:xfrm>
            <a:off x="5522913" y="1489075"/>
            <a:ext cx="2555658" cy="2743156"/>
            <a:chOff x="3357" y="69"/>
            <a:chExt cx="1827" cy="2091"/>
          </a:xfrm>
        </p:grpSpPr>
        <p:graphicFrame>
          <p:nvGraphicFramePr>
            <p:cNvPr id="54" name="Object 51"/>
            <p:cNvGraphicFramePr>
              <a:graphicFrameLocks/>
            </p:cNvGraphicFramePr>
            <p:nvPr/>
          </p:nvGraphicFramePr>
          <p:xfrm>
            <a:off x="4172" y="449"/>
            <a:ext cx="72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Imagen" r:id="rId9" imgW="3660393" imgH="1917260" progId="">
                    <p:embed/>
                  </p:oleObj>
                </mc:Choice>
                <mc:Fallback>
                  <p:oleObj name="Imagen" r:id="rId9" imgW="3660393" imgH="1917260" progId="">
                    <p:embed/>
                    <p:pic>
                      <p:nvPicPr>
                        <p:cNvPr id="37903" name="Object 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449"/>
                          <a:ext cx="724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2"/>
            <p:cNvGraphicFramePr>
              <a:graphicFrameLocks/>
            </p:cNvGraphicFramePr>
            <p:nvPr/>
          </p:nvGraphicFramePr>
          <p:xfrm>
            <a:off x="4508" y="1014"/>
            <a:ext cx="676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Imagen" r:id="rId11" imgW="3661358" imgH="3018773" progId="">
                    <p:embed/>
                  </p:oleObj>
                </mc:Choice>
                <mc:Fallback>
                  <p:oleObj name="Imagen" r:id="rId11" imgW="3661358" imgH="3018773" progId="">
                    <p:embed/>
                    <p:pic>
                      <p:nvPicPr>
                        <p:cNvPr id="37904" name="Object 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1014"/>
                          <a:ext cx="676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3"/>
            <p:cNvGraphicFramePr>
              <a:graphicFrameLocks/>
            </p:cNvGraphicFramePr>
            <p:nvPr/>
          </p:nvGraphicFramePr>
          <p:xfrm>
            <a:off x="3723" y="1581"/>
            <a:ext cx="492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Imagen" r:id="rId13" imgW="3105886" imgH="3657600" progId="">
                    <p:embed/>
                  </p:oleObj>
                </mc:Choice>
                <mc:Fallback>
                  <p:oleObj name="Imagen" r:id="rId13" imgW="3105886" imgH="3657600" progId="">
                    <p:embed/>
                    <p:pic>
                      <p:nvPicPr>
                        <p:cNvPr id="37905" name="Object 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1581"/>
                          <a:ext cx="492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4"/>
            <p:cNvGraphicFramePr>
              <a:graphicFrameLocks/>
            </p:cNvGraphicFramePr>
            <p:nvPr/>
          </p:nvGraphicFramePr>
          <p:xfrm>
            <a:off x="3357" y="69"/>
            <a:ext cx="579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Imagen" r:id="rId15" imgW="3657600" imgH="3259584" progId="">
                    <p:embed/>
                  </p:oleObj>
                </mc:Choice>
                <mc:Fallback>
                  <p:oleObj name="Imagen" r:id="rId15" imgW="3657600" imgH="3259584" progId="">
                    <p:embed/>
                    <p:pic>
                      <p:nvPicPr>
                        <p:cNvPr id="37906" name="Object 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" y="69"/>
                          <a:ext cx="579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381000" y="1371600"/>
            <a:ext cx="8229600" cy="5334000"/>
            <a:chOff x="454" y="752"/>
            <a:chExt cx="5178" cy="3432"/>
          </a:xfrm>
        </p:grpSpPr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454" y="1202"/>
              <a:ext cx="2092" cy="1734"/>
            </a:xfrm>
            <a:custGeom>
              <a:avLst/>
              <a:gdLst>
                <a:gd name="T0" fmla="*/ 18 w 2092"/>
                <a:gd name="T1" fmla="*/ 886 h 1734"/>
                <a:gd name="T2" fmla="*/ 114 w 2092"/>
                <a:gd name="T3" fmla="*/ 758 h 1734"/>
                <a:gd name="T4" fmla="*/ 178 w 2092"/>
                <a:gd name="T5" fmla="*/ 686 h 1734"/>
                <a:gd name="T6" fmla="*/ 258 w 2092"/>
                <a:gd name="T7" fmla="*/ 606 h 1734"/>
                <a:gd name="T8" fmla="*/ 466 w 2092"/>
                <a:gd name="T9" fmla="*/ 446 h 1734"/>
                <a:gd name="T10" fmla="*/ 754 w 2092"/>
                <a:gd name="T11" fmla="*/ 190 h 1734"/>
                <a:gd name="T12" fmla="*/ 1106 w 2092"/>
                <a:gd name="T13" fmla="*/ 126 h 1734"/>
                <a:gd name="T14" fmla="*/ 1218 w 2092"/>
                <a:gd name="T15" fmla="*/ 62 h 1734"/>
                <a:gd name="T16" fmla="*/ 1346 w 2092"/>
                <a:gd name="T17" fmla="*/ 38 h 1734"/>
                <a:gd name="T18" fmla="*/ 1778 w 2092"/>
                <a:gd name="T19" fmla="*/ 54 h 1734"/>
                <a:gd name="T20" fmla="*/ 1898 w 2092"/>
                <a:gd name="T21" fmla="*/ 126 h 1734"/>
                <a:gd name="T22" fmla="*/ 1954 w 2092"/>
                <a:gd name="T23" fmla="*/ 246 h 1734"/>
                <a:gd name="T24" fmla="*/ 2042 w 2092"/>
                <a:gd name="T25" fmla="*/ 342 h 1734"/>
                <a:gd name="T26" fmla="*/ 2058 w 2092"/>
                <a:gd name="T27" fmla="*/ 582 h 1734"/>
                <a:gd name="T28" fmla="*/ 2050 w 2092"/>
                <a:gd name="T29" fmla="*/ 838 h 1734"/>
                <a:gd name="T30" fmla="*/ 2018 w 2092"/>
                <a:gd name="T31" fmla="*/ 862 h 1734"/>
                <a:gd name="T32" fmla="*/ 1946 w 2092"/>
                <a:gd name="T33" fmla="*/ 950 h 1734"/>
                <a:gd name="T34" fmla="*/ 1922 w 2092"/>
                <a:gd name="T35" fmla="*/ 1014 h 1734"/>
                <a:gd name="T36" fmla="*/ 1898 w 2092"/>
                <a:gd name="T37" fmla="*/ 1038 h 1734"/>
                <a:gd name="T38" fmla="*/ 1866 w 2092"/>
                <a:gd name="T39" fmla="*/ 1094 h 1734"/>
                <a:gd name="T40" fmla="*/ 1826 w 2092"/>
                <a:gd name="T41" fmla="*/ 1278 h 1734"/>
                <a:gd name="T42" fmla="*/ 1778 w 2092"/>
                <a:gd name="T43" fmla="*/ 1406 h 1734"/>
                <a:gd name="T44" fmla="*/ 1706 w 2092"/>
                <a:gd name="T45" fmla="*/ 1462 h 1734"/>
                <a:gd name="T46" fmla="*/ 1394 w 2092"/>
                <a:gd name="T47" fmla="*/ 1646 h 1734"/>
                <a:gd name="T48" fmla="*/ 930 w 2092"/>
                <a:gd name="T49" fmla="*/ 1662 h 1734"/>
                <a:gd name="T50" fmla="*/ 522 w 2092"/>
                <a:gd name="T51" fmla="*/ 1662 h 1734"/>
                <a:gd name="T52" fmla="*/ 410 w 2092"/>
                <a:gd name="T53" fmla="*/ 1614 h 1734"/>
                <a:gd name="T54" fmla="*/ 314 w 2092"/>
                <a:gd name="T55" fmla="*/ 1582 h 1734"/>
                <a:gd name="T56" fmla="*/ 146 w 2092"/>
                <a:gd name="T57" fmla="*/ 1454 h 1734"/>
                <a:gd name="T58" fmla="*/ 74 w 2092"/>
                <a:gd name="T59" fmla="*/ 1326 h 1734"/>
                <a:gd name="T60" fmla="*/ 50 w 2092"/>
                <a:gd name="T61" fmla="*/ 1246 h 1734"/>
                <a:gd name="T62" fmla="*/ 34 w 2092"/>
                <a:gd name="T63" fmla="*/ 1222 h 1734"/>
                <a:gd name="T64" fmla="*/ 18 w 2092"/>
                <a:gd name="T65" fmla="*/ 1174 h 1734"/>
                <a:gd name="T66" fmla="*/ 10 w 2092"/>
                <a:gd name="T67" fmla="*/ 1150 h 1734"/>
                <a:gd name="T68" fmla="*/ 18 w 2092"/>
                <a:gd name="T69" fmla="*/ 886 h 17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92" h="1734">
                  <a:moveTo>
                    <a:pt x="18" y="886"/>
                  </a:moveTo>
                  <a:cubicBezTo>
                    <a:pt x="33" y="826"/>
                    <a:pt x="81" y="807"/>
                    <a:pt x="114" y="758"/>
                  </a:cubicBezTo>
                  <a:cubicBezTo>
                    <a:pt x="133" y="729"/>
                    <a:pt x="149" y="705"/>
                    <a:pt x="178" y="686"/>
                  </a:cubicBezTo>
                  <a:cubicBezTo>
                    <a:pt x="209" y="592"/>
                    <a:pt x="168" y="678"/>
                    <a:pt x="258" y="606"/>
                  </a:cubicBezTo>
                  <a:cubicBezTo>
                    <a:pt x="337" y="543"/>
                    <a:pt x="370" y="478"/>
                    <a:pt x="466" y="446"/>
                  </a:cubicBezTo>
                  <a:cubicBezTo>
                    <a:pt x="563" y="349"/>
                    <a:pt x="628" y="258"/>
                    <a:pt x="754" y="190"/>
                  </a:cubicBezTo>
                  <a:cubicBezTo>
                    <a:pt x="828" y="150"/>
                    <a:pt x="1018" y="137"/>
                    <a:pt x="1106" y="126"/>
                  </a:cubicBezTo>
                  <a:cubicBezTo>
                    <a:pt x="1143" y="105"/>
                    <a:pt x="1178" y="77"/>
                    <a:pt x="1218" y="62"/>
                  </a:cubicBezTo>
                  <a:cubicBezTo>
                    <a:pt x="1259" y="46"/>
                    <a:pt x="1304" y="49"/>
                    <a:pt x="1346" y="38"/>
                  </a:cubicBezTo>
                  <a:cubicBezTo>
                    <a:pt x="1490" y="41"/>
                    <a:pt x="1644" y="0"/>
                    <a:pt x="1778" y="54"/>
                  </a:cubicBezTo>
                  <a:cubicBezTo>
                    <a:pt x="1818" y="70"/>
                    <a:pt x="1858" y="106"/>
                    <a:pt x="1898" y="126"/>
                  </a:cubicBezTo>
                  <a:cubicBezTo>
                    <a:pt x="1902" y="134"/>
                    <a:pt x="1940" y="229"/>
                    <a:pt x="1954" y="246"/>
                  </a:cubicBezTo>
                  <a:cubicBezTo>
                    <a:pt x="2085" y="404"/>
                    <a:pt x="1992" y="267"/>
                    <a:pt x="2042" y="342"/>
                  </a:cubicBezTo>
                  <a:cubicBezTo>
                    <a:pt x="2026" y="421"/>
                    <a:pt x="2011" y="512"/>
                    <a:pt x="2058" y="582"/>
                  </a:cubicBezTo>
                  <a:cubicBezTo>
                    <a:pt x="2073" y="657"/>
                    <a:pt x="2092" y="779"/>
                    <a:pt x="2050" y="838"/>
                  </a:cubicBezTo>
                  <a:cubicBezTo>
                    <a:pt x="2042" y="849"/>
                    <a:pt x="2027" y="852"/>
                    <a:pt x="2018" y="862"/>
                  </a:cubicBezTo>
                  <a:cubicBezTo>
                    <a:pt x="1835" y="1063"/>
                    <a:pt x="2043" y="853"/>
                    <a:pt x="1946" y="950"/>
                  </a:cubicBezTo>
                  <a:cubicBezTo>
                    <a:pt x="1938" y="971"/>
                    <a:pt x="1933" y="994"/>
                    <a:pt x="1922" y="1014"/>
                  </a:cubicBezTo>
                  <a:cubicBezTo>
                    <a:pt x="1917" y="1024"/>
                    <a:pt x="1905" y="1029"/>
                    <a:pt x="1898" y="1038"/>
                  </a:cubicBezTo>
                  <a:cubicBezTo>
                    <a:pt x="1884" y="1055"/>
                    <a:pt x="1876" y="1074"/>
                    <a:pt x="1866" y="1094"/>
                  </a:cubicBezTo>
                  <a:cubicBezTo>
                    <a:pt x="1856" y="1156"/>
                    <a:pt x="1846" y="1219"/>
                    <a:pt x="1826" y="1278"/>
                  </a:cubicBezTo>
                  <a:cubicBezTo>
                    <a:pt x="1811" y="1322"/>
                    <a:pt x="1814" y="1370"/>
                    <a:pt x="1778" y="1406"/>
                  </a:cubicBezTo>
                  <a:cubicBezTo>
                    <a:pt x="1758" y="1426"/>
                    <a:pt x="1730" y="1446"/>
                    <a:pt x="1706" y="1462"/>
                  </a:cubicBezTo>
                  <a:cubicBezTo>
                    <a:pt x="1630" y="1576"/>
                    <a:pt x="1528" y="1627"/>
                    <a:pt x="1394" y="1646"/>
                  </a:cubicBezTo>
                  <a:cubicBezTo>
                    <a:pt x="1262" y="1734"/>
                    <a:pt x="1073" y="1665"/>
                    <a:pt x="930" y="1662"/>
                  </a:cubicBezTo>
                  <a:cubicBezTo>
                    <a:pt x="746" y="1676"/>
                    <a:pt x="800" y="1676"/>
                    <a:pt x="522" y="1662"/>
                  </a:cubicBezTo>
                  <a:cubicBezTo>
                    <a:pt x="481" y="1660"/>
                    <a:pt x="446" y="1627"/>
                    <a:pt x="410" y="1614"/>
                  </a:cubicBezTo>
                  <a:cubicBezTo>
                    <a:pt x="326" y="1583"/>
                    <a:pt x="370" y="1614"/>
                    <a:pt x="314" y="1582"/>
                  </a:cubicBezTo>
                  <a:cubicBezTo>
                    <a:pt x="249" y="1545"/>
                    <a:pt x="216" y="1477"/>
                    <a:pt x="146" y="1454"/>
                  </a:cubicBezTo>
                  <a:cubicBezTo>
                    <a:pt x="118" y="1412"/>
                    <a:pt x="96" y="1371"/>
                    <a:pt x="74" y="1326"/>
                  </a:cubicBezTo>
                  <a:cubicBezTo>
                    <a:pt x="61" y="1301"/>
                    <a:pt x="63" y="1271"/>
                    <a:pt x="50" y="1246"/>
                  </a:cubicBezTo>
                  <a:cubicBezTo>
                    <a:pt x="46" y="1237"/>
                    <a:pt x="38" y="1231"/>
                    <a:pt x="34" y="1222"/>
                  </a:cubicBezTo>
                  <a:cubicBezTo>
                    <a:pt x="27" y="1207"/>
                    <a:pt x="23" y="1190"/>
                    <a:pt x="18" y="1174"/>
                  </a:cubicBezTo>
                  <a:cubicBezTo>
                    <a:pt x="15" y="1166"/>
                    <a:pt x="10" y="1150"/>
                    <a:pt x="10" y="1150"/>
                  </a:cubicBezTo>
                  <a:cubicBezTo>
                    <a:pt x="0" y="1060"/>
                    <a:pt x="18" y="973"/>
                    <a:pt x="18" y="886"/>
                  </a:cubicBezTo>
                  <a:close/>
                </a:path>
              </a:pathLst>
            </a:custGeom>
            <a:noFill/>
            <a:ln w="38100" cap="sq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2083" y="2500"/>
              <a:ext cx="1573" cy="1627"/>
            </a:xfrm>
            <a:custGeom>
              <a:avLst/>
              <a:gdLst>
                <a:gd name="T0" fmla="*/ 1093 w 1573"/>
                <a:gd name="T1" fmla="*/ 20 h 1627"/>
                <a:gd name="T2" fmla="*/ 1021 w 1573"/>
                <a:gd name="T3" fmla="*/ 52 h 1627"/>
                <a:gd name="T4" fmla="*/ 941 w 1573"/>
                <a:gd name="T5" fmla="*/ 116 h 1627"/>
                <a:gd name="T6" fmla="*/ 733 w 1573"/>
                <a:gd name="T7" fmla="*/ 292 h 1627"/>
                <a:gd name="T8" fmla="*/ 685 w 1573"/>
                <a:gd name="T9" fmla="*/ 348 h 1627"/>
                <a:gd name="T10" fmla="*/ 653 w 1573"/>
                <a:gd name="T11" fmla="*/ 420 h 1627"/>
                <a:gd name="T12" fmla="*/ 525 w 1573"/>
                <a:gd name="T13" fmla="*/ 572 h 1627"/>
                <a:gd name="T14" fmla="*/ 509 w 1573"/>
                <a:gd name="T15" fmla="*/ 644 h 1627"/>
                <a:gd name="T16" fmla="*/ 461 w 1573"/>
                <a:gd name="T17" fmla="*/ 700 h 1627"/>
                <a:gd name="T18" fmla="*/ 357 w 1573"/>
                <a:gd name="T19" fmla="*/ 820 h 1627"/>
                <a:gd name="T20" fmla="*/ 277 w 1573"/>
                <a:gd name="T21" fmla="*/ 996 h 1627"/>
                <a:gd name="T22" fmla="*/ 237 w 1573"/>
                <a:gd name="T23" fmla="*/ 1076 h 1627"/>
                <a:gd name="T24" fmla="*/ 181 w 1573"/>
                <a:gd name="T25" fmla="*/ 1116 h 1627"/>
                <a:gd name="T26" fmla="*/ 45 w 1573"/>
                <a:gd name="T27" fmla="*/ 1316 h 1627"/>
                <a:gd name="T28" fmla="*/ 21 w 1573"/>
                <a:gd name="T29" fmla="*/ 1372 h 1627"/>
                <a:gd name="T30" fmla="*/ 37 w 1573"/>
                <a:gd name="T31" fmla="*/ 1548 h 1627"/>
                <a:gd name="T32" fmla="*/ 437 w 1573"/>
                <a:gd name="T33" fmla="*/ 1612 h 1627"/>
                <a:gd name="T34" fmla="*/ 733 w 1573"/>
                <a:gd name="T35" fmla="*/ 1620 h 1627"/>
                <a:gd name="T36" fmla="*/ 1013 w 1573"/>
                <a:gd name="T37" fmla="*/ 1596 h 1627"/>
                <a:gd name="T38" fmla="*/ 1165 w 1573"/>
                <a:gd name="T39" fmla="*/ 1572 h 1627"/>
                <a:gd name="T40" fmla="*/ 1301 w 1573"/>
                <a:gd name="T41" fmla="*/ 1516 h 1627"/>
                <a:gd name="T42" fmla="*/ 1373 w 1573"/>
                <a:gd name="T43" fmla="*/ 1436 h 1627"/>
                <a:gd name="T44" fmla="*/ 1429 w 1573"/>
                <a:gd name="T45" fmla="*/ 1340 h 1627"/>
                <a:gd name="T46" fmla="*/ 1493 w 1573"/>
                <a:gd name="T47" fmla="*/ 1212 h 1627"/>
                <a:gd name="T48" fmla="*/ 1541 w 1573"/>
                <a:gd name="T49" fmla="*/ 1116 h 1627"/>
                <a:gd name="T50" fmla="*/ 1549 w 1573"/>
                <a:gd name="T51" fmla="*/ 1092 h 1627"/>
                <a:gd name="T52" fmla="*/ 1573 w 1573"/>
                <a:gd name="T53" fmla="*/ 964 h 1627"/>
                <a:gd name="T54" fmla="*/ 1541 w 1573"/>
                <a:gd name="T55" fmla="*/ 716 h 1627"/>
                <a:gd name="T56" fmla="*/ 1469 w 1573"/>
                <a:gd name="T57" fmla="*/ 596 h 1627"/>
                <a:gd name="T58" fmla="*/ 1421 w 1573"/>
                <a:gd name="T59" fmla="*/ 516 h 1627"/>
                <a:gd name="T60" fmla="*/ 1349 w 1573"/>
                <a:gd name="T61" fmla="*/ 436 h 1627"/>
                <a:gd name="T62" fmla="*/ 1301 w 1573"/>
                <a:gd name="T63" fmla="*/ 228 h 1627"/>
                <a:gd name="T64" fmla="*/ 1197 w 1573"/>
                <a:gd name="T65" fmla="*/ 84 h 1627"/>
                <a:gd name="T66" fmla="*/ 1141 w 1573"/>
                <a:gd name="T67" fmla="*/ 4 h 1627"/>
                <a:gd name="T68" fmla="*/ 1093 w 1573"/>
                <a:gd name="T69" fmla="*/ 20 h 16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73" h="1627">
                  <a:moveTo>
                    <a:pt x="1093" y="20"/>
                  </a:moveTo>
                  <a:cubicBezTo>
                    <a:pt x="1067" y="29"/>
                    <a:pt x="1047" y="43"/>
                    <a:pt x="1021" y="52"/>
                  </a:cubicBezTo>
                  <a:cubicBezTo>
                    <a:pt x="980" y="114"/>
                    <a:pt x="1007" y="94"/>
                    <a:pt x="941" y="116"/>
                  </a:cubicBezTo>
                  <a:cubicBezTo>
                    <a:pt x="893" y="187"/>
                    <a:pt x="812" y="258"/>
                    <a:pt x="733" y="292"/>
                  </a:cubicBezTo>
                  <a:cubicBezTo>
                    <a:pt x="718" y="312"/>
                    <a:pt x="697" y="327"/>
                    <a:pt x="685" y="348"/>
                  </a:cubicBezTo>
                  <a:cubicBezTo>
                    <a:pt x="650" y="411"/>
                    <a:pt x="687" y="379"/>
                    <a:pt x="653" y="420"/>
                  </a:cubicBezTo>
                  <a:cubicBezTo>
                    <a:pt x="610" y="471"/>
                    <a:pt x="562" y="516"/>
                    <a:pt x="525" y="572"/>
                  </a:cubicBezTo>
                  <a:cubicBezTo>
                    <a:pt x="520" y="596"/>
                    <a:pt x="518" y="621"/>
                    <a:pt x="509" y="644"/>
                  </a:cubicBezTo>
                  <a:cubicBezTo>
                    <a:pt x="502" y="663"/>
                    <a:pt x="475" y="685"/>
                    <a:pt x="461" y="700"/>
                  </a:cubicBezTo>
                  <a:cubicBezTo>
                    <a:pt x="430" y="734"/>
                    <a:pt x="383" y="779"/>
                    <a:pt x="357" y="820"/>
                  </a:cubicBezTo>
                  <a:cubicBezTo>
                    <a:pt x="324" y="873"/>
                    <a:pt x="301" y="939"/>
                    <a:pt x="277" y="996"/>
                  </a:cubicBezTo>
                  <a:cubicBezTo>
                    <a:pt x="269" y="1016"/>
                    <a:pt x="255" y="1061"/>
                    <a:pt x="237" y="1076"/>
                  </a:cubicBezTo>
                  <a:cubicBezTo>
                    <a:pt x="111" y="1181"/>
                    <a:pt x="293" y="1004"/>
                    <a:pt x="181" y="1116"/>
                  </a:cubicBezTo>
                  <a:cubicBezTo>
                    <a:pt x="153" y="1201"/>
                    <a:pt x="93" y="1244"/>
                    <a:pt x="45" y="1316"/>
                  </a:cubicBezTo>
                  <a:cubicBezTo>
                    <a:pt x="40" y="1336"/>
                    <a:pt x="22" y="1352"/>
                    <a:pt x="21" y="1372"/>
                  </a:cubicBezTo>
                  <a:cubicBezTo>
                    <a:pt x="18" y="1431"/>
                    <a:pt x="0" y="1502"/>
                    <a:pt x="37" y="1548"/>
                  </a:cubicBezTo>
                  <a:cubicBezTo>
                    <a:pt x="100" y="1627"/>
                    <a:pt x="421" y="1612"/>
                    <a:pt x="437" y="1612"/>
                  </a:cubicBezTo>
                  <a:cubicBezTo>
                    <a:pt x="545" y="1622"/>
                    <a:pt x="620" y="1626"/>
                    <a:pt x="733" y="1620"/>
                  </a:cubicBezTo>
                  <a:cubicBezTo>
                    <a:pt x="826" y="1601"/>
                    <a:pt x="919" y="1601"/>
                    <a:pt x="1013" y="1596"/>
                  </a:cubicBezTo>
                  <a:cubicBezTo>
                    <a:pt x="1065" y="1583"/>
                    <a:pt x="1111" y="1577"/>
                    <a:pt x="1165" y="1572"/>
                  </a:cubicBezTo>
                  <a:cubicBezTo>
                    <a:pt x="1233" y="1555"/>
                    <a:pt x="1245" y="1558"/>
                    <a:pt x="1301" y="1516"/>
                  </a:cubicBezTo>
                  <a:cubicBezTo>
                    <a:pt x="1311" y="1487"/>
                    <a:pt x="1347" y="1453"/>
                    <a:pt x="1373" y="1436"/>
                  </a:cubicBezTo>
                  <a:cubicBezTo>
                    <a:pt x="1385" y="1400"/>
                    <a:pt x="1408" y="1371"/>
                    <a:pt x="1429" y="1340"/>
                  </a:cubicBezTo>
                  <a:cubicBezTo>
                    <a:pt x="1453" y="1303"/>
                    <a:pt x="1471" y="1251"/>
                    <a:pt x="1493" y="1212"/>
                  </a:cubicBezTo>
                  <a:cubicBezTo>
                    <a:pt x="1545" y="1119"/>
                    <a:pt x="1510" y="1209"/>
                    <a:pt x="1541" y="1116"/>
                  </a:cubicBezTo>
                  <a:cubicBezTo>
                    <a:pt x="1544" y="1108"/>
                    <a:pt x="1549" y="1092"/>
                    <a:pt x="1549" y="1092"/>
                  </a:cubicBezTo>
                  <a:cubicBezTo>
                    <a:pt x="1555" y="1048"/>
                    <a:pt x="1564" y="1007"/>
                    <a:pt x="1573" y="964"/>
                  </a:cubicBezTo>
                  <a:cubicBezTo>
                    <a:pt x="1566" y="886"/>
                    <a:pt x="1560" y="792"/>
                    <a:pt x="1541" y="716"/>
                  </a:cubicBezTo>
                  <a:cubicBezTo>
                    <a:pt x="1530" y="672"/>
                    <a:pt x="1483" y="638"/>
                    <a:pt x="1469" y="596"/>
                  </a:cubicBezTo>
                  <a:cubicBezTo>
                    <a:pt x="1458" y="562"/>
                    <a:pt x="1446" y="541"/>
                    <a:pt x="1421" y="516"/>
                  </a:cubicBezTo>
                  <a:cubicBezTo>
                    <a:pt x="1411" y="487"/>
                    <a:pt x="1375" y="453"/>
                    <a:pt x="1349" y="436"/>
                  </a:cubicBezTo>
                  <a:cubicBezTo>
                    <a:pt x="1347" y="430"/>
                    <a:pt x="1308" y="244"/>
                    <a:pt x="1301" y="228"/>
                  </a:cubicBezTo>
                  <a:cubicBezTo>
                    <a:pt x="1277" y="174"/>
                    <a:pt x="1231" y="133"/>
                    <a:pt x="1197" y="84"/>
                  </a:cubicBezTo>
                  <a:cubicBezTo>
                    <a:pt x="1180" y="59"/>
                    <a:pt x="1179" y="0"/>
                    <a:pt x="1141" y="4"/>
                  </a:cubicBezTo>
                  <a:cubicBezTo>
                    <a:pt x="1124" y="6"/>
                    <a:pt x="1109" y="15"/>
                    <a:pt x="1093" y="20"/>
                  </a:cubicBezTo>
                  <a:close/>
                </a:path>
              </a:pathLst>
            </a:custGeom>
            <a:noFill/>
            <a:ln w="38100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 rot="-716289">
              <a:off x="3784" y="3000"/>
              <a:ext cx="1576" cy="1184"/>
            </a:xfrm>
            <a:custGeom>
              <a:avLst/>
              <a:gdLst>
                <a:gd name="T0" fmla="*/ 1576 w 1576"/>
                <a:gd name="T1" fmla="*/ 608 h 1184"/>
                <a:gd name="T2" fmla="*/ 1456 w 1576"/>
                <a:gd name="T3" fmla="*/ 464 h 1184"/>
                <a:gd name="T4" fmla="*/ 1408 w 1576"/>
                <a:gd name="T5" fmla="*/ 440 h 1184"/>
                <a:gd name="T6" fmla="*/ 1280 w 1576"/>
                <a:gd name="T7" fmla="*/ 352 h 1184"/>
                <a:gd name="T8" fmla="*/ 1024 w 1576"/>
                <a:gd name="T9" fmla="*/ 264 h 1184"/>
                <a:gd name="T10" fmla="*/ 696 w 1576"/>
                <a:gd name="T11" fmla="*/ 120 h 1184"/>
                <a:gd name="T12" fmla="*/ 648 w 1576"/>
                <a:gd name="T13" fmla="*/ 80 h 1184"/>
                <a:gd name="T14" fmla="*/ 504 w 1576"/>
                <a:gd name="T15" fmla="*/ 24 h 1184"/>
                <a:gd name="T16" fmla="*/ 384 w 1576"/>
                <a:gd name="T17" fmla="*/ 0 h 1184"/>
                <a:gd name="T18" fmla="*/ 304 w 1576"/>
                <a:gd name="T19" fmla="*/ 8 h 1184"/>
                <a:gd name="T20" fmla="*/ 256 w 1576"/>
                <a:gd name="T21" fmla="*/ 40 h 1184"/>
                <a:gd name="T22" fmla="*/ 120 w 1576"/>
                <a:gd name="T23" fmla="*/ 192 h 1184"/>
                <a:gd name="T24" fmla="*/ 56 w 1576"/>
                <a:gd name="T25" fmla="*/ 312 h 1184"/>
                <a:gd name="T26" fmla="*/ 40 w 1576"/>
                <a:gd name="T27" fmla="*/ 360 h 1184"/>
                <a:gd name="T28" fmla="*/ 40 w 1576"/>
                <a:gd name="T29" fmla="*/ 672 h 1184"/>
                <a:gd name="T30" fmla="*/ 88 w 1576"/>
                <a:gd name="T31" fmla="*/ 888 h 1184"/>
                <a:gd name="T32" fmla="*/ 104 w 1576"/>
                <a:gd name="T33" fmla="*/ 1024 h 1184"/>
                <a:gd name="T34" fmla="*/ 120 w 1576"/>
                <a:gd name="T35" fmla="*/ 1048 h 1184"/>
                <a:gd name="T36" fmla="*/ 200 w 1576"/>
                <a:gd name="T37" fmla="*/ 1128 h 1184"/>
                <a:gd name="T38" fmla="*/ 488 w 1576"/>
                <a:gd name="T39" fmla="*/ 1184 h 1184"/>
                <a:gd name="T40" fmla="*/ 600 w 1576"/>
                <a:gd name="T41" fmla="*/ 1152 h 1184"/>
                <a:gd name="T42" fmla="*/ 664 w 1576"/>
                <a:gd name="T43" fmla="*/ 1120 h 1184"/>
                <a:gd name="T44" fmla="*/ 744 w 1576"/>
                <a:gd name="T45" fmla="*/ 1112 h 1184"/>
                <a:gd name="T46" fmla="*/ 904 w 1576"/>
                <a:gd name="T47" fmla="*/ 1016 h 1184"/>
                <a:gd name="T48" fmla="*/ 952 w 1576"/>
                <a:gd name="T49" fmla="*/ 1008 h 1184"/>
                <a:gd name="T50" fmla="*/ 1096 w 1576"/>
                <a:gd name="T51" fmla="*/ 944 h 1184"/>
                <a:gd name="T52" fmla="*/ 1240 w 1576"/>
                <a:gd name="T53" fmla="*/ 816 h 1184"/>
                <a:gd name="T54" fmla="*/ 1440 w 1576"/>
                <a:gd name="T55" fmla="*/ 752 h 1184"/>
                <a:gd name="T56" fmla="*/ 1576 w 1576"/>
                <a:gd name="T57" fmla="*/ 608 h 1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576" h="1184">
                  <a:moveTo>
                    <a:pt x="1576" y="608"/>
                  </a:moveTo>
                  <a:cubicBezTo>
                    <a:pt x="1560" y="456"/>
                    <a:pt x="1508" y="511"/>
                    <a:pt x="1456" y="464"/>
                  </a:cubicBezTo>
                  <a:cubicBezTo>
                    <a:pt x="1423" y="434"/>
                    <a:pt x="1443" y="460"/>
                    <a:pt x="1408" y="440"/>
                  </a:cubicBezTo>
                  <a:cubicBezTo>
                    <a:pt x="1363" y="415"/>
                    <a:pt x="1323" y="381"/>
                    <a:pt x="1280" y="352"/>
                  </a:cubicBezTo>
                  <a:cubicBezTo>
                    <a:pt x="1233" y="282"/>
                    <a:pt x="1101" y="277"/>
                    <a:pt x="1024" y="264"/>
                  </a:cubicBezTo>
                  <a:cubicBezTo>
                    <a:pt x="893" y="242"/>
                    <a:pt x="812" y="191"/>
                    <a:pt x="696" y="120"/>
                  </a:cubicBezTo>
                  <a:cubicBezTo>
                    <a:pt x="678" y="109"/>
                    <a:pt x="666" y="90"/>
                    <a:pt x="648" y="80"/>
                  </a:cubicBezTo>
                  <a:cubicBezTo>
                    <a:pt x="610" y="59"/>
                    <a:pt x="547" y="36"/>
                    <a:pt x="504" y="24"/>
                  </a:cubicBezTo>
                  <a:cubicBezTo>
                    <a:pt x="465" y="13"/>
                    <a:pt x="384" y="0"/>
                    <a:pt x="384" y="0"/>
                  </a:cubicBezTo>
                  <a:cubicBezTo>
                    <a:pt x="357" y="3"/>
                    <a:pt x="330" y="0"/>
                    <a:pt x="304" y="8"/>
                  </a:cubicBezTo>
                  <a:cubicBezTo>
                    <a:pt x="286" y="14"/>
                    <a:pt x="272" y="29"/>
                    <a:pt x="256" y="40"/>
                  </a:cubicBezTo>
                  <a:cubicBezTo>
                    <a:pt x="194" y="81"/>
                    <a:pt x="156" y="128"/>
                    <a:pt x="120" y="192"/>
                  </a:cubicBezTo>
                  <a:cubicBezTo>
                    <a:pt x="92" y="242"/>
                    <a:pt x="74" y="259"/>
                    <a:pt x="56" y="312"/>
                  </a:cubicBezTo>
                  <a:cubicBezTo>
                    <a:pt x="51" y="328"/>
                    <a:pt x="40" y="360"/>
                    <a:pt x="40" y="360"/>
                  </a:cubicBezTo>
                  <a:cubicBezTo>
                    <a:pt x="44" y="456"/>
                    <a:pt x="0" y="504"/>
                    <a:pt x="40" y="672"/>
                  </a:cubicBezTo>
                  <a:cubicBezTo>
                    <a:pt x="21" y="749"/>
                    <a:pt x="99" y="810"/>
                    <a:pt x="88" y="888"/>
                  </a:cubicBezTo>
                  <a:cubicBezTo>
                    <a:pt x="93" y="933"/>
                    <a:pt x="95" y="979"/>
                    <a:pt x="104" y="1024"/>
                  </a:cubicBezTo>
                  <a:cubicBezTo>
                    <a:pt x="106" y="1033"/>
                    <a:pt x="113" y="1041"/>
                    <a:pt x="120" y="1048"/>
                  </a:cubicBezTo>
                  <a:cubicBezTo>
                    <a:pt x="146" y="1076"/>
                    <a:pt x="166" y="1111"/>
                    <a:pt x="200" y="1128"/>
                  </a:cubicBezTo>
                  <a:cubicBezTo>
                    <a:pt x="281" y="1168"/>
                    <a:pt x="400" y="1169"/>
                    <a:pt x="488" y="1184"/>
                  </a:cubicBezTo>
                  <a:cubicBezTo>
                    <a:pt x="545" y="1174"/>
                    <a:pt x="539" y="1179"/>
                    <a:pt x="600" y="1152"/>
                  </a:cubicBezTo>
                  <a:cubicBezTo>
                    <a:pt x="622" y="1142"/>
                    <a:pt x="640" y="1122"/>
                    <a:pt x="664" y="1120"/>
                  </a:cubicBezTo>
                  <a:cubicBezTo>
                    <a:pt x="691" y="1117"/>
                    <a:pt x="717" y="1115"/>
                    <a:pt x="744" y="1112"/>
                  </a:cubicBezTo>
                  <a:cubicBezTo>
                    <a:pt x="801" y="1084"/>
                    <a:pt x="844" y="1042"/>
                    <a:pt x="904" y="1016"/>
                  </a:cubicBezTo>
                  <a:cubicBezTo>
                    <a:pt x="919" y="1009"/>
                    <a:pt x="936" y="1012"/>
                    <a:pt x="952" y="1008"/>
                  </a:cubicBezTo>
                  <a:cubicBezTo>
                    <a:pt x="998" y="997"/>
                    <a:pt x="1062" y="966"/>
                    <a:pt x="1096" y="944"/>
                  </a:cubicBezTo>
                  <a:cubicBezTo>
                    <a:pt x="1299" y="815"/>
                    <a:pt x="1064" y="945"/>
                    <a:pt x="1240" y="816"/>
                  </a:cubicBezTo>
                  <a:cubicBezTo>
                    <a:pt x="1342" y="741"/>
                    <a:pt x="1327" y="775"/>
                    <a:pt x="1440" y="752"/>
                  </a:cubicBezTo>
                  <a:cubicBezTo>
                    <a:pt x="1465" y="714"/>
                    <a:pt x="1520" y="760"/>
                    <a:pt x="1576" y="608"/>
                  </a:cubicBezTo>
                  <a:close/>
                </a:path>
              </a:pathLst>
            </a:custGeom>
            <a:noFill/>
            <a:ln w="38100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390" y="752"/>
              <a:ext cx="2242" cy="2016"/>
            </a:xfrm>
            <a:custGeom>
              <a:avLst/>
              <a:gdLst>
                <a:gd name="T0" fmla="*/ 1898 w 2242"/>
                <a:gd name="T1" fmla="*/ 440 h 2016"/>
                <a:gd name="T2" fmla="*/ 1850 w 2242"/>
                <a:gd name="T3" fmla="*/ 416 h 2016"/>
                <a:gd name="T4" fmla="*/ 1794 w 2242"/>
                <a:gd name="T5" fmla="*/ 352 h 2016"/>
                <a:gd name="T6" fmla="*/ 1722 w 2242"/>
                <a:gd name="T7" fmla="*/ 328 h 2016"/>
                <a:gd name="T8" fmla="*/ 1650 w 2242"/>
                <a:gd name="T9" fmla="*/ 272 h 2016"/>
                <a:gd name="T10" fmla="*/ 1570 w 2242"/>
                <a:gd name="T11" fmla="*/ 240 h 2016"/>
                <a:gd name="T12" fmla="*/ 1490 w 2242"/>
                <a:gd name="T13" fmla="*/ 200 h 2016"/>
                <a:gd name="T14" fmla="*/ 1346 w 2242"/>
                <a:gd name="T15" fmla="*/ 176 h 2016"/>
                <a:gd name="T16" fmla="*/ 1146 w 2242"/>
                <a:gd name="T17" fmla="*/ 112 h 2016"/>
                <a:gd name="T18" fmla="*/ 1002 w 2242"/>
                <a:gd name="T19" fmla="*/ 40 h 2016"/>
                <a:gd name="T20" fmla="*/ 858 w 2242"/>
                <a:gd name="T21" fmla="*/ 32 h 2016"/>
                <a:gd name="T22" fmla="*/ 786 w 2242"/>
                <a:gd name="T23" fmla="*/ 16 h 2016"/>
                <a:gd name="T24" fmla="*/ 738 w 2242"/>
                <a:gd name="T25" fmla="*/ 0 h 2016"/>
                <a:gd name="T26" fmla="*/ 474 w 2242"/>
                <a:gd name="T27" fmla="*/ 16 h 2016"/>
                <a:gd name="T28" fmla="*/ 394 w 2242"/>
                <a:gd name="T29" fmla="*/ 48 h 2016"/>
                <a:gd name="T30" fmla="*/ 210 w 2242"/>
                <a:gd name="T31" fmla="*/ 104 h 2016"/>
                <a:gd name="T32" fmla="*/ 186 w 2242"/>
                <a:gd name="T33" fmla="*/ 120 h 2016"/>
                <a:gd name="T34" fmla="*/ 178 w 2242"/>
                <a:gd name="T35" fmla="*/ 144 h 2016"/>
                <a:gd name="T36" fmla="*/ 146 w 2242"/>
                <a:gd name="T37" fmla="*/ 160 h 2016"/>
                <a:gd name="T38" fmla="*/ 114 w 2242"/>
                <a:gd name="T39" fmla="*/ 184 h 2016"/>
                <a:gd name="T40" fmla="*/ 42 w 2242"/>
                <a:gd name="T41" fmla="*/ 216 h 2016"/>
                <a:gd name="T42" fmla="*/ 2 w 2242"/>
                <a:gd name="T43" fmla="*/ 288 h 2016"/>
                <a:gd name="T44" fmla="*/ 74 w 2242"/>
                <a:gd name="T45" fmla="*/ 680 h 2016"/>
                <a:gd name="T46" fmla="*/ 106 w 2242"/>
                <a:gd name="T47" fmla="*/ 816 h 2016"/>
                <a:gd name="T48" fmla="*/ 178 w 2242"/>
                <a:gd name="T49" fmla="*/ 1000 h 2016"/>
                <a:gd name="T50" fmla="*/ 194 w 2242"/>
                <a:gd name="T51" fmla="*/ 1064 h 2016"/>
                <a:gd name="T52" fmla="*/ 202 w 2242"/>
                <a:gd name="T53" fmla="*/ 1112 h 2016"/>
                <a:gd name="T54" fmla="*/ 298 w 2242"/>
                <a:gd name="T55" fmla="*/ 1200 h 2016"/>
                <a:gd name="T56" fmla="*/ 346 w 2242"/>
                <a:gd name="T57" fmla="*/ 1456 h 2016"/>
                <a:gd name="T58" fmla="*/ 506 w 2242"/>
                <a:gd name="T59" fmla="*/ 1664 h 2016"/>
                <a:gd name="T60" fmla="*/ 594 w 2242"/>
                <a:gd name="T61" fmla="*/ 1760 h 2016"/>
                <a:gd name="T62" fmla="*/ 794 w 2242"/>
                <a:gd name="T63" fmla="*/ 1904 h 2016"/>
                <a:gd name="T64" fmla="*/ 922 w 2242"/>
                <a:gd name="T65" fmla="*/ 1952 h 2016"/>
                <a:gd name="T66" fmla="*/ 978 w 2242"/>
                <a:gd name="T67" fmla="*/ 2000 h 2016"/>
                <a:gd name="T68" fmla="*/ 1122 w 2242"/>
                <a:gd name="T69" fmla="*/ 2016 h 2016"/>
                <a:gd name="T70" fmla="*/ 1314 w 2242"/>
                <a:gd name="T71" fmla="*/ 2008 h 2016"/>
                <a:gd name="T72" fmla="*/ 1554 w 2242"/>
                <a:gd name="T73" fmla="*/ 1952 h 2016"/>
                <a:gd name="T74" fmla="*/ 1618 w 2242"/>
                <a:gd name="T75" fmla="*/ 1928 h 2016"/>
                <a:gd name="T76" fmla="*/ 1666 w 2242"/>
                <a:gd name="T77" fmla="*/ 1920 h 2016"/>
                <a:gd name="T78" fmla="*/ 1826 w 2242"/>
                <a:gd name="T79" fmla="*/ 1784 h 2016"/>
                <a:gd name="T80" fmla="*/ 1970 w 2242"/>
                <a:gd name="T81" fmla="*/ 1736 h 2016"/>
                <a:gd name="T82" fmla="*/ 2146 w 2242"/>
                <a:gd name="T83" fmla="*/ 1664 h 2016"/>
                <a:gd name="T84" fmla="*/ 2170 w 2242"/>
                <a:gd name="T85" fmla="*/ 1608 h 2016"/>
                <a:gd name="T86" fmla="*/ 2226 w 2242"/>
                <a:gd name="T87" fmla="*/ 1512 h 2016"/>
                <a:gd name="T88" fmla="*/ 2242 w 2242"/>
                <a:gd name="T89" fmla="*/ 1464 h 2016"/>
                <a:gd name="T90" fmla="*/ 2210 w 2242"/>
                <a:gd name="T91" fmla="*/ 1160 h 2016"/>
                <a:gd name="T92" fmla="*/ 2170 w 2242"/>
                <a:gd name="T93" fmla="*/ 1064 h 2016"/>
                <a:gd name="T94" fmla="*/ 2138 w 2242"/>
                <a:gd name="T95" fmla="*/ 1016 h 2016"/>
                <a:gd name="T96" fmla="*/ 2098 w 2242"/>
                <a:gd name="T97" fmla="*/ 920 h 2016"/>
                <a:gd name="T98" fmla="*/ 2018 w 2242"/>
                <a:gd name="T99" fmla="*/ 776 h 2016"/>
                <a:gd name="T100" fmla="*/ 1970 w 2242"/>
                <a:gd name="T101" fmla="*/ 656 h 2016"/>
                <a:gd name="T102" fmla="*/ 1898 w 2242"/>
                <a:gd name="T103" fmla="*/ 440 h 20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42" h="2016">
                  <a:moveTo>
                    <a:pt x="1898" y="440"/>
                  </a:moveTo>
                  <a:cubicBezTo>
                    <a:pt x="1881" y="434"/>
                    <a:pt x="1863" y="431"/>
                    <a:pt x="1850" y="416"/>
                  </a:cubicBezTo>
                  <a:cubicBezTo>
                    <a:pt x="1822" y="384"/>
                    <a:pt x="1829" y="367"/>
                    <a:pt x="1794" y="352"/>
                  </a:cubicBezTo>
                  <a:cubicBezTo>
                    <a:pt x="1771" y="342"/>
                    <a:pt x="1743" y="342"/>
                    <a:pt x="1722" y="328"/>
                  </a:cubicBezTo>
                  <a:cubicBezTo>
                    <a:pt x="1697" y="311"/>
                    <a:pt x="1675" y="289"/>
                    <a:pt x="1650" y="272"/>
                  </a:cubicBezTo>
                  <a:cubicBezTo>
                    <a:pt x="1628" y="257"/>
                    <a:pt x="1594" y="252"/>
                    <a:pt x="1570" y="240"/>
                  </a:cubicBezTo>
                  <a:cubicBezTo>
                    <a:pt x="1544" y="227"/>
                    <a:pt x="1518" y="208"/>
                    <a:pt x="1490" y="200"/>
                  </a:cubicBezTo>
                  <a:cubicBezTo>
                    <a:pt x="1444" y="186"/>
                    <a:pt x="1393" y="188"/>
                    <a:pt x="1346" y="176"/>
                  </a:cubicBezTo>
                  <a:cubicBezTo>
                    <a:pt x="1290" y="139"/>
                    <a:pt x="1211" y="119"/>
                    <a:pt x="1146" y="112"/>
                  </a:cubicBezTo>
                  <a:cubicBezTo>
                    <a:pt x="1088" y="93"/>
                    <a:pt x="1054" y="75"/>
                    <a:pt x="1002" y="40"/>
                  </a:cubicBezTo>
                  <a:cubicBezTo>
                    <a:pt x="962" y="13"/>
                    <a:pt x="906" y="35"/>
                    <a:pt x="858" y="32"/>
                  </a:cubicBezTo>
                  <a:cubicBezTo>
                    <a:pt x="835" y="27"/>
                    <a:pt x="809" y="23"/>
                    <a:pt x="786" y="16"/>
                  </a:cubicBezTo>
                  <a:cubicBezTo>
                    <a:pt x="770" y="11"/>
                    <a:pt x="738" y="0"/>
                    <a:pt x="738" y="0"/>
                  </a:cubicBezTo>
                  <a:cubicBezTo>
                    <a:pt x="649" y="4"/>
                    <a:pt x="561" y="1"/>
                    <a:pt x="474" y="16"/>
                  </a:cubicBezTo>
                  <a:cubicBezTo>
                    <a:pt x="441" y="22"/>
                    <a:pt x="423" y="36"/>
                    <a:pt x="394" y="48"/>
                  </a:cubicBezTo>
                  <a:cubicBezTo>
                    <a:pt x="337" y="71"/>
                    <a:pt x="270" y="91"/>
                    <a:pt x="210" y="104"/>
                  </a:cubicBezTo>
                  <a:cubicBezTo>
                    <a:pt x="202" y="109"/>
                    <a:pt x="192" y="112"/>
                    <a:pt x="186" y="120"/>
                  </a:cubicBezTo>
                  <a:cubicBezTo>
                    <a:pt x="181" y="127"/>
                    <a:pt x="184" y="138"/>
                    <a:pt x="178" y="144"/>
                  </a:cubicBezTo>
                  <a:cubicBezTo>
                    <a:pt x="170" y="152"/>
                    <a:pt x="156" y="154"/>
                    <a:pt x="146" y="160"/>
                  </a:cubicBezTo>
                  <a:cubicBezTo>
                    <a:pt x="135" y="167"/>
                    <a:pt x="126" y="178"/>
                    <a:pt x="114" y="184"/>
                  </a:cubicBezTo>
                  <a:cubicBezTo>
                    <a:pt x="0" y="241"/>
                    <a:pt x="113" y="169"/>
                    <a:pt x="42" y="216"/>
                  </a:cubicBezTo>
                  <a:cubicBezTo>
                    <a:pt x="32" y="246"/>
                    <a:pt x="12" y="258"/>
                    <a:pt x="2" y="288"/>
                  </a:cubicBezTo>
                  <a:cubicBezTo>
                    <a:pt x="15" y="384"/>
                    <a:pt x="2" y="571"/>
                    <a:pt x="74" y="680"/>
                  </a:cubicBezTo>
                  <a:cubicBezTo>
                    <a:pt x="82" y="727"/>
                    <a:pt x="79" y="776"/>
                    <a:pt x="106" y="816"/>
                  </a:cubicBezTo>
                  <a:cubicBezTo>
                    <a:pt x="122" y="882"/>
                    <a:pt x="160" y="936"/>
                    <a:pt x="178" y="1000"/>
                  </a:cubicBezTo>
                  <a:cubicBezTo>
                    <a:pt x="184" y="1021"/>
                    <a:pt x="189" y="1042"/>
                    <a:pt x="194" y="1064"/>
                  </a:cubicBezTo>
                  <a:cubicBezTo>
                    <a:pt x="197" y="1080"/>
                    <a:pt x="192" y="1099"/>
                    <a:pt x="202" y="1112"/>
                  </a:cubicBezTo>
                  <a:cubicBezTo>
                    <a:pt x="228" y="1146"/>
                    <a:pt x="266" y="1171"/>
                    <a:pt x="298" y="1200"/>
                  </a:cubicBezTo>
                  <a:cubicBezTo>
                    <a:pt x="306" y="1290"/>
                    <a:pt x="318" y="1371"/>
                    <a:pt x="346" y="1456"/>
                  </a:cubicBezTo>
                  <a:cubicBezTo>
                    <a:pt x="369" y="1525"/>
                    <a:pt x="460" y="1613"/>
                    <a:pt x="506" y="1664"/>
                  </a:cubicBezTo>
                  <a:cubicBezTo>
                    <a:pt x="537" y="1698"/>
                    <a:pt x="554" y="1733"/>
                    <a:pt x="594" y="1760"/>
                  </a:cubicBezTo>
                  <a:cubicBezTo>
                    <a:pt x="653" y="1849"/>
                    <a:pt x="688" y="1886"/>
                    <a:pt x="794" y="1904"/>
                  </a:cubicBezTo>
                  <a:cubicBezTo>
                    <a:pt x="837" y="1920"/>
                    <a:pt x="895" y="1916"/>
                    <a:pt x="922" y="1952"/>
                  </a:cubicBezTo>
                  <a:cubicBezTo>
                    <a:pt x="941" y="1977"/>
                    <a:pt x="945" y="1993"/>
                    <a:pt x="978" y="2000"/>
                  </a:cubicBezTo>
                  <a:cubicBezTo>
                    <a:pt x="1025" y="2010"/>
                    <a:pt x="1074" y="2010"/>
                    <a:pt x="1122" y="2016"/>
                  </a:cubicBezTo>
                  <a:cubicBezTo>
                    <a:pt x="1186" y="2013"/>
                    <a:pt x="1250" y="2014"/>
                    <a:pt x="1314" y="2008"/>
                  </a:cubicBezTo>
                  <a:cubicBezTo>
                    <a:pt x="1393" y="2001"/>
                    <a:pt x="1475" y="1965"/>
                    <a:pt x="1554" y="1952"/>
                  </a:cubicBezTo>
                  <a:cubicBezTo>
                    <a:pt x="1575" y="1944"/>
                    <a:pt x="1596" y="1934"/>
                    <a:pt x="1618" y="1928"/>
                  </a:cubicBezTo>
                  <a:cubicBezTo>
                    <a:pt x="1634" y="1924"/>
                    <a:pt x="1653" y="1930"/>
                    <a:pt x="1666" y="1920"/>
                  </a:cubicBezTo>
                  <a:cubicBezTo>
                    <a:pt x="1827" y="1802"/>
                    <a:pt x="1644" y="1871"/>
                    <a:pt x="1826" y="1784"/>
                  </a:cubicBezTo>
                  <a:cubicBezTo>
                    <a:pt x="1872" y="1762"/>
                    <a:pt x="1925" y="1759"/>
                    <a:pt x="1970" y="1736"/>
                  </a:cubicBezTo>
                  <a:cubicBezTo>
                    <a:pt x="2091" y="1676"/>
                    <a:pt x="2032" y="1698"/>
                    <a:pt x="2146" y="1664"/>
                  </a:cubicBezTo>
                  <a:cubicBezTo>
                    <a:pt x="2186" y="1604"/>
                    <a:pt x="2139" y="1680"/>
                    <a:pt x="2170" y="1608"/>
                  </a:cubicBezTo>
                  <a:cubicBezTo>
                    <a:pt x="2184" y="1575"/>
                    <a:pt x="2207" y="1541"/>
                    <a:pt x="2226" y="1512"/>
                  </a:cubicBezTo>
                  <a:cubicBezTo>
                    <a:pt x="2235" y="1498"/>
                    <a:pt x="2242" y="1464"/>
                    <a:pt x="2242" y="1464"/>
                  </a:cubicBezTo>
                  <a:cubicBezTo>
                    <a:pt x="2238" y="1370"/>
                    <a:pt x="2242" y="1255"/>
                    <a:pt x="2210" y="1160"/>
                  </a:cubicBezTo>
                  <a:cubicBezTo>
                    <a:pt x="2200" y="1129"/>
                    <a:pt x="2181" y="1097"/>
                    <a:pt x="2170" y="1064"/>
                  </a:cubicBezTo>
                  <a:cubicBezTo>
                    <a:pt x="2164" y="1046"/>
                    <a:pt x="2138" y="1016"/>
                    <a:pt x="2138" y="1016"/>
                  </a:cubicBezTo>
                  <a:cubicBezTo>
                    <a:pt x="2130" y="975"/>
                    <a:pt x="2116" y="955"/>
                    <a:pt x="2098" y="920"/>
                  </a:cubicBezTo>
                  <a:cubicBezTo>
                    <a:pt x="2074" y="872"/>
                    <a:pt x="2064" y="807"/>
                    <a:pt x="2018" y="776"/>
                  </a:cubicBezTo>
                  <a:cubicBezTo>
                    <a:pt x="1994" y="739"/>
                    <a:pt x="1993" y="691"/>
                    <a:pt x="1970" y="656"/>
                  </a:cubicBezTo>
                  <a:cubicBezTo>
                    <a:pt x="1927" y="592"/>
                    <a:pt x="1898" y="517"/>
                    <a:pt x="1898" y="440"/>
                  </a:cubicBezTo>
                  <a:close/>
                </a:path>
              </a:pathLst>
            </a:custGeom>
            <a:noFill/>
            <a:ln w="38100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6165850" y="2362200"/>
            <a:ext cx="2374473" cy="1342825"/>
            <a:chOff x="4098" y="1376"/>
            <a:chExt cx="1494" cy="864"/>
          </a:xfrm>
        </p:grpSpPr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098" y="1376"/>
              <a:ext cx="1494" cy="237"/>
            </a:xfrm>
            <a:prstGeom prst="rect">
              <a:avLst/>
            </a:prstGeom>
            <a:solidFill>
              <a:srgbClr val="FFCC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_tradnl" sz="1800" b="1" i="0" u="sng">
                  <a:latin typeface="Courier New" pitchFamily="49" charset="0"/>
                </a:rPr>
                <a:t>Platero:Animal</a:t>
              </a:r>
              <a:endParaRPr lang="es-ES" sz="1800" b="1" i="0" u="sng">
                <a:latin typeface="Courier New" pitchFamily="49" charset="0"/>
              </a:endParaRPr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4564" y="1629"/>
              <a:ext cx="772" cy="611"/>
            </a:xfrm>
            <a:custGeom>
              <a:avLst/>
              <a:gdLst>
                <a:gd name="T0" fmla="*/ 695 w 772"/>
                <a:gd name="T1" fmla="*/ 182 h 611"/>
                <a:gd name="T2" fmla="*/ 695 w 772"/>
                <a:gd name="T3" fmla="*/ 116 h 611"/>
                <a:gd name="T4" fmla="*/ 628 w 772"/>
                <a:gd name="T5" fmla="*/ 49 h 611"/>
                <a:gd name="T6" fmla="*/ 403 w 772"/>
                <a:gd name="T7" fmla="*/ 7 h 611"/>
                <a:gd name="T8" fmla="*/ 94 w 772"/>
                <a:gd name="T9" fmla="*/ 91 h 611"/>
                <a:gd name="T10" fmla="*/ 19 w 772"/>
                <a:gd name="T11" fmla="*/ 358 h 611"/>
                <a:gd name="T12" fmla="*/ 211 w 772"/>
                <a:gd name="T13" fmla="*/ 575 h 611"/>
                <a:gd name="T14" fmla="*/ 595 w 772"/>
                <a:gd name="T15" fmla="*/ 575 h 611"/>
                <a:gd name="T16" fmla="*/ 754 w 772"/>
                <a:gd name="T17" fmla="*/ 374 h 611"/>
                <a:gd name="T18" fmla="*/ 695 w 772"/>
                <a:gd name="T19" fmla="*/ 182 h 6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11">
                  <a:moveTo>
                    <a:pt x="695" y="182"/>
                  </a:moveTo>
                  <a:cubicBezTo>
                    <a:pt x="685" y="139"/>
                    <a:pt x="706" y="138"/>
                    <a:pt x="695" y="116"/>
                  </a:cubicBezTo>
                  <a:cubicBezTo>
                    <a:pt x="684" y="94"/>
                    <a:pt x="677" y="67"/>
                    <a:pt x="628" y="49"/>
                  </a:cubicBezTo>
                  <a:cubicBezTo>
                    <a:pt x="579" y="31"/>
                    <a:pt x="492" y="0"/>
                    <a:pt x="403" y="7"/>
                  </a:cubicBezTo>
                  <a:cubicBezTo>
                    <a:pt x="314" y="14"/>
                    <a:pt x="158" y="33"/>
                    <a:pt x="94" y="91"/>
                  </a:cubicBezTo>
                  <a:cubicBezTo>
                    <a:pt x="30" y="149"/>
                    <a:pt x="0" y="277"/>
                    <a:pt x="19" y="358"/>
                  </a:cubicBezTo>
                  <a:cubicBezTo>
                    <a:pt x="38" y="439"/>
                    <a:pt x="115" y="539"/>
                    <a:pt x="211" y="575"/>
                  </a:cubicBezTo>
                  <a:cubicBezTo>
                    <a:pt x="307" y="611"/>
                    <a:pt x="505" y="608"/>
                    <a:pt x="595" y="575"/>
                  </a:cubicBezTo>
                  <a:cubicBezTo>
                    <a:pt x="685" y="542"/>
                    <a:pt x="736" y="439"/>
                    <a:pt x="754" y="374"/>
                  </a:cubicBezTo>
                  <a:cubicBezTo>
                    <a:pt x="772" y="309"/>
                    <a:pt x="705" y="225"/>
                    <a:pt x="695" y="182"/>
                  </a:cubicBezTo>
                  <a:close/>
                </a:path>
              </a:pathLst>
            </a:custGeom>
            <a:noFill/>
            <a:ln w="38100" cap="sq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309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2400" y="6182296"/>
            <a:ext cx="8839200" cy="599504"/>
          </a:xfrm>
        </p:spPr>
        <p:txBody>
          <a:bodyPr>
            <a:normAutofit/>
          </a:bodyPr>
          <a:lstStyle/>
          <a:p>
            <a:r>
              <a:rPr lang="es-MX" sz="2400" dirty="0" smtClean="0"/>
              <a:t>(</a:t>
            </a:r>
            <a:r>
              <a:rPr lang="es-MX" sz="2400" dirty="0" err="1" smtClean="0"/>
              <a:t>Ref</a:t>
            </a:r>
            <a:r>
              <a:rPr lang="es-MX" sz="2400" dirty="0" smtClean="0"/>
              <a:t>: http</a:t>
            </a:r>
            <a:r>
              <a:rPr lang="es-MX" sz="2400" dirty="0"/>
              <a:t>://</a:t>
            </a:r>
            <a:r>
              <a:rPr lang="es-MX" sz="2400" dirty="0" smtClean="0"/>
              <a:t>goo.gl/iE9O6g)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en </a:t>
            </a:r>
            <a:r>
              <a:rPr lang="es-MX" dirty="0" err="1" smtClean="0"/>
              <a:t>uml</a:t>
            </a:r>
            <a:endParaRPr lang="en-US" dirty="0"/>
          </a:p>
        </p:txBody>
      </p:sp>
      <p:sp>
        <p:nvSpPr>
          <p:cNvPr id="4" name="AutoShape 2" descr="data:image/jpeg;base64,/9j/4AAQSkZJRgABAQAAAQABAAD/2wCEAAkGBxQSEBUTExMWFRUXGRUXGBgVGRgaHBYXGhgXGhgYGBcaHTQgGBsnHxgZITEhJykrMC4uFyAzODMsNygtLisBCgoKDg0OGxAQGywmICQ0NC00LCw0LCwsLCwvODQsLCwsLC8sLDQ0LCwsLC0sLCwuLCwsLCwsLCwsLCwsLCwsLP/AABEIAKcA6wMBEQACEQEDEQH/xAAcAAEAAgIDAQAAAAAAAAAAAAAABgcEBQECAwj/xABMEAABAwIDBAUFDQUGBQUAAAABAAIDBBEFEiEGEzFBByJRYXEUM4GRwTI0NUJSYnJ0kqGxsrMVI4KD8BYkU8LR4Qg2Y3PxQ0RkhKL/xAAbAQEAAgMBAQAAAAAAAAAAAAAAAQUCAwQGB//EADgRAAIBAgMFBQYFBQADAAAAAAABAgMRBBIhBTFBUXETMzRhgSIykaGxwQYUI9HwQlKC4fEkQ0T/2gAMAwEAAhEDEQA/ALxQBAEAQBAEAQBAEAQBAEAQBAEAQBAY2IV8cEZkme2Ng4ucbD/c9yGcISm8sVdlW7U9KznXjom5Rw3z+J+gzl4n1KLlzh9lpe1Vfov3K9ixmobNv2zyCY6l+Y3Pcb8R3cFBaOjTccjirciy9lulYOtHWtynQCVnuf42fF8RcdwU3KjEbLa9qk/T9izaWpZIwPjcHtdqHNIIPpCkp5RcXZo9UICAIAgCAIAgCAIAgCAIAgCAIAgCAIAgCAIAgCAIAgKu6Q9gqqeQ1EUzp7XtFIQCwdkZ9zbusDpxKixcYHHUqccklbzX3KnmicxxY9pa5uha4EEHsIOoUF2mmro6ISEBtdn9oaiifmgkLQTdzDqx/wBJvb38UNNbD06ytNevEtzZXpMp6mzJ7U8vDU9R3g88PA+sqblHidm1KesNV8ydAqStOUAQBAEAQBAEAQBAEAQBAEAQBAEAQBAEAQBAEAQBAaTaTZamrm2mZ1rWbI3R7fB3PwNwh0UMVUou8X6cCntqujypo7vZ+/hGudg6zR89ntGngsbF9htoU62j0ZDwUO4IAgJPsttzU0NmtdvYh/6UhNgPmO4s+8dyXOPEYKlW1ej5r7lwbL7bU1cAGOyS84n2Dv4eTh4LK5RYjBVaOrV1zRJUOQIAgCAIAgCAIAgCAIAgCAIAgCAIDGxDEIoIzJM9sbBxLjb0d57kM4U5TeWKuyqtqulVz7x0TcjeG9eOsfoM+L4m/gFFy6w+y0vaq/D/AGddlelV7LR1rc7eG9YOsPpMHuvEWPcUuMRstPWlp5FrYbiMVRGJIZGyMPNpv6D2HuUlLUpypvLJWZlIYBAEAQEM2s6O6eru+P8AcTcczR1XH57OfiLFRY78NtCpS0eq/m4p/aPZiooXWnZ1T7mRurHfxcj3HVQX1DE0669h+nE0yG8IDkGxBGhGoI5HtB5FAXF0W7bPqD5JUOzSAXjeeL2ji13a4cb8x4KUUO0MEqf6kN3FciyVJUhAEAQBAEAQBAEAQBAEAQBAEBAttekdlI90EMZknHEvBa1nfqLv9GneouWeE2c6qzydkU/jWMzVcm8nkL3cr8Gjsa3gFBe0qMKUcsFYwENgQGdg+MTUsm8gkLHaXtwcByc3g4Ia6tKFWOWauW1sp0oxTWjqgIZOAePNu8ebD3G471NykxOzJw9qnqvmWEx4IBBBB1BGoI7ipKpqx2QBAEB51EDXtLHtDmkWIcLgjvBQlNp3RT/STsEymYaqm0iuN5H8i50cw/J7uShovcBjnUfZ1N/BlbqC2CA3uwod+06TJx3reHydc/8A+cyI5sZbsJ35f8+Z9HrI8oEAQBAEAQEe/tGf2r5Duxl3O+3mbW+a2XLb77rd2X6We/GxNtLmhf0iOGFz13k7bxTGHd5zZ1ntbmzZdOPCy2/lv1VC+9XJy62NtDteH1lJAyMFlTAZ8+bVtvi5ba+N1rdG0HJ8HYixgf28d5FX1O4F6SolgDc5/eCMsGYnL1b5uFjwWX5f24xvvVyFqczbXVkVDNVz0UbGsjZJGGzZt5mI0PU6uhB5oqMHNRi/kTY4xrbaeOWihgpWSyVcW8AdKWBpyhxF8pvpfXuSFCLjKTdrCxzjm11XTuoofImOqarf/u99YNMQYbB+TW4d2DgkKMJZnm0VvmQbXYrakV8UhMRhmheY5onHMWOHYbC4OutuRWFal2bWt0+JLRt8VeWwvINiBoR4hVm0ZyhhZyi7NI3YaKlVSZFq9tPWM3dZEHcmyN0c3vBGo/rRUWC/EG6GIX+S+6/nQs/y9Si81B+hX20vRzNADLTHymHj1R12jvaPdeI9S9LTqQqRzQd15HVRx8ZPJUWWXyIQCsywCAIAgJDsvtlU0JtG7NHzifct78vNh8PUhy4jB06+st/NFxbK7dU1bZoO6m/wnkXJ+YeD/wAe5ZFDicDUo671zRKUOMIDq94aCSQANSToAO0lCUr6IqfpO26ilidR0xzh1t5IPc2Bvkb8rhqeHjyhl1s/AyjJVamnJfcq1QXIQFtdEGyrm/32UWJBbC0jXKeMnp4Duv2qUUm08Un+lH1/YtJSUwQBAEAQBAQMf8zf/T/zrq/+f1Mv6SCym2zNYf8A5jv1mLrXiY9PsZLebLZbqY3T0x/9s2ribf8Awi4SQn7Egb4tK11daLlzt8eJizyHwNjn1+q/NEn/ALafRGEDbY6a39gVPlYhybmDc7nNe3xs+bnbJw71hDJ2yy33melzC2h3/l+C+TZN95Mcm9vl82L3trwusqWXs6mbdclbmbraDe/tTAvKMm+/vufd3y5t1HfLfWy1Qt2dTLu0Nb3ntsN8NYwOWam9eR/+6Vu5p+plwJnjPmH+HtCpNq+DqdDfhO+iQ5fOz0B7UtU+M3YbfgfELpw2LrYaWam7fRmupShUVpIxcc2fpMQuZB5PPylZwcfnt4O9OvevWYHbtKt7NX2ZfJ/t/NTnj2+G9z2o8uP8/litNptkKmhN5GZo+UrLlh8fknxV6d+HxdOt7r15cTQIdIQBAEBK8I6Q66naG70StHKUZj4ZuKXOKrs+hUd7W6G0n6Wq0iwjgae0NcfuLlNzStlUVvbIvje0tVV6TzOc35A6rPsjQ+m6g7KOGpUvcXrxNQhvO0bC5wa0FziQAACSSeAAGpKBuyuy1Nh+jIgtnrRwsWw9/bIf8vrU2KXF7S/opfH9i1QLaBSUpygCAIAgCAICGbU7M1T62OuoZo45RGYntlaS1zSbgi3P/QLop1YKDhNaEpmvk6O5P2K7DxM0yvfvHyOByl2cOOg15WWf5ldt2ltCb6m1dsg79rxV7XtDWw7t7dbudYgOHK1rLX236Th5kXMD+wsvkGIU29jzVdTNOx3WsxrywgO0vcZeSz7dZ4ytuViFobraLZ59RhbqNr2teY2R5jfLduW501totdOoo1M5Jpcc2Nq3zUM9NNCySkh3f7xrnBzi0NJAHK11sp14qMoyW8JnbHdl6+d1DOKinFTS+UFzix2RxlDGize4NPHtSFWnFSjZ2diNLm22J2WNC2Z0ku+qJ37yWS1gTrlaB2C59Z4cFrrVe0skrJEt3NxjPmH+HtCqdq+DqdDfhO+iQ5fOz0AQBATSiIkhbmAILQCDqDpYghfSsDU7TDwlzSPO1lkqtLmQLavosilvJSEQv4mM+bce7mw+sdy6bHfhtqSh7NTVc+P+yp8Xwmalk3c8bo3cr8HDtaeDh4KC7pVYVY5oO6MJDYEAQBABxtzPAdqAmeznRvV1NnSDyeM85AcxHdHx9dkscFfaNKnpH2n5bviWzsxsfTUI/dMzSc5H6uPgfijuCyKTEYupXftPTlwJAhyhAEAQBAEAQBAEAQBAEAQBAEAQGFjPmH+HtCr9q+DqdDownfRIcvnZ6AIAgJVs5JeG3ySR7favdbAqZ8IlybX3+5SY+Nqt+ZspX5WkngAT6lb1JqEHN7krnHFZmkiGTVLZWGOojbNGfivGovzaeS8VhNu16Uv1Paj810f2L2WGSeam8r8iPVfRfTz3dSVDo/8ApyDPbwNw4DxuvWYXG0MVG9N+nEj8/Vo6VY380ambolrB7mSF3pcPxC67GxbVovemdoOiOrPupYW/aPsSxD2tSW5M3dF0SQRgvqapzmtFzlDY2gDjmc4k279EUbnNU2tN+5FLrqaHG9vKDDwYsLp45JeG/dq1vHUOPWkPpA8eCsKOBb1np9TiqVqtX32WH0Y4nLU4ZDNM8vkeZS5xt/iPAFhwAAA9C58TBQqOKOeSsyVLQYhAEAQBAEAQGpoNo6eYVBY+/kznsmuCMpYCXeI0OvctkqUo2vxJsdYNpqZ9H5aJLQZS7M4EaA24HW9+SOlJTyW1FjE2Y22pK97mQPdnaMxa9paS0/GAPEf6rKpQnTV5BqxiRdJOHmfcmYtdndHd7HNbnBsRnItxWTwtS2axOVmftHthS0L2MqHODpAXNDWOfcA2PuR3rCnQnUV4kJXO1PtbTPdTMDnZqoPMILHDMGe6vcdX0o6Mkm+W8WMuqxuGOpipXOIllDnMFjYhvG54BYqnJxcuCIMKPbGkcyqeJDakJbP1TdpBI0HMdU6jsKy7Cd0rb9xOVnbGNrqWlpo6mV5EcuXdgNJc/MLgBo14JCjOcnFcBY9tmtpaevjdJTvzBpyuBBa5p7HNOoUVKUqbtINWMrGfMP8AD2hVe1fB1OhvwnfRIcvnZ6AIAgN9stJ7tvgfxB9i9V+GqneQ6Mq9pR92RsMclywO79PWrbbNXs8JPz0+Jy4OGaqvLUiK+fl8cseWm4NiOYWcJyhJSi7NENKSszeUGPnhKL/OHtC9LgfxA17GIX+S+6/Yra+AW+n8DD222+p8NYM95JXtzRxt0zDgCXWs1t+ep04L2WGouus0d3MrcjvZlC7X7dVeIm0r8sV9ImXDB2X5vPefuVxRw8KW7fzNigkRlbzM+mOhz4Gp/wCb+q9UeM75nPPeTVcxiEAQBAEAQBAfP2GYo6CLF3k2FY2V8fe4VMsRAt/3D6lbSipOC/t/YzRk1gcNmWU7jYtrDBJrppK7nyHD1KFric3lcb2TfG4hHtFQFgDc1PKwgD4rb2H3j1LlhrQlfmY8CKwUjZMBxbOL5Kupe3ucCyxC3uTVanbkiWZ2N4y6KtweoMUszvJXkshaXvcS1tyGjj2lYwheE43S14g2uOVm+xjBZcj487ap2SRuV7bsbo5vI9ywhHLSqLoQv58jL2k/5gw7/tVHsWFPuJegRXEkhjkxbXq1L66DuEkRbKz0kOk+yV271DyszO+4lcvXxDAGOF2tge8D527br6MgPoXOtKdVmNt5LNjMdoKqeodRsLZXZHzl0bmF3ENJzcefrXPVp1IxWfdwI1JBjPmH+HtCqNq+DqdDfhO+iQ5fOz0AQBAbPZ2S0wHaCPb7Fd7Aq5MWo8019zjx0b0r8jM2pm9wzxcfwHtVh+Ja2kKXV/Zfc59nQ96XoaBeULQIAgK86d/fVL9Wb+d6+xbF8LH0+hQP35dSs1bkhAfTHQ58DU/839V6o8Z3zOee8mq5jEIAgCAIAgCApKi2KqXwYRnhe0snmNQCNRG6ZsoL+wdQj+JWcq8FKpZ71p8LGba4GwqNkambDcRgETmyCumnpw7TeMuC3KTobjMsFWjGpCV+FmQnY22AsqcQxWKtnpJKWOnhMYEosXyuvmyg6loudfBa6mWnTcE73YehG4cOxE0tZh8dFIPKaqZ5nkIbG2JzhrrqT1eXIrc5Us0ZuW5bvMaEi2nopqWvw6WGlmqY6eB8bt0Bfg1o46DhdaabjKEk3a7IOm1M9S+swyuZQ1DhG2oMkQAzsLg1rQ7WwPP0KaSioTg5LWwRmSxz1OK4dVGlliY2KoEgeNYyTZocRoL2usVljTlG/IEdrtkqiWgxRu5eJDWyTwC2sjeF2doLS4elblWipwd9LWZlezNrj2EVMTMKrYYHSvpGZZYW+7LHsaDYcyLO07SFrpzi88G7X4kGz6PaCZ1VXV88D6fyl0Yjjk92GMaQS4cr3GncVhiJRUY0072DeliW4z5h/h7QqXavg6nQ3YTvokOXzs9AcgXWSi3uIbscLEk96CTLKx3Y4eq+q68DV7LEwn5r4cfkaq8c1OS8jJx6XNO7us3+vWuzblXtMZJctDTgoZaK89TXqoOsIAgK86d/fVL9Wb+d6+xbF8LH0+hQP35dSs1bkhAfTHQ58DU/839V6o8Z3zOee8mq5jEIAgCAIAgCAIAgCAIAgCAIAgCAIDCxnzD/AA9oVftXwdTodGE76JDl87PQGXhcWaTL2tcPuNlYbMpdrWyc0/oc+Jllhm5NGIq86AFKdncHaR5cSTxJuVlUqSqTc5b3qRGKirI6rAkIAgK86d/fVL9Wb+d6+xbF8LH0+hQP35dSs1bkhAfTHQ58DU/839V6o8Z3zOee8mq5jEIAgCAIAgCA6xyB3Ag8tDfVAC8XtcX42vrbwQHAlbcjMLjjqNPHsSwON83LmzDLxzXFrePBTZg6U9XHI3OyRj2/Ka4EacdQbI4taMHfftsDmFjoDcansHalmDs6QAgEgE8Lnj4dqgHWoqGxtLnuaxo4ucQAPEnRSk3ogcMqGObnDmlvHMCCLePBLO9gIqhjtGua7wIP4I00DHxnzD/D2hV21fB1Oh0YTvokOXzs9AbDAPPt9P4K32H4yPqcmN7lmPiMWWV47z9+q5NoUuyxM4ef11N1CWanFmOuM2hAALqUm9EQ3YKCQgK86d/fVL9Wb+d6+xbF8LH0+hQP35dSs1bkhAfTHQ58DU/839V6o8Z3zOee8mq5jEIAgNVtDtFTUMe8qJWsGthxc+3JreLlsp0pVHaKJSuR3YLbv9pz1AbFu4ogzJc3e4kuuXcgNBoPX2bq+H7KKu9WS42JuuUxCAgfQ6P7nP8AWqj8wXVi/fXREs0eN4o4bSRS3/dwugo3fSqGTPA9bR9oLbCH/jtcXd/Anga2asMWP4kPiTRmA/TdTufH+m4LPKnQh5a/My0sjGDs+B4TSXIZU1TI5LaEx5zmHrIPoU7q05ckY9CZHZmkpGYi+llAElNK11OxzS1pYx13EXJvy5WuVzdrOeVSXHeQR6q+Cdn/AK5Rf51uXe1ejMJcDJ6WcQc3EKSRp6tEGVEgHyZJmMIPZ1WH7SjCxThJP+rQ2RRsdvoG1eL4dRy9aDLLM9t9HkCzb27LH0OPasKDcKU5rfuC3HlimBU9JhGJtpqjeRyNMgiDmubDfk22uvefijTjeY1JTqwzLX6hbzbdGdJh7YWOpNzv9zGJt24FwuATnAOnWH3LXiHUv7d7ENWJVjPmH+HtCptq+DqdDfhO+iQ5fOz0BsMA8+30/grfYfjI+pyY3uWeu0kVpr/KAPq0W/8AENLLiVLmjDZ8r0rcjVKhO4IDNw6G7ZXfJYfWVZ4Cjmp1p/2xfzOavOzhHmzCVYdIQFedO/vql+rN/O9fYti+Fj6fQoH78upWatyQgPpjoc+Bqf8Am/qvVHjO+Zzz3k1XMYnlVVLImOfI9rGNF3OeQ0AdpJ0ClJt2QKk206ZWsvFh7Q88DM8dUfQZ8bxOncVYUcC3rU+BsjDmU5ieIy1EhlmkdJIeLnG58O4dwVlGCirRRtSSLY/4d/d1f0Yvxcq/aG6JqqF1qsNYQFYdE20FNHHJTPmY2d9VPljN8zru0tp3H1LtxVOTaklpZGTIdXuq56Gsro44jA6rNS2UudvG7l2SOzLWLQBxvzK6I5IzjB77W8tSNDY1kZqarGJIvdNZR1UfDjG0PH3Ej0rFPLGmn5oz5Hk4GPBMJqrEtpqpj3ka2jzm59bQPSpWtaceaI46G0oYIKnE8RloGtdH5HKHOjBs+eUOJ/iJv6lrk5RpxU+fyI4GtpcbhqKPA6WF+eeKqp3SMAN2NjLsxPdY38AVm6cozqSe5pkOLMjaCOprKjGHwRxSRNY2ne57iC0RNL3bsAdZwI525KIZIRpqV77yT3qsXa2fBcQlNoHwPglebkMdlt1iOBJJ9R7FCg3GpTW+9wYOH0sPkePTUrctK4RxwkAhpyB2fLfldwPpWTbzUoy3k7rE96Nq2gdAxlKYt+IYzMIxZ2gAOY211K5cRGon7W4xZJ8Z8w/w9oVNtXwdTob8J30SHL52egNhgHn2+n8Fb7D8ZH1OTG9yzZ7URXYx3YSPX/4Vz+JKV6UKnJ2+P/Dj2dK0nEji8eW4QG9w+G1HI75QPqAsPavUYGjk2XVm/wCq/wAFp+5WV53xMY8jRLy5ZhAV507++qX6s38719i2L4WPp9Cgfvy6lZq3JCA+mOhz4Gp/5v6r1SYzvmc8955badJ9LQ5o2EVE4uMjCMrT8940HgLlKOEnU1eiCi2UVtTthVYg69RJ1Rq2Nl2sb4Nvqe83KtaVCFP3UblFI0K3GQQFxf8ADv7ur+jF+LlW7Q3RNNQmOP4lWQyzbmV8m7kpcrHMjIe2QudIy7YweDcoN9L63VYayK4ttriZmeYSGxE5o2uhuQxwBbe4vexCAtlmGQh2YQxh3G4Y29/GynM+YPRtHGGbsRsDPkhoy/ZtZLveBFRRtvljY24sbNAuOw2Go7kuwctpWBm7DGhnDKGjLb6PBLveDiko44m5Y42sHGzGhov26I23vB0hw2FjzI2KNrzxcGtBN+OoF1Lk2rXB6x0zGhwaxoDiS6wAzE8Se0lRdg83UERj3ZiZu/kZW5fs2smZ3uDsyjjEe7EbAzhkDRl+zwS7vcHFNQxRm8cbGE6Eta1tx2aBG294PSeIPaWu1B4rVWpRqwcJ7mZQm4SUlvI7X4E5usfWHZz/AN15DG7AqUlmoe0uXH/ZbUcfGWk9H8jwwIWqG37/AMFzbFTWNin5m3GO9Fm/xqLNA/uF/UvVbXpdpg5rlr8CrwkstZEPXz0vwgJbPDkpC3sZ99tV76vR7HZsocolFCefEqXmRJeBL0ICvOnf31S/Vm/nevsWxfCx9PoUD9+XUrNW5IQEjbttVtoWUUb91CwOByXDn5nOcczr8NbWFlo/Lwc3N7zDKr3I2t5kcoSEBM9jOjeqr7PLTBB/iSA9Yf8ATbxd48O9ctbFQp6b2a5TsXzsfsfTYbGWQAlzrZ5Hm7nkdvIDuAVVWryqu8jU22SFaSAgCAIAgCAIAgCAIAgCAIAgPJ1M0vD7DMOf9cVolhqTqKq17S4maqSUct9DvIzM0g8CCPWtlSCnFxfHQxi8rTRBHtsSDxGi+YTi4ScXvR6ZO6ujIwyHPMxveCfAaldezqPbYqEPO/otTViJ5KUmSvFfMyfRK9ztPwlToykw3ex6kLXzk9CEBXnTv76pfqzfzvX2LYvhY+n0KB+/LqVmrckIAgCA22zmzVTXSbuniL/lO4MZ3ufwHhx7AtdSrCmryZi5JF47F9E1NSWlqLVEwsRcfu2EfJb8Y959QVVWxkp6R0RqlNssUBcZgcoAgCAIAgCAIAgCAIAgCAIAgCAIAgNbXYMyS5HVd2jn4hU+N2LQxDcl7Mua49UddHGTp6PVGPg+FuilJdawGhHO65NlbKqYXESlU3W0ZuxWKjVppRNhivmZPolWu0/CVOjOXDd7HqQtfOT0IQFedO/vql+rN/O9fYti+Fj6fQoH78upWatyQgPWlpXyvDI2Oe92gawFxJ7gNSobSV2Q3YtzYzoZLssuIOLRodww6nue8cPBvrVdWx3Cn8TVKfIuPD6COCMRwxtjY3g1osFWyk5O7NZkqAEAQBAEAQBAEAQBAEAQBAEAQBAEAQBAEAQHhXRF0T2jiQQFy42lKrh5wjvaNtGSjUUmQuaFzDZwIPevnVahUoyy1E0/M9DCcZq8Xc6LUZFedO/vql+rN/O9fYti+Fj6fQoH78upWatySebF9F1VW2klBp4D8Z467x8xh5d508VyVsXCnotWa3NcC89ltkaXD2ZaeOzj7qR2r3+LvYLDuVVVrTqO8jU22b5aiAgCAIAgCAIAgCAIAgCAIAgCAIAgCAIAgCAIAgCA8ammbILOAI/rgVoxGGpV45akbo2U6sqbvFkexHAywFzDmaOR4j/VeSx+wp0U6lJ3iue9FrQxym8s9GV70n7Nz1+I0kMABPkzS4uIAa3O/U8z4C699sqrGnhIuXl9Cum7Sl1JZsX0W0tFaST+8T/KeOqw/MZ7Tc+Cmti51NFojS5Nk9XIYhAEAQBAEAQBA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590800"/>
            <a:ext cx="5215465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8 Flecha izquierda"/>
          <p:cNvSpPr/>
          <p:nvPr/>
        </p:nvSpPr>
        <p:spPr>
          <a:xfrm>
            <a:off x="5410200" y="2924145"/>
            <a:ext cx="730828" cy="40011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6400800" y="2924145"/>
            <a:ext cx="2492882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 smtClean="0"/>
              <a:t>Nombre de la Clase</a:t>
            </a:r>
            <a:endParaRPr lang="es-ES" sz="2000" dirty="0"/>
          </a:p>
        </p:txBody>
      </p:sp>
      <p:sp>
        <p:nvSpPr>
          <p:cNvPr id="11" name="10 Flecha izquierda"/>
          <p:cNvSpPr/>
          <p:nvPr/>
        </p:nvSpPr>
        <p:spPr>
          <a:xfrm>
            <a:off x="5410200" y="3686145"/>
            <a:ext cx="730828" cy="40011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Flecha izquierda"/>
          <p:cNvSpPr/>
          <p:nvPr/>
        </p:nvSpPr>
        <p:spPr>
          <a:xfrm>
            <a:off x="5410200" y="4572000"/>
            <a:ext cx="730828" cy="40011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Rectángulo"/>
          <p:cNvSpPr/>
          <p:nvPr/>
        </p:nvSpPr>
        <p:spPr>
          <a:xfrm>
            <a:off x="6400800" y="3686145"/>
            <a:ext cx="2492882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 smtClean="0"/>
              <a:t>Atributos / Datos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6400800" y="4572000"/>
            <a:ext cx="2492882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 smtClean="0"/>
              <a:t>Métodos / Acciones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011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La OOP es un </a:t>
            </a:r>
            <a:r>
              <a:rPr lang="es-MX" sz="2400" b="1" dirty="0" smtClean="0">
                <a:solidFill>
                  <a:schemeClr val="accent4">
                    <a:lumMod val="75000"/>
                  </a:schemeClr>
                </a:solidFill>
              </a:rPr>
              <a:t>paradigma</a:t>
            </a:r>
            <a:r>
              <a:rPr lang="es-MX" sz="2400" dirty="0" smtClean="0"/>
              <a:t> (modo de hacer las cosas) de </a:t>
            </a:r>
            <a:r>
              <a:rPr lang="es-MX" sz="2400" b="1" dirty="0" smtClean="0">
                <a:solidFill>
                  <a:schemeClr val="accent4">
                    <a:lumMod val="75000"/>
                  </a:schemeClr>
                </a:solidFill>
              </a:rPr>
              <a:t>desarrollo de software</a:t>
            </a:r>
            <a:r>
              <a:rPr lang="es-MX" sz="2400" dirty="0" smtClean="0"/>
              <a:t> (programación) en donde la estructura del software esta basada en la </a:t>
            </a:r>
            <a:r>
              <a:rPr lang="es-MX" sz="2400" b="1" dirty="0" smtClean="0">
                <a:solidFill>
                  <a:schemeClr val="accent4">
                    <a:lumMod val="75000"/>
                  </a:schemeClr>
                </a:solidFill>
              </a:rPr>
              <a:t>interacción entre clases y objetos </a:t>
            </a:r>
            <a:r>
              <a:rPr lang="es-MX" sz="2400" dirty="0" smtClean="0"/>
              <a:t>con la finalidad de realizar una tarea o resolver alguna problemática.</a:t>
            </a:r>
            <a:endParaRPr lang="en-U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de la OOP</a:t>
            </a:r>
            <a:endParaRPr lang="en-US" dirty="0"/>
          </a:p>
        </p:txBody>
      </p:sp>
      <p:pic>
        <p:nvPicPr>
          <p:cNvPr id="2050" name="Picture 2" descr="https://encrypted-tbn3.gstatic.com/images?q=tbn:ANd9GcSLJsO5UK9msQe-pprvIff9Feh9vuSC1pleMebIzm_xjwzzmftW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0"/>
            <a:ext cx="2590800" cy="2590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La forma en que </a:t>
            </a:r>
            <a:r>
              <a:rPr lang="es-MX" sz="2400" b="1" dirty="0" smtClean="0">
                <a:solidFill>
                  <a:schemeClr val="accent4">
                    <a:lumMod val="75000"/>
                  </a:schemeClr>
                </a:solidFill>
              </a:rPr>
              <a:t>interactúan</a:t>
            </a:r>
            <a:r>
              <a:rPr lang="es-MX" sz="2400" dirty="0" smtClean="0"/>
              <a:t> estos objetos y clases es por medio de </a:t>
            </a:r>
            <a:r>
              <a:rPr lang="es-MX" sz="2400" b="1" dirty="0" smtClean="0">
                <a:solidFill>
                  <a:schemeClr val="accent4">
                    <a:lumMod val="75000"/>
                  </a:schemeClr>
                </a:solidFill>
              </a:rPr>
              <a:t>mensajes</a:t>
            </a:r>
            <a:r>
              <a:rPr lang="es-MX" sz="2400" dirty="0" smtClean="0"/>
              <a:t> (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</a:rPr>
              <a:t>órdenes</a:t>
            </a:r>
            <a:r>
              <a:rPr lang="es-MX" sz="2400" dirty="0" smtClean="0"/>
              <a:t>) pasados de atrás hacia adelante y viceversa.</a:t>
            </a:r>
          </a:p>
          <a:p>
            <a:pPr algn="just"/>
            <a:r>
              <a:rPr lang="es-MX" sz="2400" dirty="0" smtClean="0"/>
              <a:t>En respuesta a un mensaje, un objeto realiza una </a:t>
            </a:r>
            <a:r>
              <a:rPr lang="es-MX" sz="2400" b="1" dirty="0" smtClean="0">
                <a:solidFill>
                  <a:schemeClr val="accent4">
                    <a:lumMod val="75000"/>
                  </a:schemeClr>
                </a:solidFill>
              </a:rPr>
              <a:t>acción</a:t>
            </a:r>
            <a:r>
              <a:rPr lang="es-MX" sz="2400" dirty="0" smtClean="0"/>
              <a:t>.</a:t>
            </a:r>
            <a:endParaRPr lang="en-U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de la OOP</a:t>
            </a:r>
            <a:endParaRPr lang="en-US" dirty="0"/>
          </a:p>
        </p:txBody>
      </p:sp>
      <p:pic>
        <p:nvPicPr>
          <p:cNvPr id="1026" name="Picture 2" descr="http://iandunn.name/content/presentations/wp-oop-mvc/images/object-inte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4191000" cy="2766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43546" y="1752600"/>
            <a:ext cx="8407893" cy="4407408"/>
          </a:xfrm>
        </p:spPr>
        <p:txBody>
          <a:bodyPr>
            <a:normAutofit/>
          </a:bodyPr>
          <a:lstStyle/>
          <a:p>
            <a:endParaRPr lang="es-MX" sz="2400" b="1" dirty="0" smtClean="0"/>
          </a:p>
          <a:p>
            <a:endParaRPr lang="en-US" sz="2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Principios Básicos de Orientación a Objetos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05000" y="2057400"/>
            <a:ext cx="5257800" cy="914400"/>
          </a:xfrm>
          <a:prstGeom prst="rect">
            <a:avLst/>
          </a:prstGeom>
          <a:solidFill>
            <a:srgbClr val="1FCBED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s-ES" sz="3200" dirty="0"/>
              <a:t>Orientación a Objetos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828800" y="3200400"/>
            <a:ext cx="914400" cy="3124200"/>
          </a:xfrm>
          <a:prstGeom prst="rect">
            <a:avLst/>
          </a:prstGeom>
          <a:solidFill>
            <a:srgbClr val="1FCBE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es-MX" sz="280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 rot="-5400000">
            <a:off x="1212057" y="4317712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3200" dirty="0"/>
              <a:t>Abstracción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019800" y="3200400"/>
            <a:ext cx="914400" cy="3124200"/>
          </a:xfrm>
          <a:prstGeom prst="rect">
            <a:avLst/>
          </a:prstGeom>
          <a:solidFill>
            <a:srgbClr val="1FCBE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es-MX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 rot="-5400000">
            <a:off x="5326857" y="4165313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3200"/>
              <a:t>Jerarquía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953000" y="3200400"/>
            <a:ext cx="914400" cy="3124200"/>
          </a:xfrm>
          <a:prstGeom prst="rect">
            <a:avLst/>
          </a:prstGeom>
          <a:solidFill>
            <a:srgbClr val="1FCBE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es-MX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 rot="-5400000">
            <a:off x="4147853" y="4281708"/>
            <a:ext cx="2434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3200" dirty="0"/>
              <a:t>Modularidad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886200" y="3200400"/>
            <a:ext cx="914400" cy="3124200"/>
          </a:xfrm>
          <a:prstGeom prst="rect">
            <a:avLst/>
          </a:prstGeom>
          <a:solidFill>
            <a:srgbClr val="1FCBE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es-MX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 rot="-5400000">
            <a:off x="3098512" y="4475792"/>
            <a:ext cx="25062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3200" dirty="0"/>
              <a:t>Polimorfismo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895600" y="3200400"/>
            <a:ext cx="914400" cy="3124200"/>
          </a:xfrm>
          <a:prstGeom prst="rect">
            <a:avLst/>
          </a:prstGeom>
          <a:solidFill>
            <a:srgbClr val="1FCBE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endParaRPr lang="es-MX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 rot="-5400000">
            <a:off x="1953291" y="4432757"/>
            <a:ext cx="27363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3200" dirty="0"/>
              <a:t>Encapsulación</a:t>
            </a:r>
          </a:p>
        </p:txBody>
      </p:sp>
    </p:spTree>
    <p:extLst>
      <p:ext uri="{BB962C8B-B14F-4D97-AF65-F5344CB8AC3E}">
        <p14:creationId xmlns:p14="http://schemas.microsoft.com/office/powerpoint/2010/main" val="41437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1" dirty="0" smtClean="0"/>
              <a:t>Abstracción</a:t>
            </a:r>
            <a:endParaRPr lang="es-MX" sz="2400" b="1" dirty="0"/>
          </a:p>
          <a:p>
            <a:pPr marL="45720" indent="0">
              <a:buNone/>
            </a:pPr>
            <a:r>
              <a:rPr lang="es-MX" sz="2400" dirty="0"/>
              <a:t>Es el proceso de capturar los detalles fundamentales de un objeto mientras se suprimen o ignoran otros detalles.</a:t>
            </a:r>
          </a:p>
          <a:p>
            <a:endParaRPr lang="es-MX" sz="2200" dirty="0" smtClean="0"/>
          </a:p>
          <a:p>
            <a:endParaRPr lang="en-US" sz="2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</a:t>
            </a:r>
            <a:r>
              <a:rPr lang="es-MX" dirty="0" err="1" smtClean="0"/>
              <a:t>poo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7" y="3505200"/>
            <a:ext cx="85248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828800"/>
          </a:xfrm>
        </p:spPr>
        <p:txBody>
          <a:bodyPr>
            <a:normAutofit/>
          </a:bodyPr>
          <a:lstStyle/>
          <a:p>
            <a:r>
              <a:rPr lang="es-ES" sz="2400" b="1" dirty="0"/>
              <a:t>Encapsulación</a:t>
            </a:r>
            <a:endParaRPr lang="es-MX" sz="2400" b="1" dirty="0"/>
          </a:p>
          <a:p>
            <a:pPr marL="45720" indent="0">
              <a:buNone/>
            </a:pPr>
            <a:r>
              <a:rPr lang="es-ES" sz="2400" dirty="0"/>
              <a:t>Es la capacidad de esconder los detalles de como funciona un objeto (la implementación), detrás de una interface</a:t>
            </a:r>
          </a:p>
          <a:p>
            <a:endParaRPr lang="es-MX" sz="2200" dirty="0" smtClean="0"/>
          </a:p>
          <a:p>
            <a:endParaRPr lang="en-US" sz="2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</a:t>
            </a:r>
            <a:r>
              <a:rPr lang="es-MX" dirty="0" err="1" smtClean="0"/>
              <a:t>poo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807" r="9304" b="6142"/>
          <a:stretch/>
        </p:blipFill>
        <p:spPr bwMode="auto">
          <a:xfrm>
            <a:off x="305196" y="3538365"/>
            <a:ext cx="4343004" cy="286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 rot="20889585">
            <a:off x="5389708" y="4420031"/>
            <a:ext cx="1308845" cy="624473"/>
            <a:chOff x="2848" y="1784"/>
            <a:chExt cx="1408" cy="704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848" y="1968"/>
              <a:ext cx="544" cy="520"/>
            </a:xfrm>
            <a:prstGeom prst="ellipse">
              <a:avLst/>
            </a:prstGeom>
            <a:solidFill>
              <a:srgbClr val="FFCC00"/>
            </a:solidFill>
            <a:ln w="952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376" y="1784"/>
              <a:ext cx="880" cy="33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483228" y="2951074"/>
            <a:ext cx="1508371" cy="1359974"/>
            <a:chOff x="2242" y="1080"/>
            <a:chExt cx="1245" cy="1217"/>
          </a:xfrm>
        </p:grpSpPr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282" y="1130"/>
              <a:ext cx="1153" cy="1140"/>
            </a:xfrm>
            <a:custGeom>
              <a:avLst/>
              <a:gdLst>
                <a:gd name="T0" fmla="*/ 21 w 2306"/>
                <a:gd name="T1" fmla="*/ 139 h 2281"/>
                <a:gd name="T2" fmla="*/ 16 w 2306"/>
                <a:gd name="T3" fmla="*/ 125 h 2281"/>
                <a:gd name="T4" fmla="*/ 0 w 2306"/>
                <a:gd name="T5" fmla="*/ 43 h 2281"/>
                <a:gd name="T6" fmla="*/ 1 w 2306"/>
                <a:gd name="T7" fmla="*/ 33 h 2281"/>
                <a:gd name="T8" fmla="*/ 6 w 2306"/>
                <a:gd name="T9" fmla="*/ 29 h 2281"/>
                <a:gd name="T10" fmla="*/ 21 w 2306"/>
                <a:gd name="T11" fmla="*/ 23 h 2281"/>
                <a:gd name="T12" fmla="*/ 43 w 2306"/>
                <a:gd name="T13" fmla="*/ 17 h 2281"/>
                <a:gd name="T14" fmla="*/ 90 w 2306"/>
                <a:gd name="T15" fmla="*/ 5 h 2281"/>
                <a:gd name="T16" fmla="*/ 116 w 2306"/>
                <a:gd name="T17" fmla="*/ 0 h 2281"/>
                <a:gd name="T18" fmla="*/ 127 w 2306"/>
                <a:gd name="T19" fmla="*/ 0 h 2281"/>
                <a:gd name="T20" fmla="*/ 130 w 2306"/>
                <a:gd name="T21" fmla="*/ 0 h 2281"/>
                <a:gd name="T22" fmla="*/ 130 w 2306"/>
                <a:gd name="T23" fmla="*/ 15 h 2281"/>
                <a:gd name="T24" fmla="*/ 127 w 2306"/>
                <a:gd name="T25" fmla="*/ 37 h 2281"/>
                <a:gd name="T26" fmla="*/ 128 w 2306"/>
                <a:gd name="T27" fmla="*/ 68 h 2281"/>
                <a:gd name="T28" fmla="*/ 137 w 2306"/>
                <a:gd name="T29" fmla="*/ 6 h 2281"/>
                <a:gd name="T30" fmla="*/ 139 w 2306"/>
                <a:gd name="T31" fmla="*/ 6 h 2281"/>
                <a:gd name="T32" fmla="*/ 143 w 2306"/>
                <a:gd name="T33" fmla="*/ 13 h 2281"/>
                <a:gd name="T34" fmla="*/ 145 w 2306"/>
                <a:gd name="T35" fmla="*/ 23 h 2281"/>
                <a:gd name="T36" fmla="*/ 138 w 2306"/>
                <a:gd name="T37" fmla="*/ 74 h 2281"/>
                <a:gd name="T38" fmla="*/ 130 w 2306"/>
                <a:gd name="T39" fmla="*/ 138 h 2281"/>
                <a:gd name="T40" fmla="*/ 124 w 2306"/>
                <a:gd name="T41" fmla="*/ 141 h 2281"/>
                <a:gd name="T42" fmla="*/ 101 w 2306"/>
                <a:gd name="T43" fmla="*/ 142 h 2281"/>
                <a:gd name="T44" fmla="*/ 33 w 2306"/>
                <a:gd name="T45" fmla="*/ 141 h 2281"/>
                <a:gd name="T46" fmla="*/ 26 w 2306"/>
                <a:gd name="T47" fmla="*/ 140 h 2281"/>
                <a:gd name="T48" fmla="*/ 21 w 2306"/>
                <a:gd name="T49" fmla="*/ 139 h 2281"/>
                <a:gd name="T50" fmla="*/ 21 w 2306"/>
                <a:gd name="T51" fmla="*/ 139 h 2281"/>
                <a:gd name="T52" fmla="*/ 21 w 2306"/>
                <a:gd name="T53" fmla="*/ 139 h 22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306" h="2281">
                  <a:moveTo>
                    <a:pt x="333" y="2226"/>
                  </a:moveTo>
                  <a:lnTo>
                    <a:pt x="242" y="2006"/>
                  </a:lnTo>
                  <a:lnTo>
                    <a:pt x="0" y="689"/>
                  </a:lnTo>
                  <a:lnTo>
                    <a:pt x="8" y="536"/>
                  </a:lnTo>
                  <a:lnTo>
                    <a:pt x="92" y="468"/>
                  </a:lnTo>
                  <a:lnTo>
                    <a:pt x="325" y="369"/>
                  </a:lnTo>
                  <a:lnTo>
                    <a:pt x="688" y="280"/>
                  </a:lnTo>
                  <a:lnTo>
                    <a:pt x="1437" y="90"/>
                  </a:lnTo>
                  <a:lnTo>
                    <a:pt x="1844" y="0"/>
                  </a:lnTo>
                  <a:lnTo>
                    <a:pt x="2027" y="0"/>
                  </a:lnTo>
                  <a:lnTo>
                    <a:pt x="2065" y="14"/>
                  </a:lnTo>
                  <a:lnTo>
                    <a:pt x="2065" y="242"/>
                  </a:lnTo>
                  <a:lnTo>
                    <a:pt x="2027" y="597"/>
                  </a:lnTo>
                  <a:lnTo>
                    <a:pt x="2042" y="1097"/>
                  </a:lnTo>
                  <a:lnTo>
                    <a:pt x="2179" y="111"/>
                  </a:lnTo>
                  <a:lnTo>
                    <a:pt x="2223" y="97"/>
                  </a:lnTo>
                  <a:lnTo>
                    <a:pt x="2276" y="219"/>
                  </a:lnTo>
                  <a:lnTo>
                    <a:pt x="2306" y="377"/>
                  </a:lnTo>
                  <a:lnTo>
                    <a:pt x="2207" y="1188"/>
                  </a:lnTo>
                  <a:lnTo>
                    <a:pt x="2072" y="2209"/>
                  </a:lnTo>
                  <a:lnTo>
                    <a:pt x="1974" y="2259"/>
                  </a:lnTo>
                  <a:lnTo>
                    <a:pt x="1616" y="2281"/>
                  </a:lnTo>
                  <a:lnTo>
                    <a:pt x="514" y="2270"/>
                  </a:lnTo>
                  <a:lnTo>
                    <a:pt x="403" y="2245"/>
                  </a:lnTo>
                  <a:lnTo>
                    <a:pt x="333" y="2226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Freeform 10" descr="Bosque"/>
            <p:cNvSpPr>
              <a:spLocks/>
            </p:cNvSpPr>
            <p:nvPr/>
          </p:nvSpPr>
          <p:spPr bwMode="auto">
            <a:xfrm>
              <a:off x="2397" y="1238"/>
              <a:ext cx="861" cy="897"/>
            </a:xfrm>
            <a:custGeom>
              <a:avLst/>
              <a:gdLst>
                <a:gd name="T0" fmla="*/ 4 w 1604"/>
                <a:gd name="T1" fmla="*/ 90 h 1612"/>
                <a:gd name="T2" fmla="*/ 2 w 1604"/>
                <a:gd name="T3" fmla="*/ 72 h 1612"/>
                <a:gd name="T4" fmla="*/ 0 w 1604"/>
                <a:gd name="T5" fmla="*/ 56 h 1612"/>
                <a:gd name="T6" fmla="*/ 5 w 1604"/>
                <a:gd name="T7" fmla="*/ 28 h 1612"/>
                <a:gd name="T8" fmla="*/ 21 w 1604"/>
                <a:gd name="T9" fmla="*/ 21 h 1612"/>
                <a:gd name="T10" fmla="*/ 91 w 1604"/>
                <a:gd name="T11" fmla="*/ 0 h 1612"/>
                <a:gd name="T12" fmla="*/ 113 w 1604"/>
                <a:gd name="T13" fmla="*/ 1 h 1612"/>
                <a:gd name="T14" fmla="*/ 129 w 1604"/>
                <a:gd name="T15" fmla="*/ 13 h 1612"/>
                <a:gd name="T16" fmla="*/ 133 w 1604"/>
                <a:gd name="T17" fmla="*/ 40 h 1612"/>
                <a:gd name="T18" fmla="*/ 119 w 1604"/>
                <a:gd name="T19" fmla="*/ 141 h 1612"/>
                <a:gd name="T20" fmla="*/ 19 w 1604"/>
                <a:gd name="T21" fmla="*/ 155 h 1612"/>
                <a:gd name="T22" fmla="*/ 14 w 1604"/>
                <a:gd name="T23" fmla="*/ 146 h 1612"/>
                <a:gd name="T24" fmla="*/ 4 w 1604"/>
                <a:gd name="T25" fmla="*/ 90 h 1612"/>
                <a:gd name="T26" fmla="*/ 4 w 1604"/>
                <a:gd name="T27" fmla="*/ 90 h 1612"/>
                <a:gd name="T28" fmla="*/ 4 w 1604"/>
                <a:gd name="T29" fmla="*/ 90 h 16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04" h="1612">
                  <a:moveTo>
                    <a:pt x="45" y="935"/>
                  </a:moveTo>
                  <a:lnTo>
                    <a:pt x="21" y="751"/>
                  </a:lnTo>
                  <a:lnTo>
                    <a:pt x="0" y="582"/>
                  </a:lnTo>
                  <a:lnTo>
                    <a:pt x="64" y="295"/>
                  </a:lnTo>
                  <a:lnTo>
                    <a:pt x="252" y="222"/>
                  </a:lnTo>
                  <a:lnTo>
                    <a:pt x="1098" y="0"/>
                  </a:lnTo>
                  <a:lnTo>
                    <a:pt x="1357" y="6"/>
                  </a:lnTo>
                  <a:lnTo>
                    <a:pt x="1551" y="141"/>
                  </a:lnTo>
                  <a:lnTo>
                    <a:pt x="1604" y="410"/>
                  </a:lnTo>
                  <a:lnTo>
                    <a:pt x="1427" y="1465"/>
                  </a:lnTo>
                  <a:lnTo>
                    <a:pt x="233" y="1612"/>
                  </a:lnTo>
                  <a:lnTo>
                    <a:pt x="175" y="1519"/>
                  </a:lnTo>
                  <a:lnTo>
                    <a:pt x="45" y="93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433" y="2056"/>
              <a:ext cx="768" cy="163"/>
            </a:xfrm>
            <a:custGeom>
              <a:avLst/>
              <a:gdLst>
                <a:gd name="T0" fmla="*/ 4 w 2306"/>
                <a:gd name="T1" fmla="*/ 0 h 2281"/>
                <a:gd name="T2" fmla="*/ 3 w 2306"/>
                <a:gd name="T3" fmla="*/ 0 h 2281"/>
                <a:gd name="T4" fmla="*/ 0 w 2306"/>
                <a:gd name="T5" fmla="*/ 0 h 2281"/>
                <a:gd name="T6" fmla="*/ 0 w 2306"/>
                <a:gd name="T7" fmla="*/ 0 h 2281"/>
                <a:gd name="T8" fmla="*/ 1 w 2306"/>
                <a:gd name="T9" fmla="*/ 0 h 2281"/>
                <a:gd name="T10" fmla="*/ 4 w 2306"/>
                <a:gd name="T11" fmla="*/ 0 h 2281"/>
                <a:gd name="T12" fmla="*/ 8 w 2306"/>
                <a:gd name="T13" fmla="*/ 0 h 2281"/>
                <a:gd name="T14" fmla="*/ 18 w 2306"/>
                <a:gd name="T15" fmla="*/ 0 h 2281"/>
                <a:gd name="T16" fmla="*/ 23 w 2306"/>
                <a:gd name="T17" fmla="*/ 0 h 2281"/>
                <a:gd name="T18" fmla="*/ 25 w 2306"/>
                <a:gd name="T19" fmla="*/ 0 h 2281"/>
                <a:gd name="T20" fmla="*/ 25 w 2306"/>
                <a:gd name="T21" fmla="*/ 0 h 2281"/>
                <a:gd name="T22" fmla="*/ 25 w 2306"/>
                <a:gd name="T23" fmla="*/ 0 h 2281"/>
                <a:gd name="T24" fmla="*/ 25 w 2306"/>
                <a:gd name="T25" fmla="*/ 0 h 2281"/>
                <a:gd name="T26" fmla="*/ 25 w 2306"/>
                <a:gd name="T27" fmla="*/ 0 h 2281"/>
                <a:gd name="T28" fmla="*/ 27 w 2306"/>
                <a:gd name="T29" fmla="*/ 0 h 2281"/>
                <a:gd name="T30" fmla="*/ 27 w 2306"/>
                <a:gd name="T31" fmla="*/ 0 h 2281"/>
                <a:gd name="T32" fmla="*/ 28 w 2306"/>
                <a:gd name="T33" fmla="*/ 0 h 2281"/>
                <a:gd name="T34" fmla="*/ 28 w 2306"/>
                <a:gd name="T35" fmla="*/ 0 h 2281"/>
                <a:gd name="T36" fmla="*/ 27 w 2306"/>
                <a:gd name="T37" fmla="*/ 0 h 2281"/>
                <a:gd name="T38" fmla="*/ 26 w 2306"/>
                <a:gd name="T39" fmla="*/ 0 h 2281"/>
                <a:gd name="T40" fmla="*/ 24 w 2306"/>
                <a:gd name="T41" fmla="*/ 0 h 2281"/>
                <a:gd name="T42" fmla="*/ 20 w 2306"/>
                <a:gd name="T43" fmla="*/ 0 h 2281"/>
                <a:gd name="T44" fmla="*/ 6 w 2306"/>
                <a:gd name="T45" fmla="*/ 0 h 2281"/>
                <a:gd name="T46" fmla="*/ 5 w 2306"/>
                <a:gd name="T47" fmla="*/ 0 h 2281"/>
                <a:gd name="T48" fmla="*/ 4 w 2306"/>
                <a:gd name="T49" fmla="*/ 0 h 2281"/>
                <a:gd name="T50" fmla="*/ 4 w 2306"/>
                <a:gd name="T51" fmla="*/ 0 h 2281"/>
                <a:gd name="T52" fmla="*/ 4 w 2306"/>
                <a:gd name="T53" fmla="*/ 0 h 22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306" h="2281">
                  <a:moveTo>
                    <a:pt x="333" y="2226"/>
                  </a:moveTo>
                  <a:lnTo>
                    <a:pt x="242" y="2006"/>
                  </a:lnTo>
                  <a:lnTo>
                    <a:pt x="0" y="689"/>
                  </a:lnTo>
                  <a:lnTo>
                    <a:pt x="8" y="536"/>
                  </a:lnTo>
                  <a:lnTo>
                    <a:pt x="92" y="468"/>
                  </a:lnTo>
                  <a:lnTo>
                    <a:pt x="325" y="369"/>
                  </a:lnTo>
                  <a:lnTo>
                    <a:pt x="688" y="280"/>
                  </a:lnTo>
                  <a:lnTo>
                    <a:pt x="1437" y="90"/>
                  </a:lnTo>
                  <a:lnTo>
                    <a:pt x="1844" y="0"/>
                  </a:lnTo>
                  <a:lnTo>
                    <a:pt x="2027" y="0"/>
                  </a:lnTo>
                  <a:lnTo>
                    <a:pt x="2065" y="14"/>
                  </a:lnTo>
                  <a:lnTo>
                    <a:pt x="2065" y="242"/>
                  </a:lnTo>
                  <a:lnTo>
                    <a:pt x="2027" y="597"/>
                  </a:lnTo>
                  <a:lnTo>
                    <a:pt x="2042" y="1097"/>
                  </a:lnTo>
                  <a:lnTo>
                    <a:pt x="2179" y="111"/>
                  </a:lnTo>
                  <a:lnTo>
                    <a:pt x="2223" y="97"/>
                  </a:lnTo>
                  <a:lnTo>
                    <a:pt x="2276" y="219"/>
                  </a:lnTo>
                  <a:lnTo>
                    <a:pt x="2306" y="377"/>
                  </a:lnTo>
                  <a:lnTo>
                    <a:pt x="2207" y="1188"/>
                  </a:lnTo>
                  <a:lnTo>
                    <a:pt x="2072" y="2209"/>
                  </a:lnTo>
                  <a:lnTo>
                    <a:pt x="1974" y="2259"/>
                  </a:lnTo>
                  <a:lnTo>
                    <a:pt x="1616" y="2281"/>
                  </a:lnTo>
                  <a:lnTo>
                    <a:pt x="514" y="2270"/>
                  </a:lnTo>
                  <a:lnTo>
                    <a:pt x="403" y="2245"/>
                  </a:lnTo>
                  <a:lnTo>
                    <a:pt x="333" y="2226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84" y="1418"/>
              <a:ext cx="291" cy="255"/>
            </a:xfrm>
            <a:custGeom>
              <a:avLst/>
              <a:gdLst>
                <a:gd name="T0" fmla="*/ 25 w 582"/>
                <a:gd name="T1" fmla="*/ 1 h 512"/>
                <a:gd name="T2" fmla="*/ 15 w 582"/>
                <a:gd name="T3" fmla="*/ 3 h 512"/>
                <a:gd name="T4" fmla="*/ 7 w 582"/>
                <a:gd name="T5" fmla="*/ 8 h 512"/>
                <a:gd name="T6" fmla="*/ 3 w 582"/>
                <a:gd name="T7" fmla="*/ 13 h 512"/>
                <a:gd name="T8" fmla="*/ 0 w 582"/>
                <a:gd name="T9" fmla="*/ 19 h 512"/>
                <a:gd name="T10" fmla="*/ 4 w 582"/>
                <a:gd name="T11" fmla="*/ 31 h 512"/>
                <a:gd name="T12" fmla="*/ 11 w 582"/>
                <a:gd name="T13" fmla="*/ 19 h 512"/>
                <a:gd name="T14" fmla="*/ 21 w 582"/>
                <a:gd name="T15" fmla="*/ 8 h 512"/>
                <a:gd name="T16" fmla="*/ 37 w 582"/>
                <a:gd name="T17" fmla="*/ 0 h 512"/>
                <a:gd name="T18" fmla="*/ 25 w 582"/>
                <a:gd name="T19" fmla="*/ 1 h 512"/>
                <a:gd name="T20" fmla="*/ 25 w 582"/>
                <a:gd name="T21" fmla="*/ 1 h 512"/>
                <a:gd name="T22" fmla="*/ 25 w 582"/>
                <a:gd name="T23" fmla="*/ 1 h 5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2" h="512">
                  <a:moveTo>
                    <a:pt x="399" y="18"/>
                  </a:moveTo>
                  <a:lnTo>
                    <a:pt x="240" y="59"/>
                  </a:lnTo>
                  <a:lnTo>
                    <a:pt x="99" y="130"/>
                  </a:lnTo>
                  <a:lnTo>
                    <a:pt x="34" y="219"/>
                  </a:lnTo>
                  <a:lnTo>
                    <a:pt x="0" y="318"/>
                  </a:lnTo>
                  <a:lnTo>
                    <a:pt x="52" y="512"/>
                  </a:lnTo>
                  <a:lnTo>
                    <a:pt x="164" y="312"/>
                  </a:lnTo>
                  <a:lnTo>
                    <a:pt x="323" y="130"/>
                  </a:lnTo>
                  <a:lnTo>
                    <a:pt x="582" y="0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DB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931" y="1732"/>
              <a:ext cx="182" cy="242"/>
            </a:xfrm>
            <a:custGeom>
              <a:avLst/>
              <a:gdLst>
                <a:gd name="T0" fmla="*/ 17 w 365"/>
                <a:gd name="T1" fmla="*/ 4 h 482"/>
                <a:gd name="T2" fmla="*/ 12 w 365"/>
                <a:gd name="T3" fmla="*/ 16 h 482"/>
                <a:gd name="T4" fmla="*/ 0 w 365"/>
                <a:gd name="T5" fmla="*/ 29 h 482"/>
                <a:gd name="T6" fmla="*/ 9 w 365"/>
                <a:gd name="T7" fmla="*/ 31 h 482"/>
                <a:gd name="T8" fmla="*/ 17 w 365"/>
                <a:gd name="T9" fmla="*/ 27 h 482"/>
                <a:gd name="T10" fmla="*/ 20 w 365"/>
                <a:gd name="T11" fmla="*/ 17 h 482"/>
                <a:gd name="T12" fmla="*/ 22 w 365"/>
                <a:gd name="T13" fmla="*/ 0 h 482"/>
                <a:gd name="T14" fmla="*/ 17 w 365"/>
                <a:gd name="T15" fmla="*/ 4 h 482"/>
                <a:gd name="T16" fmla="*/ 17 w 365"/>
                <a:gd name="T17" fmla="*/ 4 h 482"/>
                <a:gd name="T18" fmla="*/ 17 w 365"/>
                <a:gd name="T19" fmla="*/ 4 h 4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5" h="482">
                  <a:moveTo>
                    <a:pt x="281" y="64"/>
                  </a:moveTo>
                  <a:lnTo>
                    <a:pt x="199" y="249"/>
                  </a:lnTo>
                  <a:lnTo>
                    <a:pt x="0" y="454"/>
                  </a:lnTo>
                  <a:lnTo>
                    <a:pt x="152" y="482"/>
                  </a:lnTo>
                  <a:lnTo>
                    <a:pt x="281" y="418"/>
                  </a:lnTo>
                  <a:lnTo>
                    <a:pt x="323" y="260"/>
                  </a:lnTo>
                  <a:lnTo>
                    <a:pt x="365" y="0"/>
                  </a:lnTo>
                  <a:lnTo>
                    <a:pt x="281" y="64"/>
                  </a:lnTo>
                  <a:close/>
                </a:path>
              </a:pathLst>
            </a:custGeom>
            <a:solidFill>
              <a:srgbClr val="6D7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106" y="1333"/>
              <a:ext cx="302" cy="964"/>
            </a:xfrm>
            <a:custGeom>
              <a:avLst/>
              <a:gdLst>
                <a:gd name="T0" fmla="*/ 5 w 604"/>
                <a:gd name="T1" fmla="*/ 115 h 1928"/>
                <a:gd name="T2" fmla="*/ 16 w 604"/>
                <a:gd name="T3" fmla="*/ 112 h 1928"/>
                <a:gd name="T4" fmla="*/ 31 w 604"/>
                <a:gd name="T5" fmla="*/ 22 h 1928"/>
                <a:gd name="T6" fmla="*/ 36 w 604"/>
                <a:gd name="T7" fmla="*/ 0 h 1928"/>
                <a:gd name="T8" fmla="*/ 38 w 604"/>
                <a:gd name="T9" fmla="*/ 7 h 1928"/>
                <a:gd name="T10" fmla="*/ 34 w 604"/>
                <a:gd name="T11" fmla="*/ 54 h 1928"/>
                <a:gd name="T12" fmla="*/ 26 w 604"/>
                <a:gd name="T13" fmla="*/ 111 h 1928"/>
                <a:gd name="T14" fmla="*/ 25 w 604"/>
                <a:gd name="T15" fmla="*/ 117 h 1928"/>
                <a:gd name="T16" fmla="*/ 11 w 604"/>
                <a:gd name="T17" fmla="*/ 121 h 1928"/>
                <a:gd name="T18" fmla="*/ 0 w 604"/>
                <a:gd name="T19" fmla="*/ 118 h 1928"/>
                <a:gd name="T20" fmla="*/ 5 w 604"/>
                <a:gd name="T21" fmla="*/ 115 h 1928"/>
                <a:gd name="T22" fmla="*/ 5 w 604"/>
                <a:gd name="T23" fmla="*/ 115 h 1928"/>
                <a:gd name="T24" fmla="*/ 5 w 604"/>
                <a:gd name="T25" fmla="*/ 115 h 19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4" h="1928">
                  <a:moveTo>
                    <a:pt x="72" y="1840"/>
                  </a:moveTo>
                  <a:lnTo>
                    <a:pt x="241" y="1787"/>
                  </a:lnTo>
                  <a:lnTo>
                    <a:pt x="492" y="348"/>
                  </a:lnTo>
                  <a:lnTo>
                    <a:pt x="574" y="0"/>
                  </a:lnTo>
                  <a:lnTo>
                    <a:pt x="604" y="107"/>
                  </a:lnTo>
                  <a:lnTo>
                    <a:pt x="536" y="850"/>
                  </a:lnTo>
                  <a:lnTo>
                    <a:pt x="416" y="1772"/>
                  </a:lnTo>
                  <a:lnTo>
                    <a:pt x="389" y="1859"/>
                  </a:lnTo>
                  <a:lnTo>
                    <a:pt x="165" y="1928"/>
                  </a:lnTo>
                  <a:lnTo>
                    <a:pt x="0" y="1886"/>
                  </a:lnTo>
                  <a:lnTo>
                    <a:pt x="72" y="184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546" y="2117"/>
              <a:ext cx="576" cy="95"/>
            </a:xfrm>
            <a:custGeom>
              <a:avLst/>
              <a:gdLst>
                <a:gd name="T0" fmla="*/ 0 w 1152"/>
                <a:gd name="T1" fmla="*/ 7 h 190"/>
                <a:gd name="T2" fmla="*/ 3 w 1152"/>
                <a:gd name="T3" fmla="*/ 12 h 190"/>
                <a:gd name="T4" fmla="*/ 8 w 1152"/>
                <a:gd name="T5" fmla="*/ 10 h 190"/>
                <a:gd name="T6" fmla="*/ 72 w 1152"/>
                <a:gd name="T7" fmla="*/ 4 h 190"/>
                <a:gd name="T8" fmla="*/ 72 w 1152"/>
                <a:gd name="T9" fmla="*/ 1 h 190"/>
                <a:gd name="T10" fmla="*/ 44 w 1152"/>
                <a:gd name="T11" fmla="*/ 0 h 190"/>
                <a:gd name="T12" fmla="*/ 0 w 1152"/>
                <a:gd name="T13" fmla="*/ 7 h 190"/>
                <a:gd name="T14" fmla="*/ 0 w 1152"/>
                <a:gd name="T15" fmla="*/ 7 h 190"/>
                <a:gd name="T16" fmla="*/ 0 w 1152"/>
                <a:gd name="T17" fmla="*/ 7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52" h="190">
                  <a:moveTo>
                    <a:pt x="0" y="103"/>
                  </a:moveTo>
                  <a:lnTo>
                    <a:pt x="34" y="190"/>
                  </a:lnTo>
                  <a:lnTo>
                    <a:pt x="114" y="151"/>
                  </a:lnTo>
                  <a:lnTo>
                    <a:pt x="1152" y="59"/>
                  </a:lnTo>
                  <a:lnTo>
                    <a:pt x="1152" y="12"/>
                  </a:lnTo>
                  <a:lnTo>
                    <a:pt x="696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354" y="1228"/>
              <a:ext cx="891" cy="834"/>
            </a:xfrm>
            <a:custGeom>
              <a:avLst/>
              <a:gdLst>
                <a:gd name="T0" fmla="*/ 18 w 1783"/>
                <a:gd name="T1" fmla="*/ 104 h 1669"/>
                <a:gd name="T2" fmla="*/ 1 w 1783"/>
                <a:gd name="T3" fmla="*/ 45 h 1669"/>
                <a:gd name="T4" fmla="*/ 0 w 1783"/>
                <a:gd name="T5" fmla="*/ 31 h 1669"/>
                <a:gd name="T6" fmla="*/ 2 w 1783"/>
                <a:gd name="T7" fmla="*/ 25 h 1669"/>
                <a:gd name="T8" fmla="*/ 12 w 1783"/>
                <a:gd name="T9" fmla="*/ 19 h 1669"/>
                <a:gd name="T10" fmla="*/ 53 w 1783"/>
                <a:gd name="T11" fmla="*/ 8 h 1669"/>
                <a:gd name="T12" fmla="*/ 99 w 1783"/>
                <a:gd name="T13" fmla="*/ 0 h 1669"/>
                <a:gd name="T14" fmla="*/ 109 w 1783"/>
                <a:gd name="T15" fmla="*/ 0 h 1669"/>
                <a:gd name="T16" fmla="*/ 111 w 1783"/>
                <a:gd name="T17" fmla="*/ 4 h 1669"/>
                <a:gd name="T18" fmla="*/ 108 w 1783"/>
                <a:gd name="T19" fmla="*/ 30 h 1669"/>
                <a:gd name="T20" fmla="*/ 101 w 1783"/>
                <a:gd name="T21" fmla="*/ 16 h 1669"/>
                <a:gd name="T22" fmla="*/ 85 w 1783"/>
                <a:gd name="T23" fmla="*/ 7 h 1669"/>
                <a:gd name="T24" fmla="*/ 61 w 1783"/>
                <a:gd name="T25" fmla="*/ 10 h 1669"/>
                <a:gd name="T26" fmla="*/ 19 w 1783"/>
                <a:gd name="T27" fmla="*/ 25 h 1669"/>
                <a:gd name="T28" fmla="*/ 10 w 1783"/>
                <a:gd name="T29" fmla="*/ 34 h 1669"/>
                <a:gd name="T30" fmla="*/ 10 w 1783"/>
                <a:gd name="T31" fmla="*/ 58 h 1669"/>
                <a:gd name="T32" fmla="*/ 19 w 1783"/>
                <a:gd name="T33" fmla="*/ 84 h 1669"/>
                <a:gd name="T34" fmla="*/ 21 w 1783"/>
                <a:gd name="T35" fmla="*/ 97 h 1669"/>
                <a:gd name="T36" fmla="*/ 18 w 1783"/>
                <a:gd name="T37" fmla="*/ 104 h 1669"/>
                <a:gd name="T38" fmla="*/ 18 w 1783"/>
                <a:gd name="T39" fmla="*/ 104 h 1669"/>
                <a:gd name="T40" fmla="*/ 18 w 1783"/>
                <a:gd name="T41" fmla="*/ 104 h 16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83" h="1669">
                  <a:moveTo>
                    <a:pt x="296" y="1669"/>
                  </a:moveTo>
                  <a:lnTo>
                    <a:pt x="23" y="734"/>
                  </a:lnTo>
                  <a:lnTo>
                    <a:pt x="0" y="508"/>
                  </a:lnTo>
                  <a:lnTo>
                    <a:pt x="38" y="409"/>
                  </a:lnTo>
                  <a:lnTo>
                    <a:pt x="196" y="310"/>
                  </a:lnTo>
                  <a:lnTo>
                    <a:pt x="861" y="129"/>
                  </a:lnTo>
                  <a:lnTo>
                    <a:pt x="1595" y="8"/>
                  </a:lnTo>
                  <a:lnTo>
                    <a:pt x="1753" y="0"/>
                  </a:lnTo>
                  <a:lnTo>
                    <a:pt x="1783" y="76"/>
                  </a:lnTo>
                  <a:lnTo>
                    <a:pt x="1730" y="485"/>
                  </a:lnTo>
                  <a:lnTo>
                    <a:pt x="1618" y="257"/>
                  </a:lnTo>
                  <a:lnTo>
                    <a:pt x="1367" y="114"/>
                  </a:lnTo>
                  <a:lnTo>
                    <a:pt x="990" y="160"/>
                  </a:lnTo>
                  <a:lnTo>
                    <a:pt x="310" y="409"/>
                  </a:lnTo>
                  <a:lnTo>
                    <a:pt x="165" y="553"/>
                  </a:lnTo>
                  <a:lnTo>
                    <a:pt x="173" y="932"/>
                  </a:lnTo>
                  <a:lnTo>
                    <a:pt x="317" y="1348"/>
                  </a:lnTo>
                  <a:lnTo>
                    <a:pt x="348" y="1559"/>
                  </a:lnTo>
                  <a:lnTo>
                    <a:pt x="296" y="1669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243" y="1080"/>
              <a:ext cx="1092" cy="298"/>
            </a:xfrm>
            <a:custGeom>
              <a:avLst/>
              <a:gdLst>
                <a:gd name="T0" fmla="*/ 0 w 2185"/>
                <a:gd name="T1" fmla="*/ 36 h 595"/>
                <a:gd name="T2" fmla="*/ 5 w 2185"/>
                <a:gd name="T3" fmla="*/ 33 h 595"/>
                <a:gd name="T4" fmla="*/ 9 w 2185"/>
                <a:gd name="T5" fmla="*/ 30 h 595"/>
                <a:gd name="T6" fmla="*/ 18 w 2185"/>
                <a:gd name="T7" fmla="*/ 25 h 595"/>
                <a:gd name="T8" fmla="*/ 28 w 2185"/>
                <a:gd name="T9" fmla="*/ 21 h 595"/>
                <a:gd name="T10" fmla="*/ 39 w 2185"/>
                <a:gd name="T11" fmla="*/ 18 h 595"/>
                <a:gd name="T12" fmla="*/ 46 w 2185"/>
                <a:gd name="T13" fmla="*/ 16 h 595"/>
                <a:gd name="T14" fmla="*/ 53 w 2185"/>
                <a:gd name="T15" fmla="*/ 14 h 595"/>
                <a:gd name="T16" fmla="*/ 59 w 2185"/>
                <a:gd name="T17" fmla="*/ 12 h 595"/>
                <a:gd name="T18" fmla="*/ 67 w 2185"/>
                <a:gd name="T19" fmla="*/ 10 h 595"/>
                <a:gd name="T20" fmla="*/ 77 w 2185"/>
                <a:gd name="T21" fmla="*/ 8 h 595"/>
                <a:gd name="T22" fmla="*/ 88 w 2185"/>
                <a:gd name="T23" fmla="*/ 4 h 595"/>
                <a:gd name="T24" fmla="*/ 101 w 2185"/>
                <a:gd name="T25" fmla="*/ 2 h 595"/>
                <a:gd name="T26" fmla="*/ 111 w 2185"/>
                <a:gd name="T27" fmla="*/ 1 h 595"/>
                <a:gd name="T28" fmla="*/ 135 w 2185"/>
                <a:gd name="T29" fmla="*/ 0 h 595"/>
                <a:gd name="T30" fmla="*/ 136 w 2185"/>
                <a:gd name="T31" fmla="*/ 1 h 595"/>
                <a:gd name="T32" fmla="*/ 135 w 2185"/>
                <a:gd name="T33" fmla="*/ 2 h 595"/>
                <a:gd name="T34" fmla="*/ 112 w 2185"/>
                <a:gd name="T35" fmla="*/ 4 h 595"/>
                <a:gd name="T36" fmla="*/ 101 w 2185"/>
                <a:gd name="T37" fmla="*/ 6 h 595"/>
                <a:gd name="T38" fmla="*/ 89 w 2185"/>
                <a:gd name="T39" fmla="*/ 9 h 595"/>
                <a:gd name="T40" fmla="*/ 78 w 2185"/>
                <a:gd name="T41" fmla="*/ 12 h 595"/>
                <a:gd name="T42" fmla="*/ 68 w 2185"/>
                <a:gd name="T43" fmla="*/ 15 h 595"/>
                <a:gd name="T44" fmla="*/ 54 w 2185"/>
                <a:gd name="T45" fmla="*/ 18 h 595"/>
                <a:gd name="T46" fmla="*/ 47 w 2185"/>
                <a:gd name="T47" fmla="*/ 20 h 595"/>
                <a:gd name="T48" fmla="*/ 40 w 2185"/>
                <a:gd name="T49" fmla="*/ 23 h 595"/>
                <a:gd name="T50" fmla="*/ 29 w 2185"/>
                <a:gd name="T51" fmla="*/ 25 h 595"/>
                <a:gd name="T52" fmla="*/ 19 w 2185"/>
                <a:gd name="T53" fmla="*/ 28 h 595"/>
                <a:gd name="T54" fmla="*/ 10 w 2185"/>
                <a:gd name="T55" fmla="*/ 32 h 595"/>
                <a:gd name="T56" fmla="*/ 6 w 2185"/>
                <a:gd name="T57" fmla="*/ 34 h 595"/>
                <a:gd name="T58" fmla="*/ 1 w 2185"/>
                <a:gd name="T59" fmla="*/ 38 h 595"/>
                <a:gd name="T60" fmla="*/ 0 w 2185"/>
                <a:gd name="T61" fmla="*/ 37 h 595"/>
                <a:gd name="T62" fmla="*/ 0 w 2185"/>
                <a:gd name="T63" fmla="*/ 36 h 595"/>
                <a:gd name="T64" fmla="*/ 0 w 2185"/>
                <a:gd name="T65" fmla="*/ 36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85" h="595">
                  <a:moveTo>
                    <a:pt x="4" y="570"/>
                  </a:moveTo>
                  <a:lnTo>
                    <a:pt x="82" y="515"/>
                  </a:lnTo>
                  <a:lnTo>
                    <a:pt x="156" y="467"/>
                  </a:lnTo>
                  <a:lnTo>
                    <a:pt x="299" y="393"/>
                  </a:lnTo>
                  <a:lnTo>
                    <a:pt x="451" y="334"/>
                  </a:lnTo>
                  <a:lnTo>
                    <a:pt x="628" y="283"/>
                  </a:lnTo>
                  <a:lnTo>
                    <a:pt x="747" y="249"/>
                  </a:lnTo>
                  <a:lnTo>
                    <a:pt x="850" y="214"/>
                  </a:lnTo>
                  <a:lnTo>
                    <a:pt x="955" y="182"/>
                  </a:lnTo>
                  <a:lnTo>
                    <a:pt x="1074" y="155"/>
                  </a:lnTo>
                  <a:lnTo>
                    <a:pt x="1246" y="114"/>
                  </a:lnTo>
                  <a:lnTo>
                    <a:pt x="1420" y="64"/>
                  </a:lnTo>
                  <a:lnTo>
                    <a:pt x="1616" y="26"/>
                  </a:lnTo>
                  <a:lnTo>
                    <a:pt x="1791" y="7"/>
                  </a:lnTo>
                  <a:lnTo>
                    <a:pt x="2169" y="0"/>
                  </a:lnTo>
                  <a:lnTo>
                    <a:pt x="2185" y="15"/>
                  </a:lnTo>
                  <a:lnTo>
                    <a:pt x="2169" y="30"/>
                  </a:lnTo>
                  <a:lnTo>
                    <a:pt x="1801" y="59"/>
                  </a:lnTo>
                  <a:lnTo>
                    <a:pt x="1630" y="95"/>
                  </a:lnTo>
                  <a:lnTo>
                    <a:pt x="1438" y="140"/>
                  </a:lnTo>
                  <a:lnTo>
                    <a:pt x="1263" y="188"/>
                  </a:lnTo>
                  <a:lnTo>
                    <a:pt x="1088" y="228"/>
                  </a:lnTo>
                  <a:lnTo>
                    <a:pt x="867" y="287"/>
                  </a:lnTo>
                  <a:lnTo>
                    <a:pt x="765" y="319"/>
                  </a:lnTo>
                  <a:lnTo>
                    <a:pt x="645" y="353"/>
                  </a:lnTo>
                  <a:lnTo>
                    <a:pt x="470" y="397"/>
                  </a:lnTo>
                  <a:lnTo>
                    <a:pt x="318" y="441"/>
                  </a:lnTo>
                  <a:lnTo>
                    <a:pt x="171" y="501"/>
                  </a:lnTo>
                  <a:lnTo>
                    <a:pt x="99" y="543"/>
                  </a:lnTo>
                  <a:lnTo>
                    <a:pt x="21" y="595"/>
                  </a:lnTo>
                  <a:lnTo>
                    <a:pt x="0" y="591"/>
                  </a:lnTo>
                  <a:lnTo>
                    <a:pt x="4" y="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372" y="1104"/>
              <a:ext cx="112" cy="169"/>
            </a:xfrm>
            <a:custGeom>
              <a:avLst/>
              <a:gdLst>
                <a:gd name="T0" fmla="*/ 2 w 224"/>
                <a:gd name="T1" fmla="*/ 0 h 338"/>
                <a:gd name="T2" fmla="*/ 6 w 224"/>
                <a:gd name="T3" fmla="*/ 5 h 338"/>
                <a:gd name="T4" fmla="*/ 9 w 224"/>
                <a:gd name="T5" fmla="*/ 9 h 338"/>
                <a:gd name="T6" fmla="*/ 14 w 224"/>
                <a:gd name="T7" fmla="*/ 19 h 338"/>
                <a:gd name="T8" fmla="*/ 14 w 224"/>
                <a:gd name="T9" fmla="*/ 21 h 338"/>
                <a:gd name="T10" fmla="*/ 13 w 224"/>
                <a:gd name="T11" fmla="*/ 22 h 338"/>
                <a:gd name="T12" fmla="*/ 11 w 224"/>
                <a:gd name="T13" fmla="*/ 22 h 338"/>
                <a:gd name="T14" fmla="*/ 10 w 224"/>
                <a:gd name="T15" fmla="*/ 20 h 338"/>
                <a:gd name="T16" fmla="*/ 8 w 224"/>
                <a:gd name="T17" fmla="*/ 15 h 338"/>
                <a:gd name="T18" fmla="*/ 7 w 224"/>
                <a:gd name="T19" fmla="*/ 10 h 338"/>
                <a:gd name="T20" fmla="*/ 4 w 224"/>
                <a:gd name="T21" fmla="*/ 6 h 338"/>
                <a:gd name="T22" fmla="*/ 3 w 224"/>
                <a:gd name="T23" fmla="*/ 4 h 338"/>
                <a:gd name="T24" fmla="*/ 1 w 224"/>
                <a:gd name="T25" fmla="*/ 2 h 338"/>
                <a:gd name="T26" fmla="*/ 0 w 224"/>
                <a:gd name="T27" fmla="*/ 1 h 338"/>
                <a:gd name="T28" fmla="*/ 1 w 224"/>
                <a:gd name="T29" fmla="*/ 0 h 338"/>
                <a:gd name="T30" fmla="*/ 2 w 224"/>
                <a:gd name="T31" fmla="*/ 0 h 338"/>
                <a:gd name="T32" fmla="*/ 2 w 224"/>
                <a:gd name="T33" fmla="*/ 0 h 338"/>
                <a:gd name="T34" fmla="*/ 2 w 224"/>
                <a:gd name="T35" fmla="*/ 0 h 3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4" h="338">
                  <a:moveTo>
                    <a:pt x="25" y="0"/>
                  </a:moveTo>
                  <a:lnTo>
                    <a:pt x="91" y="69"/>
                  </a:lnTo>
                  <a:lnTo>
                    <a:pt x="144" y="133"/>
                  </a:lnTo>
                  <a:lnTo>
                    <a:pt x="224" y="291"/>
                  </a:lnTo>
                  <a:lnTo>
                    <a:pt x="222" y="321"/>
                  </a:lnTo>
                  <a:lnTo>
                    <a:pt x="201" y="338"/>
                  </a:lnTo>
                  <a:lnTo>
                    <a:pt x="173" y="338"/>
                  </a:lnTo>
                  <a:lnTo>
                    <a:pt x="154" y="316"/>
                  </a:lnTo>
                  <a:lnTo>
                    <a:pt x="123" y="232"/>
                  </a:lnTo>
                  <a:lnTo>
                    <a:pt x="97" y="158"/>
                  </a:lnTo>
                  <a:lnTo>
                    <a:pt x="59" y="89"/>
                  </a:lnTo>
                  <a:lnTo>
                    <a:pt x="34" y="55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3298" y="1249"/>
              <a:ext cx="189" cy="991"/>
            </a:xfrm>
            <a:custGeom>
              <a:avLst/>
              <a:gdLst>
                <a:gd name="T0" fmla="*/ 24 w 378"/>
                <a:gd name="T1" fmla="*/ 2 h 1983"/>
                <a:gd name="T2" fmla="*/ 20 w 378"/>
                <a:gd name="T3" fmla="*/ 30 h 1983"/>
                <a:gd name="T4" fmla="*/ 19 w 378"/>
                <a:gd name="T5" fmla="*/ 39 h 1983"/>
                <a:gd name="T6" fmla="*/ 17 w 378"/>
                <a:gd name="T7" fmla="*/ 48 h 1983"/>
                <a:gd name="T8" fmla="*/ 15 w 378"/>
                <a:gd name="T9" fmla="*/ 56 h 1983"/>
                <a:gd name="T10" fmla="*/ 14 w 378"/>
                <a:gd name="T11" fmla="*/ 62 h 1983"/>
                <a:gd name="T12" fmla="*/ 12 w 378"/>
                <a:gd name="T13" fmla="*/ 74 h 1983"/>
                <a:gd name="T14" fmla="*/ 8 w 378"/>
                <a:gd name="T15" fmla="*/ 101 h 1983"/>
                <a:gd name="T16" fmla="*/ 5 w 378"/>
                <a:gd name="T17" fmla="*/ 121 h 1983"/>
                <a:gd name="T18" fmla="*/ 4 w 378"/>
                <a:gd name="T19" fmla="*/ 123 h 1983"/>
                <a:gd name="T20" fmla="*/ 3 w 378"/>
                <a:gd name="T21" fmla="*/ 123 h 1983"/>
                <a:gd name="T22" fmla="*/ 0 w 378"/>
                <a:gd name="T23" fmla="*/ 121 h 1983"/>
                <a:gd name="T24" fmla="*/ 2 w 378"/>
                <a:gd name="T25" fmla="*/ 111 h 1983"/>
                <a:gd name="T26" fmla="*/ 3 w 378"/>
                <a:gd name="T27" fmla="*/ 101 h 1983"/>
                <a:gd name="T28" fmla="*/ 5 w 378"/>
                <a:gd name="T29" fmla="*/ 86 h 1983"/>
                <a:gd name="T30" fmla="*/ 7 w 378"/>
                <a:gd name="T31" fmla="*/ 74 h 1983"/>
                <a:gd name="T32" fmla="*/ 10 w 378"/>
                <a:gd name="T33" fmla="*/ 62 h 1983"/>
                <a:gd name="T34" fmla="*/ 11 w 378"/>
                <a:gd name="T35" fmla="*/ 55 h 1983"/>
                <a:gd name="T36" fmla="*/ 13 w 378"/>
                <a:gd name="T37" fmla="*/ 48 h 1983"/>
                <a:gd name="T38" fmla="*/ 17 w 378"/>
                <a:gd name="T39" fmla="*/ 30 h 1983"/>
                <a:gd name="T40" fmla="*/ 20 w 378"/>
                <a:gd name="T41" fmla="*/ 1 h 1983"/>
                <a:gd name="T42" fmla="*/ 21 w 378"/>
                <a:gd name="T43" fmla="*/ 0 h 1983"/>
                <a:gd name="T44" fmla="*/ 22 w 378"/>
                <a:gd name="T45" fmla="*/ 0 h 1983"/>
                <a:gd name="T46" fmla="*/ 24 w 378"/>
                <a:gd name="T47" fmla="*/ 2 h 1983"/>
                <a:gd name="T48" fmla="*/ 24 w 378"/>
                <a:gd name="T49" fmla="*/ 2 h 1983"/>
                <a:gd name="T50" fmla="*/ 24 w 378"/>
                <a:gd name="T51" fmla="*/ 2 h 19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78" h="1983">
                  <a:moveTo>
                    <a:pt x="378" y="36"/>
                  </a:moveTo>
                  <a:lnTo>
                    <a:pt x="319" y="492"/>
                  </a:lnTo>
                  <a:lnTo>
                    <a:pt x="292" y="637"/>
                  </a:lnTo>
                  <a:lnTo>
                    <a:pt x="264" y="779"/>
                  </a:lnTo>
                  <a:lnTo>
                    <a:pt x="239" y="897"/>
                  </a:lnTo>
                  <a:lnTo>
                    <a:pt x="218" y="1004"/>
                  </a:lnTo>
                  <a:lnTo>
                    <a:pt x="178" y="1199"/>
                  </a:lnTo>
                  <a:lnTo>
                    <a:pt x="117" y="1625"/>
                  </a:lnTo>
                  <a:lnTo>
                    <a:pt x="74" y="1947"/>
                  </a:lnTo>
                  <a:lnTo>
                    <a:pt x="60" y="1975"/>
                  </a:lnTo>
                  <a:lnTo>
                    <a:pt x="34" y="1983"/>
                  </a:lnTo>
                  <a:lnTo>
                    <a:pt x="0" y="1945"/>
                  </a:lnTo>
                  <a:lnTo>
                    <a:pt x="19" y="1781"/>
                  </a:lnTo>
                  <a:lnTo>
                    <a:pt x="45" y="1618"/>
                  </a:lnTo>
                  <a:lnTo>
                    <a:pt x="74" y="1390"/>
                  </a:lnTo>
                  <a:lnTo>
                    <a:pt x="110" y="1190"/>
                  </a:lnTo>
                  <a:lnTo>
                    <a:pt x="154" y="992"/>
                  </a:lnTo>
                  <a:lnTo>
                    <a:pt x="176" y="886"/>
                  </a:lnTo>
                  <a:lnTo>
                    <a:pt x="201" y="768"/>
                  </a:lnTo>
                  <a:lnTo>
                    <a:pt x="260" y="483"/>
                  </a:lnTo>
                  <a:lnTo>
                    <a:pt x="315" y="25"/>
                  </a:lnTo>
                  <a:lnTo>
                    <a:pt x="328" y="4"/>
                  </a:lnTo>
                  <a:lnTo>
                    <a:pt x="351" y="0"/>
                  </a:lnTo>
                  <a:lnTo>
                    <a:pt x="37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3248" y="1169"/>
              <a:ext cx="122" cy="898"/>
            </a:xfrm>
            <a:custGeom>
              <a:avLst/>
              <a:gdLst>
                <a:gd name="T0" fmla="*/ 16 w 243"/>
                <a:gd name="T1" fmla="*/ 1 h 1797"/>
                <a:gd name="T2" fmla="*/ 16 w 243"/>
                <a:gd name="T3" fmla="*/ 15 h 1797"/>
                <a:gd name="T4" fmla="*/ 15 w 243"/>
                <a:gd name="T5" fmla="*/ 20 h 1797"/>
                <a:gd name="T6" fmla="*/ 14 w 243"/>
                <a:gd name="T7" fmla="*/ 38 h 1797"/>
                <a:gd name="T8" fmla="*/ 13 w 243"/>
                <a:gd name="T9" fmla="*/ 55 h 1797"/>
                <a:gd name="T10" fmla="*/ 11 w 243"/>
                <a:gd name="T11" fmla="*/ 70 h 1797"/>
                <a:gd name="T12" fmla="*/ 9 w 243"/>
                <a:gd name="T13" fmla="*/ 84 h 1797"/>
                <a:gd name="T14" fmla="*/ 7 w 243"/>
                <a:gd name="T15" fmla="*/ 92 h 1797"/>
                <a:gd name="T16" fmla="*/ 5 w 243"/>
                <a:gd name="T17" fmla="*/ 98 h 1797"/>
                <a:gd name="T18" fmla="*/ 2 w 243"/>
                <a:gd name="T19" fmla="*/ 111 h 1797"/>
                <a:gd name="T20" fmla="*/ 1 w 243"/>
                <a:gd name="T21" fmla="*/ 112 h 1797"/>
                <a:gd name="T22" fmla="*/ 0 w 243"/>
                <a:gd name="T23" fmla="*/ 111 h 1797"/>
                <a:gd name="T24" fmla="*/ 4 w 243"/>
                <a:gd name="T25" fmla="*/ 84 h 1797"/>
                <a:gd name="T26" fmla="*/ 8 w 243"/>
                <a:gd name="T27" fmla="*/ 54 h 1797"/>
                <a:gd name="T28" fmla="*/ 10 w 243"/>
                <a:gd name="T29" fmla="*/ 37 h 1797"/>
                <a:gd name="T30" fmla="*/ 11 w 243"/>
                <a:gd name="T31" fmla="*/ 20 h 1797"/>
                <a:gd name="T32" fmla="*/ 11 w 243"/>
                <a:gd name="T33" fmla="*/ 15 h 1797"/>
                <a:gd name="T34" fmla="*/ 13 w 243"/>
                <a:gd name="T35" fmla="*/ 1 h 1797"/>
                <a:gd name="T36" fmla="*/ 13 w 243"/>
                <a:gd name="T37" fmla="*/ 0 h 1797"/>
                <a:gd name="T38" fmla="*/ 14 w 243"/>
                <a:gd name="T39" fmla="*/ 0 h 1797"/>
                <a:gd name="T40" fmla="*/ 16 w 243"/>
                <a:gd name="T41" fmla="*/ 1 h 1797"/>
                <a:gd name="T42" fmla="*/ 16 w 243"/>
                <a:gd name="T43" fmla="*/ 1 h 1797"/>
                <a:gd name="T44" fmla="*/ 16 w 243"/>
                <a:gd name="T45" fmla="*/ 1 h 17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3" h="1797">
                  <a:moveTo>
                    <a:pt x="243" y="25"/>
                  </a:moveTo>
                  <a:lnTo>
                    <a:pt x="241" y="247"/>
                  </a:lnTo>
                  <a:lnTo>
                    <a:pt x="232" y="333"/>
                  </a:lnTo>
                  <a:lnTo>
                    <a:pt x="216" y="609"/>
                  </a:lnTo>
                  <a:lnTo>
                    <a:pt x="203" y="884"/>
                  </a:lnTo>
                  <a:lnTo>
                    <a:pt x="169" y="1120"/>
                  </a:lnTo>
                  <a:lnTo>
                    <a:pt x="129" y="1358"/>
                  </a:lnTo>
                  <a:lnTo>
                    <a:pt x="104" y="1472"/>
                  </a:lnTo>
                  <a:lnTo>
                    <a:pt x="78" y="1570"/>
                  </a:lnTo>
                  <a:lnTo>
                    <a:pt x="28" y="1783"/>
                  </a:lnTo>
                  <a:lnTo>
                    <a:pt x="11" y="1797"/>
                  </a:lnTo>
                  <a:lnTo>
                    <a:pt x="0" y="1778"/>
                  </a:lnTo>
                  <a:lnTo>
                    <a:pt x="53" y="1344"/>
                  </a:lnTo>
                  <a:lnTo>
                    <a:pt x="127" y="879"/>
                  </a:lnTo>
                  <a:lnTo>
                    <a:pt x="146" y="605"/>
                  </a:lnTo>
                  <a:lnTo>
                    <a:pt x="163" y="329"/>
                  </a:lnTo>
                  <a:lnTo>
                    <a:pt x="169" y="247"/>
                  </a:lnTo>
                  <a:lnTo>
                    <a:pt x="194" y="27"/>
                  </a:lnTo>
                  <a:lnTo>
                    <a:pt x="199" y="8"/>
                  </a:lnTo>
                  <a:lnTo>
                    <a:pt x="216" y="0"/>
                  </a:lnTo>
                  <a:lnTo>
                    <a:pt x="24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242" y="1402"/>
              <a:ext cx="210" cy="837"/>
            </a:xfrm>
            <a:custGeom>
              <a:avLst/>
              <a:gdLst>
                <a:gd name="T0" fmla="*/ 1 w 421"/>
                <a:gd name="T1" fmla="*/ 1 h 1673"/>
                <a:gd name="T2" fmla="*/ 3 w 421"/>
                <a:gd name="T3" fmla="*/ 15 h 1673"/>
                <a:gd name="T4" fmla="*/ 4 w 421"/>
                <a:gd name="T5" fmla="*/ 21 h 1673"/>
                <a:gd name="T6" fmla="*/ 6 w 421"/>
                <a:gd name="T7" fmla="*/ 27 h 1673"/>
                <a:gd name="T8" fmla="*/ 7 w 421"/>
                <a:gd name="T9" fmla="*/ 33 h 1673"/>
                <a:gd name="T10" fmla="*/ 9 w 421"/>
                <a:gd name="T11" fmla="*/ 39 h 1673"/>
                <a:gd name="T12" fmla="*/ 11 w 421"/>
                <a:gd name="T13" fmla="*/ 45 h 1673"/>
                <a:gd name="T14" fmla="*/ 14 w 421"/>
                <a:gd name="T15" fmla="*/ 52 h 1673"/>
                <a:gd name="T16" fmla="*/ 20 w 421"/>
                <a:gd name="T17" fmla="*/ 81 h 1673"/>
                <a:gd name="T18" fmla="*/ 26 w 421"/>
                <a:gd name="T19" fmla="*/ 101 h 1673"/>
                <a:gd name="T20" fmla="*/ 26 w 421"/>
                <a:gd name="T21" fmla="*/ 103 h 1673"/>
                <a:gd name="T22" fmla="*/ 25 w 421"/>
                <a:gd name="T23" fmla="*/ 105 h 1673"/>
                <a:gd name="T24" fmla="*/ 23 w 421"/>
                <a:gd name="T25" fmla="*/ 104 h 1673"/>
                <a:gd name="T26" fmla="*/ 22 w 421"/>
                <a:gd name="T27" fmla="*/ 103 h 1673"/>
                <a:gd name="T28" fmla="*/ 21 w 421"/>
                <a:gd name="T29" fmla="*/ 97 h 1673"/>
                <a:gd name="T30" fmla="*/ 20 w 421"/>
                <a:gd name="T31" fmla="*/ 92 h 1673"/>
                <a:gd name="T32" fmla="*/ 18 w 421"/>
                <a:gd name="T33" fmla="*/ 87 h 1673"/>
                <a:gd name="T34" fmla="*/ 17 w 421"/>
                <a:gd name="T35" fmla="*/ 82 h 1673"/>
                <a:gd name="T36" fmla="*/ 11 w 421"/>
                <a:gd name="T37" fmla="*/ 53 h 1673"/>
                <a:gd name="T38" fmla="*/ 8 w 421"/>
                <a:gd name="T39" fmla="*/ 46 h 1673"/>
                <a:gd name="T40" fmla="*/ 7 w 421"/>
                <a:gd name="T41" fmla="*/ 39 h 1673"/>
                <a:gd name="T42" fmla="*/ 3 w 421"/>
                <a:gd name="T43" fmla="*/ 28 h 1673"/>
                <a:gd name="T44" fmla="*/ 0 w 421"/>
                <a:gd name="T45" fmla="*/ 1 h 1673"/>
                <a:gd name="T46" fmla="*/ 0 w 421"/>
                <a:gd name="T47" fmla="*/ 0 h 1673"/>
                <a:gd name="T48" fmla="*/ 1 w 421"/>
                <a:gd name="T49" fmla="*/ 1 h 1673"/>
                <a:gd name="T50" fmla="*/ 1 w 421"/>
                <a:gd name="T51" fmla="*/ 1 h 1673"/>
                <a:gd name="T52" fmla="*/ 1 w 421"/>
                <a:gd name="T53" fmla="*/ 1 h 167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21" h="1673">
                  <a:moveTo>
                    <a:pt x="31" y="13"/>
                  </a:moveTo>
                  <a:lnTo>
                    <a:pt x="56" y="234"/>
                  </a:lnTo>
                  <a:lnTo>
                    <a:pt x="75" y="331"/>
                  </a:lnTo>
                  <a:lnTo>
                    <a:pt x="97" y="424"/>
                  </a:lnTo>
                  <a:lnTo>
                    <a:pt x="126" y="517"/>
                  </a:lnTo>
                  <a:lnTo>
                    <a:pt x="156" y="614"/>
                  </a:lnTo>
                  <a:lnTo>
                    <a:pt x="189" y="715"/>
                  </a:lnTo>
                  <a:lnTo>
                    <a:pt x="225" y="825"/>
                  </a:lnTo>
                  <a:lnTo>
                    <a:pt x="333" y="1281"/>
                  </a:lnTo>
                  <a:lnTo>
                    <a:pt x="417" y="1616"/>
                  </a:lnTo>
                  <a:lnTo>
                    <a:pt x="421" y="1639"/>
                  </a:lnTo>
                  <a:lnTo>
                    <a:pt x="407" y="1673"/>
                  </a:lnTo>
                  <a:lnTo>
                    <a:pt x="375" y="1661"/>
                  </a:lnTo>
                  <a:lnTo>
                    <a:pt x="354" y="1635"/>
                  </a:lnTo>
                  <a:lnTo>
                    <a:pt x="339" y="1543"/>
                  </a:lnTo>
                  <a:lnTo>
                    <a:pt x="320" y="1464"/>
                  </a:lnTo>
                  <a:lnTo>
                    <a:pt x="299" y="1386"/>
                  </a:lnTo>
                  <a:lnTo>
                    <a:pt x="272" y="1298"/>
                  </a:lnTo>
                  <a:lnTo>
                    <a:pt x="179" y="840"/>
                  </a:lnTo>
                  <a:lnTo>
                    <a:pt x="143" y="728"/>
                  </a:lnTo>
                  <a:lnTo>
                    <a:pt x="113" y="623"/>
                  </a:lnTo>
                  <a:lnTo>
                    <a:pt x="61" y="433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473" y="2244"/>
              <a:ext cx="687" cy="43"/>
            </a:xfrm>
            <a:custGeom>
              <a:avLst/>
              <a:gdLst>
                <a:gd name="T0" fmla="*/ 1 w 1375"/>
                <a:gd name="T1" fmla="*/ 0 h 88"/>
                <a:gd name="T2" fmla="*/ 12 w 1375"/>
                <a:gd name="T3" fmla="*/ 0 h 88"/>
                <a:gd name="T4" fmla="*/ 23 w 1375"/>
                <a:gd name="T5" fmla="*/ 0 h 88"/>
                <a:gd name="T6" fmla="*/ 83 w 1375"/>
                <a:gd name="T7" fmla="*/ 0 h 88"/>
                <a:gd name="T8" fmla="*/ 85 w 1375"/>
                <a:gd name="T9" fmla="*/ 1 h 88"/>
                <a:gd name="T10" fmla="*/ 85 w 1375"/>
                <a:gd name="T11" fmla="*/ 3 h 88"/>
                <a:gd name="T12" fmla="*/ 85 w 1375"/>
                <a:gd name="T13" fmla="*/ 4 h 88"/>
                <a:gd name="T14" fmla="*/ 83 w 1375"/>
                <a:gd name="T15" fmla="*/ 5 h 88"/>
                <a:gd name="T16" fmla="*/ 53 w 1375"/>
                <a:gd name="T17" fmla="*/ 4 h 88"/>
                <a:gd name="T18" fmla="*/ 23 w 1375"/>
                <a:gd name="T19" fmla="*/ 4 h 88"/>
                <a:gd name="T20" fmla="*/ 12 w 1375"/>
                <a:gd name="T21" fmla="*/ 3 h 88"/>
                <a:gd name="T22" fmla="*/ 0 w 1375"/>
                <a:gd name="T23" fmla="*/ 2 h 88"/>
                <a:gd name="T24" fmla="*/ 0 w 1375"/>
                <a:gd name="T25" fmla="*/ 1 h 88"/>
                <a:gd name="T26" fmla="*/ 1 w 1375"/>
                <a:gd name="T27" fmla="*/ 0 h 88"/>
                <a:gd name="T28" fmla="*/ 1 w 1375"/>
                <a:gd name="T29" fmla="*/ 0 h 88"/>
                <a:gd name="T30" fmla="*/ 1 w 1375"/>
                <a:gd name="T31" fmla="*/ 0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75" h="88">
                  <a:moveTo>
                    <a:pt x="18" y="10"/>
                  </a:moveTo>
                  <a:lnTo>
                    <a:pt x="198" y="15"/>
                  </a:lnTo>
                  <a:lnTo>
                    <a:pt x="381" y="0"/>
                  </a:lnTo>
                  <a:lnTo>
                    <a:pt x="1337" y="12"/>
                  </a:lnTo>
                  <a:lnTo>
                    <a:pt x="1365" y="23"/>
                  </a:lnTo>
                  <a:lnTo>
                    <a:pt x="1375" y="50"/>
                  </a:lnTo>
                  <a:lnTo>
                    <a:pt x="1365" y="76"/>
                  </a:lnTo>
                  <a:lnTo>
                    <a:pt x="1337" y="88"/>
                  </a:lnTo>
                  <a:lnTo>
                    <a:pt x="860" y="76"/>
                  </a:lnTo>
                  <a:lnTo>
                    <a:pt x="381" y="65"/>
                  </a:lnTo>
                  <a:lnTo>
                    <a:pt x="194" y="63"/>
                  </a:lnTo>
                  <a:lnTo>
                    <a:pt x="12" y="40"/>
                  </a:lnTo>
                  <a:lnTo>
                    <a:pt x="0" y="21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174" y="2246"/>
              <a:ext cx="130" cy="47"/>
            </a:xfrm>
            <a:custGeom>
              <a:avLst/>
              <a:gdLst>
                <a:gd name="T0" fmla="*/ 1 w 261"/>
                <a:gd name="T1" fmla="*/ 2 h 95"/>
                <a:gd name="T2" fmla="*/ 6 w 261"/>
                <a:gd name="T3" fmla="*/ 1 h 95"/>
                <a:gd name="T4" fmla="*/ 15 w 261"/>
                <a:gd name="T5" fmla="*/ 0 h 95"/>
                <a:gd name="T6" fmla="*/ 16 w 261"/>
                <a:gd name="T7" fmla="*/ 0 h 95"/>
                <a:gd name="T8" fmla="*/ 15 w 261"/>
                <a:gd name="T9" fmla="*/ 1 h 95"/>
                <a:gd name="T10" fmla="*/ 11 w 261"/>
                <a:gd name="T11" fmla="*/ 3 h 95"/>
                <a:gd name="T12" fmla="*/ 7 w 261"/>
                <a:gd name="T13" fmla="*/ 5 h 95"/>
                <a:gd name="T14" fmla="*/ 1 w 261"/>
                <a:gd name="T15" fmla="*/ 5 h 95"/>
                <a:gd name="T16" fmla="*/ 0 w 261"/>
                <a:gd name="T17" fmla="*/ 4 h 95"/>
                <a:gd name="T18" fmla="*/ 0 w 261"/>
                <a:gd name="T19" fmla="*/ 3 h 95"/>
                <a:gd name="T20" fmla="*/ 1 w 261"/>
                <a:gd name="T21" fmla="*/ 2 h 95"/>
                <a:gd name="T22" fmla="*/ 1 w 261"/>
                <a:gd name="T23" fmla="*/ 2 h 95"/>
                <a:gd name="T24" fmla="*/ 1 w 261"/>
                <a:gd name="T25" fmla="*/ 2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1" h="95">
                  <a:moveTo>
                    <a:pt x="27" y="40"/>
                  </a:moveTo>
                  <a:lnTo>
                    <a:pt x="103" y="25"/>
                  </a:lnTo>
                  <a:lnTo>
                    <a:pt x="242" y="0"/>
                  </a:lnTo>
                  <a:lnTo>
                    <a:pt x="261" y="8"/>
                  </a:lnTo>
                  <a:lnTo>
                    <a:pt x="251" y="29"/>
                  </a:lnTo>
                  <a:lnTo>
                    <a:pt x="185" y="59"/>
                  </a:lnTo>
                  <a:lnTo>
                    <a:pt x="120" y="91"/>
                  </a:lnTo>
                  <a:lnTo>
                    <a:pt x="27" y="95"/>
                  </a:lnTo>
                  <a:lnTo>
                    <a:pt x="0" y="68"/>
                  </a:lnTo>
                  <a:lnTo>
                    <a:pt x="6" y="49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2529" y="2148"/>
              <a:ext cx="33" cy="70"/>
            </a:xfrm>
            <a:custGeom>
              <a:avLst/>
              <a:gdLst>
                <a:gd name="T0" fmla="*/ 4 w 66"/>
                <a:gd name="T1" fmla="*/ 1 h 141"/>
                <a:gd name="T2" fmla="*/ 5 w 66"/>
                <a:gd name="T3" fmla="*/ 7 h 141"/>
                <a:gd name="T4" fmla="*/ 4 w 66"/>
                <a:gd name="T5" fmla="*/ 8 h 141"/>
                <a:gd name="T6" fmla="*/ 3 w 66"/>
                <a:gd name="T7" fmla="*/ 8 h 141"/>
                <a:gd name="T8" fmla="*/ 0 w 66"/>
                <a:gd name="T9" fmla="*/ 1 h 141"/>
                <a:gd name="T10" fmla="*/ 1 w 66"/>
                <a:gd name="T11" fmla="*/ 0 h 141"/>
                <a:gd name="T12" fmla="*/ 2 w 66"/>
                <a:gd name="T13" fmla="*/ 0 h 141"/>
                <a:gd name="T14" fmla="*/ 4 w 66"/>
                <a:gd name="T15" fmla="*/ 1 h 141"/>
                <a:gd name="T16" fmla="*/ 4 w 66"/>
                <a:gd name="T17" fmla="*/ 1 h 141"/>
                <a:gd name="T18" fmla="*/ 4 w 66"/>
                <a:gd name="T19" fmla="*/ 1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141">
                  <a:moveTo>
                    <a:pt x="51" y="27"/>
                  </a:moveTo>
                  <a:lnTo>
                    <a:pt x="66" y="122"/>
                  </a:lnTo>
                  <a:lnTo>
                    <a:pt x="57" y="141"/>
                  </a:lnTo>
                  <a:lnTo>
                    <a:pt x="38" y="133"/>
                  </a:lnTo>
                  <a:lnTo>
                    <a:pt x="0" y="31"/>
                  </a:lnTo>
                  <a:lnTo>
                    <a:pt x="5" y="8"/>
                  </a:lnTo>
                  <a:lnTo>
                    <a:pt x="20" y="0"/>
                  </a:lnTo>
                  <a:lnTo>
                    <a:pt x="5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2532" y="2105"/>
              <a:ext cx="606" cy="60"/>
            </a:xfrm>
            <a:custGeom>
              <a:avLst/>
              <a:gdLst>
                <a:gd name="T0" fmla="*/ 0 w 1213"/>
                <a:gd name="T1" fmla="*/ 6 h 119"/>
                <a:gd name="T2" fmla="*/ 7 w 1213"/>
                <a:gd name="T3" fmla="*/ 5 h 119"/>
                <a:gd name="T4" fmla="*/ 38 w 1213"/>
                <a:gd name="T5" fmla="*/ 2 h 119"/>
                <a:gd name="T6" fmla="*/ 56 w 1213"/>
                <a:gd name="T7" fmla="*/ 0 h 119"/>
                <a:gd name="T8" fmla="*/ 75 w 1213"/>
                <a:gd name="T9" fmla="*/ 1 h 119"/>
                <a:gd name="T10" fmla="*/ 75 w 1213"/>
                <a:gd name="T11" fmla="*/ 2 h 119"/>
                <a:gd name="T12" fmla="*/ 75 w 1213"/>
                <a:gd name="T13" fmla="*/ 3 h 119"/>
                <a:gd name="T14" fmla="*/ 37 w 1213"/>
                <a:gd name="T15" fmla="*/ 5 h 119"/>
                <a:gd name="T16" fmla="*/ 7 w 1213"/>
                <a:gd name="T17" fmla="*/ 8 h 119"/>
                <a:gd name="T18" fmla="*/ 1 w 1213"/>
                <a:gd name="T19" fmla="*/ 8 h 119"/>
                <a:gd name="T20" fmla="*/ 0 w 1213"/>
                <a:gd name="T21" fmla="*/ 7 h 119"/>
                <a:gd name="T22" fmla="*/ 0 w 1213"/>
                <a:gd name="T23" fmla="*/ 6 h 119"/>
                <a:gd name="T24" fmla="*/ 0 w 1213"/>
                <a:gd name="T25" fmla="*/ 6 h 119"/>
                <a:gd name="T26" fmla="*/ 0 w 1213"/>
                <a:gd name="T27" fmla="*/ 6 h 1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13" h="119">
                  <a:moveTo>
                    <a:pt x="2" y="87"/>
                  </a:moveTo>
                  <a:lnTo>
                    <a:pt x="122" y="74"/>
                  </a:lnTo>
                  <a:lnTo>
                    <a:pt x="616" y="19"/>
                  </a:lnTo>
                  <a:lnTo>
                    <a:pt x="909" y="0"/>
                  </a:lnTo>
                  <a:lnTo>
                    <a:pt x="1200" y="5"/>
                  </a:lnTo>
                  <a:lnTo>
                    <a:pt x="1213" y="21"/>
                  </a:lnTo>
                  <a:lnTo>
                    <a:pt x="1200" y="36"/>
                  </a:lnTo>
                  <a:lnTo>
                    <a:pt x="593" y="70"/>
                  </a:lnTo>
                  <a:lnTo>
                    <a:pt x="124" y="114"/>
                  </a:lnTo>
                  <a:lnTo>
                    <a:pt x="25" y="119"/>
                  </a:lnTo>
                  <a:lnTo>
                    <a:pt x="0" y="106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3121" y="2108"/>
              <a:ext cx="24" cy="80"/>
            </a:xfrm>
            <a:custGeom>
              <a:avLst/>
              <a:gdLst>
                <a:gd name="T0" fmla="*/ 3 w 47"/>
                <a:gd name="T1" fmla="*/ 2 h 160"/>
                <a:gd name="T2" fmla="*/ 3 w 47"/>
                <a:gd name="T3" fmla="*/ 10 h 160"/>
                <a:gd name="T4" fmla="*/ 2 w 47"/>
                <a:gd name="T5" fmla="*/ 10 h 160"/>
                <a:gd name="T6" fmla="*/ 1 w 47"/>
                <a:gd name="T7" fmla="*/ 10 h 160"/>
                <a:gd name="T8" fmla="*/ 0 w 47"/>
                <a:gd name="T9" fmla="*/ 2 h 160"/>
                <a:gd name="T10" fmla="*/ 1 w 47"/>
                <a:gd name="T11" fmla="*/ 1 h 160"/>
                <a:gd name="T12" fmla="*/ 2 w 47"/>
                <a:gd name="T13" fmla="*/ 0 h 160"/>
                <a:gd name="T14" fmla="*/ 3 w 47"/>
                <a:gd name="T15" fmla="*/ 2 h 160"/>
                <a:gd name="T16" fmla="*/ 3 w 47"/>
                <a:gd name="T17" fmla="*/ 2 h 160"/>
                <a:gd name="T18" fmla="*/ 3 w 47"/>
                <a:gd name="T19" fmla="*/ 2 h 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160">
                  <a:moveTo>
                    <a:pt x="47" y="25"/>
                  </a:moveTo>
                  <a:lnTo>
                    <a:pt x="38" y="147"/>
                  </a:lnTo>
                  <a:lnTo>
                    <a:pt x="23" y="160"/>
                  </a:lnTo>
                  <a:lnTo>
                    <a:pt x="8" y="147"/>
                  </a:lnTo>
                  <a:lnTo>
                    <a:pt x="0" y="25"/>
                  </a:lnTo>
                  <a:lnTo>
                    <a:pt x="8" y="6"/>
                  </a:lnTo>
                  <a:lnTo>
                    <a:pt x="23" y="0"/>
                  </a:lnTo>
                  <a:lnTo>
                    <a:pt x="47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2996" y="2139"/>
              <a:ext cx="23" cy="61"/>
            </a:xfrm>
            <a:custGeom>
              <a:avLst/>
              <a:gdLst>
                <a:gd name="T0" fmla="*/ 3 w 46"/>
                <a:gd name="T1" fmla="*/ 2 h 122"/>
                <a:gd name="T2" fmla="*/ 3 w 46"/>
                <a:gd name="T3" fmla="*/ 7 h 122"/>
                <a:gd name="T4" fmla="*/ 2 w 46"/>
                <a:gd name="T5" fmla="*/ 8 h 122"/>
                <a:gd name="T6" fmla="*/ 1 w 46"/>
                <a:gd name="T7" fmla="*/ 7 h 122"/>
                <a:gd name="T8" fmla="*/ 0 w 46"/>
                <a:gd name="T9" fmla="*/ 2 h 122"/>
                <a:gd name="T10" fmla="*/ 1 w 46"/>
                <a:gd name="T11" fmla="*/ 1 h 122"/>
                <a:gd name="T12" fmla="*/ 2 w 46"/>
                <a:gd name="T13" fmla="*/ 0 h 122"/>
                <a:gd name="T14" fmla="*/ 3 w 46"/>
                <a:gd name="T15" fmla="*/ 2 h 122"/>
                <a:gd name="T16" fmla="*/ 3 w 46"/>
                <a:gd name="T17" fmla="*/ 2 h 122"/>
                <a:gd name="T18" fmla="*/ 3 w 46"/>
                <a:gd name="T19" fmla="*/ 2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122">
                  <a:moveTo>
                    <a:pt x="46" y="23"/>
                  </a:moveTo>
                  <a:lnTo>
                    <a:pt x="38" y="108"/>
                  </a:lnTo>
                  <a:lnTo>
                    <a:pt x="23" y="122"/>
                  </a:lnTo>
                  <a:lnTo>
                    <a:pt x="9" y="105"/>
                  </a:lnTo>
                  <a:lnTo>
                    <a:pt x="0" y="23"/>
                  </a:lnTo>
                  <a:lnTo>
                    <a:pt x="7" y="6"/>
                  </a:lnTo>
                  <a:lnTo>
                    <a:pt x="23" y="0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2882" y="2138"/>
              <a:ext cx="29" cy="61"/>
            </a:xfrm>
            <a:custGeom>
              <a:avLst/>
              <a:gdLst>
                <a:gd name="T0" fmla="*/ 4 w 57"/>
                <a:gd name="T1" fmla="*/ 2 h 122"/>
                <a:gd name="T2" fmla="*/ 3 w 57"/>
                <a:gd name="T3" fmla="*/ 7 h 122"/>
                <a:gd name="T4" fmla="*/ 2 w 57"/>
                <a:gd name="T5" fmla="*/ 8 h 122"/>
                <a:gd name="T6" fmla="*/ 2 w 57"/>
                <a:gd name="T7" fmla="*/ 7 h 122"/>
                <a:gd name="T8" fmla="*/ 0 w 57"/>
                <a:gd name="T9" fmla="*/ 1 h 122"/>
                <a:gd name="T10" fmla="*/ 1 w 57"/>
                <a:gd name="T11" fmla="*/ 1 h 122"/>
                <a:gd name="T12" fmla="*/ 2 w 57"/>
                <a:gd name="T13" fmla="*/ 0 h 122"/>
                <a:gd name="T14" fmla="*/ 4 w 57"/>
                <a:gd name="T15" fmla="*/ 2 h 122"/>
                <a:gd name="T16" fmla="*/ 4 w 57"/>
                <a:gd name="T17" fmla="*/ 2 h 122"/>
                <a:gd name="T18" fmla="*/ 4 w 57"/>
                <a:gd name="T19" fmla="*/ 2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122">
                  <a:moveTo>
                    <a:pt x="57" y="17"/>
                  </a:moveTo>
                  <a:lnTo>
                    <a:pt x="47" y="97"/>
                  </a:lnTo>
                  <a:lnTo>
                    <a:pt x="32" y="122"/>
                  </a:lnTo>
                  <a:lnTo>
                    <a:pt x="17" y="103"/>
                  </a:lnTo>
                  <a:lnTo>
                    <a:pt x="0" y="15"/>
                  </a:lnTo>
                  <a:lnTo>
                    <a:pt x="9" y="2"/>
                  </a:lnTo>
                  <a:lnTo>
                    <a:pt x="28" y="0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2751" y="2134"/>
              <a:ext cx="27" cy="64"/>
            </a:xfrm>
            <a:custGeom>
              <a:avLst/>
              <a:gdLst>
                <a:gd name="T0" fmla="*/ 4 w 54"/>
                <a:gd name="T1" fmla="*/ 2 h 127"/>
                <a:gd name="T2" fmla="*/ 3 w 54"/>
                <a:gd name="T3" fmla="*/ 7 h 127"/>
                <a:gd name="T4" fmla="*/ 2 w 54"/>
                <a:gd name="T5" fmla="*/ 8 h 127"/>
                <a:gd name="T6" fmla="*/ 1 w 54"/>
                <a:gd name="T7" fmla="*/ 7 h 127"/>
                <a:gd name="T8" fmla="*/ 0 w 54"/>
                <a:gd name="T9" fmla="*/ 2 h 127"/>
                <a:gd name="T10" fmla="*/ 1 w 54"/>
                <a:gd name="T11" fmla="*/ 1 h 127"/>
                <a:gd name="T12" fmla="*/ 2 w 54"/>
                <a:gd name="T13" fmla="*/ 0 h 127"/>
                <a:gd name="T14" fmla="*/ 4 w 54"/>
                <a:gd name="T15" fmla="*/ 2 h 127"/>
                <a:gd name="T16" fmla="*/ 4 w 54"/>
                <a:gd name="T17" fmla="*/ 2 h 127"/>
                <a:gd name="T18" fmla="*/ 4 w 54"/>
                <a:gd name="T19" fmla="*/ 2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127">
                  <a:moveTo>
                    <a:pt x="54" y="24"/>
                  </a:moveTo>
                  <a:lnTo>
                    <a:pt x="48" y="104"/>
                  </a:lnTo>
                  <a:lnTo>
                    <a:pt x="31" y="127"/>
                  </a:lnTo>
                  <a:lnTo>
                    <a:pt x="12" y="108"/>
                  </a:lnTo>
                  <a:lnTo>
                    <a:pt x="0" y="24"/>
                  </a:lnTo>
                  <a:lnTo>
                    <a:pt x="8" y="7"/>
                  </a:lnTo>
                  <a:lnTo>
                    <a:pt x="27" y="0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2637" y="2141"/>
              <a:ext cx="29" cy="68"/>
            </a:xfrm>
            <a:custGeom>
              <a:avLst/>
              <a:gdLst>
                <a:gd name="T0" fmla="*/ 4 w 57"/>
                <a:gd name="T1" fmla="*/ 1 h 137"/>
                <a:gd name="T2" fmla="*/ 4 w 57"/>
                <a:gd name="T3" fmla="*/ 3 h 137"/>
                <a:gd name="T4" fmla="*/ 4 w 57"/>
                <a:gd name="T5" fmla="*/ 7 h 137"/>
                <a:gd name="T6" fmla="*/ 3 w 57"/>
                <a:gd name="T7" fmla="*/ 8 h 137"/>
                <a:gd name="T8" fmla="*/ 2 w 57"/>
                <a:gd name="T9" fmla="*/ 7 h 137"/>
                <a:gd name="T10" fmla="*/ 1 w 57"/>
                <a:gd name="T11" fmla="*/ 3 h 137"/>
                <a:gd name="T12" fmla="*/ 0 w 57"/>
                <a:gd name="T13" fmla="*/ 1 h 137"/>
                <a:gd name="T14" fmla="*/ 1 w 57"/>
                <a:gd name="T15" fmla="*/ 0 h 137"/>
                <a:gd name="T16" fmla="*/ 2 w 57"/>
                <a:gd name="T17" fmla="*/ 0 h 137"/>
                <a:gd name="T18" fmla="*/ 4 w 57"/>
                <a:gd name="T19" fmla="*/ 1 h 137"/>
                <a:gd name="T20" fmla="*/ 4 w 57"/>
                <a:gd name="T21" fmla="*/ 1 h 137"/>
                <a:gd name="T22" fmla="*/ 4 w 57"/>
                <a:gd name="T23" fmla="*/ 1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7" h="137">
                  <a:moveTo>
                    <a:pt x="57" y="21"/>
                  </a:moveTo>
                  <a:lnTo>
                    <a:pt x="54" y="59"/>
                  </a:lnTo>
                  <a:lnTo>
                    <a:pt x="54" y="122"/>
                  </a:lnTo>
                  <a:lnTo>
                    <a:pt x="38" y="137"/>
                  </a:lnTo>
                  <a:lnTo>
                    <a:pt x="23" y="122"/>
                  </a:lnTo>
                  <a:lnTo>
                    <a:pt x="8" y="63"/>
                  </a:lnTo>
                  <a:lnTo>
                    <a:pt x="0" y="19"/>
                  </a:lnTo>
                  <a:lnTo>
                    <a:pt x="8" y="4"/>
                  </a:lnTo>
                  <a:lnTo>
                    <a:pt x="29" y="0"/>
                  </a:lnTo>
                  <a:lnTo>
                    <a:pt x="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2971" y="1289"/>
              <a:ext cx="218" cy="93"/>
            </a:xfrm>
            <a:custGeom>
              <a:avLst/>
              <a:gdLst>
                <a:gd name="T0" fmla="*/ 1 w 437"/>
                <a:gd name="T1" fmla="*/ 0 h 184"/>
                <a:gd name="T2" fmla="*/ 15 w 437"/>
                <a:gd name="T3" fmla="*/ 1 h 184"/>
                <a:gd name="T4" fmla="*/ 21 w 437"/>
                <a:gd name="T5" fmla="*/ 3 h 184"/>
                <a:gd name="T6" fmla="*/ 26 w 437"/>
                <a:gd name="T7" fmla="*/ 8 h 184"/>
                <a:gd name="T8" fmla="*/ 26 w 437"/>
                <a:gd name="T9" fmla="*/ 9 h 184"/>
                <a:gd name="T10" fmla="*/ 27 w 437"/>
                <a:gd name="T11" fmla="*/ 11 h 184"/>
                <a:gd name="T12" fmla="*/ 26 w 437"/>
                <a:gd name="T13" fmla="*/ 12 h 184"/>
                <a:gd name="T14" fmla="*/ 23 w 437"/>
                <a:gd name="T15" fmla="*/ 11 h 184"/>
                <a:gd name="T16" fmla="*/ 22 w 437"/>
                <a:gd name="T17" fmla="*/ 10 h 184"/>
                <a:gd name="T18" fmla="*/ 20 w 437"/>
                <a:gd name="T19" fmla="*/ 8 h 184"/>
                <a:gd name="T20" fmla="*/ 18 w 437"/>
                <a:gd name="T21" fmla="*/ 6 h 184"/>
                <a:gd name="T22" fmla="*/ 15 w 437"/>
                <a:gd name="T23" fmla="*/ 4 h 184"/>
                <a:gd name="T24" fmla="*/ 13 w 437"/>
                <a:gd name="T25" fmla="*/ 4 h 184"/>
                <a:gd name="T26" fmla="*/ 1 w 437"/>
                <a:gd name="T27" fmla="*/ 2 h 184"/>
                <a:gd name="T28" fmla="*/ 0 w 437"/>
                <a:gd name="T29" fmla="*/ 1 h 184"/>
                <a:gd name="T30" fmla="*/ 1 w 437"/>
                <a:gd name="T31" fmla="*/ 0 h 184"/>
                <a:gd name="T32" fmla="*/ 1 w 437"/>
                <a:gd name="T33" fmla="*/ 0 h 184"/>
                <a:gd name="T34" fmla="*/ 1 w 437"/>
                <a:gd name="T35" fmla="*/ 0 h 1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7" h="184">
                  <a:moveTo>
                    <a:pt x="17" y="0"/>
                  </a:moveTo>
                  <a:lnTo>
                    <a:pt x="245" y="9"/>
                  </a:lnTo>
                  <a:lnTo>
                    <a:pt x="342" y="44"/>
                  </a:lnTo>
                  <a:lnTo>
                    <a:pt x="420" y="116"/>
                  </a:lnTo>
                  <a:lnTo>
                    <a:pt x="431" y="139"/>
                  </a:lnTo>
                  <a:lnTo>
                    <a:pt x="437" y="165"/>
                  </a:lnTo>
                  <a:lnTo>
                    <a:pt x="422" y="184"/>
                  </a:lnTo>
                  <a:lnTo>
                    <a:pt x="376" y="173"/>
                  </a:lnTo>
                  <a:lnTo>
                    <a:pt x="361" y="154"/>
                  </a:lnTo>
                  <a:lnTo>
                    <a:pt x="330" y="116"/>
                  </a:lnTo>
                  <a:lnTo>
                    <a:pt x="294" y="85"/>
                  </a:lnTo>
                  <a:lnTo>
                    <a:pt x="254" y="64"/>
                  </a:lnTo>
                  <a:lnTo>
                    <a:pt x="212" y="49"/>
                  </a:lnTo>
                  <a:lnTo>
                    <a:pt x="17" y="30"/>
                  </a:lnTo>
                  <a:lnTo>
                    <a:pt x="0" y="1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>
              <a:off x="2364" y="1575"/>
              <a:ext cx="175" cy="496"/>
            </a:xfrm>
            <a:custGeom>
              <a:avLst/>
              <a:gdLst>
                <a:gd name="T0" fmla="*/ 5 w 349"/>
                <a:gd name="T1" fmla="*/ 2 h 992"/>
                <a:gd name="T2" fmla="*/ 5 w 349"/>
                <a:gd name="T3" fmla="*/ 10 h 992"/>
                <a:gd name="T4" fmla="*/ 7 w 349"/>
                <a:gd name="T5" fmla="*/ 18 h 992"/>
                <a:gd name="T6" fmla="*/ 9 w 349"/>
                <a:gd name="T7" fmla="*/ 23 h 992"/>
                <a:gd name="T8" fmla="*/ 15 w 349"/>
                <a:gd name="T9" fmla="*/ 38 h 992"/>
                <a:gd name="T10" fmla="*/ 19 w 349"/>
                <a:gd name="T11" fmla="*/ 48 h 992"/>
                <a:gd name="T12" fmla="*/ 22 w 349"/>
                <a:gd name="T13" fmla="*/ 59 h 992"/>
                <a:gd name="T14" fmla="*/ 22 w 349"/>
                <a:gd name="T15" fmla="*/ 61 h 992"/>
                <a:gd name="T16" fmla="*/ 21 w 349"/>
                <a:gd name="T17" fmla="*/ 62 h 992"/>
                <a:gd name="T18" fmla="*/ 19 w 349"/>
                <a:gd name="T19" fmla="*/ 62 h 992"/>
                <a:gd name="T20" fmla="*/ 18 w 349"/>
                <a:gd name="T21" fmla="*/ 61 h 992"/>
                <a:gd name="T22" fmla="*/ 14 w 349"/>
                <a:gd name="T23" fmla="*/ 50 h 992"/>
                <a:gd name="T24" fmla="*/ 12 w 349"/>
                <a:gd name="T25" fmla="*/ 39 h 992"/>
                <a:gd name="T26" fmla="*/ 5 w 349"/>
                <a:gd name="T27" fmla="*/ 18 h 992"/>
                <a:gd name="T28" fmla="*/ 2 w 349"/>
                <a:gd name="T29" fmla="*/ 10 h 992"/>
                <a:gd name="T30" fmla="*/ 0 w 349"/>
                <a:gd name="T31" fmla="*/ 2 h 992"/>
                <a:gd name="T32" fmla="*/ 1 w 349"/>
                <a:gd name="T33" fmla="*/ 1 h 992"/>
                <a:gd name="T34" fmla="*/ 2 w 349"/>
                <a:gd name="T35" fmla="*/ 0 h 992"/>
                <a:gd name="T36" fmla="*/ 5 w 349"/>
                <a:gd name="T37" fmla="*/ 2 h 992"/>
                <a:gd name="T38" fmla="*/ 5 w 349"/>
                <a:gd name="T39" fmla="*/ 2 h 9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992">
                  <a:moveTo>
                    <a:pt x="66" y="30"/>
                  </a:moveTo>
                  <a:lnTo>
                    <a:pt x="80" y="152"/>
                  </a:lnTo>
                  <a:lnTo>
                    <a:pt x="100" y="276"/>
                  </a:lnTo>
                  <a:lnTo>
                    <a:pt x="140" y="367"/>
                  </a:lnTo>
                  <a:lnTo>
                    <a:pt x="235" y="605"/>
                  </a:lnTo>
                  <a:lnTo>
                    <a:pt x="289" y="762"/>
                  </a:lnTo>
                  <a:lnTo>
                    <a:pt x="349" y="943"/>
                  </a:lnTo>
                  <a:lnTo>
                    <a:pt x="348" y="975"/>
                  </a:lnTo>
                  <a:lnTo>
                    <a:pt x="323" y="992"/>
                  </a:lnTo>
                  <a:lnTo>
                    <a:pt x="294" y="992"/>
                  </a:lnTo>
                  <a:lnTo>
                    <a:pt x="273" y="968"/>
                  </a:lnTo>
                  <a:lnTo>
                    <a:pt x="218" y="785"/>
                  </a:lnTo>
                  <a:lnTo>
                    <a:pt x="180" y="622"/>
                  </a:lnTo>
                  <a:lnTo>
                    <a:pt x="70" y="283"/>
                  </a:lnTo>
                  <a:lnTo>
                    <a:pt x="30" y="158"/>
                  </a:lnTo>
                  <a:lnTo>
                    <a:pt x="0" y="32"/>
                  </a:lnTo>
                  <a:lnTo>
                    <a:pt x="9" y="8"/>
                  </a:lnTo>
                  <a:lnTo>
                    <a:pt x="32" y="0"/>
                  </a:lnTo>
                  <a:lnTo>
                    <a:pt x="6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" name="Freeform 33"/>
            <p:cNvSpPr>
              <a:spLocks/>
            </p:cNvSpPr>
            <p:nvPr/>
          </p:nvSpPr>
          <p:spPr bwMode="auto">
            <a:xfrm>
              <a:off x="2537" y="1998"/>
              <a:ext cx="624" cy="92"/>
            </a:xfrm>
            <a:custGeom>
              <a:avLst/>
              <a:gdLst>
                <a:gd name="T0" fmla="*/ 3 w 1247"/>
                <a:gd name="T1" fmla="*/ 9 h 182"/>
                <a:gd name="T2" fmla="*/ 17 w 1247"/>
                <a:gd name="T3" fmla="*/ 7 h 182"/>
                <a:gd name="T4" fmla="*/ 30 w 1247"/>
                <a:gd name="T5" fmla="*/ 6 h 182"/>
                <a:gd name="T6" fmla="*/ 53 w 1247"/>
                <a:gd name="T7" fmla="*/ 3 h 182"/>
                <a:gd name="T8" fmla="*/ 64 w 1247"/>
                <a:gd name="T9" fmla="*/ 1 h 182"/>
                <a:gd name="T10" fmla="*/ 76 w 1247"/>
                <a:gd name="T11" fmla="*/ 0 h 182"/>
                <a:gd name="T12" fmla="*/ 78 w 1247"/>
                <a:gd name="T13" fmla="*/ 1 h 182"/>
                <a:gd name="T14" fmla="*/ 78 w 1247"/>
                <a:gd name="T15" fmla="*/ 3 h 182"/>
                <a:gd name="T16" fmla="*/ 78 w 1247"/>
                <a:gd name="T17" fmla="*/ 4 h 182"/>
                <a:gd name="T18" fmla="*/ 76 w 1247"/>
                <a:gd name="T19" fmla="*/ 5 h 182"/>
                <a:gd name="T20" fmla="*/ 53 w 1247"/>
                <a:gd name="T21" fmla="*/ 7 h 182"/>
                <a:gd name="T22" fmla="*/ 43 w 1247"/>
                <a:gd name="T23" fmla="*/ 9 h 182"/>
                <a:gd name="T24" fmla="*/ 31 w 1247"/>
                <a:gd name="T25" fmla="*/ 10 h 182"/>
                <a:gd name="T26" fmla="*/ 0 w 1247"/>
                <a:gd name="T27" fmla="*/ 12 h 182"/>
                <a:gd name="T28" fmla="*/ 1 w 1247"/>
                <a:gd name="T29" fmla="*/ 11 h 182"/>
                <a:gd name="T30" fmla="*/ 3 w 1247"/>
                <a:gd name="T31" fmla="*/ 9 h 182"/>
                <a:gd name="T32" fmla="*/ 3 w 1247"/>
                <a:gd name="T33" fmla="*/ 9 h 182"/>
                <a:gd name="T34" fmla="*/ 3 w 1247"/>
                <a:gd name="T35" fmla="*/ 9 h 1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47" h="182">
                  <a:moveTo>
                    <a:pt x="38" y="133"/>
                  </a:moveTo>
                  <a:lnTo>
                    <a:pt x="264" y="102"/>
                  </a:lnTo>
                  <a:lnTo>
                    <a:pt x="477" y="83"/>
                  </a:lnTo>
                  <a:lnTo>
                    <a:pt x="842" y="34"/>
                  </a:lnTo>
                  <a:lnTo>
                    <a:pt x="1013" y="11"/>
                  </a:lnTo>
                  <a:lnTo>
                    <a:pt x="1207" y="0"/>
                  </a:lnTo>
                  <a:lnTo>
                    <a:pt x="1237" y="13"/>
                  </a:lnTo>
                  <a:lnTo>
                    <a:pt x="1247" y="38"/>
                  </a:lnTo>
                  <a:lnTo>
                    <a:pt x="1237" y="64"/>
                  </a:lnTo>
                  <a:lnTo>
                    <a:pt x="1207" y="76"/>
                  </a:lnTo>
                  <a:lnTo>
                    <a:pt x="846" y="104"/>
                  </a:lnTo>
                  <a:lnTo>
                    <a:pt x="676" y="129"/>
                  </a:lnTo>
                  <a:lnTo>
                    <a:pt x="483" y="148"/>
                  </a:lnTo>
                  <a:lnTo>
                    <a:pt x="0" y="182"/>
                  </a:lnTo>
                  <a:lnTo>
                    <a:pt x="3" y="161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3120" y="1265"/>
              <a:ext cx="129" cy="772"/>
            </a:xfrm>
            <a:custGeom>
              <a:avLst/>
              <a:gdLst>
                <a:gd name="T0" fmla="*/ 15 w 259"/>
                <a:gd name="T1" fmla="*/ 1 h 1546"/>
                <a:gd name="T2" fmla="*/ 16 w 259"/>
                <a:gd name="T3" fmla="*/ 10 h 1546"/>
                <a:gd name="T4" fmla="*/ 15 w 259"/>
                <a:gd name="T5" fmla="*/ 24 h 1546"/>
                <a:gd name="T6" fmla="*/ 13 w 259"/>
                <a:gd name="T7" fmla="*/ 37 h 1546"/>
                <a:gd name="T8" fmla="*/ 11 w 259"/>
                <a:gd name="T9" fmla="*/ 49 h 1546"/>
                <a:gd name="T10" fmla="*/ 8 w 259"/>
                <a:gd name="T11" fmla="*/ 64 h 1546"/>
                <a:gd name="T12" fmla="*/ 6 w 259"/>
                <a:gd name="T13" fmla="*/ 79 h 1546"/>
                <a:gd name="T14" fmla="*/ 6 w 259"/>
                <a:gd name="T15" fmla="*/ 87 h 1546"/>
                <a:gd name="T16" fmla="*/ 4 w 259"/>
                <a:gd name="T17" fmla="*/ 94 h 1546"/>
                <a:gd name="T18" fmla="*/ 3 w 259"/>
                <a:gd name="T19" fmla="*/ 96 h 1546"/>
                <a:gd name="T20" fmla="*/ 2 w 259"/>
                <a:gd name="T21" fmla="*/ 96 h 1546"/>
                <a:gd name="T22" fmla="*/ 0 w 259"/>
                <a:gd name="T23" fmla="*/ 93 h 1546"/>
                <a:gd name="T24" fmla="*/ 1 w 259"/>
                <a:gd name="T25" fmla="*/ 79 h 1546"/>
                <a:gd name="T26" fmla="*/ 3 w 259"/>
                <a:gd name="T27" fmla="*/ 63 h 1546"/>
                <a:gd name="T28" fmla="*/ 5 w 259"/>
                <a:gd name="T29" fmla="*/ 55 h 1546"/>
                <a:gd name="T30" fmla="*/ 6 w 259"/>
                <a:gd name="T31" fmla="*/ 49 h 1546"/>
                <a:gd name="T32" fmla="*/ 9 w 259"/>
                <a:gd name="T33" fmla="*/ 36 h 1546"/>
                <a:gd name="T34" fmla="*/ 12 w 259"/>
                <a:gd name="T35" fmla="*/ 9 h 1546"/>
                <a:gd name="T36" fmla="*/ 11 w 259"/>
                <a:gd name="T37" fmla="*/ 4 h 1546"/>
                <a:gd name="T38" fmla="*/ 12 w 259"/>
                <a:gd name="T39" fmla="*/ 1 h 1546"/>
                <a:gd name="T40" fmla="*/ 13 w 259"/>
                <a:gd name="T41" fmla="*/ 0 h 1546"/>
                <a:gd name="T42" fmla="*/ 14 w 259"/>
                <a:gd name="T43" fmla="*/ 0 h 1546"/>
                <a:gd name="T44" fmla="*/ 15 w 259"/>
                <a:gd name="T45" fmla="*/ 1 h 1546"/>
                <a:gd name="T46" fmla="*/ 15 w 259"/>
                <a:gd name="T47" fmla="*/ 1 h 1546"/>
                <a:gd name="T48" fmla="*/ 15 w 259"/>
                <a:gd name="T49" fmla="*/ 1 h 15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9" h="1546">
                  <a:moveTo>
                    <a:pt x="243" y="21"/>
                  </a:moveTo>
                  <a:lnTo>
                    <a:pt x="259" y="166"/>
                  </a:lnTo>
                  <a:lnTo>
                    <a:pt x="247" y="398"/>
                  </a:lnTo>
                  <a:lnTo>
                    <a:pt x="219" y="597"/>
                  </a:lnTo>
                  <a:lnTo>
                    <a:pt x="181" y="797"/>
                  </a:lnTo>
                  <a:lnTo>
                    <a:pt x="139" y="1031"/>
                  </a:lnTo>
                  <a:lnTo>
                    <a:pt x="108" y="1278"/>
                  </a:lnTo>
                  <a:lnTo>
                    <a:pt x="97" y="1396"/>
                  </a:lnTo>
                  <a:lnTo>
                    <a:pt x="76" y="1513"/>
                  </a:lnTo>
                  <a:lnTo>
                    <a:pt x="61" y="1540"/>
                  </a:lnTo>
                  <a:lnTo>
                    <a:pt x="32" y="1546"/>
                  </a:lnTo>
                  <a:lnTo>
                    <a:pt x="0" y="1502"/>
                  </a:lnTo>
                  <a:lnTo>
                    <a:pt x="27" y="1274"/>
                  </a:lnTo>
                  <a:lnTo>
                    <a:pt x="61" y="1017"/>
                  </a:lnTo>
                  <a:lnTo>
                    <a:pt x="84" y="896"/>
                  </a:lnTo>
                  <a:lnTo>
                    <a:pt x="106" y="785"/>
                  </a:lnTo>
                  <a:lnTo>
                    <a:pt x="152" y="584"/>
                  </a:lnTo>
                  <a:lnTo>
                    <a:pt x="202" y="151"/>
                  </a:lnTo>
                  <a:lnTo>
                    <a:pt x="184" y="65"/>
                  </a:lnTo>
                  <a:lnTo>
                    <a:pt x="194" y="31"/>
                  </a:lnTo>
                  <a:lnTo>
                    <a:pt x="215" y="6"/>
                  </a:lnTo>
                  <a:lnTo>
                    <a:pt x="234" y="0"/>
                  </a:lnTo>
                  <a:lnTo>
                    <a:pt x="2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2363" y="1257"/>
              <a:ext cx="853" cy="234"/>
            </a:xfrm>
            <a:custGeom>
              <a:avLst/>
              <a:gdLst>
                <a:gd name="T0" fmla="*/ 106 w 1705"/>
                <a:gd name="T1" fmla="*/ 2 h 468"/>
                <a:gd name="T2" fmla="*/ 93 w 1705"/>
                <a:gd name="T3" fmla="*/ 4 h 468"/>
                <a:gd name="T4" fmla="*/ 82 w 1705"/>
                <a:gd name="T5" fmla="*/ 6 h 468"/>
                <a:gd name="T6" fmla="*/ 57 w 1705"/>
                <a:gd name="T7" fmla="*/ 10 h 468"/>
                <a:gd name="T8" fmla="*/ 45 w 1705"/>
                <a:gd name="T9" fmla="*/ 13 h 468"/>
                <a:gd name="T10" fmla="*/ 32 w 1705"/>
                <a:gd name="T11" fmla="*/ 17 h 468"/>
                <a:gd name="T12" fmla="*/ 24 w 1705"/>
                <a:gd name="T13" fmla="*/ 19 h 468"/>
                <a:gd name="T14" fmla="*/ 17 w 1705"/>
                <a:gd name="T15" fmla="*/ 21 h 468"/>
                <a:gd name="T16" fmla="*/ 10 w 1705"/>
                <a:gd name="T17" fmla="*/ 24 h 468"/>
                <a:gd name="T18" fmla="*/ 4 w 1705"/>
                <a:gd name="T19" fmla="*/ 29 h 468"/>
                <a:gd name="T20" fmla="*/ 2 w 1705"/>
                <a:gd name="T21" fmla="*/ 30 h 468"/>
                <a:gd name="T22" fmla="*/ 1 w 1705"/>
                <a:gd name="T23" fmla="*/ 29 h 468"/>
                <a:gd name="T24" fmla="*/ 0 w 1705"/>
                <a:gd name="T25" fmla="*/ 28 h 468"/>
                <a:gd name="T26" fmla="*/ 1 w 1705"/>
                <a:gd name="T27" fmla="*/ 26 h 468"/>
                <a:gd name="T28" fmla="*/ 4 w 1705"/>
                <a:gd name="T29" fmla="*/ 23 h 468"/>
                <a:gd name="T30" fmla="*/ 8 w 1705"/>
                <a:gd name="T31" fmla="*/ 21 h 468"/>
                <a:gd name="T32" fmla="*/ 15 w 1705"/>
                <a:gd name="T33" fmla="*/ 17 h 468"/>
                <a:gd name="T34" fmla="*/ 22 w 1705"/>
                <a:gd name="T35" fmla="*/ 15 h 468"/>
                <a:gd name="T36" fmla="*/ 31 w 1705"/>
                <a:gd name="T37" fmla="*/ 13 h 468"/>
                <a:gd name="T38" fmla="*/ 44 w 1705"/>
                <a:gd name="T39" fmla="*/ 9 h 468"/>
                <a:gd name="T40" fmla="*/ 57 w 1705"/>
                <a:gd name="T41" fmla="*/ 6 h 468"/>
                <a:gd name="T42" fmla="*/ 81 w 1705"/>
                <a:gd name="T43" fmla="*/ 2 h 468"/>
                <a:gd name="T44" fmla="*/ 92 w 1705"/>
                <a:gd name="T45" fmla="*/ 1 h 468"/>
                <a:gd name="T46" fmla="*/ 106 w 1705"/>
                <a:gd name="T47" fmla="*/ 0 h 468"/>
                <a:gd name="T48" fmla="*/ 107 w 1705"/>
                <a:gd name="T49" fmla="*/ 1 h 468"/>
                <a:gd name="T50" fmla="*/ 106 w 1705"/>
                <a:gd name="T51" fmla="*/ 2 h 468"/>
                <a:gd name="T52" fmla="*/ 106 w 1705"/>
                <a:gd name="T53" fmla="*/ 2 h 4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705" h="468">
                  <a:moveTo>
                    <a:pt x="1692" y="31"/>
                  </a:moveTo>
                  <a:lnTo>
                    <a:pt x="1483" y="61"/>
                  </a:lnTo>
                  <a:lnTo>
                    <a:pt x="1300" y="86"/>
                  </a:lnTo>
                  <a:lnTo>
                    <a:pt x="912" y="145"/>
                  </a:lnTo>
                  <a:lnTo>
                    <a:pt x="705" y="198"/>
                  </a:lnTo>
                  <a:lnTo>
                    <a:pt x="504" y="261"/>
                  </a:lnTo>
                  <a:lnTo>
                    <a:pt x="374" y="295"/>
                  </a:lnTo>
                  <a:lnTo>
                    <a:pt x="262" y="329"/>
                  </a:lnTo>
                  <a:lnTo>
                    <a:pt x="159" y="378"/>
                  </a:lnTo>
                  <a:lnTo>
                    <a:pt x="57" y="456"/>
                  </a:lnTo>
                  <a:lnTo>
                    <a:pt x="32" y="468"/>
                  </a:lnTo>
                  <a:lnTo>
                    <a:pt x="9" y="456"/>
                  </a:lnTo>
                  <a:lnTo>
                    <a:pt x="0" y="435"/>
                  </a:lnTo>
                  <a:lnTo>
                    <a:pt x="9" y="411"/>
                  </a:lnTo>
                  <a:lnTo>
                    <a:pt x="64" y="363"/>
                  </a:lnTo>
                  <a:lnTo>
                    <a:pt x="118" y="325"/>
                  </a:lnTo>
                  <a:lnTo>
                    <a:pt x="228" y="272"/>
                  </a:lnTo>
                  <a:lnTo>
                    <a:pt x="348" y="234"/>
                  </a:lnTo>
                  <a:lnTo>
                    <a:pt x="485" y="198"/>
                  </a:lnTo>
                  <a:lnTo>
                    <a:pt x="690" y="135"/>
                  </a:lnTo>
                  <a:lnTo>
                    <a:pt x="899" y="84"/>
                  </a:lnTo>
                  <a:lnTo>
                    <a:pt x="1283" y="21"/>
                  </a:lnTo>
                  <a:lnTo>
                    <a:pt x="1467" y="6"/>
                  </a:lnTo>
                  <a:lnTo>
                    <a:pt x="1686" y="0"/>
                  </a:lnTo>
                  <a:lnTo>
                    <a:pt x="1705" y="13"/>
                  </a:lnTo>
                  <a:lnTo>
                    <a:pt x="169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Freeform 36"/>
            <p:cNvSpPr>
              <a:spLocks/>
            </p:cNvSpPr>
            <p:nvPr/>
          </p:nvSpPr>
          <p:spPr bwMode="auto">
            <a:xfrm>
              <a:off x="2419" y="1326"/>
              <a:ext cx="348" cy="390"/>
            </a:xfrm>
            <a:custGeom>
              <a:avLst/>
              <a:gdLst>
                <a:gd name="T0" fmla="*/ 2 w 698"/>
                <a:gd name="T1" fmla="*/ 48 h 781"/>
                <a:gd name="T2" fmla="*/ 0 w 698"/>
                <a:gd name="T3" fmla="*/ 28 h 781"/>
                <a:gd name="T4" fmla="*/ 0 w 698"/>
                <a:gd name="T5" fmla="*/ 24 h 781"/>
                <a:gd name="T6" fmla="*/ 1 w 698"/>
                <a:gd name="T7" fmla="*/ 20 h 781"/>
                <a:gd name="T8" fmla="*/ 3 w 698"/>
                <a:gd name="T9" fmla="*/ 16 h 781"/>
                <a:gd name="T10" fmla="*/ 7 w 698"/>
                <a:gd name="T11" fmla="*/ 12 h 781"/>
                <a:gd name="T12" fmla="*/ 13 w 698"/>
                <a:gd name="T13" fmla="*/ 8 h 781"/>
                <a:gd name="T14" fmla="*/ 20 w 698"/>
                <a:gd name="T15" fmla="*/ 5 h 781"/>
                <a:gd name="T16" fmla="*/ 27 w 698"/>
                <a:gd name="T17" fmla="*/ 3 h 781"/>
                <a:gd name="T18" fmla="*/ 34 w 698"/>
                <a:gd name="T19" fmla="*/ 2 h 781"/>
                <a:gd name="T20" fmla="*/ 42 w 698"/>
                <a:gd name="T21" fmla="*/ 0 h 781"/>
                <a:gd name="T22" fmla="*/ 43 w 698"/>
                <a:gd name="T23" fmla="*/ 0 h 781"/>
                <a:gd name="T24" fmla="*/ 42 w 698"/>
                <a:gd name="T25" fmla="*/ 1 h 781"/>
                <a:gd name="T26" fmla="*/ 35 w 698"/>
                <a:gd name="T27" fmla="*/ 4 h 781"/>
                <a:gd name="T28" fmla="*/ 28 w 698"/>
                <a:gd name="T29" fmla="*/ 6 h 781"/>
                <a:gd name="T30" fmla="*/ 22 w 698"/>
                <a:gd name="T31" fmla="*/ 9 h 781"/>
                <a:gd name="T32" fmla="*/ 15 w 698"/>
                <a:gd name="T33" fmla="*/ 12 h 781"/>
                <a:gd name="T34" fmla="*/ 10 w 698"/>
                <a:gd name="T35" fmla="*/ 15 h 781"/>
                <a:gd name="T36" fmla="*/ 7 w 698"/>
                <a:gd name="T37" fmla="*/ 19 h 781"/>
                <a:gd name="T38" fmla="*/ 5 w 698"/>
                <a:gd name="T39" fmla="*/ 22 h 781"/>
                <a:gd name="T40" fmla="*/ 3 w 698"/>
                <a:gd name="T41" fmla="*/ 30 h 781"/>
                <a:gd name="T42" fmla="*/ 3 w 698"/>
                <a:gd name="T43" fmla="*/ 38 h 781"/>
                <a:gd name="T44" fmla="*/ 4 w 698"/>
                <a:gd name="T45" fmla="*/ 47 h 781"/>
                <a:gd name="T46" fmla="*/ 4 w 698"/>
                <a:gd name="T47" fmla="*/ 48 h 781"/>
                <a:gd name="T48" fmla="*/ 2 w 698"/>
                <a:gd name="T49" fmla="*/ 48 h 781"/>
                <a:gd name="T50" fmla="*/ 2 w 698"/>
                <a:gd name="T51" fmla="*/ 48 h 7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98" h="781">
                  <a:moveTo>
                    <a:pt x="46" y="770"/>
                  </a:moveTo>
                  <a:lnTo>
                    <a:pt x="0" y="460"/>
                  </a:lnTo>
                  <a:lnTo>
                    <a:pt x="8" y="392"/>
                  </a:lnTo>
                  <a:lnTo>
                    <a:pt x="29" y="323"/>
                  </a:lnTo>
                  <a:lnTo>
                    <a:pt x="63" y="260"/>
                  </a:lnTo>
                  <a:lnTo>
                    <a:pt x="112" y="198"/>
                  </a:lnTo>
                  <a:lnTo>
                    <a:pt x="213" y="139"/>
                  </a:lnTo>
                  <a:lnTo>
                    <a:pt x="333" y="93"/>
                  </a:lnTo>
                  <a:lnTo>
                    <a:pt x="441" y="61"/>
                  </a:lnTo>
                  <a:lnTo>
                    <a:pt x="551" y="32"/>
                  </a:lnTo>
                  <a:lnTo>
                    <a:pt x="679" y="0"/>
                  </a:lnTo>
                  <a:lnTo>
                    <a:pt x="698" y="10"/>
                  </a:lnTo>
                  <a:lnTo>
                    <a:pt x="688" y="29"/>
                  </a:lnTo>
                  <a:lnTo>
                    <a:pt x="565" y="68"/>
                  </a:lnTo>
                  <a:lnTo>
                    <a:pt x="462" y="110"/>
                  </a:lnTo>
                  <a:lnTo>
                    <a:pt x="359" y="156"/>
                  </a:lnTo>
                  <a:lnTo>
                    <a:pt x="243" y="207"/>
                  </a:lnTo>
                  <a:lnTo>
                    <a:pt x="165" y="253"/>
                  </a:lnTo>
                  <a:lnTo>
                    <a:pt x="118" y="310"/>
                  </a:lnTo>
                  <a:lnTo>
                    <a:pt x="84" y="367"/>
                  </a:lnTo>
                  <a:lnTo>
                    <a:pt x="49" y="489"/>
                  </a:lnTo>
                  <a:lnTo>
                    <a:pt x="51" y="618"/>
                  </a:lnTo>
                  <a:lnTo>
                    <a:pt x="76" y="762"/>
                  </a:lnTo>
                  <a:lnTo>
                    <a:pt x="65" y="781"/>
                  </a:lnTo>
                  <a:lnTo>
                    <a:pt x="46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1" name="Arc 37"/>
          <p:cNvSpPr>
            <a:spLocks/>
          </p:cNvSpPr>
          <p:nvPr/>
        </p:nvSpPr>
        <p:spPr bwMode="auto">
          <a:xfrm rot="20782660">
            <a:off x="7006968" y="3952425"/>
            <a:ext cx="128417" cy="248140"/>
          </a:xfrm>
          <a:custGeom>
            <a:avLst/>
            <a:gdLst>
              <a:gd name="T0" fmla="*/ 0 w 21600"/>
              <a:gd name="T1" fmla="*/ 0 h 38618"/>
              <a:gd name="T2" fmla="*/ 0 w 21600"/>
              <a:gd name="T3" fmla="*/ 0 h 38618"/>
              <a:gd name="T4" fmla="*/ 0 w 21600"/>
              <a:gd name="T5" fmla="*/ 0 h 386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86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</a:path>
              <a:path w="21600" h="386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Arc 38"/>
          <p:cNvSpPr>
            <a:spLocks/>
          </p:cNvSpPr>
          <p:nvPr/>
        </p:nvSpPr>
        <p:spPr bwMode="auto">
          <a:xfrm rot="20782660">
            <a:off x="6778368" y="4078449"/>
            <a:ext cx="128417" cy="248140"/>
          </a:xfrm>
          <a:custGeom>
            <a:avLst/>
            <a:gdLst>
              <a:gd name="T0" fmla="*/ 0 w 21600"/>
              <a:gd name="T1" fmla="*/ 0 h 38618"/>
              <a:gd name="T2" fmla="*/ 0 w 21600"/>
              <a:gd name="T3" fmla="*/ 0 h 38618"/>
              <a:gd name="T4" fmla="*/ 0 w 21600"/>
              <a:gd name="T5" fmla="*/ 0 h 386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86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</a:path>
              <a:path w="21600" h="386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Arc 39"/>
          <p:cNvSpPr>
            <a:spLocks/>
          </p:cNvSpPr>
          <p:nvPr/>
        </p:nvSpPr>
        <p:spPr bwMode="auto">
          <a:xfrm rot="20782660">
            <a:off x="6549768" y="4187865"/>
            <a:ext cx="128417" cy="248140"/>
          </a:xfrm>
          <a:custGeom>
            <a:avLst/>
            <a:gdLst>
              <a:gd name="T0" fmla="*/ 0 w 21600"/>
              <a:gd name="T1" fmla="*/ 0 h 38618"/>
              <a:gd name="T2" fmla="*/ 0 w 21600"/>
              <a:gd name="T3" fmla="*/ 0 h 38618"/>
              <a:gd name="T4" fmla="*/ 0 w 21600"/>
              <a:gd name="T5" fmla="*/ 0 h 386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86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</a:path>
              <a:path w="21600" h="386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Arc 40"/>
          <p:cNvSpPr>
            <a:spLocks/>
          </p:cNvSpPr>
          <p:nvPr/>
        </p:nvSpPr>
        <p:spPr bwMode="auto">
          <a:xfrm rot="20782660">
            <a:off x="6321168" y="4322681"/>
            <a:ext cx="128417" cy="248140"/>
          </a:xfrm>
          <a:custGeom>
            <a:avLst/>
            <a:gdLst>
              <a:gd name="T0" fmla="*/ 0 w 21600"/>
              <a:gd name="T1" fmla="*/ 0 h 38618"/>
              <a:gd name="T2" fmla="*/ 0 w 21600"/>
              <a:gd name="T3" fmla="*/ 0 h 38618"/>
              <a:gd name="T4" fmla="*/ 0 w 21600"/>
              <a:gd name="T5" fmla="*/ 0 h 386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86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</a:path>
              <a:path w="21600" h="386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Arc 41"/>
          <p:cNvSpPr>
            <a:spLocks/>
          </p:cNvSpPr>
          <p:nvPr/>
        </p:nvSpPr>
        <p:spPr bwMode="auto">
          <a:xfrm rot="20782660">
            <a:off x="6092568" y="4433073"/>
            <a:ext cx="128417" cy="248140"/>
          </a:xfrm>
          <a:custGeom>
            <a:avLst/>
            <a:gdLst>
              <a:gd name="T0" fmla="*/ 0 w 21600"/>
              <a:gd name="T1" fmla="*/ 0 h 38618"/>
              <a:gd name="T2" fmla="*/ 0 w 21600"/>
              <a:gd name="T3" fmla="*/ 0 h 38618"/>
              <a:gd name="T4" fmla="*/ 0 w 21600"/>
              <a:gd name="T5" fmla="*/ 0 h 386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86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</a:path>
              <a:path w="21600" h="386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Arc 42"/>
          <p:cNvSpPr>
            <a:spLocks/>
          </p:cNvSpPr>
          <p:nvPr/>
        </p:nvSpPr>
        <p:spPr bwMode="auto">
          <a:xfrm rot="20782660">
            <a:off x="7199685" y="3825424"/>
            <a:ext cx="128417" cy="248140"/>
          </a:xfrm>
          <a:custGeom>
            <a:avLst/>
            <a:gdLst>
              <a:gd name="T0" fmla="*/ 0 w 21600"/>
              <a:gd name="T1" fmla="*/ 0 h 38618"/>
              <a:gd name="T2" fmla="*/ 0 w 21600"/>
              <a:gd name="T3" fmla="*/ 0 h 38618"/>
              <a:gd name="T4" fmla="*/ 0 w 21600"/>
              <a:gd name="T5" fmla="*/ 0 h 386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86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</a:path>
              <a:path w="21600" h="386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Arc 43"/>
          <p:cNvSpPr>
            <a:spLocks/>
          </p:cNvSpPr>
          <p:nvPr/>
        </p:nvSpPr>
        <p:spPr bwMode="auto">
          <a:xfrm rot="20782660">
            <a:off x="5894815" y="4555189"/>
            <a:ext cx="128417" cy="248140"/>
          </a:xfrm>
          <a:custGeom>
            <a:avLst/>
            <a:gdLst>
              <a:gd name="T0" fmla="*/ 0 w 21600"/>
              <a:gd name="T1" fmla="*/ 0 h 38618"/>
              <a:gd name="T2" fmla="*/ 0 w 21600"/>
              <a:gd name="T3" fmla="*/ 0 h 38618"/>
              <a:gd name="T4" fmla="*/ 0 w 21600"/>
              <a:gd name="T5" fmla="*/ 0 h 386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861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</a:path>
              <a:path w="21600" h="3861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247"/>
                  <a:pt x="18539" y="34524"/>
                  <a:pt x="13302" y="3861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 rot="-1788723">
            <a:off x="5747252" y="3985180"/>
            <a:ext cx="89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ES_tradnl" sz="2000" b="1" i="0" dirty="0" err="1">
                <a:latin typeface="Courier New" pitchFamily="49" charset="0"/>
              </a:rPr>
              <a:t>Vol</a:t>
            </a:r>
            <a:r>
              <a:rPr lang="es-ES_tradnl" sz="2000" b="1" i="0" dirty="0">
                <a:latin typeface="Courier New" pitchFamily="49" charset="0"/>
              </a:rPr>
              <a:t>+</a:t>
            </a:r>
            <a:endParaRPr lang="es-ES" sz="2000" b="1" i="0" dirty="0">
              <a:latin typeface="Courier New" pitchFamily="49" charset="0"/>
            </a:endParaRPr>
          </a:p>
        </p:txBody>
      </p:sp>
      <p:grpSp>
        <p:nvGrpSpPr>
          <p:cNvPr id="47" name="Group 45"/>
          <p:cNvGrpSpPr>
            <a:grpSpLocks/>
          </p:cNvGrpSpPr>
          <p:nvPr/>
        </p:nvGrpSpPr>
        <p:grpSpPr bwMode="auto">
          <a:xfrm>
            <a:off x="6248399" y="4246432"/>
            <a:ext cx="2622599" cy="2306768"/>
            <a:chOff x="3496" y="2104"/>
            <a:chExt cx="1984" cy="1616"/>
          </a:xfrm>
        </p:grpSpPr>
        <p:sp>
          <p:nvSpPr>
            <p:cNvPr id="48" name="AutoShape 46"/>
            <p:cNvSpPr>
              <a:spLocks noChangeArrowheads="1"/>
            </p:cNvSpPr>
            <p:nvPr/>
          </p:nvSpPr>
          <p:spPr bwMode="auto">
            <a:xfrm>
              <a:off x="3496" y="2880"/>
              <a:ext cx="1984" cy="840"/>
            </a:xfrm>
            <a:prstGeom prst="foldedCorner">
              <a:avLst>
                <a:gd name="adj" fmla="val 12500"/>
              </a:avLst>
            </a:prstGeom>
            <a:solidFill>
              <a:srgbClr val="FFCC00"/>
            </a:solidFill>
            <a:ln w="9525" cap="sq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68686"/>
              </a:outerShdw>
            </a:effectLst>
          </p:spPr>
          <p:txBody>
            <a:bodyPr wrap="none" anchor="ctr"/>
            <a:lstStyle/>
            <a:p>
              <a:r>
                <a:rPr lang="es-ES_tradnl" b="1" i="0" dirty="0">
                  <a:latin typeface="Courier New" pitchFamily="49" charset="0"/>
                </a:rPr>
                <a:t>Sens3 =&gt; </a:t>
              </a:r>
              <a:r>
                <a:rPr lang="es-ES_tradnl" b="1" i="0" dirty="0" err="1">
                  <a:latin typeface="Courier New" pitchFamily="49" charset="0"/>
                </a:rPr>
                <a:t>Vol</a:t>
              </a:r>
              <a:r>
                <a:rPr lang="es-ES_tradnl" b="1" i="0" dirty="0">
                  <a:latin typeface="Courier New" pitchFamily="49" charset="0"/>
                </a:rPr>
                <a:t>++</a:t>
              </a:r>
            </a:p>
            <a:p>
              <a:r>
                <a:rPr lang="es-ES_tradnl" b="1" i="0" dirty="0">
                  <a:latin typeface="Courier New" pitchFamily="49" charset="0"/>
                </a:rPr>
                <a:t>=&gt; DAC31.out=2.1</a:t>
              </a:r>
            </a:p>
            <a:p>
              <a:r>
                <a:rPr lang="es-ES_tradnl" b="1" i="0" dirty="0">
                  <a:latin typeface="Courier New" pitchFamily="49" charset="0"/>
                </a:rPr>
                <a:t>=&gt; Amp27.gain=1.3</a:t>
              </a:r>
            </a:p>
            <a:p>
              <a:r>
                <a:rPr lang="es-ES_tradnl" b="1" i="0" dirty="0">
                  <a:latin typeface="Courier New" pitchFamily="49" charset="0"/>
                </a:rPr>
                <a:t>=&gt; OSD, </a:t>
              </a:r>
              <a:r>
                <a:rPr lang="es-ES_tradnl" b="1" i="0" dirty="0" err="1">
                  <a:latin typeface="Courier New" pitchFamily="49" charset="0"/>
                </a:rPr>
                <a:t>Pref</a:t>
              </a:r>
              <a:r>
                <a:rPr lang="es-ES_tradnl" b="1" i="0" dirty="0">
                  <a:latin typeface="Courier New" pitchFamily="49" charset="0"/>
                </a:rPr>
                <a:t>, ...</a:t>
              </a:r>
              <a:endParaRPr lang="es-ES" i="0" dirty="0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V="1">
              <a:off x="4896" y="2104"/>
              <a:ext cx="0" cy="7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83" name="Picture 81" descr="mand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48" y="4834043"/>
            <a:ext cx="978403" cy="107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5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828800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Polimorfismo</a:t>
            </a:r>
          </a:p>
          <a:p>
            <a:pPr marL="45720" indent="0">
              <a:buNone/>
            </a:pPr>
            <a:r>
              <a:rPr lang="es-MX" sz="2400" dirty="0"/>
              <a:t>H</a:t>
            </a:r>
            <a:r>
              <a:rPr lang="es-ES" sz="2400" dirty="0" err="1" smtClean="0"/>
              <a:t>abilidad</a:t>
            </a:r>
            <a:r>
              <a:rPr lang="es-ES" sz="2400" dirty="0" smtClean="0"/>
              <a:t> </a:t>
            </a:r>
            <a:r>
              <a:rPr lang="es-ES" sz="2400" dirty="0"/>
              <a:t>de esconder diferentes implementaciones tras una sola </a:t>
            </a:r>
            <a:r>
              <a:rPr lang="es-ES" sz="2400" dirty="0" smtClean="0"/>
              <a:t>interface.</a:t>
            </a:r>
            <a:endParaRPr lang="es-MX" sz="2200" dirty="0" smtClean="0"/>
          </a:p>
          <a:p>
            <a:endParaRPr lang="en-US" sz="2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</a:t>
            </a:r>
            <a:r>
              <a:rPr lang="es-MX" dirty="0" err="1" smtClean="0"/>
              <a:t>poo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17" y="2971800"/>
            <a:ext cx="58388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828800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Modularidad</a:t>
            </a:r>
          </a:p>
          <a:p>
            <a:pPr marL="45720" indent="0">
              <a:buNone/>
            </a:pPr>
            <a:r>
              <a:rPr lang="es-ES" sz="2400" b="1" dirty="0" smtClean="0"/>
              <a:t>Capacidad </a:t>
            </a:r>
            <a:r>
              <a:rPr lang="es-ES" sz="2400" b="1" dirty="0"/>
              <a:t>de </a:t>
            </a:r>
            <a:r>
              <a:rPr lang="es-ES" sz="2400" b="1" dirty="0" err="1"/>
              <a:t>particionar</a:t>
            </a:r>
            <a:r>
              <a:rPr lang="es-ES" sz="2400" b="1" dirty="0"/>
              <a:t> algo complejo y difícil de manejar, en partes más sencillas y fáciles de manejar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</a:t>
            </a:r>
            <a:r>
              <a:rPr lang="es-MX" dirty="0" err="1" smtClean="0"/>
              <a:t>poo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124200"/>
            <a:ext cx="66198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931353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Jerarquía: </a:t>
            </a:r>
            <a:r>
              <a:rPr lang="es-MX" sz="2400" dirty="0" smtClean="0"/>
              <a:t>Es l</a:t>
            </a:r>
            <a:r>
              <a:rPr lang="es-ES" sz="2400" dirty="0" smtClean="0"/>
              <a:t>a </a:t>
            </a:r>
            <a:r>
              <a:rPr lang="es-ES" sz="2400" dirty="0"/>
              <a:t>capacidad de manejar niveles de </a:t>
            </a:r>
            <a:r>
              <a:rPr lang="es-ES" sz="2400" dirty="0" smtClean="0"/>
              <a:t>abstracción.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</a:t>
            </a:r>
            <a:r>
              <a:rPr lang="es-MX" dirty="0" err="1" smtClean="0"/>
              <a:t>poo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438400"/>
            <a:ext cx="72485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1118</TotalTime>
  <Words>680</Words>
  <Application>Microsoft Office PowerPoint</Application>
  <PresentationFormat>Presentación en pantalla (4:3)</PresentationFormat>
  <Paragraphs>107</Paragraphs>
  <Slides>18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Franklin Gothic Medium</vt:lpstr>
      <vt:lpstr>Times New Roman</vt:lpstr>
      <vt:lpstr>Wingdings</vt:lpstr>
      <vt:lpstr>Wingdings 2</vt:lpstr>
      <vt:lpstr>Cuadrícula</vt:lpstr>
      <vt:lpstr>Imagen</vt:lpstr>
      <vt:lpstr>Programación Visual   1. Fundamentos Poo (OOP) Introducción</vt:lpstr>
      <vt:lpstr>Definición de la OOP</vt:lpstr>
      <vt:lpstr>Definición de la OOP</vt:lpstr>
      <vt:lpstr>Principios Básicos de Orientación a Objetos </vt:lpstr>
      <vt:lpstr>Principios poo</vt:lpstr>
      <vt:lpstr>Principios poo</vt:lpstr>
      <vt:lpstr>Principios poo</vt:lpstr>
      <vt:lpstr>Principios poo</vt:lpstr>
      <vt:lpstr>Principios poo</vt:lpstr>
      <vt:lpstr>Principios poo</vt:lpstr>
      <vt:lpstr>Principios poo</vt:lpstr>
      <vt:lpstr>Objetos</vt:lpstr>
      <vt:lpstr>clase</vt:lpstr>
      <vt:lpstr>Clases</vt:lpstr>
      <vt:lpstr>Clase vs objeto</vt:lpstr>
      <vt:lpstr>Clase vs objeto</vt:lpstr>
      <vt:lpstr>Clase vs objeto</vt:lpstr>
      <vt:lpstr>Clase en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Rivalcoba</dc:creator>
  <cp:lastModifiedBy>docente</cp:lastModifiedBy>
  <cp:revision>98</cp:revision>
  <dcterms:created xsi:type="dcterms:W3CDTF">2006-08-16T00:00:00Z</dcterms:created>
  <dcterms:modified xsi:type="dcterms:W3CDTF">2019-08-21T18:53:41Z</dcterms:modified>
</cp:coreProperties>
</file>