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0" r:id="rId3"/>
    <p:sldId id="257" r:id="rId4"/>
    <p:sldId id="314" r:id="rId5"/>
    <p:sldId id="313" r:id="rId6"/>
    <p:sldId id="312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5" r:id="rId15"/>
    <p:sldId id="326" r:id="rId16"/>
    <p:sldId id="327" r:id="rId17"/>
    <p:sldId id="328" r:id="rId18"/>
    <p:sldId id="329" r:id="rId19"/>
    <p:sldId id="315" r:id="rId20"/>
    <p:sldId id="282" r:id="rId21"/>
    <p:sldId id="292" r:id="rId22"/>
    <p:sldId id="301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126"/>
    <a:srgbClr val="1FC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6" autoAdjust="0"/>
    <p:restoredTop sz="94660"/>
  </p:normalViewPr>
  <p:slideViewPr>
    <p:cSldViewPr>
      <p:cViewPr varScale="1">
        <p:scale>
          <a:sx n="63" d="100"/>
          <a:sy n="63" d="100"/>
        </p:scale>
        <p:origin x="7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1B3E-44CC-4FE1-8E47-44F5F7C91862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75517-0005-4ECD-9F58-55843CC2804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9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PE" altLang="es-MX" b="1" dirty="0" smtClean="0">
                <a:latin typeface="Arial" panose="020B0604020202020204" pitchFamily="34" charset="0"/>
              </a:rPr>
              <a:t>Diagrama de Clases</a:t>
            </a:r>
          </a:p>
          <a:p>
            <a:pPr eaLnBrk="1" hangingPunct="1"/>
            <a:r>
              <a:rPr lang="es-PE" altLang="es-MX" b="1" dirty="0" smtClean="0">
                <a:latin typeface="Arial" panose="020B0604020202020204" pitchFamily="34" charset="0"/>
              </a:rPr>
              <a:t>Análisis y diseño con el Diagrama de Clases</a:t>
            </a:r>
          </a:p>
          <a:p>
            <a:pPr eaLnBrk="1" hangingPunct="1"/>
            <a:r>
              <a:rPr lang="es-ES" altLang="es-MX" dirty="0" smtClean="0">
                <a:latin typeface="Arial" panose="020B0604020202020204" pitchFamily="34" charset="0"/>
              </a:rPr>
              <a:t>El Diagrama de Clase es el diagrama principal de análisis y diseño para un sistema. En él se especifica la estructura de clases del sistema, con relaciones entre clases y estructuras de herencia. Su objetivo varia en análisis y diseño:</a:t>
            </a:r>
          </a:p>
          <a:p>
            <a:pPr lvl="1" eaLnBrk="1" hangingPunct="1">
              <a:buFontTx/>
              <a:buChar char="•"/>
            </a:pPr>
            <a:r>
              <a:rPr lang="es-ES" altLang="es-MX" dirty="0" smtClean="0">
                <a:latin typeface="Arial" panose="020B0604020202020204" pitchFamily="34" charset="0"/>
              </a:rPr>
              <a:t>Durante el análisis del sistema, el diagrama se desarrolla buscando una solución ideal. </a:t>
            </a:r>
          </a:p>
          <a:p>
            <a:pPr lvl="1" eaLnBrk="1" hangingPunct="1">
              <a:buFontTx/>
              <a:buChar char="•"/>
            </a:pPr>
            <a:r>
              <a:rPr lang="es-ES" altLang="es-MX" dirty="0" smtClean="0">
                <a:latin typeface="Arial" panose="020B0604020202020204" pitchFamily="34" charset="0"/>
              </a:rPr>
              <a:t>Durante el diseño, se usa el mismo diagrama, y se modifica para satisfacer los detalles de las implementaciones. </a:t>
            </a:r>
          </a:p>
          <a:p>
            <a:pPr eaLnBrk="1" hangingPunct="1"/>
            <a:endParaRPr lang="es-ES" altLang="es-MX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s-MX" dirty="0" smtClean="0">
                <a:latin typeface="Arial" panose="020B0604020202020204" pitchFamily="34" charset="0"/>
              </a:rPr>
              <a:t>El modelo de casos de uso aporta información para establecer las clases, objetos, atributos y operaciones.</a:t>
            </a:r>
          </a:p>
          <a:p>
            <a:pPr eaLnBrk="1" hangingPunct="1"/>
            <a:r>
              <a:rPr lang="es-ES" altLang="es-MX" dirty="0" smtClean="0">
                <a:latin typeface="Arial" panose="020B0604020202020204" pitchFamily="34" charset="0"/>
              </a:rPr>
              <a:t> </a:t>
            </a:r>
            <a:br>
              <a:rPr lang="es-ES" altLang="es-MX" dirty="0" smtClean="0">
                <a:latin typeface="Arial" panose="020B0604020202020204" pitchFamily="34" charset="0"/>
              </a:rPr>
            </a:br>
            <a:r>
              <a:rPr lang="es-ES" altLang="es-MX" dirty="0" smtClean="0">
                <a:latin typeface="Arial" panose="020B0604020202020204" pitchFamily="34" charset="0"/>
              </a:rPr>
              <a:t>El mundo real puede ser visto desde abstracciones diferentes (subjetividad)</a:t>
            </a:r>
            <a:endParaRPr lang="es-PE" altLang="es-MX" dirty="0" smtClean="0">
              <a:latin typeface="Arial" panose="020B0604020202020204" pitchFamily="34" charset="0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75517-0005-4ECD-9F58-55843CC28043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0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6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353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7AA9-B88B-4BF9-95D5-5432CA0E95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07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9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9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44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5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03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3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C9DE-FDD0-4DF7-896B-F1D7834A277D}" type="datetimeFigureOut">
              <a:rPr lang="es-MX" smtClean="0"/>
              <a:pPr/>
              <a:t>21/08/2019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9666-0BEF-4D3D-8391-1FF60B0EA64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29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3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64488" cy="2736304"/>
          </a:xfrm>
        </p:spPr>
        <p:txBody>
          <a:bodyPr>
            <a:noAutofit/>
          </a:bodyPr>
          <a:lstStyle/>
          <a:p>
            <a:r>
              <a:rPr lang="es-MX" sz="3600" b="1" dirty="0"/>
              <a:t>Generalización</a:t>
            </a:r>
            <a:r>
              <a:rPr lang="es-MX" sz="3600" dirty="0"/>
              <a:t>: es la relación </a:t>
            </a:r>
            <a:r>
              <a:rPr lang="es-MX" sz="3600" dirty="0" smtClean="0"/>
              <a:t>taxonómica entre </a:t>
            </a:r>
            <a:r>
              <a:rPr lang="es-MX" sz="3600" dirty="0"/>
              <a:t>un elemento y otro elemento </a:t>
            </a:r>
            <a:r>
              <a:rPr lang="es-MX" sz="3600" dirty="0" smtClean="0"/>
              <a:t>mas general</a:t>
            </a:r>
            <a:r>
              <a:rPr lang="es-MX" sz="3600" dirty="0"/>
              <a:t>. Relación padre e hijo. Herencia.</a:t>
            </a:r>
            <a:endParaRPr lang="es-ES" sz="4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80928"/>
            <a:ext cx="1728192" cy="3204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29" y="2899061"/>
            <a:ext cx="6799528" cy="29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64488" cy="1944216"/>
          </a:xfrm>
        </p:spPr>
        <p:txBody>
          <a:bodyPr>
            <a:noAutofit/>
          </a:bodyPr>
          <a:lstStyle/>
          <a:p>
            <a:r>
              <a:rPr lang="es-MX" sz="3600" b="1" dirty="0"/>
              <a:t>Realización</a:t>
            </a:r>
            <a:r>
              <a:rPr lang="es-MX" sz="3600" dirty="0"/>
              <a:t>: Significa que existe </a:t>
            </a:r>
            <a:r>
              <a:rPr lang="es-MX" sz="3600" dirty="0" smtClean="0"/>
              <a:t>una relación </a:t>
            </a:r>
            <a:r>
              <a:rPr lang="es-MX" sz="3600" dirty="0"/>
              <a:t>entre el padre y el hijo en </a:t>
            </a:r>
            <a:r>
              <a:rPr lang="es-MX" sz="3600" dirty="0" smtClean="0"/>
              <a:t>la forma </a:t>
            </a:r>
            <a:r>
              <a:rPr lang="es-MX" sz="3600" dirty="0"/>
              <a:t>de una implementación.</a:t>
            </a:r>
            <a:endParaRPr lang="es-ES" sz="40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80765"/>
            <a:ext cx="3691475" cy="33123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247" y="2780765"/>
            <a:ext cx="2420500" cy="34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2448272"/>
          </a:xfrm>
        </p:spPr>
        <p:txBody>
          <a:bodyPr>
            <a:noAutofit/>
          </a:bodyPr>
          <a:lstStyle/>
          <a:p>
            <a:r>
              <a:rPr lang="es-MX" b="1" dirty="0"/>
              <a:t>Dependencia</a:t>
            </a:r>
            <a:r>
              <a:rPr lang="es-MX" dirty="0"/>
              <a:t>: relación semántica </a:t>
            </a:r>
            <a:r>
              <a:rPr lang="es-MX" dirty="0" smtClean="0"/>
              <a:t>entre dos </a:t>
            </a:r>
            <a:r>
              <a:rPr lang="es-MX" dirty="0"/>
              <a:t>elementos. No necesariamente </a:t>
            </a:r>
            <a:r>
              <a:rPr lang="es-MX" dirty="0" smtClean="0"/>
              <a:t>se requiere </a:t>
            </a:r>
            <a:r>
              <a:rPr lang="es-MX" dirty="0"/>
              <a:t>que existan tipos de </a:t>
            </a:r>
            <a:r>
              <a:rPr lang="es-MX" dirty="0" smtClean="0"/>
              <a:t>objetos relacionados</a:t>
            </a:r>
            <a:r>
              <a:rPr lang="es-MX" dirty="0"/>
              <a:t>. Pero que el cambio en </a:t>
            </a:r>
            <a:r>
              <a:rPr lang="es-MX" dirty="0" smtClean="0"/>
              <a:t>una entidad </a:t>
            </a:r>
            <a:r>
              <a:rPr lang="es-MX" dirty="0"/>
              <a:t>afectara de una u otra forma </a:t>
            </a:r>
            <a:r>
              <a:rPr lang="es-MX" dirty="0" smtClean="0"/>
              <a:t>la otra.</a:t>
            </a:r>
            <a:endParaRPr lang="es-ES" sz="3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6" y="3789039"/>
            <a:ext cx="3186210" cy="26219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924944"/>
            <a:ext cx="3456385" cy="380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6512" y="1268760"/>
            <a:ext cx="9144000" cy="4896544"/>
          </a:xfrm>
        </p:spPr>
        <p:txBody>
          <a:bodyPr>
            <a:noAutofit/>
          </a:bodyPr>
          <a:lstStyle/>
          <a:p>
            <a:r>
              <a:rPr lang="es-MX" sz="3400" dirty="0" smtClean="0">
                <a:solidFill>
                  <a:srgbClr val="FF0000"/>
                </a:solidFill>
              </a:rPr>
              <a:t>Nombres entidades</a:t>
            </a:r>
            <a:r>
              <a:rPr lang="es-MX" sz="3400" dirty="0" smtClean="0"/>
              <a:t>: Clases</a:t>
            </a:r>
          </a:p>
          <a:p>
            <a:r>
              <a:rPr lang="es-MX" sz="3400" dirty="0" smtClean="0">
                <a:solidFill>
                  <a:srgbClr val="1FB126"/>
                </a:solidFill>
              </a:rPr>
              <a:t>Nombre características</a:t>
            </a:r>
            <a:r>
              <a:rPr lang="es-MX" sz="3400" dirty="0" smtClean="0"/>
              <a:t>: Atributos-propiedades</a:t>
            </a:r>
            <a:endParaRPr lang="es-MX" sz="3400" dirty="0"/>
          </a:p>
          <a:p>
            <a:r>
              <a:rPr lang="es-MX" sz="3400" dirty="0" smtClean="0">
                <a:solidFill>
                  <a:schemeClr val="accent5">
                    <a:lumMod val="75000"/>
                  </a:schemeClr>
                </a:solidFill>
              </a:rPr>
              <a:t>Adjetivos</a:t>
            </a:r>
            <a:r>
              <a:rPr lang="es-MX" sz="3400" dirty="0"/>
              <a:t>: Valores de las propiedades</a:t>
            </a:r>
          </a:p>
          <a:p>
            <a:r>
              <a:rPr lang="es-MX" sz="3400" dirty="0" smtClean="0">
                <a:solidFill>
                  <a:srgbClr val="FFC000"/>
                </a:solidFill>
              </a:rPr>
              <a:t>Verbos</a:t>
            </a:r>
            <a:r>
              <a:rPr lang="es-MX" sz="3400" dirty="0"/>
              <a:t>: Comportamiento de las clases (métodos</a:t>
            </a:r>
            <a:r>
              <a:rPr lang="es-MX" sz="3400" dirty="0" smtClean="0"/>
              <a:t>)</a:t>
            </a:r>
          </a:p>
          <a:p>
            <a:endParaRPr lang="es-MX" sz="3400" dirty="0"/>
          </a:p>
          <a:p>
            <a:pPr marL="0" indent="0" algn="ctr">
              <a:buNone/>
            </a:pPr>
            <a:r>
              <a:rPr lang="es-MX" sz="3400" dirty="0"/>
              <a:t>"El </a:t>
            </a:r>
            <a:r>
              <a:rPr lang="es-MX" sz="3400" dirty="0">
                <a:solidFill>
                  <a:srgbClr val="FF0000"/>
                </a:solidFill>
              </a:rPr>
              <a:t>coche</a:t>
            </a:r>
            <a:r>
              <a:rPr lang="es-MX" sz="3400" dirty="0"/>
              <a:t> tiene </a:t>
            </a:r>
            <a:r>
              <a:rPr lang="es-MX" sz="3400" dirty="0">
                <a:solidFill>
                  <a:schemeClr val="accent3">
                    <a:lumMod val="75000"/>
                  </a:schemeClr>
                </a:solidFill>
              </a:rPr>
              <a:t>color</a:t>
            </a:r>
            <a:r>
              <a:rPr lang="es-MX" sz="3400" dirty="0"/>
              <a:t> </a:t>
            </a:r>
            <a:r>
              <a:rPr lang="es-MX" sz="3400" dirty="0">
                <a:solidFill>
                  <a:schemeClr val="accent5">
                    <a:lumMod val="75000"/>
                  </a:schemeClr>
                </a:solidFill>
              </a:rPr>
              <a:t>rojo</a:t>
            </a:r>
            <a:r>
              <a:rPr lang="es-MX" sz="3400" dirty="0"/>
              <a:t> y se </a:t>
            </a:r>
            <a:r>
              <a:rPr lang="es-MX" sz="3400" dirty="0">
                <a:solidFill>
                  <a:srgbClr val="FFC000"/>
                </a:solidFill>
              </a:rPr>
              <a:t>mueve</a:t>
            </a:r>
            <a:r>
              <a:rPr lang="es-MX" sz="3400" dirty="0"/>
              <a:t>“</a:t>
            </a:r>
          </a:p>
          <a:p>
            <a:pPr marL="0" indent="0" algn="ctr">
              <a:buNone/>
            </a:pPr>
            <a:r>
              <a:rPr lang="es-MX" sz="3400" dirty="0"/>
              <a:t>“El </a:t>
            </a:r>
            <a:r>
              <a:rPr lang="es-MX" sz="3400" dirty="0">
                <a:solidFill>
                  <a:srgbClr val="FF0000"/>
                </a:solidFill>
              </a:rPr>
              <a:t>documento</a:t>
            </a:r>
            <a:r>
              <a:rPr lang="es-MX" sz="3400" dirty="0"/>
              <a:t> tiene </a:t>
            </a:r>
            <a:r>
              <a:rPr lang="es-MX" sz="3400" dirty="0">
                <a:solidFill>
                  <a:schemeClr val="accent3">
                    <a:lumMod val="75000"/>
                  </a:schemeClr>
                </a:solidFill>
              </a:rPr>
              <a:t>letra</a:t>
            </a:r>
            <a:r>
              <a:rPr lang="es-MX" sz="3400" dirty="0"/>
              <a:t> </a:t>
            </a:r>
            <a:r>
              <a:rPr lang="es-MX" sz="3400" dirty="0">
                <a:solidFill>
                  <a:schemeClr val="accent5">
                    <a:lumMod val="75000"/>
                  </a:schemeClr>
                </a:solidFill>
              </a:rPr>
              <a:t>grande</a:t>
            </a:r>
            <a:r>
              <a:rPr lang="es-MX" sz="3400" dirty="0"/>
              <a:t> y se </a:t>
            </a:r>
            <a:r>
              <a:rPr lang="es-MX" sz="3400" dirty="0">
                <a:solidFill>
                  <a:srgbClr val="FFC000"/>
                </a:solidFill>
              </a:rPr>
              <a:t>muestra</a:t>
            </a:r>
            <a:r>
              <a:rPr lang="es-MX" sz="3400" dirty="0"/>
              <a:t>“</a:t>
            </a:r>
            <a:endParaRPr lang="es-ES" sz="3400" dirty="0" smtClean="0"/>
          </a:p>
        </p:txBody>
      </p:sp>
    </p:spTree>
    <p:extLst>
      <p:ext uri="{BB962C8B-B14F-4D97-AF65-F5344CB8AC3E}">
        <p14:creationId xmlns:p14="http://schemas.microsoft.com/office/powerpoint/2010/main" val="40483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sistemas… Ejemplo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67544" y="1916832"/>
            <a:ext cx="83512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Una aplicación necesita almacenar información sobre empresas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sus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empleados y sus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Empleados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y clientes se caracterizan por su nombre y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edad.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Los empleados tienen un sueldo bruto.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Los empleados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que son directivos tienen una categoría y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 conjunto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de empleados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subordinados.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los clientes se necesita conocer su teléfono de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contacto.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aplicación necesita mostrar los datos de empleados y clientes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537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sistemas… Ejemplo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587727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Una aplicación necesita almacenar información sobre empresas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sus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empleados y sus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clientes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08813"/>
            <a:ext cx="6777793" cy="31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sistemas… Ejemplo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3156" y="5982379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2. Empleados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y clientes se caracterizan por su nombre y 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edad.</a:t>
            </a:r>
          </a:p>
          <a:p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3. Los empleados tienen un sueldo bruto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73861"/>
            <a:ext cx="5688632" cy="50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sistemas… Ejemplo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4988" y="6027003"/>
            <a:ext cx="896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Los empleados que son directivos tienen una categoría y un conjunto de empleados subordinados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19"/>
            <a:ext cx="6624736" cy="50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 smtClean="0"/>
              <a:t>Modelado de sistemas… Ejemplo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5496" y="5541039"/>
            <a:ext cx="910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5.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De los clientes se necesita conocer su teléfono de contacto.</a:t>
            </a:r>
          </a:p>
          <a:p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 La 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aplicación necesita mostrar los datos de empleados y clientes</a:t>
            </a:r>
            <a:r>
              <a:rPr lang="es-MX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08" y="783226"/>
            <a:ext cx="6047004" cy="48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3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92088"/>
          </a:xfrm>
        </p:spPr>
        <p:txBody>
          <a:bodyPr>
            <a:noAutofit/>
          </a:bodyPr>
          <a:lstStyle/>
          <a:p>
            <a:r>
              <a:rPr lang="es-MX" sz="3600" dirty="0" smtClean="0"/>
              <a:t>Diagrama </a:t>
            </a:r>
            <a:r>
              <a:rPr lang="es-MX" sz="3600" dirty="0"/>
              <a:t>de </a:t>
            </a:r>
            <a:r>
              <a:rPr lang="es-MX" sz="3600" dirty="0" smtClean="0"/>
              <a:t>Clases</a:t>
            </a:r>
            <a:endParaRPr lang="es-MX" sz="36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513"/>
            <a:ext cx="8785225" cy="5603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Muestran un conjunto de clases y sus relaciones</a:t>
            </a:r>
            <a:endParaRPr lang="es-E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5949950"/>
            <a:ext cx="864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MX" sz="2000">
                <a:solidFill>
                  <a:srgbClr val="00264C"/>
                </a:solidFill>
                <a:latin typeface="Arial" panose="020B0604020202020204" pitchFamily="34" charset="0"/>
              </a:rPr>
              <a:t>Los diagramas de clases proporcionan una perspectiva estática del sistema (representan su diseño estructural)</a:t>
            </a:r>
            <a:endParaRPr lang="es-ES" altLang="es-MX" sz="2000">
              <a:solidFill>
                <a:srgbClr val="00264C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5570538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Titulo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Texto.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22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92088"/>
          </a:xfrm>
        </p:spPr>
        <p:txBody>
          <a:bodyPr>
            <a:noAutofit/>
          </a:bodyPr>
          <a:lstStyle/>
          <a:p>
            <a:r>
              <a:rPr lang="es-MX" sz="3600" dirty="0"/>
              <a:t>En un Diagrama de Clases </a:t>
            </a:r>
            <a:r>
              <a:rPr lang="es-MX" sz="3600" dirty="0" smtClean="0"/>
              <a:t>se encuentra: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Autofit/>
          </a:bodyPr>
          <a:lstStyle/>
          <a:p>
            <a:r>
              <a:rPr lang="es-MX" sz="4000" dirty="0" smtClean="0"/>
              <a:t>Clases</a:t>
            </a:r>
            <a:r>
              <a:rPr lang="es-MX" sz="4000" dirty="0"/>
              <a:t>, asociaciones y atributos.</a:t>
            </a:r>
          </a:p>
          <a:p>
            <a:r>
              <a:rPr lang="es-MX" sz="4000" dirty="0" smtClean="0"/>
              <a:t>Interfaces </a:t>
            </a:r>
            <a:r>
              <a:rPr lang="es-MX" sz="4000" dirty="0"/>
              <a:t>con operaciones y constantes.</a:t>
            </a:r>
          </a:p>
          <a:p>
            <a:r>
              <a:rPr lang="es-MX" sz="4000" dirty="0" smtClean="0"/>
              <a:t>Información </a:t>
            </a:r>
            <a:r>
              <a:rPr lang="es-MX" sz="4000" dirty="0"/>
              <a:t>sobre tipos de atributos.</a:t>
            </a:r>
          </a:p>
          <a:p>
            <a:r>
              <a:rPr lang="es-MX" sz="4000" dirty="0" smtClean="0"/>
              <a:t>Navegabilidad</a:t>
            </a:r>
            <a:r>
              <a:rPr lang="es-MX" sz="4000" dirty="0"/>
              <a:t>.</a:t>
            </a:r>
          </a:p>
          <a:p>
            <a:r>
              <a:rPr lang="es-MX" sz="4000" dirty="0" smtClean="0"/>
              <a:t>Dependencias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7228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Creación de Diagramas de Clases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1. Identificar el problema.</a:t>
            </a:r>
          </a:p>
          <a:p>
            <a:pPr marL="0" indent="0">
              <a:buNone/>
            </a:pPr>
            <a:r>
              <a:rPr lang="es-MX" dirty="0"/>
              <a:t>2. Listar todas las clases y los atributos que</a:t>
            </a:r>
          </a:p>
          <a:p>
            <a:pPr marL="0" indent="0">
              <a:buNone/>
            </a:pPr>
            <a:r>
              <a:rPr lang="es-MX" dirty="0"/>
              <a:t>se puedan generar para solucionar el</a:t>
            </a:r>
          </a:p>
          <a:p>
            <a:pPr marL="0" indent="0">
              <a:buNone/>
            </a:pPr>
            <a:r>
              <a:rPr lang="es-MX" dirty="0"/>
              <a:t>problema.</a:t>
            </a:r>
          </a:p>
          <a:p>
            <a:pPr marL="0" indent="0">
              <a:buNone/>
            </a:pPr>
            <a:r>
              <a:rPr lang="es-MX" dirty="0"/>
              <a:t>3. Definir el comportamiento de cada</a:t>
            </a:r>
          </a:p>
          <a:p>
            <a:pPr marL="0" indent="0">
              <a:buNone/>
            </a:pPr>
            <a:r>
              <a:rPr lang="es-MX" dirty="0"/>
              <a:t>clase. Métodos y Herencia.</a:t>
            </a:r>
          </a:p>
          <a:p>
            <a:pPr marL="0" indent="0">
              <a:buNone/>
            </a:pPr>
            <a:r>
              <a:rPr lang="es-MX" dirty="0"/>
              <a:t>4. Definir los tipos a cada atributo.</a:t>
            </a:r>
          </a:p>
          <a:p>
            <a:pPr marL="0" indent="0">
              <a:buNone/>
            </a:pPr>
            <a:r>
              <a:rPr lang="es-MX" dirty="0"/>
              <a:t>5. Definir las asociaciones y navegabilidad</a:t>
            </a:r>
          </a:p>
          <a:p>
            <a:pPr marL="0" indent="0">
              <a:buNone/>
            </a:pPr>
            <a:r>
              <a:rPr lang="es-MX" dirty="0"/>
              <a:t>(visibilidad del atributo).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228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s-MX" dirty="0"/>
              <a:t>Elementos Básicos a Utilizar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" y="1264316"/>
            <a:ext cx="8723312" cy="223669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87824" y="3928612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3200" b="1" dirty="0">
                <a:latin typeface="GillSansMT-Bold"/>
              </a:rPr>
              <a:t>Visibilidad</a:t>
            </a:r>
            <a:r>
              <a:rPr lang="es-MX" sz="3200" dirty="0">
                <a:latin typeface="GillSansMT"/>
              </a:rPr>
              <a:t>:</a:t>
            </a:r>
          </a:p>
          <a:p>
            <a:r>
              <a:rPr lang="es-MX" sz="3200" dirty="0">
                <a:latin typeface="GillSansMT"/>
              </a:rPr>
              <a:t>- </a:t>
            </a:r>
            <a:r>
              <a:rPr lang="es-MX" sz="3200" dirty="0" err="1">
                <a:latin typeface="GillSansMT"/>
              </a:rPr>
              <a:t>Private</a:t>
            </a:r>
            <a:endParaRPr lang="es-MX" sz="3200" dirty="0">
              <a:latin typeface="GillSansMT"/>
            </a:endParaRPr>
          </a:p>
          <a:p>
            <a:r>
              <a:rPr lang="es-MX" sz="3200" dirty="0">
                <a:latin typeface="GillSansMT"/>
              </a:rPr>
              <a:t>+ </a:t>
            </a:r>
            <a:r>
              <a:rPr lang="es-MX" sz="3200" dirty="0" err="1">
                <a:latin typeface="GillSansMT"/>
              </a:rPr>
              <a:t>Public</a:t>
            </a:r>
            <a:endParaRPr lang="es-MX" sz="3200" dirty="0">
              <a:latin typeface="GillSansMT"/>
            </a:endParaRPr>
          </a:p>
          <a:p>
            <a:r>
              <a:rPr lang="es-MX" sz="3200" dirty="0">
                <a:latin typeface="GillSansMT"/>
              </a:rPr>
              <a:t># </a:t>
            </a:r>
            <a:r>
              <a:rPr lang="es-MX" sz="3200" dirty="0" err="1">
                <a:latin typeface="GillSansMT"/>
              </a:rPr>
              <a:t>Protected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7228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1368152"/>
          </a:xfrm>
        </p:spPr>
        <p:txBody>
          <a:bodyPr>
            <a:noAutofit/>
          </a:bodyPr>
          <a:lstStyle/>
          <a:p>
            <a:r>
              <a:rPr lang="es-MX" b="1" dirty="0"/>
              <a:t>Asociación Simple</a:t>
            </a:r>
            <a:r>
              <a:rPr lang="es-MX" dirty="0"/>
              <a:t>: la línea indica </a:t>
            </a:r>
            <a:r>
              <a:rPr lang="es-MX" dirty="0" smtClean="0"/>
              <a:t>una relación </a:t>
            </a:r>
            <a:r>
              <a:rPr lang="es-MX" dirty="0"/>
              <a:t>unidireccional entre 2 o </a:t>
            </a:r>
            <a:r>
              <a:rPr lang="es-MX" dirty="0" smtClean="0"/>
              <a:t>mas entidades</a:t>
            </a:r>
            <a:r>
              <a:rPr lang="es-MX" dirty="0"/>
              <a:t>.</a:t>
            </a:r>
            <a:endParaRPr lang="es-ES" sz="3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1" y="2708920"/>
            <a:ext cx="3450350" cy="26642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92" y="2204864"/>
            <a:ext cx="3760105" cy="41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2088232"/>
          </a:xfrm>
        </p:spPr>
        <p:txBody>
          <a:bodyPr>
            <a:noAutofit/>
          </a:bodyPr>
          <a:lstStyle/>
          <a:p>
            <a:r>
              <a:rPr lang="es-MX" b="1" dirty="0"/>
              <a:t>Asociación Directa</a:t>
            </a:r>
            <a:r>
              <a:rPr lang="es-MX" dirty="0"/>
              <a:t>: Indica que </a:t>
            </a:r>
            <a:r>
              <a:rPr lang="es-MX" dirty="0" smtClean="0"/>
              <a:t>una entidad </a:t>
            </a:r>
            <a:r>
              <a:rPr lang="es-MX" dirty="0"/>
              <a:t>o clase esta siendo descrita por otra.</a:t>
            </a:r>
          </a:p>
          <a:p>
            <a:r>
              <a:rPr lang="es-MX" dirty="0"/>
              <a:t>En palabras sencillas, una clase contiene a </a:t>
            </a:r>
            <a:r>
              <a:rPr lang="es-MX" dirty="0" smtClean="0"/>
              <a:t>la otra </a:t>
            </a:r>
            <a:r>
              <a:rPr lang="es-MX" dirty="0"/>
              <a:t>en un tipo.</a:t>
            </a:r>
            <a:endParaRPr lang="es-ES" sz="36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708920"/>
            <a:ext cx="3618484" cy="39493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3284984"/>
            <a:ext cx="350675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64488" cy="2736304"/>
          </a:xfrm>
        </p:spPr>
        <p:txBody>
          <a:bodyPr>
            <a:noAutofit/>
          </a:bodyPr>
          <a:lstStyle/>
          <a:p>
            <a:r>
              <a:rPr lang="es-MX" b="1" dirty="0"/>
              <a:t>Agregación</a:t>
            </a:r>
            <a:r>
              <a:rPr lang="es-MX" dirty="0"/>
              <a:t>: una clase “contiene” a </a:t>
            </a:r>
            <a:r>
              <a:rPr lang="es-MX" dirty="0" smtClean="0"/>
              <a:t>otros elementos</a:t>
            </a:r>
            <a:r>
              <a:rPr lang="es-MX" dirty="0"/>
              <a:t>. Sin embargo la clase no pierde </a:t>
            </a:r>
            <a:r>
              <a:rPr lang="es-MX" dirty="0" smtClean="0"/>
              <a:t>sentido sin </a:t>
            </a:r>
            <a:r>
              <a:rPr lang="es-MX" dirty="0"/>
              <a:t>la existencia de los mismos.</a:t>
            </a:r>
          </a:p>
          <a:p>
            <a:r>
              <a:rPr lang="es-MX" dirty="0" smtClean="0"/>
              <a:t>“</a:t>
            </a:r>
            <a:r>
              <a:rPr lang="es-MX" dirty="0"/>
              <a:t>puede vivir sin ellos y sigue siendo la misma</a:t>
            </a:r>
            <a:r>
              <a:rPr lang="es-MX" dirty="0" smtClean="0"/>
              <a:t>... clase</a:t>
            </a:r>
            <a:r>
              <a:rPr lang="es-MX" dirty="0"/>
              <a:t>”</a:t>
            </a:r>
            <a:endParaRPr lang="es-ES" sz="3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" y="3717265"/>
            <a:ext cx="3243732" cy="25920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292" y="3717032"/>
            <a:ext cx="5667543" cy="25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s-MX" dirty="0"/>
              <a:t>Asociaciones e Interacciones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64488" cy="2736304"/>
          </a:xfrm>
        </p:spPr>
        <p:txBody>
          <a:bodyPr>
            <a:noAutofit/>
          </a:bodyPr>
          <a:lstStyle/>
          <a:p>
            <a:r>
              <a:rPr lang="es-MX" b="1" dirty="0"/>
              <a:t>Composición</a:t>
            </a:r>
            <a:r>
              <a:rPr lang="es-MX" dirty="0"/>
              <a:t>: A diferencia de </a:t>
            </a:r>
            <a:r>
              <a:rPr lang="es-MX" dirty="0" smtClean="0"/>
              <a:t>la agregación</a:t>
            </a:r>
            <a:r>
              <a:rPr lang="es-MX" dirty="0"/>
              <a:t>, este tipo de interacción </a:t>
            </a:r>
            <a:r>
              <a:rPr lang="es-MX" dirty="0" smtClean="0"/>
              <a:t>indica que </a:t>
            </a:r>
            <a:r>
              <a:rPr lang="es-MX" dirty="0"/>
              <a:t>la integridad de la clase, depende </a:t>
            </a:r>
            <a:r>
              <a:rPr lang="es-MX" dirty="0" smtClean="0"/>
              <a:t>de los </a:t>
            </a:r>
            <a:r>
              <a:rPr lang="es-MX" dirty="0"/>
              <a:t>elementos asociados.</a:t>
            </a:r>
          </a:p>
          <a:p>
            <a:r>
              <a:rPr lang="es-MX" dirty="0" smtClean="0"/>
              <a:t>“</a:t>
            </a:r>
            <a:r>
              <a:rPr lang="es-MX" dirty="0"/>
              <a:t>La clase pierde su integridad sin </a:t>
            </a:r>
            <a:r>
              <a:rPr lang="es-MX" dirty="0" smtClean="0"/>
              <a:t>las clases </a:t>
            </a:r>
            <a:r>
              <a:rPr lang="es-MX" dirty="0"/>
              <a:t>relacionadas”</a:t>
            </a:r>
            <a:endParaRPr lang="es-ES" sz="36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1" y="3572127"/>
            <a:ext cx="3308909" cy="26628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65" r="1691"/>
          <a:stretch/>
        </p:blipFill>
        <p:spPr>
          <a:xfrm>
            <a:off x="3351330" y="3603428"/>
            <a:ext cx="5822794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681</Words>
  <Application>Microsoft Office PowerPoint</Application>
  <PresentationFormat>Presentación en pantalla (4:3)</PresentationFormat>
  <Paragraphs>78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GillSansMT</vt:lpstr>
      <vt:lpstr>GillSansMT-Bold</vt:lpstr>
      <vt:lpstr>Tema de Office</vt:lpstr>
      <vt:lpstr>Diagrama de clases</vt:lpstr>
      <vt:lpstr>Diagrama de Clases</vt:lpstr>
      <vt:lpstr>En un Diagrama de Clases se encuentra:</vt:lpstr>
      <vt:lpstr>Creación de Diagramas de Clases</vt:lpstr>
      <vt:lpstr>Elementos Básicos a Utilizar</vt:lpstr>
      <vt:lpstr>Asociaciones e Interacciones</vt:lpstr>
      <vt:lpstr>Asociaciones e Interacciones</vt:lpstr>
      <vt:lpstr>Asociaciones e Interacciones</vt:lpstr>
      <vt:lpstr>Asociaciones e Interacciones</vt:lpstr>
      <vt:lpstr>Asociaciones e Interacciones</vt:lpstr>
      <vt:lpstr>Asociaciones e Interacciones</vt:lpstr>
      <vt:lpstr>Asociaciones e Interacciones</vt:lpstr>
      <vt:lpstr>Modelado de sistemas</vt:lpstr>
      <vt:lpstr>Modelado de sistemas… Ejemplo</vt:lpstr>
      <vt:lpstr>Modelado de sistemas… Ejemplo</vt:lpstr>
      <vt:lpstr>Modelado de sistemas… Ejemplo</vt:lpstr>
      <vt:lpstr>Modelado de sistemas… Ejemplo</vt:lpstr>
      <vt:lpstr>Modelado de sistemas… Ejemplo</vt:lpstr>
      <vt:lpstr>Presentación de PowerPoint</vt:lpstr>
      <vt:lpstr>Presentación de PowerPoint</vt:lpstr>
      <vt:lpstr>Presentación de PowerPoint</vt:lpstr>
      <vt:lpstr>Titulo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Programación</dc:title>
  <dc:creator>mluisa</dc:creator>
  <cp:lastModifiedBy>docente</cp:lastModifiedBy>
  <cp:revision>44</cp:revision>
  <dcterms:created xsi:type="dcterms:W3CDTF">2012-04-17T19:32:59Z</dcterms:created>
  <dcterms:modified xsi:type="dcterms:W3CDTF">2019-08-21T18:59:22Z</dcterms:modified>
</cp:coreProperties>
</file>