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5"/>
  </p:notesMasterIdLst>
  <p:sldIdLst>
    <p:sldId id="256" r:id="rId2"/>
    <p:sldId id="283" r:id="rId3"/>
    <p:sldId id="284" r:id="rId4"/>
    <p:sldId id="346" r:id="rId5"/>
    <p:sldId id="347" r:id="rId6"/>
    <p:sldId id="348" r:id="rId7"/>
    <p:sldId id="259" r:id="rId8"/>
    <p:sldId id="318" r:id="rId9"/>
    <p:sldId id="355" r:id="rId10"/>
    <p:sldId id="260" r:id="rId11"/>
    <p:sldId id="262" r:id="rId12"/>
    <p:sldId id="263" r:id="rId13"/>
    <p:sldId id="264" r:id="rId14"/>
    <p:sldId id="317" r:id="rId15"/>
    <p:sldId id="265" r:id="rId16"/>
    <p:sldId id="356" r:id="rId17"/>
    <p:sldId id="358" r:id="rId18"/>
    <p:sldId id="266" r:id="rId19"/>
    <p:sldId id="267" r:id="rId20"/>
    <p:sldId id="360" r:id="rId21"/>
    <p:sldId id="372" r:id="rId22"/>
    <p:sldId id="330" r:id="rId23"/>
    <p:sldId id="320" r:id="rId24"/>
    <p:sldId id="365" r:id="rId25"/>
    <p:sldId id="268" r:id="rId26"/>
    <p:sldId id="269" r:id="rId27"/>
    <p:sldId id="323" r:id="rId28"/>
    <p:sldId id="324" r:id="rId29"/>
    <p:sldId id="354" r:id="rId30"/>
    <p:sldId id="368" r:id="rId31"/>
    <p:sldId id="272" r:id="rId32"/>
    <p:sldId id="273" r:id="rId33"/>
    <p:sldId id="274" r:id="rId34"/>
    <p:sldId id="275" r:id="rId35"/>
    <p:sldId id="299" r:id="rId36"/>
    <p:sldId id="300" r:id="rId37"/>
    <p:sldId id="326" r:id="rId38"/>
    <p:sldId id="327" r:id="rId39"/>
    <p:sldId id="373" r:id="rId40"/>
    <p:sldId id="374" r:id="rId41"/>
    <p:sldId id="328" r:id="rId42"/>
    <p:sldId id="329" r:id="rId43"/>
    <p:sldId id="279" r:id="rId44"/>
    <p:sldId id="325" r:id="rId45"/>
    <p:sldId id="280" r:id="rId46"/>
    <p:sldId id="369" r:id="rId47"/>
    <p:sldId id="281" r:id="rId48"/>
    <p:sldId id="285" r:id="rId49"/>
    <p:sldId id="286" r:id="rId50"/>
    <p:sldId id="287" r:id="rId51"/>
    <p:sldId id="345" r:id="rId52"/>
    <p:sldId id="288" r:id="rId53"/>
    <p:sldId id="289" r:id="rId5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3" autoAdjust="0"/>
    <p:restoredTop sz="90929"/>
  </p:normalViewPr>
  <p:slideViewPr>
    <p:cSldViewPr>
      <p:cViewPr>
        <p:scale>
          <a:sx n="70" d="100"/>
          <a:sy n="70" d="100"/>
        </p:scale>
        <p:origin x="-137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AA79E-60C4-4772-BFF5-096D6C34272E}" type="datetimeFigureOut">
              <a:rPr lang="es-ES" smtClean="0"/>
              <a:pPr/>
              <a:t>21/03/2013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663-43B2-49D5-8F6F-AE05C837DBF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CC663-43B2-49D5-8F6F-AE05C837DBF2}" type="slidenum">
              <a:rPr lang="es-ES" smtClean="0"/>
              <a:pPr/>
              <a:t>39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0D1024B-2010-4147-B6E0-3918750573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B220-3E7D-4A67-AF24-A2A33C418EB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976E386-3907-499E-9CED-DF3FFEFB62C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9856292-9490-45AA-B0BB-5BD04C61122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72D3779-6C3F-4345-8956-B81733DF9E0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56B6-5AD1-4C6A-B93F-A39D40631EE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D842E37-2366-49E6-A879-32F9236FE8C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4AA2686-6AE5-4B13-BA33-7F190F8800C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EBD1D1-42D4-4F78-8BC8-D8441EB25E4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0F1E94-B147-47F2-AAC0-E68099A299E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97E6CF2-F88E-4635-B9A5-028DE6BA29B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BC4073-81AA-4531-92BB-4997EBCEAF1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http://infserver.unibz.it/itp/unit07/swing/swing01-fig01.gif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://wwwp.cs.unc.edu/Courses/wwwp-s99/members/boles/swing/pics/swing_stack.g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609600" y="2362200"/>
            <a:ext cx="546259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4400" dirty="0">
                <a:solidFill>
                  <a:schemeClr val="tx2"/>
                </a:solidFill>
              </a:rPr>
              <a:t>Java GUI</a:t>
            </a:r>
          </a:p>
          <a:p>
            <a:pPr>
              <a:spcBef>
                <a:spcPct val="50000"/>
              </a:spcBef>
            </a:pPr>
            <a:r>
              <a:rPr lang="es-ES" sz="4400" dirty="0">
                <a:solidFill>
                  <a:schemeClr val="tx2"/>
                </a:solidFill>
              </a:rPr>
              <a:t>La librería </a:t>
            </a:r>
            <a:r>
              <a:rPr lang="es-ES" sz="4400" dirty="0" smtClean="0">
                <a:solidFill>
                  <a:schemeClr val="tx2"/>
                </a:solidFill>
              </a:rPr>
              <a:t>Swing</a:t>
            </a:r>
          </a:p>
          <a:p>
            <a:pPr>
              <a:spcBef>
                <a:spcPct val="50000"/>
              </a:spcBef>
            </a:pPr>
            <a:endParaRPr lang="es-ES"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6879138" cy="62242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Swing</a:t>
            </a:r>
            <a:endParaRPr lang="es-ES" sz="4000" dirty="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27584" y="1916832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</a:t>
            </a:r>
            <a:r>
              <a:rPr lang="es-ES" dirty="0"/>
              <a:t> Implementada sin usar código nativo (100% Java</a:t>
            </a:r>
            <a:r>
              <a:rPr lang="es-ES" dirty="0" smtClean="0"/>
              <a:t>),  </a:t>
            </a:r>
            <a:r>
              <a:rPr lang="es-ES" dirty="0"/>
              <a:t>con lo cual la GUI se verá de la misma </a:t>
            </a:r>
            <a:r>
              <a:rPr lang="es-ES" dirty="0" smtClean="0"/>
              <a:t>forma  </a:t>
            </a:r>
            <a:r>
              <a:rPr lang="es-ES" dirty="0"/>
              <a:t>en distintas plataformas.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Basada en la arquitectura </a:t>
            </a:r>
            <a:r>
              <a:rPr lang="es-ES" b="1" dirty="0">
                <a:sym typeface="Wingdings" pitchFamily="2" charset="2"/>
              </a:rPr>
              <a:t>MVC</a:t>
            </a:r>
            <a:r>
              <a:rPr lang="es-ES" dirty="0">
                <a:sym typeface="Wingdings" pitchFamily="2" charset="2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Ofrece una amplia variedad de </a:t>
            </a:r>
            <a:r>
              <a:rPr lang="es-ES" b="1" dirty="0">
                <a:sym typeface="Wingdings" pitchFamily="2" charset="2"/>
              </a:rPr>
              <a:t>Look &amp; </a:t>
            </a:r>
            <a:r>
              <a:rPr lang="es-ES" b="1" dirty="0" err="1">
                <a:sym typeface="Wingdings" pitchFamily="2" charset="2"/>
              </a:rPr>
              <a:t>Feel</a:t>
            </a:r>
            <a:r>
              <a:rPr lang="es-ES" dirty="0">
                <a:sym typeface="Wingdings" pitchFamily="2" charset="2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Los componentes de Swing continuarán </a:t>
            </a:r>
            <a:r>
              <a:rPr lang="es-ES" dirty="0" smtClean="0"/>
              <a:t>siendo  </a:t>
            </a:r>
            <a:r>
              <a:rPr lang="es-ES" dirty="0"/>
              <a:t>mejorados en el futuro.</a:t>
            </a:r>
          </a:p>
          <a:p>
            <a:pPr algn="just">
              <a:spcBef>
                <a:spcPct val="50000"/>
              </a:spcBef>
            </a:pPr>
            <a:r>
              <a:rPr lang="es-ES" dirty="0"/>
              <a:t>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AWT y Swing</a:t>
            </a:r>
            <a:endParaRPr lang="es-E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71472" y="1571612"/>
            <a:ext cx="76962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sz="2600" dirty="0">
                <a:solidFill>
                  <a:schemeClr val="tx2"/>
                </a:solidFill>
                <a:sym typeface="Wingdings" pitchFamily="2" charset="2"/>
              </a:rPr>
              <a:t></a:t>
            </a:r>
            <a:r>
              <a:rPr lang="es-ES" sz="2600" dirty="0"/>
              <a:t> Los componentes de Swing tienen nombres </a:t>
            </a:r>
            <a:r>
              <a:rPr lang="es-ES" sz="2600" dirty="0" smtClean="0"/>
              <a:t>que  </a:t>
            </a:r>
            <a:r>
              <a:rPr lang="es-ES" sz="2600" dirty="0"/>
              <a:t>comienzan con </a:t>
            </a:r>
            <a:r>
              <a:rPr lang="es-ES" sz="2600" i="1" dirty="0"/>
              <a:t>J</a:t>
            </a:r>
            <a:r>
              <a:rPr lang="es-ES" sz="2600" dirty="0"/>
              <a:t>.</a:t>
            </a:r>
          </a:p>
          <a:p>
            <a:pPr algn="just">
              <a:spcBef>
                <a:spcPct val="50000"/>
              </a:spcBef>
            </a:pPr>
            <a:r>
              <a:rPr lang="es-ES" sz="2600" dirty="0"/>
              <a:t>    </a:t>
            </a:r>
            <a:r>
              <a:rPr lang="es-ES" sz="2600" dirty="0">
                <a:solidFill>
                  <a:schemeClr val="hlink"/>
                </a:solidFill>
                <a:sym typeface="Wingdings" pitchFamily="2" charset="2"/>
              </a:rPr>
              <a:t> </a:t>
            </a:r>
            <a:r>
              <a:rPr lang="es-ES" sz="2600" dirty="0">
                <a:sym typeface="Wingdings" pitchFamily="2" charset="2"/>
              </a:rPr>
              <a:t>Ejemplo: </a:t>
            </a:r>
            <a:r>
              <a:rPr lang="es-ES" sz="2600" dirty="0" err="1">
                <a:sym typeface="Wingdings" pitchFamily="2" charset="2"/>
              </a:rPr>
              <a:t>Button</a:t>
            </a:r>
            <a:r>
              <a:rPr lang="es-ES" sz="2600" dirty="0">
                <a:sym typeface="Wingdings" pitchFamily="2" charset="2"/>
              </a:rPr>
              <a:t> en AWT es </a:t>
            </a:r>
            <a:r>
              <a:rPr lang="es-ES" sz="2600" dirty="0" err="1">
                <a:sym typeface="Wingdings" pitchFamily="2" charset="2"/>
              </a:rPr>
              <a:t>JButton</a:t>
            </a:r>
            <a:r>
              <a:rPr lang="es-ES" sz="2600" dirty="0">
                <a:sym typeface="Wingdings" pitchFamily="2" charset="2"/>
              </a:rPr>
              <a:t> en Swing</a:t>
            </a:r>
          </a:p>
          <a:p>
            <a:pPr algn="just">
              <a:spcBef>
                <a:spcPct val="50000"/>
              </a:spcBef>
            </a:pPr>
            <a:r>
              <a:rPr lang="es-ES" sz="2600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sz="2600" dirty="0">
                <a:sym typeface="Wingdings" pitchFamily="2" charset="2"/>
              </a:rPr>
              <a:t>Los componentes de AWT están en el paquete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TW" sz="2600" dirty="0">
                <a:latin typeface="Bookman Old Style" pitchFamily="18" charset="0"/>
                <a:ea typeface="新細明體" pitchFamily="18" charset="-120"/>
              </a:rPr>
              <a:t>  java.awt, </a:t>
            </a:r>
            <a:r>
              <a:rPr kumimoji="1" lang="en-US" altLang="zh-TW" sz="2600" dirty="0">
                <a:ea typeface="新細明體" pitchFamily="18" charset="-120"/>
              </a:rPr>
              <a:t>los de Swing en </a:t>
            </a:r>
            <a:r>
              <a:rPr kumimoji="1" lang="en-US" altLang="zh-TW" sz="2600" dirty="0" err="1">
                <a:latin typeface="Bookman Old Style" pitchFamily="18" charset="0"/>
                <a:ea typeface="新細明體" pitchFamily="18" charset="-120"/>
              </a:rPr>
              <a:t>javax.swing</a:t>
            </a:r>
            <a:r>
              <a:rPr kumimoji="1" lang="en-US" altLang="zh-TW" sz="2600" dirty="0">
                <a:latin typeface="Bookman Old Style" pitchFamily="18" charset="0"/>
                <a:ea typeface="新細明體" pitchFamily="18" charset="-120"/>
              </a:rPr>
              <a:t>.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es-ES" sz="2600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n-GB" sz="2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sz="2600" dirty="0" err="1">
                <a:latin typeface="Courier New" pitchFamily="49" charset="0"/>
                <a:cs typeface="Courier New" pitchFamily="49" charset="0"/>
              </a:rPr>
              <a:t>javax.swing</a:t>
            </a:r>
            <a:r>
              <a:rPr lang="en-GB" sz="2600" dirty="0">
                <a:latin typeface="Courier New" pitchFamily="49" charset="0"/>
                <a:cs typeface="Courier New" pitchFamily="49" charset="0"/>
              </a:rPr>
              <a:t>.*;</a:t>
            </a:r>
            <a:endParaRPr lang="es-ES" sz="2600" dirty="0"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GB" sz="2600" dirty="0">
                <a:latin typeface="Courier New" pitchFamily="49" charset="0"/>
                <a:cs typeface="Courier New" pitchFamily="49" charset="0"/>
              </a:rPr>
              <a:t> import java.awt.*;</a:t>
            </a:r>
            <a:endParaRPr lang="es-ES" sz="2600" dirty="0"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GB" sz="26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GB" sz="2600" dirty="0" err="1">
                <a:latin typeface="Courier New" pitchFamily="49" charset="0"/>
                <a:cs typeface="Courier New" pitchFamily="49" charset="0"/>
              </a:rPr>
              <a:t>java.awt.event</a:t>
            </a:r>
            <a:r>
              <a:rPr lang="en-GB" sz="2600" dirty="0">
                <a:latin typeface="Courier New" pitchFamily="49" charset="0"/>
                <a:cs typeface="Courier New" pitchFamily="49" charset="0"/>
              </a:rPr>
              <a:t>.*;</a:t>
            </a:r>
            <a:r>
              <a:rPr lang="es-ES" sz="2600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Paquetes JFC/Swing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495800" y="1338250"/>
            <a:ext cx="4267200" cy="3048000"/>
          </a:xfrm>
          <a:prstGeom prst="rect">
            <a:avLst/>
          </a:prstGeom>
          <a:solidFill>
            <a:srgbClr val="FF99CC">
              <a:alpha val="50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181600" y="4614850"/>
            <a:ext cx="3657600" cy="1427163"/>
          </a:xfrm>
          <a:prstGeom prst="rect">
            <a:avLst/>
          </a:prstGeom>
          <a:solidFill>
            <a:srgbClr val="CCFFCC">
              <a:alpha val="50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334000" y="1262050"/>
            <a:ext cx="3214341" cy="44160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buFontTx/>
              <a:buChar char="•"/>
            </a:pPr>
            <a:r>
              <a:rPr lang="en-US" sz="2000" b="1" dirty="0">
                <a:latin typeface="Helvetica" pitchFamily="34" charset="0"/>
              </a:rPr>
              <a:t> </a:t>
            </a:r>
            <a:r>
              <a:rPr lang="en-US" sz="1800" b="1" dirty="0" err="1">
                <a:latin typeface="Arial" pitchFamily="34" charset="0"/>
              </a:rPr>
              <a:t>javax.swing</a:t>
            </a:r>
            <a:r>
              <a:rPr lang="en-US" sz="1800" b="1" dirty="0">
                <a:latin typeface="Arial" pitchFamily="34" charset="0"/>
              </a:rPr>
              <a:t> </a:t>
            </a:r>
          </a:p>
          <a:p>
            <a:pPr eaLnBrk="0" hangingPunct="0">
              <a:lnSpc>
                <a:spcPct val="130000"/>
              </a:lnSpc>
              <a:buFontTx/>
              <a:buChar char="•"/>
            </a:pPr>
            <a:r>
              <a:rPr lang="en-US" sz="1800" b="1" dirty="0">
                <a:latin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</a:rPr>
              <a:t>javax.swing.table</a:t>
            </a:r>
            <a:r>
              <a:rPr lang="en-US" sz="1800" b="1" dirty="0">
                <a:latin typeface="Arial" pitchFamily="34" charset="0"/>
              </a:rPr>
              <a:t> </a:t>
            </a:r>
          </a:p>
          <a:p>
            <a:pPr eaLnBrk="0" hangingPunct="0">
              <a:lnSpc>
                <a:spcPct val="130000"/>
              </a:lnSpc>
              <a:buFontTx/>
              <a:buChar char="•"/>
            </a:pPr>
            <a:r>
              <a:rPr lang="en-US" sz="1800" b="1" dirty="0">
                <a:latin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</a:rPr>
              <a:t>javax.swing.tree</a:t>
            </a:r>
            <a:r>
              <a:rPr lang="en-US" sz="1800" b="1" dirty="0">
                <a:latin typeface="Arial" pitchFamily="34" charset="0"/>
              </a:rPr>
              <a:t> </a:t>
            </a:r>
          </a:p>
          <a:p>
            <a:pPr eaLnBrk="0" hangingPunct="0">
              <a:lnSpc>
                <a:spcPct val="130000"/>
              </a:lnSpc>
              <a:buFontTx/>
              <a:buChar char="•"/>
            </a:pPr>
            <a:r>
              <a:rPr lang="en-US" sz="1800" b="1" dirty="0">
                <a:latin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</a:rPr>
              <a:t>javax.swing.border</a:t>
            </a:r>
            <a:r>
              <a:rPr lang="en-US" sz="1800" b="1" dirty="0">
                <a:latin typeface="Arial" pitchFamily="34" charset="0"/>
              </a:rPr>
              <a:t> </a:t>
            </a:r>
          </a:p>
          <a:p>
            <a:pPr eaLnBrk="0" hangingPunct="0">
              <a:lnSpc>
                <a:spcPct val="130000"/>
              </a:lnSpc>
              <a:buFontTx/>
              <a:buChar char="•"/>
            </a:pPr>
            <a:r>
              <a:rPr lang="en-US" sz="1800" b="1" dirty="0">
                <a:latin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</a:rPr>
              <a:t>javax.swing.colorchooser</a:t>
            </a:r>
            <a:r>
              <a:rPr lang="en-US" sz="1800" b="1" dirty="0">
                <a:latin typeface="Arial" pitchFamily="34" charset="0"/>
              </a:rPr>
              <a:t> </a:t>
            </a:r>
          </a:p>
          <a:p>
            <a:pPr eaLnBrk="0" hangingPunct="0">
              <a:lnSpc>
                <a:spcPct val="130000"/>
              </a:lnSpc>
              <a:buFontTx/>
              <a:buChar char="•"/>
            </a:pPr>
            <a:r>
              <a:rPr lang="en-US" sz="1800" b="1" dirty="0">
                <a:latin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</a:rPr>
              <a:t>javax.swing.filechooser</a:t>
            </a:r>
            <a:endParaRPr lang="en-US" sz="1800" b="1" dirty="0">
              <a:latin typeface="Arial" pitchFamily="34" charset="0"/>
            </a:endParaRPr>
          </a:p>
          <a:p>
            <a:pPr eaLnBrk="0" hangingPunct="0">
              <a:lnSpc>
                <a:spcPct val="130000"/>
              </a:lnSpc>
              <a:buFontTx/>
              <a:buChar char="•"/>
            </a:pPr>
            <a:endParaRPr lang="en-US" sz="1800" b="1" dirty="0">
              <a:latin typeface="Arial" pitchFamily="34" charset="0"/>
            </a:endParaRPr>
          </a:p>
          <a:p>
            <a:pPr eaLnBrk="0" hangingPunct="0">
              <a:lnSpc>
                <a:spcPct val="130000"/>
              </a:lnSpc>
              <a:buFontTx/>
              <a:buChar char="•"/>
            </a:pPr>
            <a:endParaRPr lang="en-US" sz="1800" b="1" dirty="0">
              <a:latin typeface="Arial" pitchFamily="34" charset="0"/>
            </a:endParaRPr>
          </a:p>
          <a:p>
            <a:pPr eaLnBrk="0" hangingPunct="0">
              <a:lnSpc>
                <a:spcPct val="130000"/>
              </a:lnSpc>
              <a:buFontTx/>
              <a:buChar char="•"/>
            </a:pPr>
            <a:endParaRPr lang="en-US" sz="1800" b="1" dirty="0">
              <a:latin typeface="Arial" pitchFamily="34" charset="0"/>
            </a:endParaRPr>
          </a:p>
          <a:p>
            <a:pPr eaLnBrk="0" hangingPunct="0">
              <a:lnSpc>
                <a:spcPct val="130000"/>
              </a:lnSpc>
              <a:buFontTx/>
              <a:buChar char="•"/>
            </a:pPr>
            <a:endParaRPr lang="en-US" sz="1800" b="1" dirty="0">
              <a:latin typeface="Arial" pitchFamily="34" charset="0"/>
            </a:endParaRPr>
          </a:p>
          <a:p>
            <a:pPr eaLnBrk="0" hangingPunct="0">
              <a:lnSpc>
                <a:spcPct val="130000"/>
              </a:lnSpc>
              <a:buFontTx/>
              <a:buChar char="•"/>
            </a:pPr>
            <a:r>
              <a:rPr lang="en-US" sz="1800" b="1" dirty="0">
                <a:latin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</a:rPr>
              <a:t>javax.swing.event</a:t>
            </a:r>
            <a:r>
              <a:rPr lang="en-US" sz="1800" b="1" dirty="0">
                <a:latin typeface="Arial" pitchFamily="34" charset="0"/>
              </a:rPr>
              <a:t> </a:t>
            </a:r>
          </a:p>
          <a:p>
            <a:pPr eaLnBrk="0" hangingPunct="0">
              <a:lnSpc>
                <a:spcPct val="130000"/>
              </a:lnSpc>
              <a:buFontTx/>
              <a:buChar char="•"/>
            </a:pPr>
            <a:r>
              <a:rPr lang="en-US" sz="1800" b="1" dirty="0">
                <a:latin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</a:rPr>
              <a:t>javax.swing.undo</a:t>
            </a:r>
            <a:r>
              <a:rPr lang="en-US" sz="1800" b="1" dirty="0">
                <a:latin typeface="Arial" pitchFamily="34" charset="0"/>
              </a:rPr>
              <a:t> 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57200" y="1643050"/>
            <a:ext cx="3810000" cy="2057400"/>
          </a:xfrm>
          <a:prstGeom prst="rect">
            <a:avLst/>
          </a:prstGeom>
          <a:solidFill>
            <a:srgbClr val="99CCFF">
              <a:alpha val="50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ES" sz="2000" b="1">
              <a:latin typeface="Arial" pitchFamily="34" charset="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0" y="3929050"/>
            <a:ext cx="4953000" cy="2133600"/>
          </a:xfrm>
          <a:prstGeom prst="rect">
            <a:avLst/>
          </a:prstGeom>
          <a:solidFill>
            <a:srgbClr val="FFFF99">
              <a:alpha val="50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09600" y="1795450"/>
            <a:ext cx="4724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800" b="1" dirty="0" err="1">
                <a:latin typeface="Arial" pitchFamily="34" charset="0"/>
              </a:rPr>
              <a:t>javax.swing.plaf</a:t>
            </a:r>
            <a:r>
              <a:rPr lang="en-US" sz="1800" b="1" dirty="0">
                <a:latin typeface="Arial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800" b="1" dirty="0" err="1">
                <a:latin typeface="Arial" pitchFamily="34" charset="0"/>
              </a:rPr>
              <a:t>javax.swing.plaf.basic</a:t>
            </a:r>
            <a:r>
              <a:rPr lang="en-US" sz="1800" b="1" dirty="0">
                <a:latin typeface="Arial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800" b="1" dirty="0" err="1">
                <a:latin typeface="Arial" pitchFamily="34" charset="0"/>
              </a:rPr>
              <a:t>javax.swing.plaf.metal</a:t>
            </a:r>
            <a:endParaRPr lang="en-US" sz="1800" b="1" dirty="0">
              <a:latin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800" b="1" dirty="0" err="1">
                <a:latin typeface="Arial" pitchFamily="34" charset="0"/>
              </a:rPr>
              <a:t>javax.swing.plaf.multi</a:t>
            </a:r>
            <a:r>
              <a:rPr lang="en-US" sz="1800" b="1" dirty="0">
                <a:latin typeface="Arial" pitchFamily="34" charset="0"/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1800" b="1" dirty="0">
              <a:latin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1800" b="1" dirty="0">
              <a:latin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1800" b="1" dirty="0">
              <a:latin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1800" b="1" dirty="0">
              <a:latin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1800" b="1" dirty="0">
              <a:latin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800" b="1" dirty="0">
                <a:latin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</a:rPr>
              <a:t>javax.swing.text</a:t>
            </a:r>
            <a:r>
              <a:rPr lang="en-US" sz="1800" b="1" dirty="0">
                <a:latin typeface="Arial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800" b="1" dirty="0">
                <a:latin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</a:rPr>
              <a:t>javax.swing.text.html</a:t>
            </a:r>
            <a:r>
              <a:rPr lang="en-US" sz="1800" b="1" dirty="0">
                <a:latin typeface="Arial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800" b="1" dirty="0">
                <a:latin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</a:rPr>
              <a:t>javax.swing.text.html.parser</a:t>
            </a:r>
            <a:r>
              <a:rPr lang="en-US" sz="1800" b="1" dirty="0">
                <a:latin typeface="Arial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800" b="1" dirty="0">
                <a:latin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</a:rPr>
              <a:t>javax.swing.text.rtf</a:t>
            </a:r>
            <a:r>
              <a:rPr lang="en-US" sz="2800" b="1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Paquetes JFC/Swing</a:t>
            </a:r>
          </a:p>
        </p:txBody>
      </p:sp>
      <p:graphicFrame>
        <p:nvGraphicFramePr>
          <p:cNvPr id="137216" name="Object 2048"/>
          <p:cNvGraphicFramePr>
            <a:graphicFrameLocks noChangeAspect="1"/>
          </p:cNvGraphicFramePr>
          <p:nvPr/>
        </p:nvGraphicFramePr>
        <p:xfrm>
          <a:off x="2205054" y="1879585"/>
          <a:ext cx="4516438" cy="3403600"/>
        </p:xfrm>
        <a:graphic>
          <a:graphicData uri="http://schemas.openxmlformats.org/presentationml/2006/ole">
            <p:oleObj spid="_x0000_s137216" name="Diapositiva" r:id="rId3" imgW="4505249" imgH="3372002" progId="PowerPoint.Slide.8">
              <p:embed/>
            </p:oleObj>
          </a:graphicData>
        </a:graphic>
      </p:graphicFrame>
      <p:sp>
        <p:nvSpPr>
          <p:cNvPr id="15364" name="Text Box 1028"/>
          <p:cNvSpPr txBox="1">
            <a:spLocks noChangeArrowheads="1"/>
          </p:cNvSpPr>
          <p:nvPr/>
        </p:nvSpPr>
        <p:spPr bwMode="auto">
          <a:xfrm>
            <a:off x="452454" y="5689585"/>
            <a:ext cx="381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b="1" dirty="0">
                <a:latin typeface="Arial" pitchFamily="34" charset="0"/>
              </a:rPr>
              <a:t>Widgets </a:t>
            </a:r>
            <a:r>
              <a:rPr lang="en-US" sz="2000" b="1" dirty="0" err="1">
                <a:latin typeface="Arial" pitchFamily="34" charset="0"/>
              </a:rPr>
              <a:t>basados</a:t>
            </a:r>
            <a:r>
              <a:rPr lang="en-US" sz="2000" b="1" dirty="0">
                <a:latin typeface="Arial" pitchFamily="34" charset="0"/>
              </a:rPr>
              <a:t> en </a:t>
            </a:r>
            <a:r>
              <a:rPr lang="en-US" sz="2000" b="1" dirty="0" err="1">
                <a:latin typeface="Arial" pitchFamily="34" charset="0"/>
              </a:rPr>
              <a:t>texto</a:t>
            </a:r>
            <a:endParaRPr lang="en-US" sz="2000" b="1" dirty="0">
              <a:latin typeface="Arial" pitchFamily="34" charset="0"/>
            </a:endParaRPr>
          </a:p>
          <a:p>
            <a:pPr eaLnBrk="0" hangingPunct="0"/>
            <a:r>
              <a:rPr lang="en-US" sz="2000" b="1" dirty="0">
                <a:latin typeface="Arial" pitchFamily="34" charset="0"/>
              </a:rPr>
              <a:t>( </a:t>
            </a:r>
            <a:r>
              <a:rPr lang="en-US" sz="2000" b="1" dirty="0" err="1">
                <a:latin typeface="Arial" pitchFamily="34" charset="0"/>
              </a:rPr>
              <a:t>incluyendo</a:t>
            </a:r>
            <a:r>
              <a:rPr lang="en-US" sz="2000" b="1" dirty="0">
                <a:latin typeface="Arial" pitchFamily="34" charset="0"/>
              </a:rPr>
              <a:t> html/rtf )</a:t>
            </a:r>
          </a:p>
        </p:txBody>
      </p:sp>
      <p:sp>
        <p:nvSpPr>
          <p:cNvPr id="15365" name="Text Box 1029"/>
          <p:cNvSpPr txBox="1">
            <a:spLocks noChangeArrowheads="1"/>
          </p:cNvSpPr>
          <p:nvPr/>
        </p:nvSpPr>
        <p:spPr bwMode="auto">
          <a:xfrm>
            <a:off x="5100654" y="5857860"/>
            <a:ext cx="3741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>
                <a:latin typeface="Arial" pitchFamily="34" charset="0"/>
              </a:rPr>
              <a:t>Paquetes</a:t>
            </a:r>
            <a:r>
              <a:rPr lang="en-US" sz="2000" b="1" dirty="0">
                <a:latin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</a:rPr>
              <a:t>nuevos</a:t>
            </a:r>
            <a:r>
              <a:rPr lang="en-US" sz="2000" b="1" dirty="0">
                <a:latin typeface="Arial" pitchFamily="34" charset="0"/>
              </a:rPr>
              <a:t> de </a:t>
            </a:r>
            <a:r>
              <a:rPr lang="en-US" sz="2000" b="1" dirty="0" err="1">
                <a:latin typeface="Arial" pitchFamily="34" charset="0"/>
              </a:rPr>
              <a:t>eventos</a:t>
            </a:r>
            <a:r>
              <a:rPr lang="en-US" sz="2000" b="1" dirty="0">
                <a:latin typeface="Arial" pitchFamily="34" charset="0"/>
              </a:rPr>
              <a:t> </a:t>
            </a:r>
          </a:p>
        </p:txBody>
      </p:sp>
      <p:sp>
        <p:nvSpPr>
          <p:cNvPr id="15366" name="Text Box 1030"/>
          <p:cNvSpPr txBox="1">
            <a:spLocks noChangeArrowheads="1"/>
          </p:cNvSpPr>
          <p:nvPr/>
        </p:nvSpPr>
        <p:spPr bwMode="auto">
          <a:xfrm>
            <a:off x="6929454" y="1285860"/>
            <a:ext cx="1981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 dirty="0" err="1">
                <a:latin typeface="Arial" pitchFamily="34" charset="0"/>
              </a:rPr>
              <a:t>Componentes</a:t>
            </a:r>
            <a:r>
              <a:rPr lang="en-US" sz="2000" b="1" dirty="0">
                <a:latin typeface="Arial" pitchFamily="34" charset="0"/>
              </a:rPr>
              <a:t>, </a:t>
            </a:r>
          </a:p>
          <a:p>
            <a:pPr algn="ctr" eaLnBrk="0" hangingPunct="0"/>
            <a:r>
              <a:rPr lang="en-US" sz="2000" b="1" dirty="0" err="1">
                <a:latin typeface="Arial" pitchFamily="34" charset="0"/>
              </a:rPr>
              <a:t>incluyendo</a:t>
            </a:r>
            <a:endParaRPr lang="en-US" sz="2000" b="1" dirty="0">
              <a:latin typeface="Arial" pitchFamily="34" charset="0"/>
            </a:endParaRPr>
          </a:p>
          <a:p>
            <a:pPr algn="ctr" eaLnBrk="0" hangingPunct="0"/>
            <a:r>
              <a:rPr lang="en-US" sz="2000" b="1" dirty="0" err="1">
                <a:latin typeface="Arial" pitchFamily="34" charset="0"/>
              </a:rPr>
              <a:t>componentes</a:t>
            </a:r>
            <a:endParaRPr lang="en-US" sz="2000" b="1" dirty="0">
              <a:latin typeface="Arial" pitchFamily="34" charset="0"/>
            </a:endParaRPr>
          </a:p>
          <a:p>
            <a:pPr algn="ctr" eaLnBrk="0" hangingPunct="0"/>
            <a:r>
              <a:rPr lang="en-US" sz="2000" b="1" dirty="0" err="1">
                <a:latin typeface="Arial" pitchFamily="34" charset="0"/>
              </a:rPr>
              <a:t>complejos</a:t>
            </a:r>
            <a:endParaRPr lang="en-US" sz="2000" b="1" dirty="0">
              <a:latin typeface="Arial" pitchFamily="34" charset="0"/>
            </a:endParaRPr>
          </a:p>
        </p:txBody>
      </p:sp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251520" y="1484784"/>
            <a:ext cx="1905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 dirty="0">
                <a:latin typeface="Arial" pitchFamily="34" charset="0"/>
              </a:rPr>
              <a:t>Control del “Look &amp; Feel”</a:t>
            </a:r>
          </a:p>
          <a:p>
            <a:pPr algn="ctr" eaLnBrk="0" hangingPunct="0"/>
            <a:r>
              <a:rPr lang="en-US" sz="2000" b="1" dirty="0">
                <a:latin typeface="Arial" pitchFamily="34" charset="0"/>
              </a:rPr>
              <a:t>de Swing</a:t>
            </a:r>
          </a:p>
        </p:txBody>
      </p:sp>
      <p:sp>
        <p:nvSpPr>
          <p:cNvPr id="15368" name="Line 1032"/>
          <p:cNvSpPr>
            <a:spLocks noChangeShapeType="1"/>
          </p:cNvSpPr>
          <p:nvPr/>
        </p:nvSpPr>
        <p:spPr bwMode="auto">
          <a:xfrm>
            <a:off x="985854" y="2641585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369" name="Line 1033"/>
          <p:cNvSpPr>
            <a:spLocks noChangeShapeType="1"/>
          </p:cNvSpPr>
          <p:nvPr/>
        </p:nvSpPr>
        <p:spPr bwMode="auto">
          <a:xfrm flipV="1">
            <a:off x="1900254" y="4698985"/>
            <a:ext cx="914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370" name="Line 1034"/>
          <p:cNvSpPr>
            <a:spLocks noChangeShapeType="1"/>
          </p:cNvSpPr>
          <p:nvPr/>
        </p:nvSpPr>
        <p:spPr bwMode="auto">
          <a:xfrm flipH="1">
            <a:off x="6396054" y="2714620"/>
            <a:ext cx="1104904" cy="2317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371" name="Line 1035"/>
          <p:cNvSpPr>
            <a:spLocks noChangeShapeType="1"/>
          </p:cNvSpPr>
          <p:nvPr/>
        </p:nvSpPr>
        <p:spPr bwMode="auto">
          <a:xfrm flipH="1" flipV="1">
            <a:off x="6015054" y="4927585"/>
            <a:ext cx="609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Aplicaciones basadas en GUI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</a:t>
            </a:r>
            <a:r>
              <a:rPr lang="es-ES" dirty="0"/>
              <a:t> El desarrollo de una aplicación basada en </a:t>
            </a:r>
            <a:r>
              <a:rPr lang="es-ES" dirty="0" smtClean="0"/>
              <a:t>GUI </a:t>
            </a:r>
            <a:r>
              <a:rPr lang="es-ES" dirty="0"/>
              <a:t>requiere la comprensión de: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 dirty="0">
                <a:sym typeface="Wingdings" pitchFamily="2" charset="2"/>
              </a:rPr>
              <a:t>Estructura de la </a:t>
            </a:r>
            <a:r>
              <a:rPr lang="es-ES" i="1" dirty="0">
                <a:sym typeface="Wingdings" pitchFamily="2" charset="2"/>
              </a:rPr>
              <a:t>jerarquía de herencia,</a:t>
            </a:r>
            <a:r>
              <a:rPr lang="es-ES" dirty="0">
                <a:sym typeface="Wingdings" pitchFamily="2" charset="2"/>
              </a:rPr>
              <a:t> que </a:t>
            </a:r>
            <a:r>
              <a:rPr lang="es-ES" dirty="0" smtClean="0">
                <a:sym typeface="Wingdings" pitchFamily="2" charset="2"/>
              </a:rPr>
              <a:t>define el </a:t>
            </a:r>
            <a:r>
              <a:rPr lang="es-ES" dirty="0">
                <a:sym typeface="Wingdings" pitchFamily="2" charset="2"/>
              </a:rPr>
              <a:t>comportamiento y atributos de los </a:t>
            </a:r>
            <a:r>
              <a:rPr lang="es-ES" dirty="0" smtClean="0">
                <a:sym typeface="Wingdings" pitchFamily="2" charset="2"/>
              </a:rPr>
              <a:t>componentes </a:t>
            </a:r>
            <a:r>
              <a:rPr lang="es-ES" dirty="0">
                <a:sym typeface="Wingdings" pitchFamily="2" charset="2"/>
              </a:rPr>
              <a:t>en la GUI de la aplicación.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 dirty="0">
                <a:sym typeface="Wingdings" pitchFamily="2" charset="2"/>
              </a:rPr>
              <a:t>Estructura de la </a:t>
            </a:r>
            <a:r>
              <a:rPr lang="es-ES" i="1" dirty="0">
                <a:sym typeface="Wingdings" pitchFamily="2" charset="2"/>
              </a:rPr>
              <a:t>jerarquía de contenedores,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smtClean="0">
                <a:sym typeface="Wingdings" pitchFamily="2" charset="2"/>
              </a:rPr>
              <a:t>que      </a:t>
            </a:r>
            <a:r>
              <a:rPr lang="es-ES" dirty="0">
                <a:sym typeface="Wingdings" pitchFamily="2" charset="2"/>
              </a:rPr>
              <a:t>define cómo se disponen todos los </a:t>
            </a:r>
            <a:r>
              <a:rPr lang="es-ES" dirty="0" smtClean="0">
                <a:sym typeface="Wingdings" pitchFamily="2" charset="2"/>
              </a:rPr>
              <a:t>componentes </a:t>
            </a:r>
            <a:r>
              <a:rPr lang="es-ES" dirty="0">
                <a:sym typeface="Wingdings" pitchFamily="2" charset="2"/>
              </a:rPr>
              <a:t>en la GUI de la aplicación. 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 dirty="0">
                <a:sym typeface="Wingdings" pitchFamily="2" charset="2"/>
              </a:rPr>
              <a:t>Manejo de </a:t>
            </a:r>
            <a:r>
              <a:rPr lang="es-ES" i="1" dirty="0">
                <a:sym typeface="Wingdings" pitchFamily="2" charset="2"/>
              </a:rPr>
              <a:t>eventos</a:t>
            </a:r>
            <a:r>
              <a:rPr lang="es-ES" dirty="0">
                <a:sym typeface="Wingdings" pitchFamily="2" charset="2"/>
              </a:rPr>
              <a:t>. </a:t>
            </a: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Jerarquía de Herencia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0" y="1071546"/>
          <a:ext cx="9144000" cy="5786454"/>
        </p:xfrm>
        <a:graphic>
          <a:graphicData uri="http://schemas.openxmlformats.org/presentationml/2006/ole">
            <p:oleObj spid="_x0000_s18435" name="Imagen de mapa de bits" r:id="rId3" imgW="6668431" imgH="3905795" progId="PBrush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Contenedores en Swing</a:t>
            </a: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905000"/>
            <a:ext cx="8501122" cy="445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685800"/>
            <a:ext cx="91440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20875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122884" name="Picture 4" descr="http://developer.java.sun.com/developer/onlineTraining/GUI/Swing1/images/CompTre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0"/>
            <a:ext cx="7848600" cy="6858000"/>
          </a:xfrm>
          <a:prstGeom prst="rect">
            <a:avLst/>
          </a:prstGeom>
          <a:noFill/>
        </p:spPr>
      </p:pic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0" y="2819400"/>
            <a:ext cx="152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Similar a</a:t>
            </a:r>
          </a:p>
          <a:p>
            <a:pPr>
              <a:spcBef>
                <a:spcPct val="50000"/>
              </a:spcBef>
            </a:pPr>
            <a:r>
              <a:rPr lang="es-ES"/>
              <a:t>AWT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Componentes de Swing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9552" y="1556792"/>
            <a:ext cx="824729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</a:t>
            </a:r>
            <a:r>
              <a:rPr lang="es-ES" dirty="0"/>
              <a:t> La clase </a:t>
            </a:r>
            <a:r>
              <a:rPr lang="es-ES" dirty="0" err="1"/>
              <a:t>Component</a:t>
            </a:r>
            <a:r>
              <a:rPr lang="es-ES" dirty="0"/>
              <a:t> (y sus subclases) proveen </a:t>
            </a:r>
            <a:r>
              <a:rPr lang="es-ES" dirty="0" smtClean="0"/>
              <a:t>soporte  </a:t>
            </a:r>
            <a:r>
              <a:rPr lang="es-ES" dirty="0"/>
              <a:t>para manejo de eventos, cambio del tamaño de un </a:t>
            </a:r>
            <a:r>
              <a:rPr lang="es-ES" dirty="0" smtClean="0"/>
              <a:t>  </a:t>
            </a:r>
            <a:r>
              <a:rPr lang="es-ES" dirty="0"/>
              <a:t>componente, control de color y fuentes, pintado.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Un componente es un objeto de una </a:t>
            </a:r>
            <a:r>
              <a:rPr lang="es-ES" i="1" dirty="0">
                <a:sym typeface="Wingdings" pitchFamily="2" charset="2"/>
              </a:rPr>
              <a:t>subclase concreta.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s-ES" dirty="0">
                <a:sym typeface="Wingdings" pitchFamily="2" charset="2"/>
              </a:rPr>
              <a:t>Se distinguen dos clases de componentes: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ym typeface="Wingdings" pitchFamily="2" charset="2"/>
              </a:rPr>
              <a:t>   </a:t>
            </a: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 </a:t>
            </a:r>
            <a:r>
              <a:rPr lang="es-ES" dirty="0">
                <a:sym typeface="Wingdings" pitchFamily="2" charset="2"/>
              </a:rPr>
              <a:t>Componentes de control de la GUI: la interacción </a:t>
            </a:r>
            <a:r>
              <a:rPr lang="es-ES" dirty="0" smtClean="0">
                <a:sym typeface="Wingdings" pitchFamily="2" charset="2"/>
              </a:rPr>
              <a:t>     </a:t>
            </a:r>
            <a:r>
              <a:rPr lang="es-ES" dirty="0">
                <a:sym typeface="Wingdings" pitchFamily="2" charset="2"/>
              </a:rPr>
              <a:t>de la GUI con el usuario  se realiza a través de ellos.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 dirty="0">
                <a:sym typeface="Wingdings" pitchFamily="2" charset="2"/>
              </a:rPr>
              <a:t>Contenedores: contienen otros componentes (u </a:t>
            </a:r>
            <a:r>
              <a:rPr lang="es-ES" dirty="0" smtClean="0">
                <a:sym typeface="Wingdings" pitchFamily="2" charset="2"/>
              </a:rPr>
              <a:t>otros      </a:t>
            </a:r>
            <a:r>
              <a:rPr lang="es-ES" dirty="0">
                <a:sym typeface="Wingdings" pitchFamily="2" charset="2"/>
              </a:rPr>
              <a:t>contenedores).</a:t>
            </a: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Contenedores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38200" y="2057400"/>
            <a:ext cx="763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28596" y="1500174"/>
            <a:ext cx="81803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Anidamiento de componentes (</a:t>
            </a:r>
            <a:r>
              <a:rPr lang="es-ES" i="1" dirty="0">
                <a:sym typeface="Wingdings" pitchFamily="2" charset="2"/>
              </a:rPr>
              <a:t>Jerarquía de contenedores</a:t>
            </a:r>
          </a:p>
          <a:p>
            <a:pPr algn="just"/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s-ES" dirty="0">
                <a:sym typeface="Wingdings" pitchFamily="2" charset="2"/>
              </a:rPr>
              <a:t>en contraste con la </a:t>
            </a:r>
            <a:r>
              <a:rPr lang="es-ES" i="1" dirty="0">
                <a:sym typeface="Wingdings" pitchFamily="2" charset="2"/>
              </a:rPr>
              <a:t>Jerarquía de herencia</a:t>
            </a:r>
            <a:r>
              <a:rPr lang="es-ES" dirty="0">
                <a:sym typeface="Wingdings" pitchFamily="2" charset="2"/>
              </a:rPr>
              <a:t>). </a:t>
            </a:r>
            <a:r>
              <a:rPr lang="es-ES" dirty="0" smtClean="0">
                <a:sym typeface="Wingdings" pitchFamily="2" charset="2"/>
              </a:rPr>
              <a:t>Cada  </a:t>
            </a:r>
            <a:r>
              <a:rPr lang="es-ES" dirty="0">
                <a:sym typeface="Wingdings" pitchFamily="2" charset="2"/>
              </a:rPr>
              <a:t>programa Swing contiene al menos una</a:t>
            </a:r>
            <a:r>
              <a:rPr lang="es-ES" dirty="0" smtClean="0">
                <a:sym typeface="Wingdings" pitchFamily="2" charset="2"/>
              </a:rPr>
              <a:t>.</a:t>
            </a:r>
          </a:p>
          <a:p>
            <a:pPr algn="just"/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  </a:t>
            </a:r>
            <a:r>
              <a:rPr lang="es-ES" dirty="0">
                <a:sym typeface="Wingdings" pitchFamily="2" charset="2"/>
              </a:rPr>
              <a:t>Swing provee 4 contenedores de alto nivel (ventana</a:t>
            </a:r>
          </a:p>
          <a:p>
            <a:pPr algn="just"/>
            <a:r>
              <a:rPr lang="es-ES" dirty="0">
                <a:sym typeface="Wingdings" pitchFamily="2" charset="2"/>
              </a:rPr>
              <a:t>  base de la GUI): </a:t>
            </a:r>
            <a:endParaRPr lang="es-ES" dirty="0" smtClean="0">
              <a:sym typeface="Wingdings" pitchFamily="2" charset="2"/>
            </a:endParaRPr>
          </a:p>
          <a:p>
            <a:pPr algn="just"/>
            <a:r>
              <a:rPr lang="es-ES" b="1" dirty="0" smtClean="0">
                <a:sym typeface="Wingdings" pitchFamily="2" charset="2"/>
              </a:rPr>
              <a:t>             </a:t>
            </a:r>
            <a:r>
              <a:rPr lang="es-ES" b="1" dirty="0" err="1" smtClean="0">
                <a:sym typeface="Wingdings" pitchFamily="2" charset="2"/>
              </a:rPr>
              <a:t>JFrame</a:t>
            </a:r>
            <a:r>
              <a:rPr lang="es-ES" b="1" dirty="0">
                <a:sym typeface="Wingdings" pitchFamily="2" charset="2"/>
              </a:rPr>
              <a:t>, </a:t>
            </a:r>
            <a:r>
              <a:rPr lang="es-ES" b="1" dirty="0" err="1">
                <a:sym typeface="Wingdings" pitchFamily="2" charset="2"/>
              </a:rPr>
              <a:t>JApplet</a:t>
            </a:r>
            <a:r>
              <a:rPr lang="es-ES" b="1" dirty="0">
                <a:sym typeface="Wingdings" pitchFamily="2" charset="2"/>
              </a:rPr>
              <a:t>, </a:t>
            </a:r>
            <a:r>
              <a:rPr lang="es-ES" b="1" dirty="0" err="1">
                <a:sym typeface="Wingdings" pitchFamily="2" charset="2"/>
              </a:rPr>
              <a:t>JDialog</a:t>
            </a:r>
            <a:r>
              <a:rPr lang="es-ES" b="1" dirty="0">
                <a:sym typeface="Wingdings" pitchFamily="2" charset="2"/>
              </a:rPr>
              <a:t> y </a:t>
            </a:r>
            <a:r>
              <a:rPr lang="es-ES" b="1" dirty="0" err="1">
                <a:sym typeface="Wingdings" pitchFamily="2" charset="2"/>
              </a:rPr>
              <a:t>JWindow</a:t>
            </a:r>
            <a:r>
              <a:rPr lang="es-ES" b="1" dirty="0">
                <a:sym typeface="Wingdings" pitchFamily="2" charset="2"/>
              </a:rPr>
              <a:t>.</a:t>
            </a:r>
          </a:p>
          <a:p>
            <a:pPr algn="just"/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La jerarquía está compuesta de diferentes capas.</a:t>
            </a:r>
          </a:p>
          <a:p>
            <a:pPr algn="just"/>
            <a:r>
              <a:rPr lang="es-ES" dirty="0">
                <a:sym typeface="Wingdings" pitchFamily="2" charset="2"/>
              </a:rPr>
              <a:t>  Cada contenedor de alto nivel contiene un </a:t>
            </a:r>
            <a:r>
              <a:rPr lang="es-ES" dirty="0" smtClean="0">
                <a:sym typeface="Wingdings" pitchFamily="2" charset="2"/>
              </a:rPr>
              <a:t>contenedor  </a:t>
            </a:r>
            <a:r>
              <a:rPr lang="es-ES" dirty="0">
                <a:sym typeface="Wingdings" pitchFamily="2" charset="2"/>
              </a:rPr>
              <a:t>intermedio conocido como “</a:t>
            </a:r>
            <a:r>
              <a:rPr lang="es-ES" i="1" dirty="0" err="1">
                <a:sym typeface="Wingdings" pitchFamily="2" charset="2"/>
              </a:rPr>
              <a:t>content</a:t>
            </a:r>
            <a:r>
              <a:rPr lang="es-ES" i="1" dirty="0">
                <a:sym typeface="Wingdings" pitchFamily="2" charset="2"/>
              </a:rPr>
              <a:t> </a:t>
            </a:r>
            <a:r>
              <a:rPr lang="es-ES" i="1" dirty="0" err="1">
                <a:sym typeface="Wingdings" pitchFamily="2" charset="2"/>
              </a:rPr>
              <a:t>pane</a:t>
            </a:r>
            <a:r>
              <a:rPr lang="es-ES" i="1" dirty="0">
                <a:sym typeface="Wingdings" pitchFamily="2" charset="2"/>
              </a:rPr>
              <a:t> </a:t>
            </a:r>
            <a:r>
              <a:rPr lang="es-ES" dirty="0">
                <a:sym typeface="Wingdings" pitchFamily="2" charset="2"/>
              </a:rPr>
              <a:t>”.</a:t>
            </a: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s-ES" dirty="0">
                <a:sym typeface="Wingdings" pitchFamily="2" charset="2"/>
              </a:rPr>
              <a:t>En casi </a:t>
            </a:r>
            <a:r>
              <a:rPr lang="es-ES" dirty="0" smtClean="0">
                <a:sym typeface="Wingdings" pitchFamily="2" charset="2"/>
              </a:rPr>
              <a:t>todos  </a:t>
            </a:r>
            <a:r>
              <a:rPr lang="es-ES" dirty="0">
                <a:sym typeface="Wingdings" pitchFamily="2" charset="2"/>
              </a:rPr>
              <a:t>los programas no es necesario conocer qué hay entre el </a:t>
            </a:r>
            <a:r>
              <a:rPr lang="es-ES" dirty="0" smtClean="0">
                <a:sym typeface="Wingdings" pitchFamily="2" charset="2"/>
              </a:rPr>
              <a:t>  </a:t>
            </a:r>
            <a:r>
              <a:rPr lang="es-ES" dirty="0">
                <a:sym typeface="Wingdings" pitchFamily="2" charset="2"/>
              </a:rPr>
              <a:t>contenedor de alto nivel y el </a:t>
            </a:r>
            <a:r>
              <a:rPr lang="es-ES" dirty="0" err="1">
                <a:sym typeface="Wingdings" pitchFamily="2" charset="2"/>
              </a:rPr>
              <a:t>content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pane</a:t>
            </a:r>
            <a:r>
              <a:rPr lang="es-ES" dirty="0">
                <a:sym typeface="Wingdings" pitchFamily="2" charset="2"/>
              </a:rPr>
              <a:t>.</a:t>
            </a: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Programación conducida por eventos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55576" y="1844824"/>
            <a:ext cx="7918648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sz="2600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sz="2600" dirty="0">
                <a:sym typeface="Wingdings" pitchFamily="2" charset="2"/>
              </a:rPr>
              <a:t>En programas tradicionales (basados en texto):</a:t>
            </a:r>
          </a:p>
          <a:p>
            <a:pPr algn="just">
              <a:spcBef>
                <a:spcPct val="50000"/>
              </a:spcBef>
            </a:pPr>
            <a:r>
              <a:rPr lang="es-ES" sz="2600" dirty="0">
                <a:solidFill>
                  <a:schemeClr val="hlink"/>
                </a:solidFill>
                <a:sym typeface="Wingdings" pitchFamily="2" charset="2"/>
              </a:rPr>
              <a:t>     </a:t>
            </a:r>
            <a:r>
              <a:rPr lang="es-ES" sz="2600" dirty="0">
                <a:sym typeface="Wingdings" pitchFamily="2" charset="2"/>
              </a:rPr>
              <a:t>el programa controla el flujo de la ejecución</a:t>
            </a:r>
          </a:p>
          <a:p>
            <a:pPr algn="just">
              <a:spcBef>
                <a:spcPct val="50000"/>
              </a:spcBef>
            </a:pPr>
            <a:r>
              <a:rPr lang="es-ES" sz="2600" dirty="0">
                <a:solidFill>
                  <a:schemeClr val="hlink"/>
                </a:solidFill>
                <a:sym typeface="Wingdings" pitchFamily="2" charset="2"/>
              </a:rPr>
              <a:t>     </a:t>
            </a:r>
            <a:r>
              <a:rPr lang="es-ES" sz="2600" dirty="0">
                <a:sym typeface="Wingdings" pitchFamily="2" charset="2"/>
              </a:rPr>
              <a:t>el programa controla la secuencia de las entradas</a:t>
            </a:r>
          </a:p>
          <a:p>
            <a:pPr algn="just">
              <a:spcBef>
                <a:spcPct val="50000"/>
              </a:spcBef>
            </a:pPr>
            <a:r>
              <a:rPr lang="es-ES" sz="2600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sz="2600" dirty="0">
                <a:sym typeface="Wingdings" pitchFamily="2" charset="2"/>
              </a:rPr>
              <a:t>Los programas con GUI son </a:t>
            </a:r>
            <a:r>
              <a:rPr lang="es-ES" sz="2600" i="1" dirty="0">
                <a:sym typeface="Wingdings" pitchFamily="2" charset="2"/>
              </a:rPr>
              <a:t>“</a:t>
            </a:r>
            <a:r>
              <a:rPr lang="es-ES" sz="2600" i="1" dirty="0" err="1">
                <a:sym typeface="Wingdings" pitchFamily="2" charset="2"/>
              </a:rPr>
              <a:t>event-driven</a:t>
            </a:r>
            <a:r>
              <a:rPr lang="es-ES" sz="2600" i="1" dirty="0">
                <a:sym typeface="Wingdings" pitchFamily="2" charset="2"/>
              </a:rPr>
              <a:t>”</a:t>
            </a:r>
          </a:p>
          <a:p>
            <a:pPr algn="just">
              <a:spcBef>
                <a:spcPct val="50000"/>
              </a:spcBef>
            </a:pPr>
            <a:r>
              <a:rPr lang="es-ES" sz="2600" dirty="0">
                <a:solidFill>
                  <a:schemeClr val="hlink"/>
                </a:solidFill>
                <a:sym typeface="Wingdings" pitchFamily="2" charset="2"/>
              </a:rPr>
              <a:t>     </a:t>
            </a:r>
            <a:r>
              <a:rPr lang="es-ES" sz="2600" dirty="0">
                <a:sym typeface="Wingdings" pitchFamily="2" charset="2"/>
              </a:rPr>
              <a:t>la secuencia de las entradas controlan el flujo de </a:t>
            </a:r>
            <a:r>
              <a:rPr lang="es-ES" sz="2600" dirty="0" smtClean="0">
                <a:sym typeface="Wingdings" pitchFamily="2" charset="2"/>
              </a:rPr>
              <a:t>la       </a:t>
            </a:r>
            <a:r>
              <a:rPr lang="es-ES" sz="2600" dirty="0">
                <a:sym typeface="Wingdings" pitchFamily="2" charset="2"/>
              </a:rPr>
              <a:t>ejecución</a:t>
            </a:r>
          </a:p>
          <a:p>
            <a:pPr algn="just">
              <a:spcBef>
                <a:spcPct val="50000"/>
              </a:spcBef>
            </a:pPr>
            <a:r>
              <a:rPr lang="es-ES" sz="2600" dirty="0">
                <a:sym typeface="Wingdings" pitchFamily="2" charset="2"/>
              </a:rPr>
              <a:t>    </a:t>
            </a:r>
            <a:r>
              <a:rPr lang="es-ES" sz="2600" dirty="0">
                <a:solidFill>
                  <a:schemeClr val="hlink"/>
                </a:solidFill>
                <a:sym typeface="Wingdings" pitchFamily="2" charset="2"/>
              </a:rPr>
              <a:t> </a:t>
            </a:r>
            <a:r>
              <a:rPr lang="es-ES" sz="2600" dirty="0">
                <a:sym typeface="Wingdings" pitchFamily="2" charset="2"/>
              </a:rPr>
              <a:t>el sistema invoca código del usuario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Jerarquía de contenedores</a:t>
            </a:r>
          </a:p>
        </p:txBody>
      </p:sp>
      <p:pic>
        <p:nvPicPr>
          <p:cNvPr id="124932" name="Picture 4" descr="http://infserver.unibz.it/itp/unit07/swing/swing01-fig0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285992"/>
            <a:ext cx="4191000" cy="2590800"/>
          </a:xfrm>
          <a:prstGeom prst="rect">
            <a:avLst/>
          </a:prstGeom>
          <a:noFill/>
        </p:spPr>
      </p:pic>
      <p:pic>
        <p:nvPicPr>
          <p:cNvPr id="124934" name="Picture 6" descr="http://infserver.unibz.it/itp/unit07/swing/swing01-fig03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1571612"/>
            <a:ext cx="44958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323528" y="980728"/>
            <a:ext cx="5429288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b="1" dirty="0" err="1" smtClean="0"/>
              <a:t>import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javax.swing.JFrame</a:t>
            </a:r>
            <a:r>
              <a:rPr lang="es-ES" sz="12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s-ES" sz="1200" b="1" dirty="0" err="1" smtClean="0"/>
              <a:t>import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javax.swing.JPanel</a:t>
            </a:r>
            <a:r>
              <a:rPr lang="es-ES" sz="12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s-ES" sz="1200" b="1" dirty="0" err="1" smtClean="0"/>
              <a:t>import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java.awt.Container</a:t>
            </a:r>
            <a:r>
              <a:rPr lang="es-ES" sz="12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s-ES" sz="1200" b="1" dirty="0" err="1" smtClean="0"/>
              <a:t>import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java.awt.Color</a:t>
            </a:r>
            <a:r>
              <a:rPr lang="es-ES" sz="12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s-ES" sz="1200" b="1" dirty="0" err="1" smtClean="0"/>
              <a:t>public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class</a:t>
            </a:r>
            <a:r>
              <a:rPr lang="es-ES" sz="1200" b="1" dirty="0" smtClean="0"/>
              <a:t> Ejemplo {</a:t>
            </a:r>
          </a:p>
          <a:p>
            <a:pPr>
              <a:lnSpc>
                <a:spcPct val="150000"/>
              </a:lnSpc>
            </a:pPr>
            <a:r>
              <a:rPr lang="es-ES" sz="1200" b="1" dirty="0" smtClean="0"/>
              <a:t>    </a:t>
            </a:r>
            <a:r>
              <a:rPr lang="es-ES" sz="1200" b="1" dirty="0" err="1" smtClean="0"/>
              <a:t>public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static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void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main</a:t>
            </a:r>
            <a:r>
              <a:rPr lang="es-ES" sz="1200" b="1" dirty="0" smtClean="0"/>
              <a:t>(</a:t>
            </a:r>
            <a:r>
              <a:rPr lang="es-ES" sz="1200" b="1" dirty="0" err="1" smtClean="0"/>
              <a:t>String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args</a:t>
            </a:r>
            <a:r>
              <a:rPr lang="es-ES" sz="1200" b="1" dirty="0" smtClean="0"/>
              <a:t>[]){</a:t>
            </a:r>
          </a:p>
          <a:p>
            <a:pPr>
              <a:lnSpc>
                <a:spcPct val="150000"/>
              </a:lnSpc>
            </a:pPr>
            <a:r>
              <a:rPr lang="es-ES" sz="1200" b="1" dirty="0" smtClean="0">
                <a:solidFill>
                  <a:srgbClr val="00B050"/>
                </a:solidFill>
              </a:rPr>
              <a:t>//Se crea un objeto </a:t>
            </a:r>
            <a:r>
              <a:rPr lang="es-ES" sz="1200" b="1" dirty="0" err="1" smtClean="0">
                <a:solidFill>
                  <a:srgbClr val="00B050"/>
                </a:solidFill>
              </a:rPr>
              <a:t>JPAnel</a:t>
            </a:r>
            <a:r>
              <a:rPr lang="es-ES" sz="1200" b="1" dirty="0" smtClean="0">
                <a:solidFill>
                  <a:srgbClr val="00B050"/>
                </a:solidFill>
              </a:rPr>
              <a:t> de 300X300 y color rojo</a:t>
            </a:r>
          </a:p>
          <a:p>
            <a:pPr>
              <a:lnSpc>
                <a:spcPct val="150000"/>
              </a:lnSpc>
            </a:pPr>
            <a:r>
              <a:rPr lang="es-ES" sz="1200" b="1" dirty="0" err="1" smtClean="0"/>
              <a:t>JPanel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panelRojo</a:t>
            </a:r>
            <a:r>
              <a:rPr lang="es-ES" sz="1200" b="1" dirty="0" smtClean="0"/>
              <a:t> =new </a:t>
            </a:r>
            <a:r>
              <a:rPr lang="es-ES" sz="1200" b="1" dirty="0" err="1" smtClean="0"/>
              <a:t>JPanel</a:t>
            </a:r>
            <a:r>
              <a:rPr lang="es-ES" sz="1200" b="1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s-ES" sz="1200" b="1" dirty="0" err="1" smtClean="0"/>
              <a:t>panelRojo.setBackground</a:t>
            </a:r>
            <a:r>
              <a:rPr lang="es-ES" sz="1200" b="1" dirty="0" smtClean="0"/>
              <a:t>(</a:t>
            </a:r>
            <a:r>
              <a:rPr lang="es-ES" sz="1200" b="1" dirty="0" err="1" smtClean="0"/>
              <a:t>Color.RED</a:t>
            </a:r>
            <a:r>
              <a:rPr lang="es-ES" sz="1200" b="1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s-ES" sz="1200" b="1" dirty="0" err="1" smtClean="0"/>
              <a:t>panelRojo.setSize</a:t>
            </a:r>
            <a:r>
              <a:rPr lang="es-ES" sz="1200" b="1" dirty="0" smtClean="0"/>
              <a:t>(300,300);</a:t>
            </a:r>
          </a:p>
          <a:p>
            <a:pPr>
              <a:lnSpc>
                <a:spcPct val="150000"/>
              </a:lnSpc>
            </a:pPr>
            <a:r>
              <a:rPr lang="es-ES" sz="1200" b="1" dirty="0" smtClean="0">
                <a:solidFill>
                  <a:srgbClr val="00B050"/>
                </a:solidFill>
              </a:rPr>
              <a:t>//Se crea una ventana de 300X300</a:t>
            </a:r>
          </a:p>
          <a:p>
            <a:pPr>
              <a:lnSpc>
                <a:spcPct val="150000"/>
              </a:lnSpc>
            </a:pPr>
            <a:r>
              <a:rPr lang="es-ES" sz="1200" b="1" dirty="0" err="1" smtClean="0"/>
              <a:t>JFrame</a:t>
            </a:r>
            <a:r>
              <a:rPr lang="es-ES" sz="1200" b="1" dirty="0" smtClean="0"/>
              <a:t> ventana=new </a:t>
            </a:r>
            <a:r>
              <a:rPr lang="es-ES" sz="1200" b="1" dirty="0" err="1" smtClean="0"/>
              <a:t>JFrame</a:t>
            </a:r>
            <a:r>
              <a:rPr lang="es-ES" sz="1200" b="1" dirty="0" smtClean="0"/>
              <a:t>("Prueba en rojo");</a:t>
            </a:r>
          </a:p>
          <a:p>
            <a:pPr>
              <a:lnSpc>
                <a:spcPct val="150000"/>
              </a:lnSpc>
            </a:pPr>
            <a:r>
              <a:rPr lang="es-ES" sz="1200" b="1" dirty="0" err="1" smtClean="0"/>
              <a:t>ventana.setLocation</a:t>
            </a:r>
            <a:r>
              <a:rPr lang="es-ES" sz="1200" b="1" dirty="0" smtClean="0"/>
              <a:t>(100,100);</a:t>
            </a:r>
          </a:p>
          <a:p>
            <a:pPr>
              <a:lnSpc>
                <a:spcPct val="150000"/>
              </a:lnSpc>
            </a:pPr>
            <a:r>
              <a:rPr lang="es-ES" sz="1200" b="1" dirty="0" err="1" smtClean="0"/>
              <a:t>ventana.setSize</a:t>
            </a:r>
            <a:r>
              <a:rPr lang="es-ES" sz="1200" b="1" dirty="0" smtClean="0"/>
              <a:t>(300,300);</a:t>
            </a:r>
          </a:p>
          <a:p>
            <a:pPr>
              <a:lnSpc>
                <a:spcPct val="150000"/>
              </a:lnSpc>
            </a:pPr>
            <a:r>
              <a:rPr lang="es-ES" sz="1200" b="1" dirty="0" err="1" smtClean="0"/>
              <a:t>ventana.setVisible</a:t>
            </a:r>
            <a:r>
              <a:rPr lang="es-ES" sz="1200" b="1" dirty="0" smtClean="0"/>
              <a:t>(true);</a:t>
            </a:r>
          </a:p>
          <a:p>
            <a:pPr>
              <a:lnSpc>
                <a:spcPct val="150000"/>
              </a:lnSpc>
            </a:pPr>
            <a:r>
              <a:rPr lang="es-ES" sz="1200" b="1" dirty="0" smtClean="0">
                <a:solidFill>
                  <a:srgbClr val="00B050"/>
                </a:solidFill>
              </a:rPr>
              <a:t>//Se coloca el </a:t>
            </a:r>
            <a:r>
              <a:rPr lang="es-ES" sz="1200" b="1" dirty="0" err="1" smtClean="0">
                <a:solidFill>
                  <a:srgbClr val="00B050"/>
                </a:solidFill>
              </a:rPr>
              <a:t>JPanel</a:t>
            </a:r>
            <a:r>
              <a:rPr lang="es-ES" sz="1200" b="1" dirty="0" smtClean="0">
                <a:solidFill>
                  <a:srgbClr val="00B050"/>
                </a:solidFill>
              </a:rPr>
              <a:t> en el </a:t>
            </a:r>
            <a:r>
              <a:rPr lang="es-ES" sz="1200" b="1" dirty="0" err="1" smtClean="0">
                <a:solidFill>
                  <a:srgbClr val="00B050"/>
                </a:solidFill>
              </a:rPr>
              <a:t>content</a:t>
            </a:r>
            <a:r>
              <a:rPr lang="es-ES" sz="1200" b="1" dirty="0" smtClean="0">
                <a:solidFill>
                  <a:srgbClr val="00B050"/>
                </a:solidFill>
              </a:rPr>
              <a:t> </a:t>
            </a:r>
            <a:r>
              <a:rPr lang="es-ES" sz="1200" b="1" dirty="0" err="1" smtClean="0">
                <a:solidFill>
                  <a:srgbClr val="00B050"/>
                </a:solidFill>
              </a:rPr>
              <a:t>pane</a:t>
            </a:r>
            <a:endParaRPr lang="es-ES" sz="1200" b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200" b="1" dirty="0" err="1" smtClean="0"/>
              <a:t>Container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contentPane</a:t>
            </a:r>
            <a:r>
              <a:rPr lang="es-ES" sz="1200" b="1" dirty="0" smtClean="0"/>
              <a:t>=</a:t>
            </a:r>
            <a:r>
              <a:rPr lang="es-ES" sz="1200" b="1" dirty="0" err="1" smtClean="0"/>
              <a:t>ventana.getContentPane</a:t>
            </a:r>
            <a:r>
              <a:rPr lang="es-ES" sz="1200" b="1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s-ES" sz="1200" b="1" dirty="0" smtClean="0"/>
              <a:t>contentPane.add(</a:t>
            </a:r>
            <a:r>
              <a:rPr lang="es-ES" sz="1200" b="1" dirty="0" err="1" smtClean="0"/>
              <a:t>panelRojo</a:t>
            </a:r>
            <a:r>
              <a:rPr lang="es-ES" sz="1200" b="1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s-ES" sz="1200" b="1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s-ES" sz="1200" b="1" dirty="0" smtClean="0"/>
              <a:t>}</a:t>
            </a:r>
            <a:endParaRPr lang="es-ES" sz="1200" b="1" dirty="0"/>
          </a:p>
        </p:txBody>
      </p: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2" cstate="print"/>
          <a:srcRect l="10254" t="12695" r="61181" b="48242"/>
          <a:stretch>
            <a:fillRect/>
          </a:stretch>
        </p:blipFill>
        <p:spPr bwMode="auto">
          <a:xfrm>
            <a:off x="6012160" y="1844824"/>
            <a:ext cx="278608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Jerarquía de contenedores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285720" y="1643050"/>
            <a:ext cx="8229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La apariencia de una GUI está determinada por:</a:t>
            </a:r>
          </a:p>
          <a:p>
            <a:pPr algn="just"/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  </a:t>
            </a:r>
            <a:r>
              <a:rPr lang="es-ES" dirty="0">
                <a:sym typeface="Wingdings" pitchFamily="2" charset="2"/>
              </a:rPr>
              <a:t>La jerarquía de contenedores</a:t>
            </a:r>
          </a:p>
          <a:p>
            <a:pPr algn="just"/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  </a:t>
            </a:r>
            <a:r>
              <a:rPr lang="es-ES" dirty="0">
                <a:sym typeface="Wingdings" pitchFamily="2" charset="2"/>
              </a:rPr>
              <a:t>El </a:t>
            </a:r>
            <a:r>
              <a:rPr lang="es-ES" dirty="0" err="1">
                <a:sym typeface="Wingdings" pitchFamily="2" charset="2"/>
              </a:rPr>
              <a:t>Layout</a:t>
            </a:r>
            <a:r>
              <a:rPr lang="es-ES" dirty="0">
                <a:sym typeface="Wingdings" pitchFamily="2" charset="2"/>
              </a:rPr>
              <a:t> Manager de cada contenedor</a:t>
            </a:r>
          </a:p>
          <a:p>
            <a:pPr algn="just"/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  </a:t>
            </a:r>
            <a:r>
              <a:rPr lang="es-ES" dirty="0">
                <a:sym typeface="Wingdings" pitchFamily="2" charset="2"/>
              </a:rPr>
              <a:t>Las propiedades de los componentes individuales</a:t>
            </a:r>
          </a:p>
          <a:p>
            <a:pPr algn="just"/>
            <a:endParaRPr lang="es-ES" dirty="0">
              <a:sym typeface="Wingdings" pitchFamily="2" charset="2"/>
            </a:endParaRPr>
          </a:p>
          <a:p>
            <a:pPr algn="just"/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Todos estos ítems trabajan en conjunto para </a:t>
            </a:r>
            <a:r>
              <a:rPr lang="es-ES" dirty="0" smtClean="0">
                <a:sym typeface="Wingdings" pitchFamily="2" charset="2"/>
              </a:rPr>
              <a:t>determinar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s-ES" dirty="0">
                <a:sym typeface="Wingdings" pitchFamily="2" charset="2"/>
              </a:rPr>
              <a:t>el efecto visual final.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Estructura de un JFrame</a:t>
            </a: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292100" y="206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5790" name="Picture 14" descr="TopLevelDem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042" y="1570024"/>
            <a:ext cx="2411413" cy="2628900"/>
          </a:xfrm>
          <a:prstGeom prst="rect">
            <a:avLst/>
          </a:prstGeom>
          <a:noFill/>
        </p:spPr>
      </p:pic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298450" y="2017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5793" name="Picture 17" descr="A frame shown with its menu bar and content pan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1500174"/>
            <a:ext cx="2274888" cy="2732088"/>
          </a:xfrm>
          <a:prstGeom prst="rect">
            <a:avLst/>
          </a:prstGeom>
          <a:noFill/>
        </p:spPr>
      </p:pic>
      <p:pic>
        <p:nvPicPr>
          <p:cNvPr id="75795" name="Picture 19" descr="http://infserver.unibz.it/itp/unit07/swing/swing03-fig03.gi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3714752"/>
            <a:ext cx="3802063" cy="2446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Content Panes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914400" y="2209800"/>
            <a:ext cx="769004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</a:t>
            </a:r>
            <a:r>
              <a:rPr lang="es-ES" dirty="0"/>
              <a:t> Usualmente es un </a:t>
            </a:r>
            <a:r>
              <a:rPr lang="es-ES" dirty="0" err="1"/>
              <a:t>JPanel</a:t>
            </a:r>
            <a:r>
              <a:rPr lang="es-ES" dirty="0"/>
              <a:t>.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En la mayoría de las aplicaciones Swing contiene casi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ym typeface="Wingdings" pitchFamily="2" charset="2"/>
              </a:rPr>
              <a:t>  todo, excepto la barra de menú.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Debe ser creado explícitamente.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Contenedores de alto nivel</a:t>
            </a:r>
          </a:p>
        </p:txBody>
      </p:sp>
      <p:pic>
        <p:nvPicPr>
          <p:cNvPr id="21508" name="Picture 4" descr="Applet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14600"/>
            <a:ext cx="982663" cy="914400"/>
          </a:xfrm>
          <a:prstGeom prst="rect">
            <a:avLst/>
          </a:prstGeom>
          <a:noFill/>
        </p:spPr>
      </p:pic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85800" y="4114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Applet</a:t>
            </a:r>
          </a:p>
        </p:txBody>
      </p:sp>
      <p:pic>
        <p:nvPicPr>
          <p:cNvPr id="21515" name="Picture 11" descr="Dialog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362200"/>
            <a:ext cx="3097213" cy="1393825"/>
          </a:xfrm>
          <a:prstGeom prst="rect">
            <a:avLst/>
          </a:prstGeom>
          <a:noFill/>
        </p:spPr>
      </p:pic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200400" y="4114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     Dialog</a:t>
            </a:r>
          </a:p>
        </p:txBody>
      </p:sp>
      <p:pic>
        <p:nvPicPr>
          <p:cNvPr id="21522" name="Picture 18" descr="Frame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514600"/>
            <a:ext cx="2114550" cy="1143000"/>
          </a:xfrm>
          <a:prstGeom prst="rect">
            <a:avLst/>
          </a:prstGeom>
          <a:noFill/>
        </p:spPr>
      </p:pic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6400800" y="41148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Frame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Contenedores generales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63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22534" name="Picture 6" descr="Panel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0"/>
            <a:ext cx="2320925" cy="1554163"/>
          </a:xfrm>
          <a:prstGeom prst="rect">
            <a:avLst/>
          </a:prstGeom>
          <a:noFill/>
        </p:spPr>
      </p:pic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33400" y="3962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Panel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271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22544" name="Picture 16" descr="Scroll pane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286000"/>
            <a:ext cx="2514600" cy="1382713"/>
          </a:xfrm>
          <a:prstGeom prst="rect">
            <a:avLst/>
          </a:prstGeom>
          <a:noFill/>
        </p:spPr>
      </p:pic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3048000" y="38100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Scroll Pane</a:t>
            </a:r>
          </a:p>
        </p:txBody>
      </p:sp>
      <p:pic>
        <p:nvPicPr>
          <p:cNvPr id="22551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438400"/>
            <a:ext cx="1333500" cy="96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477000" y="3810000"/>
            <a:ext cx="1500188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SplitPane</a:t>
            </a:r>
          </a:p>
        </p:txBody>
      </p:sp>
      <p:pic>
        <p:nvPicPr>
          <p:cNvPr id="22553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572000"/>
            <a:ext cx="1276350" cy="95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381000" y="5715000"/>
            <a:ext cx="1941513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TabbedPane</a:t>
            </a:r>
          </a:p>
        </p:txBody>
      </p:sp>
      <p:pic>
        <p:nvPicPr>
          <p:cNvPr id="22555" name="Picture 2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4724400"/>
            <a:ext cx="13144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5105400" y="5638800"/>
            <a:ext cx="1228725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Toolbar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JFrame</a:t>
            </a:r>
          </a:p>
        </p:txBody>
      </p:sp>
      <p:graphicFrame>
        <p:nvGraphicFramePr>
          <p:cNvPr id="138240" name="Object 0"/>
          <p:cNvGraphicFramePr>
            <a:graphicFrameLocks noChangeAspect="1"/>
          </p:cNvGraphicFramePr>
          <p:nvPr/>
        </p:nvGraphicFramePr>
        <p:xfrm>
          <a:off x="857224" y="1357298"/>
          <a:ext cx="7315200" cy="4267200"/>
        </p:xfrm>
        <a:graphic>
          <a:graphicData uri="http://schemas.openxmlformats.org/presentationml/2006/ole">
            <p:oleObj spid="_x0000_s138240" name="Imagen de mapa de bits" r:id="rId3" imgW="4742857" imgH="2800741" progId="PBrush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Algunos métodos de JFrame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57200" y="2209800"/>
            <a:ext cx="792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tx2"/>
                </a:solidFill>
                <a:sym typeface="Wingdings" pitchFamily="2" charset="2"/>
              </a:rPr>
              <a:t></a:t>
            </a:r>
            <a:r>
              <a:rPr lang="es-ES"/>
              <a:t> Para construir una ventana con un título y mostrarla:</a:t>
            </a:r>
          </a:p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JFrame theWindow = new JFrame( "Graffiti" );</a:t>
            </a:r>
          </a:p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theWindow.show( );</a:t>
            </a:r>
          </a:p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//idem theWindow.setVisible(true);</a:t>
            </a:r>
            <a:endParaRPr lang="es-E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3200400"/>
            <a:ext cx="1763713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33400" y="3810000"/>
            <a:ext cx="79248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tx2"/>
                </a:solidFill>
                <a:sym typeface="Wingdings" pitchFamily="2" charset="2"/>
              </a:rPr>
              <a:t></a:t>
            </a:r>
            <a:r>
              <a:rPr lang="es-ES"/>
              <a:t> Para determinar su tamaño:</a:t>
            </a:r>
          </a:p>
          <a:p>
            <a:pPr lvl="1" eaLnBrk="0" hangingPunct="0">
              <a:spcBef>
                <a:spcPct val="20000"/>
              </a:spcBef>
              <a:buClr>
                <a:srgbClr val="001A6E"/>
              </a:buClr>
              <a:buSzPct val="100000"/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theWindow.setJMenuBar(cyanMenuBar);</a:t>
            </a:r>
          </a:p>
          <a:p>
            <a:pPr lvl="1" eaLnBrk="0" hangingPunct="0">
              <a:spcBef>
                <a:spcPct val="20000"/>
              </a:spcBef>
              <a:buClr>
                <a:srgbClr val="001A6E"/>
              </a:buClr>
              <a:buSzPct val="100000"/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theWindow.setSize( 220, 100 );//o mejor</a:t>
            </a:r>
          </a:p>
          <a:p>
            <a:pPr lvl="1" eaLnBrk="0" hangingPunct="0">
              <a:spcBef>
                <a:spcPct val="20000"/>
              </a:spcBef>
              <a:buClr>
                <a:srgbClr val="001A6E"/>
              </a:buClr>
              <a:buSzPct val="100000"/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theWindow.pack();</a:t>
            </a:r>
          </a:p>
          <a:p>
            <a:pPr>
              <a:spcBef>
                <a:spcPct val="50000"/>
              </a:spcBef>
            </a:pPr>
            <a:endParaRPr lang="es-ES" sz="20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Nueva funcionalidad de JFrame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395536" y="1628800"/>
            <a:ext cx="8382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kumimoji="1" lang="en-US" dirty="0" err="1"/>
              <a:t>setDefaultCloseOperation</a:t>
            </a:r>
            <a:r>
              <a:rPr kumimoji="1" lang="en-US" dirty="0"/>
              <a:t>(</a:t>
            </a:r>
            <a:r>
              <a:rPr kumimoji="1" lang="en-US" dirty="0" err="1"/>
              <a:t>int</a:t>
            </a:r>
            <a:r>
              <a:rPr kumimoji="1" lang="en-US" dirty="0"/>
              <a:t>) </a:t>
            </a:r>
            <a:r>
              <a:rPr kumimoji="1" lang="en-US" dirty="0" err="1"/>
              <a:t>es</a:t>
            </a:r>
            <a:r>
              <a:rPr kumimoji="1" lang="en-US" dirty="0"/>
              <a:t> la </a:t>
            </a:r>
            <a:r>
              <a:rPr kumimoji="1" lang="en-US" dirty="0" err="1"/>
              <a:t>más</a:t>
            </a:r>
            <a:r>
              <a:rPr kumimoji="1" lang="en-US" dirty="0"/>
              <a:t> </a:t>
            </a:r>
            <a:r>
              <a:rPr kumimoji="1" lang="en-US" dirty="0" err="1"/>
              <a:t>importante</a:t>
            </a:r>
            <a:r>
              <a:rPr kumimoji="1" lang="en-US" dirty="0"/>
              <a:t>:</a:t>
            </a:r>
          </a:p>
          <a:p>
            <a:pPr>
              <a:spcBef>
                <a:spcPct val="50000"/>
              </a:spcBef>
            </a:pPr>
            <a:r>
              <a:rPr kumimoji="1" lang="en-US" dirty="0"/>
              <a:t>   </a:t>
            </a: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 </a:t>
            </a:r>
            <a:r>
              <a:rPr kumimoji="1" lang="en-US" dirty="0"/>
              <a:t>DO_NOTHING_ON_CLOSE </a:t>
            </a:r>
          </a:p>
          <a:p>
            <a:pPr algn="just">
              <a:spcBef>
                <a:spcPct val="50000"/>
              </a:spcBef>
            </a:pPr>
            <a:r>
              <a:rPr kumimoji="1" lang="en-US" dirty="0"/>
              <a:t>   </a:t>
            </a: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 </a:t>
            </a:r>
            <a:r>
              <a:rPr kumimoji="1" lang="en-US" dirty="0"/>
              <a:t>HIDE_ON_CLOSE (default) </a:t>
            </a:r>
            <a:r>
              <a:rPr kumimoji="1" lang="en-US" dirty="0" err="1"/>
              <a:t>oculta</a:t>
            </a:r>
            <a:r>
              <a:rPr kumimoji="1" lang="en-US" dirty="0"/>
              <a:t> el frame </a:t>
            </a:r>
            <a:r>
              <a:rPr kumimoji="1" lang="en-US" dirty="0" err="1"/>
              <a:t>cuando</a:t>
            </a:r>
            <a:r>
              <a:rPr kumimoji="1" lang="en-US" dirty="0"/>
              <a:t> </a:t>
            </a:r>
            <a:r>
              <a:rPr kumimoji="1" lang="en-US" dirty="0" smtClean="0"/>
              <a:t>el       </a:t>
            </a:r>
            <a:r>
              <a:rPr kumimoji="1" lang="en-US" dirty="0" err="1"/>
              <a:t>usuario</a:t>
            </a:r>
            <a:r>
              <a:rPr kumimoji="1" lang="en-US" dirty="0"/>
              <a:t> lo </a:t>
            </a:r>
            <a:r>
              <a:rPr kumimoji="1" lang="en-US" dirty="0" err="1"/>
              <a:t>cierra</a:t>
            </a:r>
            <a:r>
              <a:rPr kumimoji="1" lang="en-US" dirty="0"/>
              <a:t> </a:t>
            </a:r>
            <a:r>
              <a:rPr kumimoji="1" lang="en-US" dirty="0" err="1"/>
              <a:t>pero</a:t>
            </a:r>
            <a:r>
              <a:rPr kumimoji="1" lang="en-US" dirty="0"/>
              <a:t> no se </a:t>
            </a:r>
            <a:r>
              <a:rPr kumimoji="1" lang="en-US" dirty="0" err="1"/>
              <a:t>deshace</a:t>
            </a:r>
            <a:r>
              <a:rPr kumimoji="1" lang="en-US" dirty="0"/>
              <a:t> de los </a:t>
            </a:r>
            <a:r>
              <a:rPr kumimoji="1" lang="en-US" dirty="0" err="1"/>
              <a:t>recursos</a:t>
            </a:r>
            <a:r>
              <a:rPr kumimoji="1" lang="en-US" dirty="0"/>
              <a:t> </a:t>
            </a:r>
            <a:r>
              <a:rPr kumimoji="1" lang="en-US" dirty="0" smtClean="0"/>
              <a:t>del       </a:t>
            </a:r>
            <a:r>
              <a:rPr kumimoji="1" lang="en-US" dirty="0" err="1"/>
              <a:t>sistema</a:t>
            </a:r>
            <a:r>
              <a:rPr kumimoji="1" lang="en-US" dirty="0"/>
              <a:t> </a:t>
            </a:r>
            <a:r>
              <a:rPr kumimoji="1" lang="en-US" dirty="0" err="1"/>
              <a:t>asociados</a:t>
            </a:r>
            <a:r>
              <a:rPr kumimoji="1" lang="en-US" dirty="0"/>
              <a:t> (</a:t>
            </a:r>
            <a:r>
              <a:rPr kumimoji="1" lang="en-US" dirty="0" err="1"/>
              <a:t>puedo</a:t>
            </a:r>
            <a:r>
              <a:rPr kumimoji="1" lang="en-US" dirty="0"/>
              <a:t> </a:t>
            </a:r>
            <a:r>
              <a:rPr kumimoji="1" lang="en-US" dirty="0" err="1"/>
              <a:t>volver</a:t>
            </a:r>
            <a:r>
              <a:rPr kumimoji="1" lang="en-US" dirty="0"/>
              <a:t> a </a:t>
            </a:r>
            <a:r>
              <a:rPr kumimoji="1" lang="en-US" dirty="0" err="1"/>
              <a:t>mostrar</a:t>
            </a:r>
            <a:r>
              <a:rPr kumimoji="1" lang="en-US" dirty="0"/>
              <a:t>).</a:t>
            </a:r>
          </a:p>
          <a:p>
            <a:pPr>
              <a:spcBef>
                <a:spcPct val="50000"/>
              </a:spcBef>
            </a:pPr>
            <a:r>
              <a:rPr kumimoji="1" lang="en-US" dirty="0"/>
              <a:t>    </a:t>
            </a: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 </a:t>
            </a:r>
            <a:r>
              <a:rPr kumimoji="1" lang="en-US" dirty="0"/>
              <a:t>DISPOSE_ON_CLOSE </a:t>
            </a:r>
            <a:r>
              <a:rPr kumimoji="1" lang="en-US" dirty="0" err="1"/>
              <a:t>oculta</a:t>
            </a:r>
            <a:r>
              <a:rPr kumimoji="1" lang="en-US" dirty="0"/>
              <a:t> el frame y llama </a:t>
            </a:r>
            <a:r>
              <a:rPr kumimoji="1" lang="en-US" dirty="0" smtClean="0"/>
              <a:t>al </a:t>
            </a:r>
            <a:r>
              <a:rPr kumimoji="1" lang="en-US" dirty="0" err="1"/>
              <a:t>método</a:t>
            </a:r>
            <a:r>
              <a:rPr kumimoji="1" lang="en-US" dirty="0"/>
              <a:t> dispose(), </a:t>
            </a:r>
            <a:r>
              <a:rPr kumimoji="1" lang="en-US" dirty="0" err="1"/>
              <a:t>para</a:t>
            </a:r>
            <a:r>
              <a:rPr kumimoji="1" lang="en-US" dirty="0"/>
              <a:t> </a:t>
            </a:r>
            <a:r>
              <a:rPr kumimoji="1" lang="en-US" dirty="0" err="1"/>
              <a:t>liberar</a:t>
            </a:r>
            <a:r>
              <a:rPr kumimoji="1" lang="en-US" dirty="0"/>
              <a:t> </a:t>
            </a:r>
            <a:r>
              <a:rPr kumimoji="1" lang="en-US" dirty="0" err="1"/>
              <a:t>recursos</a:t>
            </a:r>
            <a:r>
              <a:rPr kumimoji="1" lang="en-US" dirty="0"/>
              <a:t>. </a:t>
            </a:r>
          </a:p>
          <a:p>
            <a:pPr>
              <a:spcBef>
                <a:spcPct val="50000"/>
              </a:spcBef>
            </a:pPr>
            <a:r>
              <a:rPr kumimoji="1" lang="en-US" dirty="0"/>
              <a:t>   </a:t>
            </a: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 </a:t>
            </a:r>
            <a:r>
              <a:rPr lang="es-ES" dirty="0">
                <a:sym typeface="Wingdings" pitchFamily="2" charset="2"/>
              </a:rPr>
              <a:t>EXIT_ON_CLOSE, cierra la aplicación (</a:t>
            </a:r>
            <a:r>
              <a:rPr lang="es-ES" dirty="0" err="1">
                <a:sym typeface="Wingdings" pitchFamily="2" charset="2"/>
              </a:rPr>
              <a:t>System.exit</a:t>
            </a:r>
            <a:r>
              <a:rPr lang="es-ES" dirty="0">
                <a:sym typeface="Wingdings" pitchFamily="2" charset="2"/>
              </a:rPr>
              <a:t>(0)) </a:t>
            </a: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Programación conducida por eventos</a:t>
            </a:r>
          </a:p>
        </p:txBody>
      </p:sp>
      <p:pic>
        <p:nvPicPr>
          <p:cNvPr id="37919" name="Picture 3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7364" y="1398598"/>
            <a:ext cx="230505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7920" name="AutoShape 32"/>
          <p:cNvSpPr>
            <a:spLocks noChangeArrowheads="1"/>
          </p:cNvSpPr>
          <p:nvPr/>
        </p:nvSpPr>
        <p:spPr bwMode="auto">
          <a:xfrm>
            <a:off x="657238" y="2437230"/>
            <a:ext cx="2042553" cy="3172600"/>
          </a:xfrm>
          <a:prstGeom prst="cloudCallout">
            <a:avLst>
              <a:gd name="adj1" fmla="val -37847"/>
              <a:gd name="adj2" fmla="val 1250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  <a:effectLst/>
        </p:spPr>
        <p:txBody>
          <a:bodyPr wrap="squar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AU" dirty="0">
              <a:solidFill>
                <a:srgbClr val="000000"/>
              </a:solidFill>
              <a:latin typeface="Helvetica" pitchFamily="34" charset="0"/>
            </a:endParaRPr>
          </a:p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AU" dirty="0" err="1">
                <a:solidFill>
                  <a:srgbClr val="000000"/>
                </a:solidFill>
                <a:latin typeface="Helvetica" pitchFamily="34" charset="0"/>
              </a:rPr>
              <a:t>Código</a:t>
            </a:r>
            <a:r>
              <a:rPr lang="en-AU" dirty="0">
                <a:solidFill>
                  <a:srgbClr val="000000"/>
                </a:solidFill>
                <a:latin typeface="Helvetica" pitchFamily="34" charset="0"/>
              </a:rPr>
              <a:t> del </a:t>
            </a:r>
            <a:r>
              <a:rPr lang="en-AU" dirty="0" err="1">
                <a:solidFill>
                  <a:srgbClr val="000000"/>
                </a:solidFill>
                <a:latin typeface="Helvetica" pitchFamily="34" charset="0"/>
              </a:rPr>
              <a:t>sistema</a:t>
            </a:r>
            <a:endParaRPr lang="en-AU" dirty="0">
              <a:solidFill>
                <a:srgbClr val="000000"/>
              </a:solidFill>
              <a:latin typeface="Helvetica" pitchFamily="34" charset="0"/>
            </a:endParaRPr>
          </a:p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AU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2022489" y="4606936"/>
            <a:ext cx="2665413" cy="8731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 flipV="1">
            <a:off x="5113352" y="5184786"/>
            <a:ext cx="1368425" cy="403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6643702" y="4929198"/>
            <a:ext cx="16081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34" charset="0"/>
              </a:rPr>
              <a:t>Su código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6642114" y="4243398"/>
            <a:ext cx="1584325" cy="46672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34" charset="0"/>
              </a:rPr>
              <a:t> 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642114" y="3633798"/>
            <a:ext cx="1584325" cy="46672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34" charset="0"/>
              </a:rPr>
              <a:t> 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642114" y="3024198"/>
            <a:ext cx="1584325" cy="46672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34" charset="0"/>
              </a:rPr>
              <a:t> </a:t>
            </a:r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642114" y="2414598"/>
            <a:ext cx="1584325" cy="46672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34" charset="0"/>
              </a:rPr>
              <a:t> </a:t>
            </a:r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 flipV="1">
            <a:off x="5038739" y="2665423"/>
            <a:ext cx="1439863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>
            <a:off x="4371989" y="3186123"/>
            <a:ext cx="2160588" cy="133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>
            <a:off x="5038739" y="3862398"/>
            <a:ext cx="14398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>
            <a:off x="5186377" y="4329123"/>
            <a:ext cx="1296987" cy="133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44624"/>
            <a:ext cx="8534400" cy="758952"/>
          </a:xfrm>
        </p:spPr>
        <p:txBody>
          <a:bodyPr/>
          <a:lstStyle/>
          <a:p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 en Swing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3657600" y="2209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33165" name="Rectangle 45"/>
          <p:cNvSpPr>
            <a:spLocks noChangeArrowheads="1"/>
          </p:cNvSpPr>
          <p:nvPr/>
        </p:nvSpPr>
        <p:spPr bwMode="auto">
          <a:xfrm>
            <a:off x="3681413" y="3167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133164" name="Picture 44" descr="http://infserver.unibz.it/itp/unit07/swing/swing01-fig01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6830888" y="3581400"/>
            <a:ext cx="2133600" cy="1295400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-36512" y="836712"/>
            <a:ext cx="6696744" cy="60016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b="1" dirty="0" err="1" smtClean="0"/>
              <a:t>import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javax.swing</a:t>
            </a:r>
            <a:r>
              <a:rPr lang="es-ES" sz="1600" b="1" dirty="0" smtClean="0"/>
              <a:t>.*;</a:t>
            </a:r>
          </a:p>
          <a:p>
            <a:r>
              <a:rPr lang="es-ES" sz="1600" b="1" dirty="0" err="1" smtClean="0"/>
              <a:t>import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java.awt.event</a:t>
            </a:r>
            <a:r>
              <a:rPr lang="es-ES" sz="1600" b="1" dirty="0" smtClean="0"/>
              <a:t>.*;</a:t>
            </a:r>
          </a:p>
          <a:p>
            <a:endParaRPr lang="es-ES" sz="1600" b="1" dirty="0" smtClean="0"/>
          </a:p>
          <a:p>
            <a:r>
              <a:rPr lang="es-ES" sz="1600" b="1" dirty="0" err="1" smtClean="0"/>
              <a:t>public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class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HolaMundo</a:t>
            </a:r>
            <a:r>
              <a:rPr lang="es-ES" sz="1600" b="1" dirty="0" smtClean="0"/>
              <a:t> {</a:t>
            </a:r>
          </a:p>
          <a:p>
            <a:r>
              <a:rPr lang="es-ES" sz="1600" b="1" dirty="0" smtClean="0"/>
              <a:t>    </a:t>
            </a:r>
            <a:r>
              <a:rPr lang="es-ES" sz="1600" b="1" dirty="0" err="1" smtClean="0"/>
              <a:t>public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static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void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main</a:t>
            </a:r>
            <a:r>
              <a:rPr lang="es-ES" sz="1600" b="1" dirty="0" smtClean="0"/>
              <a:t>(</a:t>
            </a:r>
            <a:r>
              <a:rPr lang="es-ES" sz="1600" b="1" dirty="0" err="1" smtClean="0"/>
              <a:t>String</a:t>
            </a:r>
            <a:r>
              <a:rPr lang="es-ES" sz="1600" b="1" dirty="0" smtClean="0"/>
              <a:t>[] </a:t>
            </a:r>
            <a:r>
              <a:rPr lang="es-ES" sz="1600" b="1" dirty="0" err="1" smtClean="0"/>
              <a:t>args</a:t>
            </a:r>
            <a:r>
              <a:rPr lang="es-ES" sz="1600" b="1" dirty="0" smtClean="0"/>
              <a:t>) {</a:t>
            </a:r>
          </a:p>
          <a:p>
            <a:r>
              <a:rPr lang="es-ES" sz="1600" b="1" dirty="0" smtClean="0"/>
              <a:t>        </a:t>
            </a:r>
            <a:r>
              <a:rPr lang="es-ES" sz="1600" b="1" dirty="0" err="1" smtClean="0"/>
              <a:t>JFrame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frame</a:t>
            </a:r>
            <a:r>
              <a:rPr lang="es-ES" sz="1600" b="1" dirty="0" smtClean="0"/>
              <a:t> = new </a:t>
            </a:r>
            <a:r>
              <a:rPr lang="es-ES" sz="1600" b="1" dirty="0" err="1" smtClean="0"/>
              <a:t>JFrame</a:t>
            </a:r>
            <a:r>
              <a:rPr lang="es-ES" sz="1600" b="1" dirty="0" smtClean="0"/>
              <a:t>("</a:t>
            </a:r>
            <a:r>
              <a:rPr lang="es-ES" sz="1600" b="1" dirty="0" err="1" smtClean="0"/>
              <a:t>HolaMundoSwing</a:t>
            </a:r>
            <a:r>
              <a:rPr lang="es-ES" sz="1600" b="1" dirty="0" smtClean="0"/>
              <a:t>");</a:t>
            </a:r>
          </a:p>
          <a:p>
            <a:r>
              <a:rPr lang="es-ES" sz="1600" b="1" dirty="0" smtClean="0"/>
              <a:t>        final </a:t>
            </a:r>
            <a:r>
              <a:rPr lang="es-ES" sz="1600" b="1" dirty="0" err="1" smtClean="0"/>
              <a:t>JLabel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label</a:t>
            </a:r>
            <a:r>
              <a:rPr lang="es-ES" sz="1600" b="1" dirty="0" smtClean="0"/>
              <a:t> = new </a:t>
            </a:r>
            <a:r>
              <a:rPr lang="es-ES" sz="1600" b="1" dirty="0" err="1" smtClean="0"/>
              <a:t>JLabel</a:t>
            </a:r>
            <a:r>
              <a:rPr lang="es-ES" sz="1600" b="1" dirty="0" smtClean="0"/>
              <a:t>("Hola Mundo");</a:t>
            </a:r>
          </a:p>
          <a:p>
            <a:r>
              <a:rPr lang="es-ES" sz="1600" b="1" dirty="0" smtClean="0"/>
              <a:t>        </a:t>
            </a:r>
            <a:r>
              <a:rPr lang="es-ES" sz="1600" b="1" dirty="0" err="1" smtClean="0"/>
              <a:t>frame.getContentPane</a:t>
            </a:r>
            <a:r>
              <a:rPr lang="es-ES" sz="1600" b="1" dirty="0" smtClean="0"/>
              <a:t>().</a:t>
            </a:r>
            <a:r>
              <a:rPr lang="es-ES" sz="1600" b="1" dirty="0" err="1" smtClean="0"/>
              <a:t>add</a:t>
            </a:r>
            <a:r>
              <a:rPr lang="es-ES" sz="1600" b="1" dirty="0" smtClean="0"/>
              <a:t>(</a:t>
            </a:r>
            <a:r>
              <a:rPr lang="es-ES" sz="1600" b="1" dirty="0" err="1" smtClean="0"/>
              <a:t>label</a:t>
            </a:r>
            <a:r>
              <a:rPr lang="es-ES" sz="1600" b="1" dirty="0" smtClean="0"/>
              <a:t>);</a:t>
            </a:r>
          </a:p>
          <a:p>
            <a:endParaRPr lang="es-ES" sz="1600" b="1" dirty="0" smtClean="0"/>
          </a:p>
          <a:p>
            <a:r>
              <a:rPr lang="es-ES" sz="1600" b="1" dirty="0" smtClean="0"/>
              <a:t>        //</a:t>
            </a:r>
            <a:r>
              <a:rPr lang="es-ES" sz="1600" b="1" dirty="0" err="1" smtClean="0"/>
              <a:t>frame.setDefaultCloseOperation</a:t>
            </a:r>
            <a:r>
              <a:rPr lang="es-ES" sz="1600" b="1" dirty="0" smtClean="0"/>
              <a:t>(</a:t>
            </a:r>
            <a:r>
              <a:rPr lang="es-ES" sz="1600" b="1" dirty="0" err="1" smtClean="0"/>
              <a:t>JFrame.EXIT_ON_CLOSE</a:t>
            </a:r>
            <a:r>
              <a:rPr lang="es-ES" sz="1600" b="1" dirty="0" smtClean="0"/>
              <a:t>);</a:t>
            </a:r>
          </a:p>
          <a:p>
            <a:endParaRPr lang="es-ES" sz="1600" b="1" dirty="0" smtClean="0"/>
          </a:p>
          <a:p>
            <a:r>
              <a:rPr lang="es-ES" sz="1600" b="1" dirty="0" smtClean="0"/>
              <a:t>        </a:t>
            </a:r>
            <a:r>
              <a:rPr lang="es-ES" sz="1600" b="1" dirty="0" err="1" smtClean="0"/>
              <a:t>frame.addWindowListener</a:t>
            </a:r>
            <a:r>
              <a:rPr lang="es-ES" sz="1600" b="1" dirty="0" smtClean="0"/>
              <a:t>(new </a:t>
            </a:r>
            <a:r>
              <a:rPr lang="es-ES" sz="1600" b="1" dirty="0" err="1" smtClean="0"/>
              <a:t>java.awt.event.WindowAdapter</a:t>
            </a:r>
            <a:r>
              <a:rPr lang="es-ES" sz="1600" b="1" dirty="0" smtClean="0"/>
              <a:t>(){</a:t>
            </a:r>
          </a:p>
          <a:p>
            <a:r>
              <a:rPr lang="es-ES" sz="1600" b="1" dirty="0" smtClean="0"/>
              <a:t>           </a:t>
            </a:r>
            <a:r>
              <a:rPr lang="es-ES" sz="1600" b="1" dirty="0" err="1" smtClean="0"/>
              <a:t>public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void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windowClosing</a:t>
            </a:r>
            <a:r>
              <a:rPr lang="es-ES" sz="1600" b="1" dirty="0" smtClean="0"/>
              <a:t>(</a:t>
            </a:r>
            <a:r>
              <a:rPr lang="es-ES" sz="1600" b="1" dirty="0" err="1" smtClean="0"/>
              <a:t>WindowEvent</a:t>
            </a:r>
            <a:r>
              <a:rPr lang="es-ES" sz="1600" b="1" dirty="0" smtClean="0"/>
              <a:t> e){</a:t>
            </a:r>
          </a:p>
          <a:p>
            <a:r>
              <a:rPr lang="es-ES" sz="1600" b="1" dirty="0" smtClean="0"/>
              <a:t>             </a:t>
            </a:r>
            <a:r>
              <a:rPr lang="es-ES" sz="1600" b="1" dirty="0" err="1" smtClean="0"/>
              <a:t>System.exit</a:t>
            </a:r>
            <a:r>
              <a:rPr lang="es-ES" sz="1600" b="1" dirty="0" smtClean="0"/>
              <a:t>(0);</a:t>
            </a:r>
          </a:p>
          <a:p>
            <a:r>
              <a:rPr lang="es-ES" sz="1600" b="1" dirty="0" smtClean="0"/>
              <a:t>           }</a:t>
            </a:r>
          </a:p>
          <a:p>
            <a:r>
              <a:rPr lang="es-ES" sz="1600" b="1" dirty="0" smtClean="0"/>
              <a:t>        }</a:t>
            </a:r>
          </a:p>
          <a:p>
            <a:r>
              <a:rPr lang="es-ES" sz="1600" b="1" dirty="0" smtClean="0"/>
              <a:t>        );</a:t>
            </a:r>
          </a:p>
          <a:p>
            <a:endParaRPr lang="es-ES" sz="1600" b="1" dirty="0" smtClean="0"/>
          </a:p>
          <a:p>
            <a:r>
              <a:rPr lang="es-ES" sz="1600" b="1" dirty="0" smtClean="0"/>
              <a:t>        </a:t>
            </a:r>
            <a:r>
              <a:rPr lang="es-ES" sz="1600" b="1" dirty="0" err="1" smtClean="0"/>
              <a:t>frame.pack</a:t>
            </a:r>
            <a:r>
              <a:rPr lang="es-ES" sz="1600" b="1" dirty="0" smtClean="0"/>
              <a:t>();</a:t>
            </a:r>
          </a:p>
          <a:p>
            <a:r>
              <a:rPr lang="es-ES" sz="1600" b="1" dirty="0" smtClean="0"/>
              <a:t>        </a:t>
            </a:r>
            <a:r>
              <a:rPr lang="es-ES" sz="1600" b="1" dirty="0" err="1" smtClean="0"/>
              <a:t>frame.setVisible</a:t>
            </a:r>
            <a:r>
              <a:rPr lang="es-ES" sz="1600" b="1" dirty="0" smtClean="0"/>
              <a:t>(true);</a:t>
            </a:r>
          </a:p>
          <a:p>
            <a:r>
              <a:rPr lang="es-ES" sz="1600" b="1" dirty="0" smtClean="0"/>
              <a:t>    }</a:t>
            </a:r>
          </a:p>
          <a:p>
            <a:r>
              <a:rPr lang="es-ES" sz="1600" b="1" dirty="0" smtClean="0"/>
              <a:t>}</a:t>
            </a:r>
            <a:endParaRPr lang="es-ES" sz="1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Componentes atómicos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9552" y="1988840"/>
            <a:ext cx="8064896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/>
              <a:buChar char="§"/>
            </a:pPr>
            <a:r>
              <a:rPr lang="es-ES" dirty="0" smtClean="0"/>
              <a:t>Componentes </a:t>
            </a:r>
            <a:r>
              <a:rPr lang="es-ES" dirty="0"/>
              <a:t>de tipo </a:t>
            </a:r>
            <a:r>
              <a:rPr lang="es-ES" dirty="0" err="1"/>
              <a:t>JPanel</a:t>
            </a:r>
            <a:r>
              <a:rPr lang="es-ES" dirty="0"/>
              <a:t> almacenan  otros </a:t>
            </a:r>
            <a:r>
              <a:rPr lang="es-ES" dirty="0" smtClean="0"/>
              <a:t>objetos  </a:t>
            </a:r>
            <a:r>
              <a:rPr lang="es-ES" dirty="0"/>
              <a:t>de la GUI tales como: botones, </a:t>
            </a:r>
            <a:r>
              <a:rPr lang="es-ES" dirty="0" smtClean="0"/>
              <a:t>etiquetas, campos </a:t>
            </a:r>
            <a:r>
              <a:rPr lang="es-ES" dirty="0"/>
              <a:t>de texto, etc. Estos</a:t>
            </a:r>
            <a:r>
              <a:rPr lang="es-ES" dirty="0">
                <a:sym typeface="Wingdings" pitchFamily="2" charset="2"/>
              </a:rPr>
              <a:t> objetos gráficos </a:t>
            </a:r>
            <a:r>
              <a:rPr lang="es-ES" dirty="0" smtClean="0">
                <a:sym typeface="Wingdings" pitchFamily="2" charset="2"/>
              </a:rPr>
              <a:t>son considerados </a:t>
            </a:r>
            <a:r>
              <a:rPr lang="es-ES" i="1" dirty="0">
                <a:sym typeface="Wingdings" pitchFamily="2" charset="2"/>
              </a:rPr>
              <a:t>componentes atómicos,</a:t>
            </a:r>
            <a:r>
              <a:rPr lang="es-ES" dirty="0">
                <a:sym typeface="Wingdings" pitchFamily="2" charset="2"/>
              </a:rPr>
              <a:t> puesto que </a:t>
            </a:r>
            <a:r>
              <a:rPr lang="es-ES" dirty="0" smtClean="0">
                <a:sym typeface="Wingdings" pitchFamily="2" charset="2"/>
              </a:rPr>
              <a:t>no  </a:t>
            </a:r>
            <a:r>
              <a:rPr lang="es-ES" dirty="0">
                <a:sym typeface="Wingdings" pitchFamily="2" charset="2"/>
              </a:rPr>
              <a:t>pueden almacenar otros objetos de la GUI.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ym typeface="Wingdings" pitchFamily="2" charset="2"/>
              </a:rPr>
              <a:t> 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Componentes atómicos básicos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1247775" cy="1076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85800" y="3505200"/>
            <a:ext cx="1227138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Buttons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286000"/>
            <a:ext cx="131445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200400" y="3505200"/>
            <a:ext cx="1787525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Combo Box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438400"/>
            <a:ext cx="1038225" cy="75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248400" y="3505200"/>
            <a:ext cx="668338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List</a:t>
            </a:r>
          </a:p>
        </p:txBody>
      </p:sp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4267200"/>
            <a:ext cx="12573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914400" y="5181600"/>
            <a:ext cx="957263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Menu</a:t>
            </a:r>
          </a:p>
        </p:txBody>
      </p:sp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4267200"/>
            <a:ext cx="95250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2743200" y="5105400"/>
            <a:ext cx="974725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Slider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189413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26639" name="Picture 15" descr="Spinner imag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6800" y="4419600"/>
            <a:ext cx="468313" cy="239713"/>
          </a:xfrm>
          <a:prstGeom prst="rect">
            <a:avLst/>
          </a:prstGeom>
          <a:noFill/>
        </p:spPr>
      </p:pic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4572000" y="5181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Spinner</a:t>
            </a:r>
          </a:p>
        </p:txBody>
      </p:sp>
      <p:pic>
        <p:nvPicPr>
          <p:cNvPr id="26645" name="Picture 2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00800" y="4114800"/>
            <a:ext cx="1181100" cy="95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6324600" y="5334000"/>
            <a:ext cx="1684338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Text Fields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Componentes atómicos no editables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71800"/>
            <a:ext cx="1323975" cy="866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14400" y="4267200"/>
            <a:ext cx="941388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Label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00400"/>
            <a:ext cx="1152525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895600" y="4267200"/>
            <a:ext cx="2049463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Progress Bar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819400"/>
            <a:ext cx="714375" cy="95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096000" y="4191000"/>
            <a:ext cx="1193800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Tool tip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Otros componentes atómicos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1743075" cy="142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14400" y="3962400"/>
            <a:ext cx="2162175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Color Chooser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286000"/>
            <a:ext cx="2867025" cy="149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038600" y="4038600"/>
            <a:ext cx="1924050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File Chooser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724400"/>
            <a:ext cx="1257300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259632" y="5661248"/>
            <a:ext cx="957263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Helvetica" pitchFamily="34" charset="0"/>
              </a:rPr>
              <a:t>Table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4724400"/>
            <a:ext cx="1362075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429000" y="5867400"/>
            <a:ext cx="785813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Text</a:t>
            </a:r>
          </a:p>
        </p:txBody>
      </p:sp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00" y="4800600"/>
            <a:ext cx="1266825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715000" y="5867400"/>
            <a:ext cx="820738" cy="46672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Tree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API de los componentes GUI</a:t>
            </a:r>
          </a:p>
        </p:txBody>
      </p:sp>
      <p:sp>
        <p:nvSpPr>
          <p:cNvPr id="54275" name="AutoShape 102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611938" y="2819400"/>
            <a:ext cx="2151062" cy="1371600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JButton</a:t>
            </a:r>
          </a:p>
        </p:txBody>
      </p:sp>
      <p:sp>
        <p:nvSpPr>
          <p:cNvPr id="54276" name="Line 1028"/>
          <p:cNvSpPr>
            <a:spLocks noChangeShapeType="1"/>
          </p:cNvSpPr>
          <p:nvPr/>
        </p:nvSpPr>
        <p:spPr bwMode="auto">
          <a:xfrm>
            <a:off x="5392738" y="29718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277" name="Line 1029"/>
          <p:cNvSpPr>
            <a:spLocks noChangeShapeType="1"/>
          </p:cNvSpPr>
          <p:nvPr/>
        </p:nvSpPr>
        <p:spPr bwMode="auto">
          <a:xfrm>
            <a:off x="5392738" y="38862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278" name="Freeform 1030"/>
          <p:cNvSpPr>
            <a:spLocks/>
          </p:cNvSpPr>
          <p:nvPr/>
        </p:nvSpPr>
        <p:spPr bwMode="auto">
          <a:xfrm>
            <a:off x="5392738" y="4191000"/>
            <a:ext cx="2286000" cy="685800"/>
          </a:xfrm>
          <a:custGeom>
            <a:avLst/>
            <a:gdLst/>
            <a:ahLst/>
            <a:cxnLst>
              <a:cxn ang="0">
                <a:pos x="1440" y="0"/>
              </a:cxn>
              <a:cxn ang="0">
                <a:pos x="1440" y="432"/>
              </a:cxn>
              <a:cxn ang="0">
                <a:pos x="0" y="432"/>
              </a:cxn>
            </a:cxnLst>
            <a:rect l="0" t="0" r="r" b="b"/>
            <a:pathLst>
              <a:path w="1440" h="432">
                <a:moveTo>
                  <a:pt x="1440" y="0"/>
                </a:moveTo>
                <a:lnTo>
                  <a:pt x="1440" y="432"/>
                </a:lnTo>
                <a:lnTo>
                  <a:pt x="0" y="432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279" name="Text Box 1031"/>
          <p:cNvSpPr txBox="1">
            <a:spLocks noChangeArrowheads="1"/>
          </p:cNvSpPr>
          <p:nvPr/>
        </p:nvSpPr>
        <p:spPr bwMode="auto">
          <a:xfrm>
            <a:off x="381000" y="23622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54280" name="Rectangle 1032"/>
          <p:cNvSpPr>
            <a:spLocks noChangeArrowheads="1"/>
          </p:cNvSpPr>
          <p:nvPr/>
        </p:nvSpPr>
        <p:spPr bwMode="auto">
          <a:xfrm>
            <a:off x="228600" y="2590800"/>
            <a:ext cx="5029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>
                <a:sym typeface="Wingdings" pitchFamily="2" charset="2"/>
              </a:rPr>
              <a:t>Componente GUI en Java= class</a:t>
            </a:r>
          </a:p>
          <a:p>
            <a:endParaRPr lang="es-ES">
              <a:sym typeface="Wingdings" pitchFamily="2" charset="2"/>
            </a:endParaRPr>
          </a:p>
          <a:p>
            <a:r>
              <a:rPr lang="es-ES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>
                <a:sym typeface="Wingdings" pitchFamily="2" charset="2"/>
              </a:rPr>
              <a:t>Propiedades</a:t>
            </a:r>
          </a:p>
          <a:p>
            <a:endParaRPr lang="es-ES">
              <a:sym typeface="Wingdings" pitchFamily="2" charset="2"/>
            </a:endParaRPr>
          </a:p>
          <a:p>
            <a:r>
              <a:rPr lang="es-ES">
                <a:sym typeface="Wingdings" pitchFamily="2" charset="2"/>
              </a:rPr>
              <a:t>   </a:t>
            </a:r>
            <a:r>
              <a:rPr lang="es-ES">
                <a:solidFill>
                  <a:schemeClr val="hlink"/>
                </a:solidFill>
                <a:sym typeface="Wingdings" pitchFamily="2" charset="2"/>
              </a:rPr>
              <a:t> </a:t>
            </a:r>
            <a:r>
              <a:rPr lang="es-ES">
                <a:sym typeface="Wingdings" pitchFamily="2" charset="2"/>
              </a:rPr>
              <a:t>Métodos</a:t>
            </a:r>
          </a:p>
          <a:p>
            <a:endParaRPr lang="es-ES">
              <a:sym typeface="Wingdings" pitchFamily="2" charset="2"/>
            </a:endParaRPr>
          </a:p>
          <a:p>
            <a:r>
              <a:rPr lang="es-ES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>
                <a:sym typeface="Wingdings" pitchFamily="2" charset="2"/>
              </a:rPr>
              <a:t>Eventos</a:t>
            </a:r>
          </a:p>
          <a:p>
            <a:endParaRPr lang="es-ES">
              <a:solidFill>
                <a:schemeClr val="tx2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Componentes GUI 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57158" y="1285860"/>
            <a:ext cx="8001000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dirty="0">
                <a:sym typeface="Wingdings" pitchFamily="2" charset="2"/>
              </a:rPr>
              <a:t>1.- Crear</a:t>
            </a:r>
          </a:p>
          <a:p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      </a:t>
            </a:r>
            <a:r>
              <a:rPr lang="es-ES" dirty="0">
                <a:sym typeface="Wingdings" pitchFamily="2" charset="2"/>
              </a:rPr>
              <a:t>Instanciar objeto: </a:t>
            </a:r>
            <a:r>
              <a:rPr lang="en-US" dirty="0"/>
              <a:t>b = new </a:t>
            </a:r>
            <a:r>
              <a:rPr lang="en-US" dirty="0" err="1"/>
              <a:t>JButton</a:t>
            </a:r>
            <a:r>
              <a:rPr lang="en-US" dirty="0"/>
              <a:t>(“press me”);</a:t>
            </a:r>
          </a:p>
          <a:p>
            <a:r>
              <a:rPr lang="es-ES" dirty="0">
                <a:sym typeface="Wingdings" pitchFamily="2" charset="2"/>
              </a:rPr>
              <a:t>2.- Configurar</a:t>
            </a:r>
          </a:p>
          <a:p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      </a:t>
            </a:r>
            <a:r>
              <a:rPr lang="es-ES" dirty="0">
                <a:sym typeface="Wingdings" pitchFamily="2" charset="2"/>
              </a:rPr>
              <a:t>Propiedades: </a:t>
            </a:r>
            <a:r>
              <a:rPr lang="en-US" dirty="0" err="1"/>
              <a:t>b.text</a:t>
            </a:r>
            <a:r>
              <a:rPr lang="en-US" dirty="0"/>
              <a:t> = “press me”;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evitar</a:t>
            </a:r>
            <a:r>
              <a:rPr lang="en-US" dirty="0"/>
              <a:t> en Java)</a:t>
            </a:r>
          </a:p>
          <a:p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      </a:t>
            </a:r>
            <a:r>
              <a:rPr lang="es-ES" dirty="0">
                <a:sym typeface="Wingdings" pitchFamily="2" charset="2"/>
              </a:rPr>
              <a:t>Métodos: </a:t>
            </a: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 </a:t>
            </a:r>
          </a:p>
          <a:p>
            <a:r>
              <a:rPr lang="es-ES" sz="2000" b="1" dirty="0">
                <a:sym typeface="Wingdings" pitchFamily="2" charset="2"/>
              </a:rPr>
              <a:t>           b2 = new </a:t>
            </a:r>
            <a:r>
              <a:rPr lang="es-ES" sz="2000" b="1" dirty="0" err="1">
                <a:sym typeface="Wingdings" pitchFamily="2" charset="2"/>
              </a:rPr>
              <a:t>JButton</a:t>
            </a:r>
            <a:r>
              <a:rPr lang="es-ES" sz="2000" b="1" dirty="0">
                <a:sym typeface="Wingdings" pitchFamily="2" charset="2"/>
              </a:rPr>
              <a:t>("</a:t>
            </a:r>
            <a:r>
              <a:rPr lang="es-ES" sz="2000" b="1" dirty="0" err="1">
                <a:sym typeface="Wingdings" pitchFamily="2" charset="2"/>
              </a:rPr>
              <a:t>Middle</a:t>
            </a:r>
            <a:r>
              <a:rPr lang="es-ES" sz="2000" b="1" dirty="0">
                <a:sym typeface="Wingdings" pitchFamily="2" charset="2"/>
              </a:rPr>
              <a:t> </a:t>
            </a:r>
            <a:r>
              <a:rPr lang="es-ES" sz="2000" b="1" dirty="0" err="1">
                <a:sym typeface="Wingdings" pitchFamily="2" charset="2"/>
              </a:rPr>
              <a:t>button</a:t>
            </a:r>
            <a:r>
              <a:rPr lang="es-ES" sz="2000" b="1" dirty="0">
                <a:sym typeface="Wingdings" pitchFamily="2" charset="2"/>
              </a:rPr>
              <a:t>"</a:t>
            </a:r>
            <a:r>
              <a:rPr lang="es-ES" sz="2000" dirty="0">
                <a:sym typeface="Wingdings" pitchFamily="2" charset="2"/>
              </a:rPr>
              <a:t>, </a:t>
            </a:r>
            <a:r>
              <a:rPr lang="es-ES" sz="2000" dirty="0" err="1">
                <a:sym typeface="Wingdings" pitchFamily="2" charset="2"/>
              </a:rPr>
              <a:t>middleButtonIcon</a:t>
            </a:r>
            <a:r>
              <a:rPr lang="es-ES" sz="2000" b="1" dirty="0">
                <a:sym typeface="Wingdings" pitchFamily="2" charset="2"/>
              </a:rPr>
              <a:t>);</a:t>
            </a:r>
          </a:p>
          <a:p>
            <a:r>
              <a:rPr lang="es-ES" sz="2000" b="1" dirty="0">
                <a:sym typeface="Wingdings" pitchFamily="2" charset="2"/>
              </a:rPr>
              <a:t>   </a:t>
            </a:r>
            <a:r>
              <a:rPr lang="es-ES" sz="2000" dirty="0">
                <a:sym typeface="Wingdings" pitchFamily="2" charset="2"/>
              </a:rPr>
              <a:t>        b2.setVerticalTextPosition(</a:t>
            </a:r>
            <a:r>
              <a:rPr lang="es-ES" sz="2000" dirty="0" err="1">
                <a:sym typeface="Wingdings" pitchFamily="2" charset="2"/>
              </a:rPr>
              <a:t>AbstractButton.BOTTOM</a:t>
            </a:r>
            <a:r>
              <a:rPr lang="es-ES" sz="2000" dirty="0">
                <a:sym typeface="Wingdings" pitchFamily="2" charset="2"/>
              </a:rPr>
              <a:t>);</a:t>
            </a:r>
          </a:p>
          <a:p>
            <a:r>
              <a:rPr lang="es-ES" sz="2000" dirty="0">
                <a:sym typeface="Wingdings" pitchFamily="2" charset="2"/>
              </a:rPr>
              <a:t>          b2.setHorizontalTextPosition(</a:t>
            </a:r>
            <a:r>
              <a:rPr lang="es-ES" sz="2000" dirty="0" err="1">
                <a:sym typeface="Wingdings" pitchFamily="2" charset="2"/>
              </a:rPr>
              <a:t>AbstractButton.CENTER</a:t>
            </a:r>
            <a:r>
              <a:rPr lang="es-ES" sz="2000" dirty="0">
                <a:sym typeface="Wingdings" pitchFamily="2" charset="2"/>
              </a:rPr>
              <a:t>);</a:t>
            </a:r>
          </a:p>
          <a:p>
            <a:r>
              <a:rPr lang="es-ES" sz="2000" dirty="0">
                <a:sym typeface="Wingdings" pitchFamily="2" charset="2"/>
              </a:rPr>
              <a:t>          </a:t>
            </a:r>
            <a:r>
              <a:rPr lang="es-ES" sz="2000" b="1" dirty="0">
                <a:sym typeface="Wingdings" pitchFamily="2" charset="2"/>
              </a:rPr>
              <a:t>b2.setMnemonic(</a:t>
            </a:r>
            <a:r>
              <a:rPr lang="es-ES" sz="2000" b="1" dirty="0" err="1">
                <a:sym typeface="Wingdings" pitchFamily="2" charset="2"/>
              </a:rPr>
              <a:t>KeyEvent.VK_M</a:t>
            </a:r>
            <a:r>
              <a:rPr lang="es-ES" sz="2000" b="1" dirty="0">
                <a:sym typeface="Wingdings" pitchFamily="2" charset="2"/>
              </a:rPr>
              <a:t>);</a:t>
            </a:r>
            <a:r>
              <a:rPr lang="es-ES" dirty="0">
                <a:solidFill>
                  <a:schemeClr val="tx2"/>
                </a:solidFill>
                <a:latin typeface="Arial Unicode MS" pitchFamily="34" charset="-128"/>
                <a:sym typeface="Wingdings" pitchFamily="2" charset="2"/>
              </a:rPr>
              <a:t> </a:t>
            </a:r>
          </a:p>
          <a:p>
            <a:r>
              <a:rPr lang="es-ES" sz="2000" b="1" dirty="0">
                <a:sym typeface="Wingdings" pitchFamily="2" charset="2"/>
              </a:rPr>
              <a:t>          b2.setToolTipText("</a:t>
            </a:r>
            <a:r>
              <a:rPr lang="es-ES" sz="2000" b="1" dirty="0" err="1">
                <a:sym typeface="Wingdings" pitchFamily="2" charset="2"/>
              </a:rPr>
              <a:t>This</a:t>
            </a:r>
            <a:r>
              <a:rPr lang="es-ES" sz="2000" b="1" dirty="0">
                <a:sym typeface="Wingdings" pitchFamily="2" charset="2"/>
              </a:rPr>
              <a:t> </a:t>
            </a:r>
            <a:r>
              <a:rPr lang="es-ES" sz="2000" b="1" dirty="0" err="1">
                <a:sym typeface="Wingdings" pitchFamily="2" charset="2"/>
              </a:rPr>
              <a:t>middle</a:t>
            </a:r>
            <a:r>
              <a:rPr lang="es-ES" sz="2000" b="1" dirty="0">
                <a:sym typeface="Wingdings" pitchFamily="2" charset="2"/>
              </a:rPr>
              <a:t> </a:t>
            </a:r>
            <a:r>
              <a:rPr lang="es-ES" sz="2000" b="1" dirty="0" err="1">
                <a:sym typeface="Wingdings" pitchFamily="2" charset="2"/>
              </a:rPr>
              <a:t>button</a:t>
            </a:r>
            <a:r>
              <a:rPr lang="es-ES" sz="2000" b="1" dirty="0">
                <a:sym typeface="Wingdings" pitchFamily="2" charset="2"/>
              </a:rPr>
              <a:t> </a:t>
            </a:r>
            <a:r>
              <a:rPr lang="es-ES" sz="2000" b="1" dirty="0" err="1">
                <a:sym typeface="Wingdings" pitchFamily="2" charset="2"/>
              </a:rPr>
              <a:t>does</a:t>
            </a:r>
            <a:r>
              <a:rPr lang="es-ES" sz="2000" b="1" dirty="0">
                <a:sym typeface="Wingdings" pitchFamily="2" charset="2"/>
              </a:rPr>
              <a:t> </a:t>
            </a:r>
            <a:r>
              <a:rPr lang="es-ES" sz="2000" b="1" dirty="0" err="1">
                <a:sym typeface="Wingdings" pitchFamily="2" charset="2"/>
              </a:rPr>
              <a:t>nothing</a:t>
            </a:r>
            <a:r>
              <a:rPr lang="es-ES" sz="2000" b="1" dirty="0">
                <a:sym typeface="Wingdings" pitchFamily="2" charset="2"/>
              </a:rPr>
              <a:t> “</a:t>
            </a:r>
          </a:p>
          <a:p>
            <a:r>
              <a:rPr lang="es-ES" sz="2000" b="1" dirty="0">
                <a:sym typeface="Wingdings" pitchFamily="2" charset="2"/>
              </a:rPr>
              <a:t>            + "</a:t>
            </a:r>
            <a:r>
              <a:rPr lang="es-ES" sz="2000" b="1" dirty="0" err="1">
                <a:sym typeface="Wingdings" pitchFamily="2" charset="2"/>
              </a:rPr>
              <a:t>when</a:t>
            </a:r>
            <a:r>
              <a:rPr lang="es-ES" sz="2000" b="1" dirty="0">
                <a:sym typeface="Wingdings" pitchFamily="2" charset="2"/>
              </a:rPr>
              <a:t> </a:t>
            </a:r>
            <a:r>
              <a:rPr lang="es-ES" sz="2000" b="1" dirty="0" err="1">
                <a:sym typeface="Wingdings" pitchFamily="2" charset="2"/>
              </a:rPr>
              <a:t>you</a:t>
            </a:r>
            <a:r>
              <a:rPr lang="es-ES" sz="2000" b="1" dirty="0">
                <a:sym typeface="Wingdings" pitchFamily="2" charset="2"/>
              </a:rPr>
              <a:t> </a:t>
            </a:r>
            <a:r>
              <a:rPr lang="es-ES" sz="2000" b="1" dirty="0" err="1">
                <a:sym typeface="Wingdings" pitchFamily="2" charset="2"/>
              </a:rPr>
              <a:t>click</a:t>
            </a:r>
            <a:r>
              <a:rPr lang="es-ES" sz="2000" b="1" dirty="0">
                <a:sym typeface="Wingdings" pitchFamily="2" charset="2"/>
              </a:rPr>
              <a:t> </a:t>
            </a:r>
            <a:r>
              <a:rPr lang="es-ES" sz="2000" b="1" dirty="0" err="1">
                <a:sym typeface="Wingdings" pitchFamily="2" charset="2"/>
              </a:rPr>
              <a:t>it</a:t>
            </a:r>
            <a:r>
              <a:rPr lang="es-ES" sz="2000" b="1" dirty="0">
                <a:sym typeface="Wingdings" pitchFamily="2" charset="2"/>
              </a:rPr>
              <a:t>.");</a:t>
            </a: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</a:t>
            </a:r>
          </a:p>
          <a:p>
            <a:r>
              <a:rPr lang="en-US" dirty="0"/>
              <a:t>3.- </a:t>
            </a:r>
            <a:r>
              <a:rPr lang="en-US" dirty="0" err="1"/>
              <a:t>Añadir</a:t>
            </a:r>
            <a:endParaRPr lang="en-US" dirty="0"/>
          </a:p>
          <a:p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       </a:t>
            </a:r>
            <a:r>
              <a:rPr lang="en-US" dirty="0" err="1"/>
              <a:t>panel.add</a:t>
            </a:r>
            <a:r>
              <a:rPr lang="en-US" dirty="0"/>
              <a:t>(b);</a:t>
            </a:r>
          </a:p>
          <a:p>
            <a:r>
              <a:rPr lang="es-ES" dirty="0">
                <a:sym typeface="Wingdings" pitchFamily="2" charset="2"/>
              </a:rPr>
              <a:t>4.- Manejar eventos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Características especiales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42844" y="128586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Los componentes Swing ofrecen características especiales:</a:t>
            </a: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  </a:t>
            </a:r>
          </a:p>
        </p:txBody>
      </p:sp>
      <p:graphicFrame>
        <p:nvGraphicFramePr>
          <p:cNvPr id="81987" name="Group 67"/>
          <p:cNvGraphicFramePr>
            <a:graphicFrameLocks noGrp="1"/>
          </p:cNvGraphicFramePr>
          <p:nvPr/>
        </p:nvGraphicFramePr>
        <p:xfrm>
          <a:off x="357158" y="1857364"/>
          <a:ext cx="8534400" cy="3965067"/>
        </p:xfrm>
        <a:graphic>
          <a:graphicData uri="http://schemas.openxmlformats.org/drawingml/2006/table">
            <a:tbl>
              <a:tblPr/>
              <a:tblGrid>
                <a:gridCol w="2543175"/>
                <a:gridCol w="5991225"/>
              </a:tblGrid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Tool tip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Cuando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el cursor del mouse se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detiene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sobre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un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componente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muestra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línea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texto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Mnemonic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 ejecuta una acción como resultado del pulsado de una combinación de teclas.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 componente puede ser explícitamente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habilitado o deshabilitado.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Rodea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un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componente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con un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borde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Características especiales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914400" y="1981200"/>
            <a:ext cx="7924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>
                <a:sym typeface="Wingdings" pitchFamily="2" charset="2"/>
              </a:rPr>
              <a:t>Tool tips</a:t>
            </a:r>
          </a:p>
          <a:p>
            <a:pPr>
              <a:spcBef>
                <a:spcPct val="50000"/>
              </a:spcBef>
            </a:pPr>
            <a:r>
              <a:rPr lang="es-ES">
                <a:solidFill>
                  <a:schemeClr val="tx2"/>
                </a:solidFill>
                <a:sym typeface="Wingdings" pitchFamily="2" charset="2"/>
              </a:rPr>
              <a:t>   </a:t>
            </a:r>
            <a:r>
              <a:rPr kumimoji="1" lang="en-US" sz="2000" b="1">
                <a:latin typeface="Courier New" pitchFamily="49" charset="0"/>
              </a:rPr>
              <a:t>	JButton button = new JButton ("Compute");</a:t>
            </a:r>
          </a:p>
          <a:p>
            <a:pPr eaLnBrk="0" hangingPunct="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1" lang="en-US" sz="2000" b="1">
                <a:latin typeface="Courier New" pitchFamily="49" charset="0"/>
              </a:rPr>
              <a:t>	button.setToolTipText ("Calculate size.");</a:t>
            </a:r>
          </a:p>
          <a:p>
            <a:pPr eaLnBrk="0" hangingPunct="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s-ES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n-US"/>
              <a:t>Mnemonic</a:t>
            </a:r>
          </a:p>
          <a:p>
            <a:pPr eaLnBrk="0" hangingPunct="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1" lang="en-US" sz="2000" b="1">
                <a:latin typeface="Courier New" pitchFamily="49" charset="0"/>
              </a:rPr>
              <a:t>      button.setMnemonic ("C");</a:t>
            </a:r>
          </a:p>
          <a:p>
            <a:pPr eaLnBrk="0" hangingPunct="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s-ES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n-US"/>
              <a:t>Disable</a:t>
            </a:r>
          </a:p>
          <a:p>
            <a:pPr eaLnBrk="0" hangingPunct="0">
              <a:spcBef>
                <a:spcPct val="7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1" lang="en-US" sz="2000" b="1">
                <a:latin typeface="Courier New" pitchFamily="49" charset="0"/>
              </a:rPr>
              <a:t>      JButton button = new JButton (“Do It”);</a:t>
            </a:r>
          </a:p>
          <a:p>
            <a:pPr eaLnBrk="0" hangingPunct="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1" lang="en-US" sz="2000" b="1">
                <a:latin typeface="Courier New" pitchFamily="49" charset="0"/>
              </a:rPr>
              <a:t>	button.setEnabled (false);</a:t>
            </a:r>
          </a:p>
          <a:p>
            <a:pPr eaLnBrk="0" hangingPunct="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endParaRPr kumimoji="1" lang="es-ES" sz="20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72008" y="44624"/>
            <a:ext cx="8964488" cy="6740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800" b="1" dirty="0" err="1" smtClean="0">
                <a:latin typeface="Courier New"/>
              </a:rPr>
              <a:t>import</a:t>
            </a:r>
            <a:r>
              <a:rPr lang="es-ES" sz="1800" b="1" dirty="0" smtClean="0">
                <a:latin typeface="Courier New"/>
              </a:rPr>
              <a:t> java.awt.*;</a:t>
            </a:r>
          </a:p>
          <a:p>
            <a:r>
              <a:rPr lang="es-ES" sz="1800" b="1" dirty="0" err="1" smtClean="0">
                <a:latin typeface="Courier New"/>
              </a:rPr>
              <a:t>import</a:t>
            </a:r>
            <a:r>
              <a:rPr lang="es-ES" sz="1800" b="1" dirty="0" smtClean="0">
                <a:latin typeface="Courier New"/>
              </a:rPr>
              <a:t> </a:t>
            </a:r>
            <a:r>
              <a:rPr lang="es-ES" sz="1800" b="1" dirty="0" err="1" smtClean="0">
                <a:latin typeface="Courier New"/>
              </a:rPr>
              <a:t>java.awt.event</a:t>
            </a:r>
            <a:r>
              <a:rPr lang="es-ES" sz="1800" b="1" dirty="0" smtClean="0">
                <a:latin typeface="Courier New"/>
              </a:rPr>
              <a:t>.*;</a:t>
            </a:r>
          </a:p>
          <a:p>
            <a:r>
              <a:rPr lang="es-ES" sz="1800" b="1" dirty="0" err="1" smtClean="0">
                <a:latin typeface="Courier New"/>
              </a:rPr>
              <a:t>import</a:t>
            </a:r>
            <a:r>
              <a:rPr lang="es-ES" sz="1800" b="1" dirty="0" smtClean="0">
                <a:latin typeface="Courier New"/>
              </a:rPr>
              <a:t> </a:t>
            </a:r>
            <a:r>
              <a:rPr lang="es-ES" sz="1800" b="1" dirty="0" err="1" smtClean="0">
                <a:latin typeface="Courier New"/>
              </a:rPr>
              <a:t>javax.swing</a:t>
            </a:r>
            <a:r>
              <a:rPr lang="es-ES" sz="1800" b="1" dirty="0" smtClean="0">
                <a:latin typeface="Courier New"/>
              </a:rPr>
              <a:t>.*;</a:t>
            </a:r>
          </a:p>
          <a:p>
            <a:endParaRPr lang="es-ES" sz="1800" b="1" dirty="0" smtClean="0">
              <a:latin typeface="Courier New"/>
            </a:endParaRPr>
          </a:p>
          <a:p>
            <a:r>
              <a:rPr lang="es-ES" sz="1800" b="1" dirty="0" err="1" smtClean="0">
                <a:latin typeface="Courier New"/>
              </a:rPr>
              <a:t>public</a:t>
            </a:r>
            <a:r>
              <a:rPr lang="es-ES" sz="1800" b="1" dirty="0" smtClean="0">
                <a:latin typeface="Courier New"/>
              </a:rPr>
              <a:t> </a:t>
            </a:r>
            <a:r>
              <a:rPr lang="es-ES" sz="1800" b="1" dirty="0" err="1" smtClean="0">
                <a:latin typeface="Courier New"/>
              </a:rPr>
              <a:t>class</a:t>
            </a:r>
            <a:r>
              <a:rPr lang="es-ES" sz="1800" b="1" dirty="0" smtClean="0">
                <a:latin typeface="Courier New"/>
              </a:rPr>
              <a:t> </a:t>
            </a:r>
            <a:r>
              <a:rPr lang="es-ES" sz="1800" b="1" dirty="0" err="1" smtClean="0">
                <a:latin typeface="Courier New"/>
              </a:rPr>
              <a:t>UnJBoton</a:t>
            </a:r>
            <a:r>
              <a:rPr lang="es-ES" sz="1800" b="1" dirty="0" smtClean="0">
                <a:latin typeface="Courier New"/>
              </a:rPr>
              <a:t>  </a:t>
            </a:r>
            <a:r>
              <a:rPr lang="es-ES" sz="1800" b="1" dirty="0" smtClean="0">
                <a:latin typeface="Courier New"/>
              </a:rPr>
              <a:t>{</a:t>
            </a:r>
          </a:p>
          <a:p>
            <a:endParaRPr lang="es-ES" sz="1800" b="1" dirty="0" smtClean="0">
              <a:latin typeface="Courier New"/>
            </a:endParaRPr>
          </a:p>
          <a:p>
            <a:r>
              <a:rPr lang="en-US" sz="1800" b="1" dirty="0" smtClean="0">
                <a:latin typeface="Courier New"/>
              </a:rPr>
              <a:t>  public static void main(String </a:t>
            </a:r>
            <a:r>
              <a:rPr lang="en-US" sz="1800" b="1" dirty="0" err="1" smtClean="0">
                <a:latin typeface="Courier New"/>
              </a:rPr>
              <a:t>args</a:t>
            </a:r>
            <a:r>
              <a:rPr lang="en-US" sz="1800" b="1" dirty="0" smtClean="0">
                <a:latin typeface="Courier New"/>
              </a:rPr>
              <a:t>[]) </a:t>
            </a:r>
            <a:r>
              <a:rPr lang="en-US" sz="1800" b="1" dirty="0" smtClean="0">
                <a:latin typeface="Courier New"/>
              </a:rPr>
              <a:t>{</a:t>
            </a:r>
            <a:endParaRPr lang="es-ES" sz="1800" b="1" dirty="0" smtClean="0">
              <a:latin typeface="Courier New"/>
            </a:endParaRPr>
          </a:p>
          <a:p>
            <a:r>
              <a:rPr lang="es-ES" sz="1800" b="1" dirty="0" smtClean="0">
                <a:latin typeface="Courier New"/>
              </a:rPr>
              <a:t>      </a:t>
            </a:r>
            <a:r>
              <a:rPr lang="es-ES" sz="1800" b="1" dirty="0" err="1" smtClean="0">
                <a:latin typeface="Courier New"/>
              </a:rPr>
              <a:t>Frame</a:t>
            </a:r>
            <a:r>
              <a:rPr lang="es-ES" sz="1800" b="1" dirty="0" smtClean="0">
                <a:latin typeface="Courier New"/>
              </a:rPr>
              <a:t> f = new </a:t>
            </a:r>
            <a:r>
              <a:rPr lang="es-ES" sz="1800" b="1" dirty="0" err="1" smtClean="0">
                <a:latin typeface="Courier New"/>
              </a:rPr>
              <a:t>Frame</a:t>
            </a:r>
            <a:r>
              <a:rPr lang="es-ES" sz="1800" b="1" dirty="0" smtClean="0">
                <a:latin typeface="Courier New"/>
              </a:rPr>
              <a:t>();</a:t>
            </a:r>
          </a:p>
          <a:p>
            <a:endParaRPr lang="es-ES" sz="1800" b="1" dirty="0" smtClean="0">
              <a:latin typeface="Courier New"/>
            </a:endParaRPr>
          </a:p>
          <a:p>
            <a:r>
              <a:rPr lang="en-US" sz="1800" b="1" dirty="0" smtClean="0">
                <a:latin typeface="Courier New"/>
              </a:rPr>
              <a:t>      </a:t>
            </a:r>
            <a:r>
              <a:rPr lang="en-US" sz="1800" b="1" dirty="0" err="1" smtClean="0">
                <a:latin typeface="Courier New"/>
              </a:rPr>
              <a:t>JButton</a:t>
            </a:r>
            <a:r>
              <a:rPr lang="en-US" sz="1800" b="1" dirty="0" smtClean="0">
                <a:latin typeface="Courier New"/>
              </a:rPr>
              <a:t> b = new </a:t>
            </a:r>
            <a:r>
              <a:rPr lang="en-US" sz="1800" b="1" dirty="0" err="1" smtClean="0">
                <a:latin typeface="Courier New"/>
              </a:rPr>
              <a:t>JButton</a:t>
            </a:r>
            <a:r>
              <a:rPr lang="en-US" sz="1800" b="1" dirty="0" smtClean="0">
                <a:latin typeface="Courier New"/>
              </a:rPr>
              <a:t>("</a:t>
            </a:r>
            <a:r>
              <a:rPr lang="en-US" sz="1800" b="1" dirty="0" err="1" smtClean="0">
                <a:latin typeface="Courier New"/>
              </a:rPr>
              <a:t>Pulsame</a:t>
            </a:r>
            <a:r>
              <a:rPr lang="en-US" sz="1800" b="1" dirty="0" smtClean="0">
                <a:latin typeface="Courier New"/>
              </a:rPr>
              <a:t>");</a:t>
            </a:r>
          </a:p>
          <a:p>
            <a:r>
              <a:rPr lang="es-ES" sz="1800" b="1" dirty="0" smtClean="0">
                <a:latin typeface="Courier New"/>
              </a:rPr>
              <a:t>      f.add(b);</a:t>
            </a:r>
          </a:p>
          <a:p>
            <a:endParaRPr lang="es-ES" sz="1800" b="1" dirty="0" smtClean="0">
              <a:latin typeface="Courier New"/>
            </a:endParaRPr>
          </a:p>
          <a:p>
            <a:r>
              <a:rPr lang="es-ES" sz="1800" b="1" dirty="0" smtClean="0">
                <a:latin typeface="Courier New"/>
              </a:rPr>
              <a:t>      </a:t>
            </a:r>
            <a:r>
              <a:rPr lang="es-ES" sz="1800" b="1" dirty="0" err="1" smtClean="0">
                <a:latin typeface="Courier New"/>
              </a:rPr>
              <a:t>f.pack</a:t>
            </a:r>
            <a:r>
              <a:rPr lang="es-ES" sz="1800" b="1" dirty="0" smtClean="0">
                <a:latin typeface="Courier New"/>
              </a:rPr>
              <a:t>();</a:t>
            </a:r>
          </a:p>
          <a:p>
            <a:r>
              <a:rPr lang="es-ES" sz="1800" b="1" dirty="0" smtClean="0">
                <a:latin typeface="Courier New"/>
              </a:rPr>
              <a:t>      </a:t>
            </a:r>
            <a:r>
              <a:rPr lang="es-ES" sz="1800" b="1" dirty="0" err="1" smtClean="0">
                <a:latin typeface="Courier New"/>
              </a:rPr>
              <a:t>f.setVisible</a:t>
            </a:r>
            <a:r>
              <a:rPr lang="es-ES" sz="1800" b="1" dirty="0" smtClean="0">
                <a:latin typeface="Courier New"/>
              </a:rPr>
              <a:t>(true);</a:t>
            </a:r>
          </a:p>
          <a:p>
            <a:endParaRPr lang="es-ES" sz="1800" b="1" dirty="0" smtClean="0">
              <a:latin typeface="Courier New"/>
            </a:endParaRPr>
          </a:p>
          <a:p>
            <a:r>
              <a:rPr lang="es-ES" sz="1800" b="1" dirty="0" smtClean="0">
                <a:latin typeface="Courier New"/>
              </a:rPr>
              <a:t>      </a:t>
            </a:r>
            <a:r>
              <a:rPr lang="es-ES" sz="1800" b="1" dirty="0" err="1" smtClean="0">
                <a:latin typeface="Courier New"/>
              </a:rPr>
              <a:t>b.addActionListener</a:t>
            </a:r>
            <a:r>
              <a:rPr lang="es-ES" sz="1800" b="1" dirty="0" smtClean="0">
                <a:latin typeface="Courier New"/>
              </a:rPr>
              <a:t>(new </a:t>
            </a:r>
            <a:r>
              <a:rPr lang="es-ES" sz="1800" b="1" dirty="0" err="1" smtClean="0">
                <a:latin typeface="Courier New"/>
              </a:rPr>
              <a:t>ActionListener</a:t>
            </a:r>
            <a:r>
              <a:rPr lang="es-ES" sz="1800" b="1" dirty="0" smtClean="0">
                <a:latin typeface="Courier New"/>
              </a:rPr>
              <a:t>() {</a:t>
            </a:r>
          </a:p>
          <a:p>
            <a:endParaRPr lang="es-ES" sz="1800" b="1" dirty="0" smtClean="0">
              <a:latin typeface="Courier New"/>
            </a:endParaRPr>
          </a:p>
          <a:p>
            <a:r>
              <a:rPr lang="es-ES" sz="1800" b="1" dirty="0" smtClean="0">
                <a:latin typeface="Courier New"/>
              </a:rPr>
              <a:t>	      </a:t>
            </a:r>
            <a:r>
              <a:rPr lang="es-ES" sz="1800" b="1" dirty="0" err="1" smtClean="0">
                <a:latin typeface="Courier New"/>
              </a:rPr>
              <a:t>public</a:t>
            </a:r>
            <a:r>
              <a:rPr lang="es-ES" sz="1800" b="1" dirty="0" smtClean="0">
                <a:latin typeface="Courier New"/>
              </a:rPr>
              <a:t> </a:t>
            </a:r>
            <a:r>
              <a:rPr lang="es-ES" sz="1800" b="1" dirty="0" err="1" smtClean="0">
                <a:latin typeface="Courier New"/>
              </a:rPr>
              <a:t>void</a:t>
            </a:r>
            <a:r>
              <a:rPr lang="es-ES" sz="1800" b="1" dirty="0" smtClean="0">
                <a:latin typeface="Courier New"/>
              </a:rPr>
              <a:t> </a:t>
            </a:r>
            <a:r>
              <a:rPr lang="es-ES" sz="1800" b="1" dirty="0" err="1" smtClean="0">
                <a:latin typeface="Courier New"/>
              </a:rPr>
              <a:t>actionPerformed</a:t>
            </a:r>
            <a:r>
              <a:rPr lang="es-ES" sz="1800" b="1" dirty="0" smtClean="0">
                <a:latin typeface="Courier New"/>
              </a:rPr>
              <a:t>(</a:t>
            </a:r>
            <a:r>
              <a:rPr lang="es-ES" sz="1800" b="1" dirty="0" err="1" smtClean="0">
                <a:latin typeface="Courier New"/>
              </a:rPr>
              <a:t>ActionEvent</a:t>
            </a:r>
            <a:r>
              <a:rPr lang="es-ES" sz="1800" b="1" dirty="0" smtClean="0">
                <a:latin typeface="Courier New"/>
              </a:rPr>
              <a:t> e) {</a:t>
            </a:r>
          </a:p>
          <a:p>
            <a:r>
              <a:rPr lang="es-ES" sz="1800" b="1" dirty="0" smtClean="0">
                <a:latin typeface="Courier New"/>
              </a:rPr>
              <a:t>		  </a:t>
            </a:r>
            <a:r>
              <a:rPr lang="es-ES" sz="1800" b="1" dirty="0" err="1" smtClean="0">
                <a:latin typeface="Courier New"/>
              </a:rPr>
              <a:t>System.out.println</a:t>
            </a:r>
            <a:r>
              <a:rPr lang="es-ES" sz="1800" b="1" dirty="0" smtClean="0">
                <a:latin typeface="Courier New"/>
              </a:rPr>
              <a:t>("HOLA");</a:t>
            </a:r>
          </a:p>
          <a:p>
            <a:r>
              <a:rPr lang="es-ES" sz="1800" b="1" dirty="0" smtClean="0">
                <a:latin typeface="Courier New"/>
              </a:rPr>
              <a:t>	      }</a:t>
            </a:r>
          </a:p>
          <a:p>
            <a:r>
              <a:rPr lang="es-ES" sz="1800" b="1" dirty="0" smtClean="0">
                <a:latin typeface="Courier New"/>
              </a:rPr>
              <a:t>	  });</a:t>
            </a:r>
          </a:p>
          <a:p>
            <a:endParaRPr lang="es-ES" sz="1800" b="1" dirty="0" smtClean="0">
              <a:latin typeface="Courier New"/>
            </a:endParaRPr>
          </a:p>
          <a:p>
            <a:r>
              <a:rPr lang="es-ES" sz="1800" b="1" dirty="0" smtClean="0">
                <a:latin typeface="Courier New"/>
              </a:rPr>
              <a:t>  }</a:t>
            </a:r>
          </a:p>
          <a:p>
            <a:r>
              <a:rPr lang="es-ES" sz="1800" b="1" dirty="0" smtClean="0">
                <a:latin typeface="Courier New"/>
              </a:rPr>
              <a:t>}</a:t>
            </a:r>
            <a:endParaRPr lang="es-ES"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Generación de eventos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85720" y="1643050"/>
            <a:ext cx="85344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Tx/>
              <a:buAutoNum type="arabicPeriod"/>
            </a:pPr>
            <a:r>
              <a:rPr lang="es-ES" sz="2600" dirty="0"/>
              <a:t>Las acciones tales como: pulsar un botón, mover el mouse, etc. son reconocidas e identificadas por los sistemas operativos (OS) o la JVM.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s-ES" sz="2600" dirty="0"/>
              <a:t>2. Por cada acción el OS/JVM determinan cuál de </a:t>
            </a:r>
            <a:r>
              <a:rPr lang="es-ES" sz="2600" dirty="0" smtClean="0"/>
              <a:t>los     </a:t>
            </a:r>
            <a:r>
              <a:rPr lang="es-ES" sz="2600" dirty="0"/>
              <a:t>programas que se están ejecutando recibirán la señal </a:t>
            </a:r>
            <a:r>
              <a:rPr lang="es-ES" sz="2600" dirty="0" smtClean="0"/>
              <a:t>    </a:t>
            </a:r>
            <a:r>
              <a:rPr lang="es-ES" sz="2600" dirty="0"/>
              <a:t>(de la acción).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s-ES" sz="2600" dirty="0"/>
              <a:t>3. Las señales que la aplicaciones reciben del OS/JVM como </a:t>
            </a:r>
            <a:r>
              <a:rPr lang="es-ES" sz="2600" dirty="0" smtClean="0"/>
              <a:t>    </a:t>
            </a:r>
            <a:r>
              <a:rPr lang="es-ES" sz="2600" dirty="0"/>
              <a:t>resultado de una acción son llamadas </a:t>
            </a:r>
            <a:r>
              <a:rPr lang="es-ES" sz="2600" b="1" dirty="0"/>
              <a:t>eventos</a:t>
            </a:r>
            <a:r>
              <a:rPr lang="es-ES" sz="2600" dirty="0"/>
              <a:t>.  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179512" y="188640"/>
            <a:ext cx="8784976" cy="6340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b="1" dirty="0" err="1" smtClean="0"/>
              <a:t>import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javax.swing</a:t>
            </a:r>
            <a:r>
              <a:rPr lang="es-ES" sz="1400" b="1" dirty="0" smtClean="0"/>
              <a:t>.*;</a:t>
            </a:r>
          </a:p>
          <a:p>
            <a:r>
              <a:rPr lang="es-ES" sz="1400" b="1" dirty="0" err="1" smtClean="0"/>
              <a:t>import</a:t>
            </a:r>
            <a:r>
              <a:rPr lang="es-ES" sz="1400" b="1" dirty="0" smtClean="0"/>
              <a:t> java.awt.*;</a:t>
            </a:r>
          </a:p>
          <a:p>
            <a:endParaRPr lang="es-ES" sz="1400" b="1" dirty="0" smtClean="0"/>
          </a:p>
          <a:p>
            <a:r>
              <a:rPr lang="es-ES" sz="1400" b="1" dirty="0" err="1" smtClean="0"/>
              <a:t>public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class</a:t>
            </a:r>
            <a:r>
              <a:rPr lang="es-ES" sz="1400" b="1" dirty="0" smtClean="0"/>
              <a:t> Botones </a:t>
            </a:r>
            <a:r>
              <a:rPr lang="es-ES" sz="1400" b="1" dirty="0" err="1" smtClean="0"/>
              <a:t>extends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JButton</a:t>
            </a:r>
            <a:r>
              <a:rPr lang="es-ES" sz="1400" b="1" dirty="0" smtClean="0"/>
              <a:t> {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    </a:t>
            </a:r>
            <a:r>
              <a:rPr lang="es-ES" sz="1400" b="1" dirty="0" err="1" smtClean="0"/>
              <a:t>public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static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void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main</a:t>
            </a:r>
            <a:r>
              <a:rPr lang="es-ES" sz="1400" b="1" dirty="0" smtClean="0"/>
              <a:t>(</a:t>
            </a:r>
            <a:r>
              <a:rPr lang="es-ES" sz="1400" b="1" dirty="0" err="1" smtClean="0"/>
              <a:t>String</a:t>
            </a:r>
            <a:r>
              <a:rPr lang="es-ES" sz="1400" b="1" dirty="0" smtClean="0"/>
              <a:t>[] </a:t>
            </a:r>
            <a:r>
              <a:rPr lang="es-ES" sz="1400" b="1" dirty="0" err="1" smtClean="0"/>
              <a:t>args</a:t>
            </a:r>
            <a:r>
              <a:rPr lang="es-ES" sz="1400" b="1" dirty="0" smtClean="0"/>
              <a:t>) {</a:t>
            </a:r>
          </a:p>
          <a:p>
            <a:r>
              <a:rPr lang="es-ES" sz="1400" b="1" dirty="0" smtClean="0"/>
              <a:t>	</a:t>
            </a:r>
            <a:r>
              <a:rPr lang="es-ES" sz="1400" b="1" dirty="0" err="1" smtClean="0"/>
              <a:t>JFrame</a:t>
            </a:r>
            <a:r>
              <a:rPr lang="es-ES" sz="1400" b="1" dirty="0" smtClean="0"/>
              <a:t> f = new </a:t>
            </a:r>
            <a:r>
              <a:rPr lang="es-ES" sz="1400" b="1" dirty="0" err="1" smtClean="0"/>
              <a:t>JFrame</a:t>
            </a:r>
            <a:r>
              <a:rPr lang="es-ES" sz="1400" b="1" dirty="0" smtClean="0"/>
              <a:t>();</a:t>
            </a:r>
          </a:p>
          <a:p>
            <a:r>
              <a:rPr lang="es-ES" sz="1400" b="1" dirty="0" smtClean="0"/>
              <a:t>	</a:t>
            </a:r>
            <a:r>
              <a:rPr lang="es-ES" sz="1400" b="1" dirty="0" err="1" smtClean="0"/>
              <a:t>Icon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icon</a:t>
            </a:r>
            <a:r>
              <a:rPr lang="es-ES" sz="1400" b="1" dirty="0" smtClean="0"/>
              <a:t>  = new </a:t>
            </a:r>
            <a:r>
              <a:rPr lang="es-ES" sz="1400" b="1" dirty="0" err="1" smtClean="0"/>
              <a:t>ImageIcon</a:t>
            </a:r>
            <a:r>
              <a:rPr lang="es-ES" sz="1400" b="1" dirty="0" smtClean="0"/>
              <a:t>("b1.gif");</a:t>
            </a:r>
          </a:p>
          <a:p>
            <a:r>
              <a:rPr lang="es-ES" sz="1400" b="1" dirty="0" smtClean="0"/>
              <a:t>	</a:t>
            </a:r>
            <a:r>
              <a:rPr lang="es-ES" sz="1400" b="1" dirty="0" err="1" smtClean="0"/>
              <a:t>Icon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iconp</a:t>
            </a:r>
            <a:r>
              <a:rPr lang="es-ES" sz="1400" b="1" dirty="0" smtClean="0"/>
              <a:t> = new </a:t>
            </a:r>
            <a:r>
              <a:rPr lang="es-ES" sz="1400" b="1" dirty="0" err="1" smtClean="0"/>
              <a:t>ImageIcon</a:t>
            </a:r>
            <a:r>
              <a:rPr lang="es-ES" sz="1400" b="1" dirty="0" smtClean="0"/>
              <a:t>("b2.gif");</a:t>
            </a:r>
          </a:p>
          <a:p>
            <a:r>
              <a:rPr lang="es-ES" sz="1400" b="1" dirty="0" smtClean="0"/>
              <a:t>	</a:t>
            </a:r>
            <a:r>
              <a:rPr lang="es-ES" sz="1400" b="1" dirty="0" err="1" smtClean="0"/>
              <a:t>Icon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iconr</a:t>
            </a:r>
            <a:r>
              <a:rPr lang="es-ES" sz="1400" b="1" dirty="0" smtClean="0"/>
              <a:t> = new </a:t>
            </a:r>
            <a:r>
              <a:rPr lang="es-ES" sz="1400" b="1" dirty="0" err="1" smtClean="0"/>
              <a:t>ImageIcon</a:t>
            </a:r>
            <a:r>
              <a:rPr lang="es-ES" sz="1400" b="1" dirty="0" smtClean="0"/>
              <a:t>("b3.gif");</a:t>
            </a:r>
          </a:p>
          <a:p>
            <a:r>
              <a:rPr lang="es-ES" sz="1400" b="1" dirty="0" smtClean="0"/>
              <a:t>	</a:t>
            </a:r>
            <a:r>
              <a:rPr lang="es-ES" sz="1400" b="1" dirty="0" err="1" smtClean="0"/>
              <a:t>Icon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icond</a:t>
            </a:r>
            <a:r>
              <a:rPr lang="es-ES" sz="1400" b="1" dirty="0" smtClean="0"/>
              <a:t> = new </a:t>
            </a:r>
            <a:r>
              <a:rPr lang="es-ES" sz="1400" b="1" dirty="0" err="1" smtClean="0"/>
              <a:t>ImageIcon</a:t>
            </a:r>
            <a:r>
              <a:rPr lang="es-ES" sz="1400" b="1" dirty="0" smtClean="0"/>
              <a:t>("b4.gif");</a:t>
            </a:r>
          </a:p>
          <a:p>
            <a:r>
              <a:rPr lang="es-ES" sz="1400" b="1" dirty="0" smtClean="0"/>
              <a:t>	</a:t>
            </a:r>
            <a:r>
              <a:rPr lang="es-ES" sz="1400" b="1" dirty="0" err="1" smtClean="0"/>
              <a:t>JButton</a:t>
            </a:r>
            <a:r>
              <a:rPr lang="es-ES" sz="1400" b="1" dirty="0" smtClean="0"/>
              <a:t> b1 = new </a:t>
            </a:r>
            <a:r>
              <a:rPr lang="es-ES" sz="1400" b="1" dirty="0" err="1" smtClean="0"/>
              <a:t>JButton</a:t>
            </a:r>
            <a:r>
              <a:rPr lang="es-ES" sz="1400" b="1" dirty="0" smtClean="0"/>
              <a:t>("</a:t>
            </a:r>
            <a:r>
              <a:rPr lang="es-ES" sz="1400" b="1" dirty="0" err="1" smtClean="0"/>
              <a:t>Pulsame",icon</a:t>
            </a:r>
            <a:r>
              <a:rPr lang="es-ES" sz="1400" b="1" dirty="0" smtClean="0"/>
              <a:t>);</a:t>
            </a:r>
          </a:p>
          <a:p>
            <a:r>
              <a:rPr lang="es-ES" sz="1400" b="1" dirty="0" smtClean="0"/>
              <a:t>	</a:t>
            </a:r>
            <a:r>
              <a:rPr lang="es-ES" sz="1400" b="1" dirty="0" err="1" smtClean="0"/>
              <a:t>JButton</a:t>
            </a:r>
            <a:r>
              <a:rPr lang="es-ES" sz="1400" b="1" dirty="0" smtClean="0"/>
              <a:t> b2 = new </a:t>
            </a:r>
            <a:r>
              <a:rPr lang="es-ES" sz="1400" b="1" dirty="0" err="1" smtClean="0"/>
              <a:t>JButton</a:t>
            </a:r>
            <a:r>
              <a:rPr lang="es-ES" sz="1400" b="1" dirty="0" smtClean="0"/>
              <a:t>("</a:t>
            </a:r>
            <a:r>
              <a:rPr lang="es-ES" sz="1400" b="1" dirty="0" err="1" smtClean="0"/>
              <a:t>Pulsame",iconp</a:t>
            </a:r>
            <a:r>
              <a:rPr lang="es-ES" sz="1400" b="1" dirty="0" smtClean="0"/>
              <a:t>);</a:t>
            </a:r>
          </a:p>
          <a:p>
            <a:r>
              <a:rPr lang="es-ES" sz="1400" b="1" dirty="0" smtClean="0"/>
              <a:t>	</a:t>
            </a:r>
            <a:r>
              <a:rPr lang="es-ES" sz="1400" b="1" dirty="0" err="1" smtClean="0"/>
              <a:t>JButton</a:t>
            </a:r>
            <a:r>
              <a:rPr lang="es-ES" sz="1400" b="1" dirty="0" smtClean="0"/>
              <a:t> b3 = new </a:t>
            </a:r>
            <a:r>
              <a:rPr lang="es-ES" sz="1400" b="1" dirty="0" err="1" smtClean="0"/>
              <a:t>JButton</a:t>
            </a:r>
            <a:r>
              <a:rPr lang="es-ES" sz="1400" b="1" dirty="0" smtClean="0"/>
              <a:t>("</a:t>
            </a:r>
            <a:r>
              <a:rPr lang="es-ES" sz="1400" b="1" dirty="0" err="1" smtClean="0"/>
              <a:t>Pulsame",iconr</a:t>
            </a:r>
            <a:r>
              <a:rPr lang="es-ES" sz="1400" b="1" dirty="0" smtClean="0"/>
              <a:t>);</a:t>
            </a:r>
          </a:p>
          <a:p>
            <a:r>
              <a:rPr lang="es-ES" sz="1400" b="1" dirty="0" smtClean="0"/>
              <a:t>	</a:t>
            </a:r>
            <a:r>
              <a:rPr lang="es-ES" sz="1400" b="1" dirty="0" err="1" smtClean="0"/>
              <a:t>JButton</a:t>
            </a:r>
            <a:r>
              <a:rPr lang="es-ES" sz="1400" b="1" dirty="0" smtClean="0"/>
              <a:t> b4 = new </a:t>
            </a:r>
            <a:r>
              <a:rPr lang="es-ES" sz="1400" b="1" dirty="0" err="1" smtClean="0"/>
              <a:t>JButton</a:t>
            </a:r>
            <a:r>
              <a:rPr lang="es-ES" sz="1400" b="1" dirty="0" smtClean="0"/>
              <a:t>("</a:t>
            </a:r>
            <a:r>
              <a:rPr lang="es-ES" sz="1400" b="1" dirty="0" err="1" smtClean="0"/>
              <a:t>Pulsame",icon</a:t>
            </a:r>
            <a:r>
              <a:rPr lang="es-ES" sz="1400" b="1" dirty="0" smtClean="0"/>
              <a:t>);</a:t>
            </a:r>
          </a:p>
          <a:p>
            <a:r>
              <a:rPr lang="es-ES" sz="1400" b="1" dirty="0" smtClean="0"/>
              <a:t>        b1.setEnabled(false);</a:t>
            </a:r>
          </a:p>
          <a:p>
            <a:r>
              <a:rPr lang="es-ES" sz="1400" b="1" dirty="0" smtClean="0"/>
              <a:t>	b1.setDisabledIcon(</a:t>
            </a:r>
            <a:r>
              <a:rPr lang="es-ES" sz="1400" b="1" dirty="0" err="1" smtClean="0"/>
              <a:t>icond</a:t>
            </a:r>
            <a:r>
              <a:rPr lang="es-ES" sz="1400" b="1" dirty="0" smtClean="0"/>
              <a:t>);</a:t>
            </a:r>
          </a:p>
          <a:p>
            <a:r>
              <a:rPr lang="es-ES" sz="1400" b="1" dirty="0" smtClean="0"/>
              <a:t>	b1.setRolloverIcon(</a:t>
            </a:r>
            <a:r>
              <a:rPr lang="es-ES" sz="1400" b="1" dirty="0" err="1" smtClean="0"/>
              <a:t>iconr</a:t>
            </a:r>
            <a:r>
              <a:rPr lang="es-ES" sz="1400" b="1" dirty="0" smtClean="0"/>
              <a:t>);</a:t>
            </a:r>
          </a:p>
          <a:p>
            <a:r>
              <a:rPr lang="es-ES" sz="1400" b="1" dirty="0" smtClean="0"/>
              <a:t>	b1.setPressedIcon(</a:t>
            </a:r>
            <a:r>
              <a:rPr lang="es-ES" sz="1400" b="1" dirty="0" err="1" smtClean="0"/>
              <a:t>iconp</a:t>
            </a:r>
            <a:r>
              <a:rPr lang="es-ES" sz="1400" b="1" dirty="0" smtClean="0"/>
              <a:t>);</a:t>
            </a:r>
          </a:p>
          <a:p>
            <a:r>
              <a:rPr lang="es-ES" sz="1400" b="1" dirty="0" smtClean="0"/>
              <a:t>	</a:t>
            </a:r>
            <a:r>
              <a:rPr lang="es-ES" sz="1400" b="1" dirty="0" err="1" smtClean="0"/>
              <a:t>Container</a:t>
            </a:r>
            <a:r>
              <a:rPr lang="es-ES" sz="1400" b="1" dirty="0" smtClean="0"/>
              <a:t> c = </a:t>
            </a:r>
            <a:r>
              <a:rPr lang="es-ES" sz="1400" b="1" dirty="0" err="1" smtClean="0"/>
              <a:t>f.getContentPane</a:t>
            </a:r>
            <a:r>
              <a:rPr lang="es-ES" sz="1400" b="1" dirty="0" smtClean="0"/>
              <a:t>();</a:t>
            </a:r>
          </a:p>
          <a:p>
            <a:r>
              <a:rPr lang="es-ES" sz="1400" b="1" dirty="0" smtClean="0"/>
              <a:t>	</a:t>
            </a:r>
            <a:r>
              <a:rPr lang="es-ES" sz="1400" b="1" dirty="0" err="1" smtClean="0"/>
              <a:t>c.setLayout</a:t>
            </a:r>
            <a:r>
              <a:rPr lang="es-ES" sz="1400" b="1" dirty="0" smtClean="0"/>
              <a:t>(new </a:t>
            </a:r>
            <a:r>
              <a:rPr lang="es-ES" sz="1400" b="1" dirty="0" err="1" smtClean="0"/>
              <a:t>FlowLayout</a:t>
            </a:r>
            <a:r>
              <a:rPr lang="es-ES" sz="1400" b="1" dirty="0" smtClean="0"/>
              <a:t>());</a:t>
            </a:r>
          </a:p>
          <a:p>
            <a:r>
              <a:rPr lang="es-ES" sz="1400" b="1" dirty="0" smtClean="0"/>
              <a:t>	c.add(b1);</a:t>
            </a:r>
          </a:p>
          <a:p>
            <a:r>
              <a:rPr lang="es-ES" sz="1400" b="1" dirty="0" smtClean="0"/>
              <a:t>	c.add(b2);</a:t>
            </a:r>
          </a:p>
          <a:p>
            <a:r>
              <a:rPr lang="es-ES" sz="1400" b="1" dirty="0" smtClean="0"/>
              <a:t>	c.add(b3);</a:t>
            </a:r>
          </a:p>
          <a:p>
            <a:r>
              <a:rPr lang="es-ES" sz="1400" b="1" dirty="0" smtClean="0"/>
              <a:t>	c.add(b4);</a:t>
            </a:r>
          </a:p>
          <a:p>
            <a:r>
              <a:rPr lang="es-ES" sz="1400" b="1" dirty="0" smtClean="0"/>
              <a:t>	</a:t>
            </a:r>
            <a:r>
              <a:rPr lang="es-ES" sz="1400" b="1" dirty="0" err="1" smtClean="0"/>
              <a:t>f.pack</a:t>
            </a:r>
            <a:r>
              <a:rPr lang="es-ES" sz="1400" b="1" dirty="0" smtClean="0"/>
              <a:t>();</a:t>
            </a:r>
          </a:p>
          <a:p>
            <a:r>
              <a:rPr lang="es-ES" sz="1400" b="1" dirty="0" smtClean="0"/>
              <a:t>	</a:t>
            </a:r>
            <a:r>
              <a:rPr lang="es-ES" sz="1400" b="1" dirty="0" err="1" smtClean="0"/>
              <a:t>f.setVisible</a:t>
            </a:r>
            <a:r>
              <a:rPr lang="es-ES" sz="1400" b="1" dirty="0" smtClean="0"/>
              <a:t>(true);</a:t>
            </a:r>
          </a:p>
          <a:p>
            <a:r>
              <a:rPr lang="es-ES" sz="1400" b="1" dirty="0" smtClean="0"/>
              <a:t>    }</a:t>
            </a:r>
          </a:p>
          <a:p>
            <a:r>
              <a:rPr lang="es-ES" sz="1400" b="1" dirty="0" smtClean="0"/>
              <a:t>}</a:t>
            </a:r>
            <a:endParaRPr lang="es-ES" sz="14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Características especiales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428596" y="1428736"/>
            <a:ext cx="80010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Bordes</a:t>
            </a:r>
          </a:p>
          <a:p>
            <a:pPr eaLnBrk="0" hangingPunct="0">
              <a:spcBef>
                <a:spcPct val="8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1" lang="en-US" sz="1800" b="1" dirty="0">
                <a:latin typeface="Courier New" pitchFamily="49" charset="0"/>
              </a:rPr>
              <a:t>    </a:t>
            </a:r>
            <a:r>
              <a:rPr kumimoji="1" lang="en-US" sz="1800" b="1" dirty="0" err="1">
                <a:latin typeface="Courier New" pitchFamily="49" charset="0"/>
              </a:rPr>
              <a:t>JPanel</a:t>
            </a:r>
            <a:r>
              <a:rPr kumimoji="1" lang="en-US" sz="1800" b="1" dirty="0">
                <a:latin typeface="Courier New" pitchFamily="49" charset="0"/>
              </a:rPr>
              <a:t> </a:t>
            </a:r>
            <a:r>
              <a:rPr kumimoji="1" lang="en-US" sz="1800" b="1" dirty="0" err="1">
                <a:latin typeface="Courier New" pitchFamily="49" charset="0"/>
              </a:rPr>
              <a:t>myPanel</a:t>
            </a:r>
            <a:r>
              <a:rPr kumimoji="1" lang="en-US" sz="1800" b="1" dirty="0">
                <a:latin typeface="Courier New" pitchFamily="49" charset="0"/>
              </a:rPr>
              <a:t> = new </a:t>
            </a:r>
            <a:r>
              <a:rPr kumimoji="1" lang="en-US" sz="1800" b="1" dirty="0" err="1">
                <a:latin typeface="Courier New" pitchFamily="49" charset="0"/>
              </a:rPr>
              <a:t>JPanel</a:t>
            </a:r>
            <a:r>
              <a:rPr kumimoji="1" lang="en-US" sz="1800" b="1" dirty="0">
                <a:latin typeface="Courier New" pitchFamily="49" charset="0"/>
              </a:rPr>
              <a:t>();</a:t>
            </a:r>
          </a:p>
          <a:p>
            <a:pPr eaLnBrk="0" hangingPunct="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1" lang="en-US" sz="1800" b="1" dirty="0">
                <a:latin typeface="Courier New" pitchFamily="49" charset="0"/>
              </a:rPr>
              <a:t>    Border </a:t>
            </a:r>
            <a:r>
              <a:rPr kumimoji="1" lang="en-US" sz="1800" b="1" dirty="0" err="1">
                <a:latin typeface="Courier New" pitchFamily="49" charset="0"/>
              </a:rPr>
              <a:t>myBorder</a:t>
            </a:r>
            <a:r>
              <a:rPr kumimoji="1" lang="en-US" sz="1800" b="1" dirty="0">
                <a:latin typeface="Courier New" pitchFamily="49" charset="0"/>
              </a:rPr>
              <a:t> = </a:t>
            </a:r>
            <a:r>
              <a:rPr kumimoji="1" lang="en-US" sz="1800" b="1" dirty="0" err="1">
                <a:latin typeface="Courier New" pitchFamily="49" charset="0"/>
              </a:rPr>
              <a:t>BorderFactory.createEtchedBorder</a:t>
            </a:r>
            <a:r>
              <a:rPr kumimoji="1" lang="en-US" sz="1800" b="1" dirty="0">
                <a:latin typeface="Courier New" pitchFamily="49" charset="0"/>
              </a:rPr>
              <a:t>();</a:t>
            </a:r>
            <a:endParaRPr kumimoji="1" lang="en-US" sz="1800" b="1" dirty="0">
              <a:solidFill>
                <a:schemeClr val="tx2"/>
              </a:solidFill>
              <a:latin typeface="Arial Unicode MS" pitchFamily="34" charset="-128"/>
            </a:endParaRPr>
          </a:p>
          <a:p>
            <a:pPr eaLnBrk="0" hangingPunct="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kumimoji="1" lang="en-US" sz="1800" b="1" dirty="0">
                <a:latin typeface="Courier New" pitchFamily="49" charset="0"/>
              </a:rPr>
              <a:t>    </a:t>
            </a:r>
            <a:r>
              <a:rPr kumimoji="1" lang="en-US" sz="1800" b="1" dirty="0" err="1">
                <a:latin typeface="Courier New" pitchFamily="49" charset="0"/>
              </a:rPr>
              <a:t>myPanel.setBorder</a:t>
            </a:r>
            <a:r>
              <a:rPr kumimoji="1" lang="en-US" sz="1800" b="1" dirty="0">
                <a:latin typeface="Courier New" pitchFamily="49" charset="0"/>
              </a:rPr>
              <a:t>(</a:t>
            </a:r>
            <a:r>
              <a:rPr kumimoji="1" lang="en-US" sz="1800" b="1" dirty="0" err="1">
                <a:latin typeface="Courier New" pitchFamily="49" charset="0"/>
              </a:rPr>
              <a:t>myBorder</a:t>
            </a:r>
            <a:r>
              <a:rPr kumimoji="1" lang="en-US" sz="1800" b="1" dirty="0">
                <a:latin typeface="Courier New" pitchFamily="49" charset="0"/>
              </a:rPr>
              <a:t>);	</a:t>
            </a:r>
            <a:endParaRPr kumimoji="1" lang="en-US" sz="1800" b="1" dirty="0">
              <a:solidFill>
                <a:schemeClr val="tx2"/>
              </a:solidFill>
              <a:latin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      </a:t>
            </a: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 </a:t>
            </a:r>
            <a:r>
              <a:rPr lang="es-ES" dirty="0" err="1">
                <a:sym typeface="Wingdings" pitchFamily="2" charset="2"/>
              </a:rPr>
              <a:t>Empty</a:t>
            </a:r>
            <a:r>
              <a:rPr lang="es-ES" dirty="0">
                <a:sym typeface="Wingdings" pitchFamily="2" charset="2"/>
              </a:rPr>
              <a:t>                      </a:t>
            </a: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 </a:t>
            </a:r>
            <a:r>
              <a:rPr lang="es-ES" dirty="0" err="1">
                <a:sym typeface="Wingdings" pitchFamily="2" charset="2"/>
              </a:rPr>
              <a:t>Titled</a:t>
            </a:r>
            <a:endParaRPr lang="es-ES" dirty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     </a:t>
            </a:r>
            <a:r>
              <a:rPr lang="es-ES" dirty="0">
                <a:sym typeface="Wingdings" pitchFamily="2" charset="2"/>
              </a:rPr>
              <a:t>Line                        </a:t>
            </a: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 </a:t>
            </a:r>
            <a:r>
              <a:rPr lang="es-ES" dirty="0" err="1">
                <a:sym typeface="Wingdings" pitchFamily="2" charset="2"/>
              </a:rPr>
              <a:t>Matte</a:t>
            </a: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     </a:t>
            </a:r>
            <a:r>
              <a:rPr lang="es-ES" dirty="0" err="1">
                <a:sym typeface="Wingdings" pitchFamily="2" charset="2"/>
              </a:rPr>
              <a:t>Etched</a:t>
            </a: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                    </a:t>
            </a:r>
            <a:r>
              <a:rPr lang="es-ES" dirty="0" err="1">
                <a:sym typeface="Wingdings" pitchFamily="2" charset="2"/>
              </a:rPr>
              <a:t>Compound</a:t>
            </a:r>
            <a:endParaRPr lang="es-ES" dirty="0">
              <a:solidFill>
                <a:schemeClr val="hlink"/>
              </a:solidFill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     </a:t>
            </a:r>
            <a:r>
              <a:rPr lang="es-ES" dirty="0" err="1">
                <a:sym typeface="Wingdings" pitchFamily="2" charset="2"/>
              </a:rPr>
              <a:t>Bevel</a:t>
            </a:r>
            <a:endParaRPr lang="es-ES" dirty="0">
              <a:solidFill>
                <a:schemeClr val="hlink"/>
              </a:solidFill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Bordes</a:t>
            </a:r>
          </a:p>
        </p:txBody>
      </p:sp>
      <p:pic>
        <p:nvPicPr>
          <p:cNvPr id="84995" name="Picture 3" descr="BorderDem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10320"/>
            <a:ext cx="76962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04800"/>
            <a:ext cx="7793037" cy="1143000"/>
          </a:xfrm>
        </p:spPr>
        <p:txBody>
          <a:bodyPr>
            <a:normAutofit/>
          </a:bodyPr>
          <a:lstStyle/>
          <a:p>
            <a:r>
              <a:rPr lang="es-ES"/>
              <a:t>Anatomía de una aplicación GUI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04800" y="1556792"/>
          <a:ext cx="3962400" cy="4830762"/>
        </p:xfrm>
        <a:graphic>
          <a:graphicData uri="http://schemas.openxmlformats.org/presentationml/2006/ole">
            <p:oleObj spid="_x0000_s32771" name="Photo Editor Photo" r:id="rId3" imgW="4057143" imgH="3610479" progId="">
              <p:embed/>
            </p:oleObj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" y="2383160"/>
            <a:ext cx="3505200" cy="3886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Times New Roman" pitchFamily="18" charset="0"/>
              </a:rPr>
              <a:t>JPanel</a:t>
            </a:r>
          </a:p>
        </p:txBody>
      </p:sp>
      <p:sp>
        <p:nvSpPr>
          <p:cNvPr id="3277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371600" y="3175323"/>
            <a:ext cx="1617663" cy="990600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JButton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57200" y="200216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JFrame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371600" y="4699323"/>
            <a:ext cx="1905000" cy="838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JLabel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477000" y="19812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JFrame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6477000" y="33528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JPanel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5715000" y="48006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JButton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7315200" y="48006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JLabel</a:t>
            </a:r>
          </a:p>
        </p:txBody>
      </p:sp>
      <p:cxnSp>
        <p:nvCxnSpPr>
          <p:cNvPr id="32782" name="AutoShape 14"/>
          <p:cNvCxnSpPr>
            <a:cxnSpLocks noChangeShapeType="1"/>
            <a:stCxn id="32778" idx="2"/>
            <a:endCxn id="32779" idx="0"/>
          </p:cNvCxnSpPr>
          <p:nvPr/>
        </p:nvCxnSpPr>
        <p:spPr bwMode="auto">
          <a:xfrm>
            <a:off x="7086600" y="25146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783" name="AutoShape 15"/>
          <p:cNvCxnSpPr>
            <a:cxnSpLocks noChangeShapeType="1"/>
            <a:stCxn id="32779" idx="2"/>
            <a:endCxn id="32780" idx="0"/>
          </p:cNvCxnSpPr>
          <p:nvPr/>
        </p:nvCxnSpPr>
        <p:spPr bwMode="auto">
          <a:xfrm flipH="1">
            <a:off x="6324600" y="3886200"/>
            <a:ext cx="7620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784" name="AutoShape 16"/>
          <p:cNvCxnSpPr>
            <a:cxnSpLocks noChangeShapeType="1"/>
            <a:stCxn id="32779" idx="2"/>
            <a:endCxn id="32781" idx="0"/>
          </p:cNvCxnSpPr>
          <p:nvPr/>
        </p:nvCxnSpPr>
        <p:spPr bwMode="auto">
          <a:xfrm>
            <a:off x="7086600" y="3886200"/>
            <a:ext cx="838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785" name="AutoShape 17"/>
          <p:cNvSpPr>
            <a:spLocks/>
          </p:cNvSpPr>
          <p:nvPr/>
        </p:nvSpPr>
        <p:spPr bwMode="auto">
          <a:xfrm>
            <a:off x="5867400" y="1828800"/>
            <a:ext cx="381000" cy="2209800"/>
          </a:xfrm>
          <a:prstGeom prst="leftBrace">
            <a:avLst>
              <a:gd name="adj1" fmla="val 4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4191000" y="2667000"/>
            <a:ext cx="179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contenedores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791200" y="5638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Estructura interna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4419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GUI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Uso de un componente GUI</a:t>
            </a:r>
          </a:p>
        </p:txBody>
      </p:sp>
      <p:sp>
        <p:nvSpPr>
          <p:cNvPr id="80899" name="Text Box 1027"/>
          <p:cNvSpPr txBox="1">
            <a:spLocks noChangeArrowheads="1"/>
          </p:cNvSpPr>
          <p:nvPr/>
        </p:nvSpPr>
        <p:spPr bwMode="auto">
          <a:xfrm>
            <a:off x="990600" y="2209800"/>
            <a:ext cx="5257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s-ES"/>
              <a:t>Crearlo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s-ES"/>
              <a:t>Configurarlo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s-ES"/>
              <a:t>Añadir hijo (si es contenedor)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s-ES"/>
              <a:t>Añadir al padre (si no es JFrame)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s-ES"/>
              <a:t>Manejar los eventos</a:t>
            </a:r>
          </a:p>
        </p:txBody>
      </p:sp>
      <p:sp>
        <p:nvSpPr>
          <p:cNvPr id="80900" name="Line 1028"/>
          <p:cNvSpPr>
            <a:spLocks noChangeShapeType="1"/>
          </p:cNvSpPr>
          <p:nvPr/>
        </p:nvSpPr>
        <p:spPr bwMode="auto">
          <a:xfrm>
            <a:off x="6705600" y="2209800"/>
            <a:ext cx="0" cy="2590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0901" name="Text Box 1029"/>
          <p:cNvSpPr txBox="1">
            <a:spLocks noChangeArrowheads="1"/>
          </p:cNvSpPr>
          <p:nvPr/>
        </p:nvSpPr>
        <p:spPr bwMode="auto">
          <a:xfrm>
            <a:off x="6781800" y="2971800"/>
            <a:ext cx="1752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orden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importante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Construcción bottom up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5862654" y="4979973"/>
          <a:ext cx="1847850" cy="1416050"/>
        </p:xfrm>
        <a:graphic>
          <a:graphicData uri="http://schemas.openxmlformats.org/presentationml/2006/ole">
            <p:oleObj spid="_x0000_s33795" name="Photo Editor Photo" r:id="rId3" imgW="4057143" imgH="3610479" progId="">
              <p:embed/>
            </p:oleObj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034104" y="3500423"/>
            <a:ext cx="1504950" cy="884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JPanel</a:t>
            </a:r>
          </a:p>
        </p:txBody>
      </p:sp>
      <p:sp>
        <p:nvSpPr>
          <p:cNvPr id="33797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929454" y="2281223"/>
            <a:ext cx="1276350" cy="579438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JButton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6929454" y="135729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Listener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938854" y="5132373"/>
            <a:ext cx="1676400" cy="114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JFrame</a:t>
            </a:r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7462854" y="1900223"/>
            <a:ext cx="228600" cy="381000"/>
          </a:xfrm>
          <a:prstGeom prst="downArrow">
            <a:avLst>
              <a:gd name="adj1" fmla="val 33333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7158054" y="2890823"/>
            <a:ext cx="2286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6700854" y="4414823"/>
            <a:ext cx="2286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634054" y="2357423"/>
            <a:ext cx="9906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JLabel</a:t>
            </a:r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6243654" y="2890823"/>
            <a:ext cx="2286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428596" y="1285860"/>
            <a:ext cx="47244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Crear:</a:t>
            </a:r>
          </a:p>
          <a:p>
            <a:pPr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   </a:t>
            </a: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 </a:t>
            </a:r>
            <a:r>
              <a:rPr lang="es-ES" dirty="0" err="1">
                <a:sym typeface="Wingdings" pitchFamily="2" charset="2"/>
              </a:rPr>
              <a:t>Frame</a:t>
            </a:r>
            <a:endParaRPr lang="es-ES" dirty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 dirty="0">
                <a:sym typeface="Wingdings" pitchFamily="2" charset="2"/>
              </a:rPr>
              <a:t>Panel</a:t>
            </a:r>
          </a:p>
          <a:p>
            <a:pPr>
              <a:spcBef>
                <a:spcPct val="50000"/>
              </a:spcBef>
            </a:pP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 dirty="0">
                <a:sym typeface="Wingdings" pitchFamily="2" charset="2"/>
              </a:rPr>
              <a:t>Componentes</a:t>
            </a:r>
          </a:p>
          <a:p>
            <a:pPr>
              <a:spcBef>
                <a:spcPct val="50000"/>
              </a:spcBef>
            </a:pP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 dirty="0" err="1">
                <a:sym typeface="Wingdings" pitchFamily="2" charset="2"/>
              </a:rPr>
              <a:t>Listener</a:t>
            </a:r>
            <a:endParaRPr lang="es-ES" dirty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Añadir (</a:t>
            </a:r>
            <a:r>
              <a:rPr lang="es-ES" dirty="0" err="1">
                <a:sym typeface="Wingdings" pitchFamily="2" charset="2"/>
              </a:rPr>
              <a:t>bottom</a:t>
            </a:r>
            <a:r>
              <a:rPr lang="es-ES" dirty="0">
                <a:sym typeface="Wingdings" pitchFamily="2" charset="2"/>
              </a:rPr>
              <a:t> up)</a:t>
            </a:r>
          </a:p>
          <a:p>
            <a:pPr>
              <a:spcBef>
                <a:spcPct val="50000"/>
              </a:spcBef>
            </a:pP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 dirty="0" err="1">
                <a:sym typeface="Wingdings" pitchFamily="2" charset="2"/>
              </a:rPr>
              <a:t>Listeners</a:t>
            </a:r>
            <a:r>
              <a:rPr lang="es-ES" dirty="0">
                <a:sym typeface="Wingdings" pitchFamily="2" charset="2"/>
              </a:rPr>
              <a:t> a los componentes</a:t>
            </a:r>
          </a:p>
          <a:p>
            <a:pPr>
              <a:spcBef>
                <a:spcPct val="50000"/>
              </a:spcBef>
            </a:pPr>
            <a:r>
              <a:rPr lang="es-ES" dirty="0">
                <a:sym typeface="Wingdings" pitchFamily="2" charset="2"/>
              </a:rPr>
              <a:t>   </a:t>
            </a: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 </a:t>
            </a:r>
            <a:r>
              <a:rPr lang="es-ES" dirty="0">
                <a:sym typeface="Wingdings" pitchFamily="2" charset="2"/>
              </a:rPr>
              <a:t>Componentes al panel</a:t>
            </a:r>
          </a:p>
          <a:p>
            <a:pPr>
              <a:spcBef>
                <a:spcPct val="50000"/>
              </a:spcBef>
            </a:pP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 dirty="0">
                <a:sym typeface="Wingdings" pitchFamily="2" charset="2"/>
              </a:rPr>
              <a:t>Panel al </a:t>
            </a:r>
            <a:r>
              <a:rPr lang="es-ES" dirty="0" err="1">
                <a:sym typeface="Wingdings" pitchFamily="2" charset="2"/>
              </a:rPr>
              <a:t>Frame</a:t>
            </a:r>
            <a:endParaRPr lang="es-ES" dirty="0">
              <a:solidFill>
                <a:schemeClr val="hlink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Window Layout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2362200" y="2438400"/>
            <a:ext cx="4800600" cy="388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2438400" y="2514600"/>
            <a:ext cx="46482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2438400" y="2895600"/>
            <a:ext cx="4648200" cy="3352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2590800" y="3124200"/>
            <a:ext cx="2743200" cy="2590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5410200" y="3124200"/>
            <a:ext cx="1600200" cy="2590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2743200" y="3276600"/>
            <a:ext cx="2438400" cy="129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3810000" y="5867400"/>
            <a:ext cx="7620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4724400" y="5867400"/>
            <a:ext cx="7620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895600" y="3429000"/>
            <a:ext cx="7620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2895600" y="3810000"/>
            <a:ext cx="7620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2895600" y="4191000"/>
            <a:ext cx="7620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3733800" y="3429000"/>
            <a:ext cx="12954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3733800" y="3810000"/>
            <a:ext cx="12954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3733800" y="4191000"/>
            <a:ext cx="12954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auto">
          <a:xfrm>
            <a:off x="3429000" y="4876800"/>
            <a:ext cx="1600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3429000" y="5257800"/>
            <a:ext cx="1600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3048000" y="5257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304800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65" name="Rectangle 21"/>
          <p:cNvSpPr>
            <a:spLocks noChangeArrowheads="1"/>
          </p:cNvSpPr>
          <p:nvPr/>
        </p:nvSpPr>
        <p:spPr bwMode="auto">
          <a:xfrm>
            <a:off x="5562600" y="3352800"/>
            <a:ext cx="1219200" cy="2057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6934200" y="2057400"/>
            <a:ext cx="2209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34" charset="0"/>
              </a:rPr>
              <a:t>contenedores</a:t>
            </a:r>
          </a:p>
        </p:txBody>
      </p: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0" y="3200400"/>
            <a:ext cx="20574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AU">
                <a:solidFill>
                  <a:srgbClr val="000000"/>
                </a:solidFill>
                <a:latin typeface="Helvetica" pitchFamily="34" charset="0"/>
              </a:rPr>
              <a:t>componentes</a:t>
            </a:r>
          </a:p>
        </p:txBody>
      </p:sp>
      <p:sp>
        <p:nvSpPr>
          <p:cNvPr id="134168" name="Line 24"/>
          <p:cNvSpPr>
            <a:spLocks noChangeShapeType="1"/>
          </p:cNvSpPr>
          <p:nvPr/>
        </p:nvSpPr>
        <p:spPr bwMode="auto">
          <a:xfrm flipH="1">
            <a:off x="6553200" y="2590800"/>
            <a:ext cx="10668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endParaRPr lang="es-ES"/>
          </a:p>
        </p:txBody>
      </p:sp>
      <p:sp>
        <p:nvSpPr>
          <p:cNvPr id="134169" name="Line 25"/>
          <p:cNvSpPr>
            <a:spLocks noChangeShapeType="1"/>
          </p:cNvSpPr>
          <p:nvPr/>
        </p:nvSpPr>
        <p:spPr bwMode="auto">
          <a:xfrm>
            <a:off x="1752600" y="3581400"/>
            <a:ext cx="12192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Window Layout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5536" y="1556792"/>
            <a:ext cx="838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</a:t>
            </a:r>
            <a:r>
              <a:rPr lang="es-ES" dirty="0"/>
              <a:t> Cada contenedor maneja la disposición de </a:t>
            </a:r>
            <a:r>
              <a:rPr lang="es-ES" dirty="0" smtClean="0"/>
              <a:t>sus  </a:t>
            </a:r>
            <a:r>
              <a:rPr lang="es-ES" dirty="0"/>
              <a:t>componentes.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El programador sólo añade componentes, el </a:t>
            </a:r>
            <a:r>
              <a:rPr lang="es-ES" dirty="0" smtClean="0">
                <a:sym typeface="Wingdings" pitchFamily="2" charset="2"/>
              </a:rPr>
              <a:t>contenedor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s-ES" dirty="0">
                <a:sym typeface="Wingdings" pitchFamily="2" charset="2"/>
              </a:rPr>
              <a:t>se encarga de la disposición de los mismos.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El contenedor usa un </a:t>
            </a:r>
            <a:r>
              <a:rPr lang="es-ES" b="1" dirty="0" err="1">
                <a:sym typeface="Wingdings" pitchFamily="2" charset="2"/>
              </a:rPr>
              <a:t>Layout</a:t>
            </a:r>
            <a:r>
              <a:rPr lang="es-ES" b="1" dirty="0">
                <a:sym typeface="Wingdings" pitchFamily="2" charset="2"/>
              </a:rPr>
              <a:t> Manager</a:t>
            </a:r>
            <a:r>
              <a:rPr lang="es-ES" dirty="0">
                <a:sym typeface="Wingdings" pitchFamily="2" charset="2"/>
              </a:rPr>
              <a:t> para manejar </a:t>
            </a:r>
            <a:r>
              <a:rPr lang="es-ES" dirty="0" smtClean="0">
                <a:sym typeface="Wingdings" pitchFamily="2" charset="2"/>
              </a:rPr>
              <a:t>la </a:t>
            </a:r>
            <a:r>
              <a:rPr lang="es-ES" dirty="0">
                <a:sym typeface="Wingdings" pitchFamily="2" charset="2"/>
              </a:rPr>
              <a:t>disposición de los componentes en el mismo.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Están disponibles diferentes </a:t>
            </a:r>
            <a:r>
              <a:rPr lang="es-ES" dirty="0" err="1">
                <a:sym typeface="Wingdings" pitchFamily="2" charset="2"/>
              </a:rPr>
              <a:t>Layout</a:t>
            </a:r>
            <a:r>
              <a:rPr lang="es-ES" dirty="0">
                <a:sym typeface="Wingdings" pitchFamily="2" charset="2"/>
              </a:rPr>
              <a:t> Managers. 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El </a:t>
            </a:r>
            <a:r>
              <a:rPr lang="es-ES" dirty="0" err="1">
                <a:sym typeface="Wingdings" pitchFamily="2" charset="2"/>
              </a:rPr>
              <a:t>layout</a:t>
            </a:r>
            <a:r>
              <a:rPr lang="es-ES" dirty="0">
                <a:sym typeface="Wingdings" pitchFamily="2" charset="2"/>
              </a:rPr>
              <a:t> puede ser determinado especificando </a:t>
            </a:r>
            <a:r>
              <a:rPr lang="es-ES" dirty="0" err="1" smtClean="0">
                <a:sym typeface="Wingdings" pitchFamily="2" charset="2"/>
              </a:rPr>
              <a:t>Layout</a:t>
            </a:r>
            <a:r>
              <a:rPr lang="es-ES" dirty="0" smtClean="0">
                <a:sym typeface="Wingdings" pitchFamily="2" charset="2"/>
              </a:rPr>
              <a:t>  </a:t>
            </a:r>
            <a:r>
              <a:rPr lang="es-ES" dirty="0">
                <a:sym typeface="Wingdings" pitchFamily="2" charset="2"/>
              </a:rPr>
              <a:t>Managers para los contenedores.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Layout Managers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3914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chemeClr val="tx2"/>
                </a:solidFill>
                <a:sym typeface="Wingdings" pitchFamily="2" charset="2"/>
              </a:rPr>
              <a:t></a:t>
            </a:r>
            <a:r>
              <a:rPr lang="es-ES"/>
              <a:t> Hay varios Layout Managers predefinidos en:</a:t>
            </a:r>
          </a:p>
          <a:p>
            <a:pPr>
              <a:spcBef>
                <a:spcPct val="50000"/>
              </a:spcBef>
            </a:pPr>
            <a:r>
              <a:rPr lang="es-ES"/>
              <a:t>   </a:t>
            </a:r>
            <a:r>
              <a:rPr lang="es-ES">
                <a:solidFill>
                  <a:schemeClr val="hlink"/>
                </a:solidFill>
                <a:sym typeface="Wingdings" pitchFamily="2" charset="2"/>
              </a:rPr>
              <a:t> </a:t>
            </a:r>
            <a:r>
              <a:rPr lang="es-ES">
                <a:sym typeface="Wingdings" pitchFamily="2" charset="2"/>
              </a:rPr>
              <a:t>FlowLayout      (en java.awt)</a:t>
            </a:r>
          </a:p>
          <a:p>
            <a:pPr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>
                <a:sym typeface="Wingdings" pitchFamily="2" charset="2"/>
              </a:rPr>
              <a:t>BorderLayout   (en java.awt)</a:t>
            </a:r>
          </a:p>
          <a:p>
            <a:pPr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>
                <a:sym typeface="Wingdings" pitchFamily="2" charset="2"/>
              </a:rPr>
              <a:t>CardLayout      (en java.awt)</a:t>
            </a:r>
          </a:p>
          <a:p>
            <a:pPr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>
                <a:sym typeface="Wingdings" pitchFamily="2" charset="2"/>
              </a:rPr>
              <a:t>GridLayout       (en java.awt)</a:t>
            </a:r>
          </a:p>
          <a:p>
            <a:pPr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>
                <a:sym typeface="Wingdings" pitchFamily="2" charset="2"/>
              </a:rPr>
              <a:t>GridBagLayout (en java.awt)</a:t>
            </a:r>
          </a:p>
          <a:p>
            <a:pPr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>
                <a:sym typeface="Wingdings" pitchFamily="2" charset="2"/>
              </a:rPr>
              <a:t>BoxLayout       (en javax.swing)</a:t>
            </a:r>
          </a:p>
          <a:p>
            <a:pPr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  <a:sym typeface="Wingdings" pitchFamily="2" charset="2"/>
              </a:rPr>
              <a:t>    </a:t>
            </a:r>
            <a:r>
              <a:rPr lang="es-ES">
                <a:sym typeface="Wingdings" pitchFamily="2" charset="2"/>
              </a:rPr>
              <a:t>OverlayLayout  (en javax.swing)</a:t>
            </a:r>
            <a:endParaRPr lang="es-ES">
              <a:solidFill>
                <a:schemeClr val="hlink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Layout Managers (LM)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51520" y="1500174"/>
            <a:ext cx="8712968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</a:t>
            </a:r>
            <a:r>
              <a:rPr lang="es-ES" dirty="0"/>
              <a:t> Cada contenedor tiene un </a:t>
            </a:r>
            <a:r>
              <a:rPr lang="es-ES" dirty="0" err="1"/>
              <a:t>Layout</a:t>
            </a:r>
            <a:r>
              <a:rPr lang="es-ES" dirty="0"/>
              <a:t> Manager por defecto, </a:t>
            </a:r>
            <a:r>
              <a:rPr lang="es-ES" dirty="0" smtClean="0"/>
              <a:t>aunque </a:t>
            </a:r>
            <a:r>
              <a:rPr lang="es-ES" dirty="0"/>
              <a:t>se puede establecer otro LM para el mismo, de forma explícita.</a:t>
            </a:r>
          </a:p>
          <a:p>
            <a:pPr algn="just">
              <a:spcBef>
                <a:spcPct val="50000"/>
              </a:spcBef>
            </a:pPr>
            <a:r>
              <a:rPr lang="es-ES" dirty="0"/>
              <a:t>  Para anular el LM por defecto se usa el método </a:t>
            </a:r>
            <a:r>
              <a:rPr lang="es-ES" dirty="0" err="1"/>
              <a:t>setLayout</a:t>
            </a:r>
            <a:r>
              <a:rPr lang="es-ES" dirty="0"/>
              <a:t> (</a:t>
            </a:r>
            <a:r>
              <a:rPr lang="es-ES" dirty="0" smtClean="0"/>
              <a:t>para  </a:t>
            </a:r>
            <a:r>
              <a:rPr lang="es-ES" dirty="0"/>
              <a:t>contenedores de alto nivel se usa </a:t>
            </a:r>
            <a:r>
              <a:rPr lang="es-ES" dirty="0" err="1"/>
              <a:t>getContentPane</a:t>
            </a:r>
            <a:r>
              <a:rPr lang="es-ES" dirty="0"/>
              <a:t>().</a:t>
            </a:r>
            <a:r>
              <a:rPr lang="es-ES" dirty="0" err="1"/>
              <a:t>setLayout</a:t>
            </a:r>
            <a:r>
              <a:rPr lang="es-ES" dirty="0"/>
              <a:t>(). 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El </a:t>
            </a:r>
            <a:r>
              <a:rPr lang="es-ES" dirty="0" err="1">
                <a:sym typeface="Wingdings" pitchFamily="2" charset="2"/>
              </a:rPr>
              <a:t>Layout</a:t>
            </a:r>
            <a:r>
              <a:rPr lang="es-ES" dirty="0">
                <a:sym typeface="Wingdings" pitchFamily="2" charset="2"/>
              </a:rPr>
              <a:t> Manager intenta ajustar la disposición de los </a:t>
            </a:r>
            <a:r>
              <a:rPr lang="es-ES" dirty="0" smtClean="0">
                <a:sym typeface="Wingdings" pitchFamily="2" charset="2"/>
              </a:rPr>
              <a:t>  </a:t>
            </a:r>
            <a:r>
              <a:rPr lang="es-ES" dirty="0">
                <a:sym typeface="Wingdings" pitchFamily="2" charset="2"/>
              </a:rPr>
              <a:t>componentes en el contenedor cuando se añade un </a:t>
            </a:r>
            <a:r>
              <a:rPr lang="es-ES" dirty="0" smtClean="0">
                <a:sym typeface="Wingdings" pitchFamily="2" charset="2"/>
              </a:rPr>
              <a:t>nuevo  </a:t>
            </a:r>
            <a:r>
              <a:rPr lang="es-ES" dirty="0">
                <a:sym typeface="Wingdings" pitchFamily="2" charset="2"/>
              </a:rPr>
              <a:t>componente o cuando el contenedor cambia de tamaño.  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Puede crear su propio LM.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Generación de eventos</a:t>
            </a:r>
          </a:p>
        </p:txBody>
      </p:sp>
      <p:grpSp>
        <p:nvGrpSpPr>
          <p:cNvPr id="105475" name="Group 4099"/>
          <p:cNvGrpSpPr>
            <a:grpSpLocks/>
          </p:cNvGrpSpPr>
          <p:nvPr/>
        </p:nvGrpSpPr>
        <p:grpSpPr bwMode="auto">
          <a:xfrm flipH="1">
            <a:off x="3071802" y="1643050"/>
            <a:ext cx="1425575" cy="819150"/>
            <a:chOff x="3166" y="1602"/>
            <a:chExt cx="898" cy="516"/>
          </a:xfrm>
        </p:grpSpPr>
        <p:grpSp>
          <p:nvGrpSpPr>
            <p:cNvPr id="105476" name="Group 4100"/>
            <p:cNvGrpSpPr>
              <a:grpSpLocks/>
            </p:cNvGrpSpPr>
            <p:nvPr/>
          </p:nvGrpSpPr>
          <p:grpSpPr bwMode="auto">
            <a:xfrm>
              <a:off x="3166" y="1969"/>
              <a:ext cx="898" cy="149"/>
              <a:chOff x="3166" y="1969"/>
              <a:chExt cx="898" cy="149"/>
            </a:xfrm>
          </p:grpSpPr>
          <p:grpSp>
            <p:nvGrpSpPr>
              <p:cNvPr id="105477" name="Group 4101"/>
              <p:cNvGrpSpPr>
                <a:grpSpLocks/>
              </p:cNvGrpSpPr>
              <p:nvPr/>
            </p:nvGrpSpPr>
            <p:grpSpPr bwMode="auto">
              <a:xfrm>
                <a:off x="3166" y="1969"/>
                <a:ext cx="367" cy="89"/>
                <a:chOff x="3166" y="1969"/>
                <a:chExt cx="367" cy="89"/>
              </a:xfrm>
            </p:grpSpPr>
            <p:sp>
              <p:nvSpPr>
                <p:cNvPr id="105478" name="Freeform 4102"/>
                <p:cNvSpPr>
                  <a:spLocks/>
                </p:cNvSpPr>
                <p:nvPr/>
              </p:nvSpPr>
              <p:spPr bwMode="auto">
                <a:xfrm>
                  <a:off x="3192" y="1969"/>
                  <a:ext cx="252" cy="70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109" y="32"/>
                    </a:cxn>
                    <a:cxn ang="0">
                      <a:pos x="252" y="0"/>
                    </a:cxn>
                    <a:cxn ang="0">
                      <a:pos x="252" y="47"/>
                    </a:cxn>
                    <a:cxn ang="0">
                      <a:pos x="103" y="67"/>
                    </a:cxn>
                    <a:cxn ang="0">
                      <a:pos x="0" y="70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252" h="70">
                      <a:moveTo>
                        <a:pt x="0" y="38"/>
                      </a:moveTo>
                      <a:lnTo>
                        <a:pt x="109" y="32"/>
                      </a:lnTo>
                      <a:lnTo>
                        <a:pt x="252" y="0"/>
                      </a:lnTo>
                      <a:lnTo>
                        <a:pt x="252" y="47"/>
                      </a:lnTo>
                      <a:lnTo>
                        <a:pt x="103" y="67"/>
                      </a:lnTo>
                      <a:lnTo>
                        <a:pt x="0" y="7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05479" name="Group 4103"/>
                <p:cNvGrpSpPr>
                  <a:grpSpLocks/>
                </p:cNvGrpSpPr>
                <p:nvPr/>
              </p:nvGrpSpPr>
              <p:grpSpPr bwMode="auto">
                <a:xfrm>
                  <a:off x="3166" y="1974"/>
                  <a:ext cx="367" cy="84"/>
                  <a:chOff x="3166" y="1974"/>
                  <a:chExt cx="367" cy="84"/>
                </a:xfrm>
              </p:grpSpPr>
              <p:sp>
                <p:nvSpPr>
                  <p:cNvPr id="105480" name="Rectangle 4104"/>
                  <p:cNvSpPr>
                    <a:spLocks noChangeArrowheads="1"/>
                  </p:cNvSpPr>
                  <p:nvPr/>
                </p:nvSpPr>
                <p:spPr bwMode="auto">
                  <a:xfrm>
                    <a:off x="3497" y="2022"/>
                    <a:ext cx="18" cy="32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05481" name="Group 4105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105482" name="Freeform 4106"/>
                    <p:cNvSpPr>
                      <a:spLocks/>
                    </p:cNvSpPr>
                    <p:nvPr/>
                  </p:nvSpPr>
                  <p:spPr bwMode="auto">
                    <a:xfrm>
                      <a:off x="3166" y="1974"/>
                      <a:ext cx="367" cy="84"/>
                    </a:xfrm>
                    <a:custGeom>
                      <a:avLst/>
                      <a:gdLst/>
                      <a:ahLst/>
                      <a:cxnLst>
                        <a:cxn ang="0">
                          <a:pos x="367" y="0"/>
                        </a:cxn>
                        <a:cxn ang="0">
                          <a:pos x="137" y="48"/>
                        </a:cxn>
                        <a:cxn ang="0">
                          <a:pos x="0" y="56"/>
                        </a:cxn>
                        <a:cxn ang="0">
                          <a:pos x="0" y="84"/>
                        </a:cxn>
                        <a:cxn ang="0">
                          <a:pos x="141" y="77"/>
                        </a:cxn>
                        <a:cxn ang="0">
                          <a:pos x="367" y="54"/>
                        </a:cxn>
                        <a:cxn ang="0">
                          <a:pos x="367" y="0"/>
                        </a:cxn>
                      </a:cxnLst>
                      <a:rect l="0" t="0" r="r" b="b"/>
                      <a:pathLst>
                        <a:path w="367" h="84">
                          <a:moveTo>
                            <a:pt x="367" y="0"/>
                          </a:moveTo>
                          <a:lnTo>
                            <a:pt x="137" y="48"/>
                          </a:lnTo>
                          <a:lnTo>
                            <a:pt x="0" y="56"/>
                          </a:lnTo>
                          <a:lnTo>
                            <a:pt x="0" y="84"/>
                          </a:lnTo>
                          <a:lnTo>
                            <a:pt x="141" y="77"/>
                          </a:lnTo>
                          <a:lnTo>
                            <a:pt x="367" y="54"/>
                          </a:lnTo>
                          <a:lnTo>
                            <a:pt x="367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5483" name="Freeform 4107"/>
                    <p:cNvSpPr>
                      <a:spLocks/>
                    </p:cNvSpPr>
                    <p:nvPr/>
                  </p:nvSpPr>
                  <p:spPr bwMode="auto">
                    <a:xfrm>
                      <a:off x="3183" y="1990"/>
                      <a:ext cx="338" cy="5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2"/>
                        </a:cxn>
                        <a:cxn ang="0">
                          <a:pos x="126" y="44"/>
                        </a:cxn>
                        <a:cxn ang="0">
                          <a:pos x="338" y="0"/>
                        </a:cxn>
                      </a:cxnLst>
                      <a:rect l="0" t="0" r="r" b="b"/>
                      <a:pathLst>
                        <a:path w="338" h="52">
                          <a:moveTo>
                            <a:pt x="0" y="52"/>
                          </a:moveTo>
                          <a:lnTo>
                            <a:pt x="126" y="44"/>
                          </a:lnTo>
                          <a:lnTo>
                            <a:pt x="338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</p:grpSp>
          <p:sp>
            <p:nvSpPr>
              <p:cNvPr id="105484" name="Freeform 4108"/>
              <p:cNvSpPr>
                <a:spLocks/>
              </p:cNvSpPr>
              <p:nvPr/>
            </p:nvSpPr>
            <p:spPr bwMode="auto">
              <a:xfrm>
                <a:off x="3504" y="2023"/>
                <a:ext cx="560" cy="9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" y="59"/>
                  </a:cxn>
                  <a:cxn ang="0">
                    <a:pos x="15" y="72"/>
                  </a:cxn>
                  <a:cxn ang="0">
                    <a:pos x="30" y="84"/>
                  </a:cxn>
                  <a:cxn ang="0">
                    <a:pos x="46" y="90"/>
                  </a:cxn>
                  <a:cxn ang="0">
                    <a:pos x="66" y="92"/>
                  </a:cxn>
                  <a:cxn ang="0">
                    <a:pos x="82" y="86"/>
                  </a:cxn>
                  <a:cxn ang="0">
                    <a:pos x="105" y="78"/>
                  </a:cxn>
                  <a:cxn ang="0">
                    <a:pos x="133" y="71"/>
                  </a:cxn>
                  <a:cxn ang="0">
                    <a:pos x="165" y="68"/>
                  </a:cxn>
                  <a:cxn ang="0">
                    <a:pos x="205" y="72"/>
                  </a:cxn>
                  <a:cxn ang="0">
                    <a:pos x="240" y="80"/>
                  </a:cxn>
                  <a:cxn ang="0">
                    <a:pos x="276" y="90"/>
                  </a:cxn>
                  <a:cxn ang="0">
                    <a:pos x="310" y="95"/>
                  </a:cxn>
                  <a:cxn ang="0">
                    <a:pos x="334" y="92"/>
                  </a:cxn>
                  <a:cxn ang="0">
                    <a:pos x="373" y="86"/>
                  </a:cxn>
                  <a:cxn ang="0">
                    <a:pos x="416" y="80"/>
                  </a:cxn>
                  <a:cxn ang="0">
                    <a:pos x="458" y="72"/>
                  </a:cxn>
                  <a:cxn ang="0">
                    <a:pos x="503" y="63"/>
                  </a:cxn>
                  <a:cxn ang="0">
                    <a:pos x="530" y="56"/>
                  </a:cxn>
                  <a:cxn ang="0">
                    <a:pos x="543" y="51"/>
                  </a:cxn>
                  <a:cxn ang="0">
                    <a:pos x="554" y="44"/>
                  </a:cxn>
                  <a:cxn ang="0">
                    <a:pos x="560" y="33"/>
                  </a:cxn>
                  <a:cxn ang="0">
                    <a:pos x="555" y="17"/>
                  </a:cxn>
                  <a:cxn ang="0">
                    <a:pos x="546" y="8"/>
                  </a:cxn>
                  <a:cxn ang="0">
                    <a:pos x="530" y="0"/>
                  </a:cxn>
                </a:cxnLst>
                <a:rect l="0" t="0" r="r" b="b"/>
                <a:pathLst>
                  <a:path w="560" h="95">
                    <a:moveTo>
                      <a:pt x="0" y="36"/>
                    </a:moveTo>
                    <a:lnTo>
                      <a:pt x="6" y="59"/>
                    </a:lnTo>
                    <a:lnTo>
                      <a:pt x="15" y="72"/>
                    </a:lnTo>
                    <a:lnTo>
                      <a:pt x="30" y="84"/>
                    </a:lnTo>
                    <a:lnTo>
                      <a:pt x="46" y="90"/>
                    </a:lnTo>
                    <a:lnTo>
                      <a:pt x="66" y="92"/>
                    </a:lnTo>
                    <a:lnTo>
                      <a:pt x="82" y="86"/>
                    </a:lnTo>
                    <a:lnTo>
                      <a:pt x="105" y="78"/>
                    </a:lnTo>
                    <a:lnTo>
                      <a:pt x="133" y="71"/>
                    </a:lnTo>
                    <a:lnTo>
                      <a:pt x="165" y="68"/>
                    </a:lnTo>
                    <a:lnTo>
                      <a:pt x="205" y="72"/>
                    </a:lnTo>
                    <a:lnTo>
                      <a:pt x="240" y="80"/>
                    </a:lnTo>
                    <a:lnTo>
                      <a:pt x="276" y="90"/>
                    </a:lnTo>
                    <a:lnTo>
                      <a:pt x="310" y="95"/>
                    </a:lnTo>
                    <a:lnTo>
                      <a:pt x="334" y="92"/>
                    </a:lnTo>
                    <a:lnTo>
                      <a:pt x="373" y="86"/>
                    </a:lnTo>
                    <a:lnTo>
                      <a:pt x="416" y="80"/>
                    </a:lnTo>
                    <a:lnTo>
                      <a:pt x="458" y="72"/>
                    </a:lnTo>
                    <a:lnTo>
                      <a:pt x="503" y="63"/>
                    </a:lnTo>
                    <a:lnTo>
                      <a:pt x="530" y="56"/>
                    </a:lnTo>
                    <a:lnTo>
                      <a:pt x="543" y="51"/>
                    </a:lnTo>
                    <a:lnTo>
                      <a:pt x="554" y="44"/>
                    </a:lnTo>
                    <a:lnTo>
                      <a:pt x="560" y="33"/>
                    </a:lnTo>
                    <a:lnTo>
                      <a:pt x="555" y="17"/>
                    </a:lnTo>
                    <a:lnTo>
                      <a:pt x="546" y="8"/>
                    </a:lnTo>
                    <a:lnTo>
                      <a:pt x="53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05485" name="Group 4109"/>
            <p:cNvGrpSpPr>
              <a:grpSpLocks/>
            </p:cNvGrpSpPr>
            <p:nvPr/>
          </p:nvGrpSpPr>
          <p:grpSpPr bwMode="auto">
            <a:xfrm>
              <a:off x="3542" y="1602"/>
              <a:ext cx="484" cy="465"/>
              <a:chOff x="3542" y="1602"/>
              <a:chExt cx="484" cy="465"/>
            </a:xfrm>
          </p:grpSpPr>
          <p:grpSp>
            <p:nvGrpSpPr>
              <p:cNvPr id="105486" name="Group 4110"/>
              <p:cNvGrpSpPr>
                <a:grpSpLocks/>
              </p:cNvGrpSpPr>
              <p:nvPr/>
            </p:nvGrpSpPr>
            <p:grpSpPr bwMode="auto">
              <a:xfrm>
                <a:off x="3558" y="1855"/>
                <a:ext cx="468" cy="212"/>
                <a:chOff x="3558" y="1855"/>
                <a:chExt cx="468" cy="212"/>
              </a:xfrm>
            </p:grpSpPr>
            <p:grpSp>
              <p:nvGrpSpPr>
                <p:cNvPr id="105487" name="Group 4111"/>
                <p:cNvGrpSpPr>
                  <a:grpSpLocks/>
                </p:cNvGrpSpPr>
                <p:nvPr/>
              </p:nvGrpSpPr>
              <p:grpSpPr bwMode="auto">
                <a:xfrm>
                  <a:off x="3558" y="1873"/>
                  <a:ext cx="468" cy="194"/>
                  <a:chOff x="3558" y="1873"/>
                  <a:chExt cx="468" cy="194"/>
                </a:xfrm>
              </p:grpSpPr>
              <p:sp>
                <p:nvSpPr>
                  <p:cNvPr id="105488" name="Rectangle 4112"/>
                  <p:cNvSpPr>
                    <a:spLocks noChangeArrowheads="1"/>
                  </p:cNvSpPr>
                  <p:nvPr/>
                </p:nvSpPr>
                <p:spPr bwMode="auto">
                  <a:xfrm>
                    <a:off x="3558" y="1873"/>
                    <a:ext cx="468" cy="182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05489" name="Group 4113"/>
                  <p:cNvGrpSpPr>
                    <a:grpSpLocks/>
                  </p:cNvGrpSpPr>
                  <p:nvPr/>
                </p:nvGrpSpPr>
                <p:grpSpPr bwMode="auto">
                  <a:xfrm>
                    <a:off x="3580" y="1890"/>
                    <a:ext cx="434" cy="177"/>
                    <a:chOff x="3580" y="1890"/>
                    <a:chExt cx="434" cy="177"/>
                  </a:xfrm>
                </p:grpSpPr>
                <p:grpSp>
                  <p:nvGrpSpPr>
                    <p:cNvPr id="105490" name="Group 4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00"/>
                      <a:chOff x="3580" y="1890"/>
                      <a:chExt cx="434" cy="100"/>
                    </a:xfrm>
                  </p:grpSpPr>
                  <p:grpSp>
                    <p:nvGrpSpPr>
                      <p:cNvPr id="105491" name="Group 4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3" cy="37"/>
                        <a:chOff x="3580" y="1890"/>
                        <a:chExt cx="433" cy="37"/>
                      </a:xfrm>
                    </p:grpSpPr>
                    <p:sp>
                      <p:nvSpPr>
                        <p:cNvPr id="105492" name="Line 4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1" y="1890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5493" name="Line 41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0" y="1908"/>
                          <a:ext cx="433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5494" name="Line 41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1" y="1926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105495" name="Group 41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1953"/>
                        <a:ext cx="433" cy="37"/>
                        <a:chOff x="3581" y="1953"/>
                        <a:chExt cx="433" cy="37"/>
                      </a:xfrm>
                    </p:grpSpPr>
                    <p:sp>
                      <p:nvSpPr>
                        <p:cNvPr id="105496" name="Line 41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2" y="1953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5497" name="Line 41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1" y="1971"/>
                          <a:ext cx="433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5498" name="Line 41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2" y="1989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</p:grpSp>
                <p:grpSp>
                  <p:nvGrpSpPr>
                    <p:cNvPr id="105499" name="Group 41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1" y="2017"/>
                      <a:ext cx="412" cy="50"/>
                      <a:chOff x="3581" y="2017"/>
                      <a:chExt cx="412" cy="50"/>
                    </a:xfrm>
                  </p:grpSpPr>
                  <p:grpSp>
                    <p:nvGrpSpPr>
                      <p:cNvPr id="105500" name="Group 41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153" cy="49"/>
                        <a:chOff x="3581" y="2017"/>
                        <a:chExt cx="153" cy="49"/>
                      </a:xfrm>
                    </p:grpSpPr>
                    <p:grpSp>
                      <p:nvGrpSpPr>
                        <p:cNvPr id="105501" name="Group 41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8"/>
                          <a:ext cx="65" cy="48"/>
                          <a:chOff x="3581" y="2018"/>
                          <a:chExt cx="65" cy="48"/>
                        </a:xfrm>
                      </p:grpSpPr>
                      <p:grpSp>
                        <p:nvGrpSpPr>
                          <p:cNvPr id="105502" name="Group 412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21" cy="48"/>
                            <a:chOff x="3581" y="2018"/>
                            <a:chExt cx="21" cy="48"/>
                          </a:xfrm>
                        </p:grpSpPr>
                        <p:sp>
                          <p:nvSpPr>
                            <p:cNvPr id="105503" name="Line 412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581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105504" name="Line 412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01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</p:grpSp>
                      <p:sp>
                        <p:nvSpPr>
                          <p:cNvPr id="105505" name="Line 412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25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105506" name="Line 413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45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105507" name="Group 41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69" y="2017"/>
                          <a:ext cx="65" cy="48"/>
                          <a:chOff x="3669" y="2017"/>
                          <a:chExt cx="65" cy="48"/>
                        </a:xfrm>
                      </p:grpSpPr>
                      <p:grpSp>
                        <p:nvGrpSpPr>
                          <p:cNvPr id="105508" name="Group 413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21" cy="48"/>
                            <a:chOff x="3669" y="2017"/>
                            <a:chExt cx="21" cy="48"/>
                          </a:xfrm>
                        </p:grpSpPr>
                        <p:sp>
                          <p:nvSpPr>
                            <p:cNvPr id="105509" name="Line 413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69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105510" name="Line 413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89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</p:grpSp>
                      <p:sp>
                        <p:nvSpPr>
                          <p:cNvPr id="105511" name="Line 4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13" y="2017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105512" name="Line 41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33" y="2017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</p:grpSp>
                  <p:grpSp>
                    <p:nvGrpSpPr>
                      <p:cNvPr id="105513" name="Group 41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55" y="2018"/>
                        <a:ext cx="153" cy="49"/>
                        <a:chOff x="3755" y="2018"/>
                        <a:chExt cx="153" cy="49"/>
                      </a:xfrm>
                    </p:grpSpPr>
                    <p:grpSp>
                      <p:nvGrpSpPr>
                        <p:cNvPr id="105514" name="Group 41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9"/>
                          <a:ext cx="65" cy="48"/>
                          <a:chOff x="3755" y="2019"/>
                          <a:chExt cx="65" cy="48"/>
                        </a:xfrm>
                      </p:grpSpPr>
                      <p:grpSp>
                        <p:nvGrpSpPr>
                          <p:cNvPr id="105515" name="Group 41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21" cy="48"/>
                            <a:chOff x="3755" y="2019"/>
                            <a:chExt cx="21" cy="48"/>
                          </a:xfrm>
                        </p:grpSpPr>
                        <p:sp>
                          <p:nvSpPr>
                            <p:cNvPr id="105516" name="Line 414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55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105517" name="Line 414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75" y="2020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</p:grpSp>
                      <p:sp>
                        <p:nvSpPr>
                          <p:cNvPr id="105518" name="Line 414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99" y="2019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105519" name="Line 414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19" y="2019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grpSp>
                      <p:nvGrpSpPr>
                        <p:cNvPr id="105520" name="Group 414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43" y="2018"/>
                          <a:ext cx="65" cy="48"/>
                          <a:chOff x="3843" y="2018"/>
                          <a:chExt cx="65" cy="48"/>
                        </a:xfrm>
                      </p:grpSpPr>
                      <p:grpSp>
                        <p:nvGrpSpPr>
                          <p:cNvPr id="105521" name="Group 414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21" cy="48"/>
                            <a:chOff x="3843" y="2018"/>
                            <a:chExt cx="21" cy="48"/>
                          </a:xfrm>
                        </p:grpSpPr>
                        <p:sp>
                          <p:nvSpPr>
                            <p:cNvPr id="105522" name="Line 414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43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105523" name="Line 414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63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s-ES"/>
                            </a:p>
                          </p:txBody>
                        </p:sp>
                      </p:grpSp>
                      <p:sp>
                        <p:nvSpPr>
                          <p:cNvPr id="105524" name="Line 414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87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105525" name="Line 414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07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</p:grpSp>
                  <p:grpSp>
                    <p:nvGrpSpPr>
                      <p:cNvPr id="105526" name="Group 41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28" y="2018"/>
                        <a:ext cx="65" cy="48"/>
                        <a:chOff x="3928" y="2018"/>
                        <a:chExt cx="65" cy="48"/>
                      </a:xfrm>
                    </p:grpSpPr>
                    <p:grpSp>
                      <p:nvGrpSpPr>
                        <p:cNvPr id="105527" name="Group 41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21" cy="48"/>
                          <a:chOff x="3928" y="2018"/>
                          <a:chExt cx="21" cy="48"/>
                        </a:xfrm>
                      </p:grpSpPr>
                      <p:sp>
                        <p:nvSpPr>
                          <p:cNvPr id="105528" name="Line 41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28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105529" name="Line 41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48" y="2019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s-ES"/>
                          </a:p>
                        </p:txBody>
                      </p:sp>
                    </p:grpSp>
                    <p:sp>
                      <p:nvSpPr>
                        <p:cNvPr id="105530" name="Line 41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72" y="2018"/>
                          <a:ext cx="1" cy="4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5531" name="Line 41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92" y="2018"/>
                          <a:ext cx="1" cy="4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</p:grpSp>
              </p:grpSp>
            </p:grpSp>
            <p:sp>
              <p:nvSpPr>
                <p:cNvPr id="105532" name="Freeform 4156"/>
                <p:cNvSpPr>
                  <a:spLocks/>
                </p:cNvSpPr>
                <p:nvPr/>
              </p:nvSpPr>
              <p:spPr bwMode="auto">
                <a:xfrm>
                  <a:off x="3574" y="1855"/>
                  <a:ext cx="373" cy="12"/>
                </a:xfrm>
                <a:custGeom>
                  <a:avLst/>
                  <a:gdLst/>
                  <a:ahLst/>
                  <a:cxnLst>
                    <a:cxn ang="0">
                      <a:pos x="373" y="12"/>
                    </a:cxn>
                    <a:cxn ang="0">
                      <a:pos x="0" y="12"/>
                    </a:cxn>
                    <a:cxn ang="0">
                      <a:pos x="0" y="0"/>
                    </a:cxn>
                    <a:cxn ang="0">
                      <a:pos x="372" y="0"/>
                    </a:cxn>
                    <a:cxn ang="0">
                      <a:pos x="373" y="12"/>
                    </a:cxn>
                  </a:cxnLst>
                  <a:rect l="0" t="0" r="r" b="b"/>
                  <a:pathLst>
                    <a:path w="373" h="12">
                      <a:moveTo>
                        <a:pt x="373" y="12"/>
                      </a:move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372" y="0"/>
                      </a:lnTo>
                      <a:lnTo>
                        <a:pt x="373" y="12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05533" name="Group 4157"/>
              <p:cNvGrpSpPr>
                <a:grpSpLocks/>
              </p:cNvGrpSpPr>
              <p:nvPr/>
            </p:nvGrpSpPr>
            <p:grpSpPr bwMode="auto">
              <a:xfrm>
                <a:off x="3542" y="1602"/>
                <a:ext cx="428" cy="260"/>
                <a:chOff x="3542" y="1602"/>
                <a:chExt cx="428" cy="260"/>
              </a:xfrm>
            </p:grpSpPr>
            <p:grpSp>
              <p:nvGrpSpPr>
                <p:cNvPr id="105534" name="Group 4158"/>
                <p:cNvGrpSpPr>
                  <a:grpSpLocks/>
                </p:cNvGrpSpPr>
                <p:nvPr/>
              </p:nvGrpSpPr>
              <p:grpSpPr bwMode="auto">
                <a:xfrm>
                  <a:off x="3679" y="1627"/>
                  <a:ext cx="291" cy="226"/>
                  <a:chOff x="3679" y="1627"/>
                  <a:chExt cx="291" cy="226"/>
                </a:xfrm>
              </p:grpSpPr>
              <p:sp>
                <p:nvSpPr>
                  <p:cNvPr id="105535" name="Freeform 4159"/>
                  <p:cNvSpPr>
                    <a:spLocks/>
                  </p:cNvSpPr>
                  <p:nvPr/>
                </p:nvSpPr>
                <p:spPr bwMode="auto">
                  <a:xfrm>
                    <a:off x="3679" y="1627"/>
                    <a:ext cx="291" cy="226"/>
                  </a:xfrm>
                  <a:custGeom>
                    <a:avLst/>
                    <a:gdLst/>
                    <a:ahLst/>
                    <a:cxnLst>
                      <a:cxn ang="0">
                        <a:pos x="0" y="226"/>
                      </a:cxn>
                      <a:cxn ang="0">
                        <a:pos x="279" y="226"/>
                      </a:cxn>
                      <a:cxn ang="0">
                        <a:pos x="287" y="220"/>
                      </a:cxn>
                      <a:cxn ang="0">
                        <a:pos x="291" y="206"/>
                      </a:cxn>
                      <a:cxn ang="0">
                        <a:pos x="291" y="21"/>
                      </a:cxn>
                      <a:cxn ang="0">
                        <a:pos x="289" y="6"/>
                      </a:cxn>
                      <a:cxn ang="0">
                        <a:pos x="281" y="0"/>
                      </a:cxn>
                      <a:cxn ang="0">
                        <a:pos x="0" y="0"/>
                      </a:cxn>
                      <a:cxn ang="0">
                        <a:pos x="0" y="226"/>
                      </a:cxn>
                    </a:cxnLst>
                    <a:rect l="0" t="0" r="r" b="b"/>
                    <a:pathLst>
                      <a:path w="291" h="226">
                        <a:moveTo>
                          <a:pt x="0" y="226"/>
                        </a:moveTo>
                        <a:lnTo>
                          <a:pt x="279" y="226"/>
                        </a:lnTo>
                        <a:lnTo>
                          <a:pt x="287" y="220"/>
                        </a:lnTo>
                        <a:lnTo>
                          <a:pt x="291" y="206"/>
                        </a:lnTo>
                        <a:lnTo>
                          <a:pt x="291" y="21"/>
                        </a:lnTo>
                        <a:lnTo>
                          <a:pt x="289" y="6"/>
                        </a:lnTo>
                        <a:lnTo>
                          <a:pt x="281" y="0"/>
                        </a:lnTo>
                        <a:lnTo>
                          <a:pt x="0" y="0"/>
                        </a:lnTo>
                        <a:lnTo>
                          <a:pt x="0" y="22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05536" name="Group 4160"/>
                  <p:cNvGrpSpPr>
                    <a:grpSpLocks/>
                  </p:cNvGrpSpPr>
                  <p:nvPr/>
                </p:nvGrpSpPr>
                <p:grpSpPr bwMode="auto">
                  <a:xfrm>
                    <a:off x="3694" y="1646"/>
                    <a:ext cx="268" cy="165"/>
                    <a:chOff x="3694" y="1646"/>
                    <a:chExt cx="268" cy="165"/>
                  </a:xfrm>
                </p:grpSpPr>
                <p:grpSp>
                  <p:nvGrpSpPr>
                    <p:cNvPr id="105537" name="Group 41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7" cy="44"/>
                      <a:chOff x="3694" y="1646"/>
                      <a:chExt cx="267" cy="44"/>
                    </a:xfrm>
                  </p:grpSpPr>
                  <p:grpSp>
                    <p:nvGrpSpPr>
                      <p:cNvPr id="105538" name="Group 416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15"/>
                        <a:chOff x="3694" y="1646"/>
                        <a:chExt cx="267" cy="15"/>
                      </a:xfrm>
                    </p:grpSpPr>
                    <p:sp>
                      <p:nvSpPr>
                        <p:cNvPr id="105539" name="Line 416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64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5540" name="Line 416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659"/>
                          <a:ext cx="267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105541" name="Group 41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76"/>
                        <a:ext cx="267" cy="14"/>
                        <a:chOff x="3694" y="1676"/>
                        <a:chExt cx="267" cy="14"/>
                      </a:xfrm>
                    </p:grpSpPr>
                    <p:sp>
                      <p:nvSpPr>
                        <p:cNvPr id="105542" name="Line 41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67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5543" name="Line 416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689"/>
                          <a:ext cx="267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</p:grpSp>
                <p:grpSp>
                  <p:nvGrpSpPr>
                    <p:cNvPr id="105544" name="Group 41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5" y="1706"/>
                      <a:ext cx="267" cy="45"/>
                      <a:chOff x="3695" y="1706"/>
                      <a:chExt cx="267" cy="45"/>
                    </a:xfrm>
                  </p:grpSpPr>
                  <p:grpSp>
                    <p:nvGrpSpPr>
                      <p:cNvPr id="105545" name="Group 416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14"/>
                        <a:chOff x="3695" y="1706"/>
                        <a:chExt cx="267" cy="14"/>
                      </a:xfrm>
                    </p:grpSpPr>
                    <p:sp>
                      <p:nvSpPr>
                        <p:cNvPr id="105546" name="Line 41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5" y="170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5547" name="Line 41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5" y="1719"/>
                          <a:ext cx="267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105548" name="Group 41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36"/>
                        <a:ext cx="267" cy="15"/>
                        <a:chOff x="3695" y="1736"/>
                        <a:chExt cx="267" cy="15"/>
                      </a:xfrm>
                    </p:grpSpPr>
                    <p:sp>
                      <p:nvSpPr>
                        <p:cNvPr id="105549" name="Line 41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5" y="173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5550" name="Line 41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5" y="1749"/>
                          <a:ext cx="267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</p:grpSp>
                <p:grpSp>
                  <p:nvGrpSpPr>
                    <p:cNvPr id="105551" name="Group 41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766"/>
                      <a:ext cx="267" cy="45"/>
                      <a:chOff x="3694" y="1766"/>
                      <a:chExt cx="267" cy="45"/>
                    </a:xfrm>
                  </p:grpSpPr>
                  <p:grpSp>
                    <p:nvGrpSpPr>
                      <p:cNvPr id="105552" name="Group 41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15"/>
                        <a:chOff x="3694" y="1766"/>
                        <a:chExt cx="267" cy="15"/>
                      </a:xfrm>
                    </p:grpSpPr>
                    <p:sp>
                      <p:nvSpPr>
                        <p:cNvPr id="105553" name="Line 41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76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5554" name="Line 417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779"/>
                          <a:ext cx="267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grpSp>
                    <p:nvGrpSpPr>
                      <p:cNvPr id="105555" name="Group 41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97"/>
                        <a:ext cx="267" cy="14"/>
                        <a:chOff x="3694" y="1797"/>
                        <a:chExt cx="267" cy="14"/>
                      </a:xfrm>
                    </p:grpSpPr>
                    <p:sp>
                      <p:nvSpPr>
                        <p:cNvPr id="105556" name="Line 418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797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5557" name="Line 41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810"/>
                          <a:ext cx="267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05558" name="Group 4182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135" cy="260"/>
                  <a:chOff x="3542" y="1602"/>
                  <a:chExt cx="135" cy="260"/>
                </a:xfrm>
              </p:grpSpPr>
              <p:sp>
                <p:nvSpPr>
                  <p:cNvPr id="105559" name="Freeform 4183"/>
                  <p:cNvSpPr>
                    <a:spLocks/>
                  </p:cNvSpPr>
                  <p:nvPr/>
                </p:nvSpPr>
                <p:spPr bwMode="auto">
                  <a:xfrm>
                    <a:off x="3542" y="1602"/>
                    <a:ext cx="135" cy="250"/>
                  </a:xfrm>
                  <a:custGeom>
                    <a:avLst/>
                    <a:gdLst/>
                    <a:ahLst/>
                    <a:cxnLst>
                      <a:cxn ang="0">
                        <a:pos x="135" y="0"/>
                      </a:cxn>
                      <a:cxn ang="0">
                        <a:pos x="135" y="250"/>
                      </a:cxn>
                      <a:cxn ang="0">
                        <a:pos x="9" y="250"/>
                      </a:cxn>
                      <a:cxn ang="0">
                        <a:pos x="4" y="248"/>
                      </a:cxn>
                      <a:cxn ang="0">
                        <a:pos x="1" y="241"/>
                      </a:cxn>
                      <a:cxn ang="0">
                        <a:pos x="0" y="234"/>
                      </a:cxn>
                      <a:cxn ang="0">
                        <a:pos x="0" y="14"/>
                      </a:cxn>
                      <a:cxn ang="0">
                        <a:pos x="2" y="7"/>
                      </a:cxn>
                      <a:cxn ang="0">
                        <a:pos x="6" y="1"/>
                      </a:cxn>
                      <a:cxn ang="0">
                        <a:pos x="12" y="0"/>
                      </a:cxn>
                      <a:cxn ang="0">
                        <a:pos x="135" y="0"/>
                      </a:cxn>
                    </a:cxnLst>
                    <a:rect l="0" t="0" r="r" b="b"/>
                    <a:pathLst>
                      <a:path w="135" h="250">
                        <a:moveTo>
                          <a:pt x="135" y="0"/>
                        </a:moveTo>
                        <a:lnTo>
                          <a:pt x="135" y="250"/>
                        </a:lnTo>
                        <a:lnTo>
                          <a:pt x="9" y="250"/>
                        </a:lnTo>
                        <a:lnTo>
                          <a:pt x="4" y="248"/>
                        </a:lnTo>
                        <a:lnTo>
                          <a:pt x="1" y="241"/>
                        </a:lnTo>
                        <a:lnTo>
                          <a:pt x="0" y="234"/>
                        </a:lnTo>
                        <a:lnTo>
                          <a:pt x="0" y="14"/>
                        </a:lnTo>
                        <a:lnTo>
                          <a:pt x="2" y="7"/>
                        </a:lnTo>
                        <a:lnTo>
                          <a:pt x="6" y="1"/>
                        </a:lnTo>
                        <a:lnTo>
                          <a:pt x="12" y="0"/>
                        </a:lnTo>
                        <a:lnTo>
                          <a:pt x="135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05560" name="Line 4184"/>
                  <p:cNvSpPr>
                    <a:spLocks noChangeShapeType="1"/>
                  </p:cNvSpPr>
                  <p:nvPr/>
                </p:nvSpPr>
                <p:spPr bwMode="auto">
                  <a:xfrm>
                    <a:off x="3657" y="1604"/>
                    <a:ext cx="1" cy="25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</p:grpSp>
      <p:sp>
        <p:nvSpPr>
          <p:cNvPr id="105561" name="Line 4185"/>
          <p:cNvSpPr>
            <a:spLocks noChangeShapeType="1"/>
          </p:cNvSpPr>
          <p:nvPr/>
        </p:nvSpPr>
        <p:spPr bwMode="auto">
          <a:xfrm>
            <a:off x="4214802" y="24050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562" name="Line 4186"/>
          <p:cNvSpPr>
            <a:spLocks noChangeShapeType="1"/>
          </p:cNvSpPr>
          <p:nvPr/>
        </p:nvSpPr>
        <p:spPr bwMode="auto">
          <a:xfrm>
            <a:off x="3681402" y="24050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563" name="Rectangle 4187"/>
          <p:cNvSpPr>
            <a:spLocks noChangeArrowheads="1"/>
          </p:cNvSpPr>
          <p:nvPr/>
        </p:nvSpPr>
        <p:spPr bwMode="auto">
          <a:xfrm>
            <a:off x="2005002" y="2938450"/>
            <a:ext cx="3429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564" name="Text Box 4188"/>
          <p:cNvSpPr txBox="1">
            <a:spLocks noChangeArrowheads="1"/>
          </p:cNvSpPr>
          <p:nvPr/>
        </p:nvSpPr>
        <p:spPr bwMode="auto">
          <a:xfrm>
            <a:off x="2386002" y="2862250"/>
            <a:ext cx="244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Sistema Operativo</a:t>
            </a:r>
          </a:p>
        </p:txBody>
      </p:sp>
      <p:sp>
        <p:nvSpPr>
          <p:cNvPr id="105565" name="Text Box 4189"/>
          <p:cNvSpPr txBox="1">
            <a:spLocks noChangeArrowheads="1"/>
          </p:cNvSpPr>
          <p:nvPr/>
        </p:nvSpPr>
        <p:spPr bwMode="auto">
          <a:xfrm>
            <a:off x="4198927" y="1684325"/>
            <a:ext cx="72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Times New Roman" pitchFamily="18" charset="0"/>
              </a:rPr>
              <a:t>GUI</a:t>
            </a:r>
          </a:p>
        </p:txBody>
      </p:sp>
      <p:sp>
        <p:nvSpPr>
          <p:cNvPr id="105566" name="Text Box 4190"/>
          <p:cNvSpPr txBox="1">
            <a:spLocks noChangeArrowheads="1"/>
          </p:cNvSpPr>
          <p:nvPr/>
        </p:nvSpPr>
        <p:spPr bwMode="auto">
          <a:xfrm>
            <a:off x="4275127" y="2370125"/>
            <a:ext cx="3862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Acciones Mouse, Teclado,etc.</a:t>
            </a:r>
          </a:p>
        </p:txBody>
      </p:sp>
      <p:sp>
        <p:nvSpPr>
          <p:cNvPr id="105567" name="AutoShape 4191"/>
          <p:cNvSpPr>
            <a:spLocks noChangeArrowheads="1"/>
          </p:cNvSpPr>
          <p:nvPr/>
        </p:nvSpPr>
        <p:spPr bwMode="auto">
          <a:xfrm>
            <a:off x="3300402" y="339565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568" name="Rectangle 4192"/>
          <p:cNvSpPr>
            <a:spLocks noChangeArrowheads="1"/>
          </p:cNvSpPr>
          <p:nvPr/>
        </p:nvSpPr>
        <p:spPr bwMode="auto">
          <a:xfrm>
            <a:off x="1547802" y="3852850"/>
            <a:ext cx="4419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569" name="Text Box 4193"/>
          <p:cNvSpPr txBox="1">
            <a:spLocks noChangeArrowheads="1"/>
          </p:cNvSpPr>
          <p:nvPr/>
        </p:nvSpPr>
        <p:spPr bwMode="auto">
          <a:xfrm>
            <a:off x="2767002" y="3776650"/>
            <a:ext cx="2862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JAVA API /Windows</a:t>
            </a:r>
          </a:p>
        </p:txBody>
      </p:sp>
      <p:sp>
        <p:nvSpPr>
          <p:cNvPr id="105570" name="Rectangle 4194"/>
          <p:cNvSpPr>
            <a:spLocks noChangeArrowheads="1"/>
          </p:cNvSpPr>
          <p:nvPr/>
        </p:nvSpPr>
        <p:spPr bwMode="auto">
          <a:xfrm>
            <a:off x="1014402" y="469105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571" name="Rectangle 4195"/>
          <p:cNvSpPr>
            <a:spLocks noChangeArrowheads="1"/>
          </p:cNvSpPr>
          <p:nvPr/>
        </p:nvSpPr>
        <p:spPr bwMode="auto">
          <a:xfrm>
            <a:off x="4367202" y="4538650"/>
            <a:ext cx="3657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572" name="Line 4196"/>
          <p:cNvSpPr>
            <a:spLocks noChangeShapeType="1"/>
          </p:cNvSpPr>
          <p:nvPr/>
        </p:nvSpPr>
        <p:spPr bwMode="auto">
          <a:xfrm>
            <a:off x="1852602" y="41576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573" name="Line 4197"/>
          <p:cNvSpPr>
            <a:spLocks noChangeShapeType="1"/>
          </p:cNvSpPr>
          <p:nvPr/>
        </p:nvSpPr>
        <p:spPr bwMode="auto">
          <a:xfrm>
            <a:off x="2614602" y="41576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574" name="Line 4198"/>
          <p:cNvSpPr>
            <a:spLocks noChangeShapeType="1"/>
          </p:cNvSpPr>
          <p:nvPr/>
        </p:nvSpPr>
        <p:spPr bwMode="auto">
          <a:xfrm>
            <a:off x="4595802" y="41576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575" name="Line 4199"/>
          <p:cNvSpPr>
            <a:spLocks noChangeShapeType="1"/>
          </p:cNvSpPr>
          <p:nvPr/>
        </p:nvSpPr>
        <p:spPr bwMode="auto">
          <a:xfrm>
            <a:off x="5738802" y="41576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576" name="Rectangle 4200"/>
          <p:cNvSpPr>
            <a:spLocks noChangeArrowheads="1"/>
          </p:cNvSpPr>
          <p:nvPr/>
        </p:nvSpPr>
        <p:spPr bwMode="auto">
          <a:xfrm>
            <a:off x="1187624" y="4797152"/>
            <a:ext cx="304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577" name="Rectangle 4201"/>
          <p:cNvSpPr>
            <a:spLocks noChangeArrowheads="1"/>
          </p:cNvSpPr>
          <p:nvPr/>
        </p:nvSpPr>
        <p:spPr bwMode="auto">
          <a:xfrm>
            <a:off x="1907704" y="4843450"/>
            <a:ext cx="859298" cy="3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578" name="Text Box 4202"/>
          <p:cNvSpPr txBox="1">
            <a:spLocks noChangeArrowheads="1"/>
          </p:cNvSpPr>
          <p:nvPr/>
        </p:nvSpPr>
        <p:spPr bwMode="auto">
          <a:xfrm>
            <a:off x="4900602" y="5148250"/>
            <a:ext cx="2743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800" dirty="0" err="1">
                <a:latin typeface="Times New Roman" pitchFamily="18" charset="0"/>
              </a:rPr>
              <a:t>Métodos</a:t>
            </a:r>
            <a:r>
              <a:rPr lang="en-US" sz="1800" dirty="0">
                <a:latin typeface="Times New Roman" pitchFamily="18" charset="0"/>
              </a:rPr>
              <a:t> </a:t>
            </a:r>
          </a:p>
        </p:txBody>
      </p:sp>
      <p:sp>
        <p:nvSpPr>
          <p:cNvPr id="105579" name="Text Box 4203"/>
          <p:cNvSpPr txBox="1">
            <a:spLocks noChangeArrowheads="1"/>
          </p:cNvSpPr>
          <p:nvPr/>
        </p:nvSpPr>
        <p:spPr bwMode="auto">
          <a:xfrm>
            <a:off x="1303327" y="5494325"/>
            <a:ext cx="174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Aplicación 1</a:t>
            </a:r>
          </a:p>
        </p:txBody>
      </p:sp>
      <p:sp>
        <p:nvSpPr>
          <p:cNvPr id="105580" name="Rectangle 4204"/>
          <p:cNvSpPr>
            <a:spLocks noChangeArrowheads="1"/>
          </p:cNvSpPr>
          <p:nvPr/>
        </p:nvSpPr>
        <p:spPr bwMode="auto">
          <a:xfrm>
            <a:off x="4672002" y="469105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581" name="Rectangle 4205"/>
          <p:cNvSpPr>
            <a:spLocks noChangeArrowheads="1"/>
          </p:cNvSpPr>
          <p:nvPr/>
        </p:nvSpPr>
        <p:spPr bwMode="auto">
          <a:xfrm>
            <a:off x="5940152" y="4653136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582" name="Rectangle 4206"/>
          <p:cNvSpPr>
            <a:spLocks noChangeArrowheads="1"/>
          </p:cNvSpPr>
          <p:nvPr/>
        </p:nvSpPr>
        <p:spPr bwMode="auto">
          <a:xfrm>
            <a:off x="7092280" y="4653136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5583" name="Rectangle 4207"/>
          <p:cNvSpPr>
            <a:spLocks noChangeArrowheads="1"/>
          </p:cNvSpPr>
          <p:nvPr/>
        </p:nvSpPr>
        <p:spPr bwMode="auto">
          <a:xfrm>
            <a:off x="1475656" y="5157192"/>
            <a:ext cx="1843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800" dirty="0" err="1" smtClean="0">
                <a:latin typeface="Times New Roman" pitchFamily="18" charset="0"/>
              </a:rPr>
              <a:t>Métodos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105584" name="Text Box 4208"/>
          <p:cNvSpPr txBox="1">
            <a:spLocks noChangeArrowheads="1"/>
          </p:cNvSpPr>
          <p:nvPr/>
        </p:nvSpPr>
        <p:spPr bwMode="auto">
          <a:xfrm>
            <a:off x="5875327" y="4046525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Eventos</a:t>
            </a:r>
          </a:p>
        </p:txBody>
      </p:sp>
      <p:sp>
        <p:nvSpPr>
          <p:cNvPr id="105585" name="Text Box 4209"/>
          <p:cNvSpPr txBox="1">
            <a:spLocks noChangeArrowheads="1"/>
          </p:cNvSpPr>
          <p:nvPr/>
        </p:nvSpPr>
        <p:spPr bwMode="auto">
          <a:xfrm>
            <a:off x="5053002" y="5529250"/>
            <a:ext cx="182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Aplicación 2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0" y="0"/>
            <a:ext cx="89916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053" name="Text Box 69"/>
          <p:cNvSpPr txBox="1">
            <a:spLocks noChangeArrowheads="1"/>
          </p:cNvSpPr>
          <p:nvPr/>
        </p:nvSpPr>
        <p:spPr bwMode="auto">
          <a:xfrm>
            <a:off x="457200" y="-25400"/>
            <a:ext cx="65103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4400">
                <a:solidFill>
                  <a:schemeClr val="tx2"/>
                </a:solidFill>
              </a:rPr>
              <a:t>Layout Managers de AWT</a:t>
            </a:r>
          </a:p>
        </p:txBody>
      </p:sp>
      <p:sp>
        <p:nvSpPr>
          <p:cNvPr id="42054" name="Text Box 70"/>
          <p:cNvSpPr txBox="1">
            <a:spLocks noChangeArrowheads="1"/>
          </p:cNvSpPr>
          <p:nvPr/>
        </p:nvSpPr>
        <p:spPr bwMode="auto">
          <a:xfrm>
            <a:off x="212725" y="-119063"/>
            <a:ext cx="18415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2055" name="Text Box 71"/>
          <p:cNvSpPr txBox="1">
            <a:spLocks noChangeArrowheads="1"/>
          </p:cNvSpPr>
          <p:nvPr/>
        </p:nvSpPr>
        <p:spPr bwMode="auto">
          <a:xfrm>
            <a:off x="381000" y="228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2057" name="Rectangle 73"/>
          <p:cNvSpPr>
            <a:spLocks noChangeArrowheads="1"/>
          </p:cNvSpPr>
          <p:nvPr/>
        </p:nvSpPr>
        <p:spPr bwMode="auto">
          <a:xfrm>
            <a:off x="3491880" y="1412776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Left to right,</a:t>
            </a:r>
          </a:p>
          <a:p>
            <a:pPr algn="ctr"/>
            <a:r>
              <a:rPr lang="en-US">
                <a:latin typeface="Times New Roman" pitchFamily="18" charset="0"/>
              </a:rPr>
              <a:t>Top to bottom</a:t>
            </a:r>
          </a:p>
        </p:txBody>
      </p:sp>
      <p:sp>
        <p:nvSpPr>
          <p:cNvPr id="42058" name="Line 74"/>
          <p:cNvSpPr>
            <a:spLocks noChangeShapeType="1"/>
          </p:cNvSpPr>
          <p:nvPr/>
        </p:nvSpPr>
        <p:spPr bwMode="auto">
          <a:xfrm>
            <a:off x="3810000" y="34639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059" name="Line 75"/>
          <p:cNvSpPr>
            <a:spLocks noChangeShapeType="1"/>
          </p:cNvSpPr>
          <p:nvPr/>
        </p:nvSpPr>
        <p:spPr bwMode="auto">
          <a:xfrm>
            <a:off x="3810000" y="21685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060" name="Line 76"/>
          <p:cNvSpPr>
            <a:spLocks noChangeShapeType="1"/>
          </p:cNvSpPr>
          <p:nvPr/>
        </p:nvSpPr>
        <p:spPr bwMode="auto">
          <a:xfrm>
            <a:off x="3810000" y="27781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061" name="Rectangle 77"/>
          <p:cNvSpPr>
            <a:spLocks noChangeArrowheads="1"/>
          </p:cNvSpPr>
          <p:nvPr/>
        </p:nvSpPr>
        <p:spPr bwMode="auto">
          <a:xfrm>
            <a:off x="6372200" y="1412776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062" name="Line 78"/>
          <p:cNvSpPr>
            <a:spLocks noChangeShapeType="1"/>
          </p:cNvSpPr>
          <p:nvPr/>
        </p:nvSpPr>
        <p:spPr bwMode="auto">
          <a:xfrm>
            <a:off x="7162800" y="1711325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063" name="Line 79"/>
          <p:cNvSpPr>
            <a:spLocks noChangeShapeType="1"/>
          </p:cNvSpPr>
          <p:nvPr/>
        </p:nvSpPr>
        <p:spPr bwMode="auto">
          <a:xfrm>
            <a:off x="7924800" y="1711325"/>
            <a:ext cx="0" cy="2098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064" name="Line 80"/>
          <p:cNvSpPr>
            <a:spLocks noChangeShapeType="1"/>
          </p:cNvSpPr>
          <p:nvPr/>
        </p:nvSpPr>
        <p:spPr bwMode="auto">
          <a:xfrm>
            <a:off x="6400800" y="228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065" name="Rectangle 81"/>
          <p:cNvSpPr>
            <a:spLocks noChangeArrowheads="1"/>
          </p:cNvSpPr>
          <p:nvPr/>
        </p:nvSpPr>
        <p:spPr bwMode="auto">
          <a:xfrm>
            <a:off x="395536" y="4365104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c</a:t>
            </a:r>
          </a:p>
        </p:txBody>
      </p:sp>
      <p:sp>
        <p:nvSpPr>
          <p:cNvPr id="42066" name="Line 82"/>
          <p:cNvSpPr>
            <a:spLocks noChangeShapeType="1"/>
          </p:cNvSpPr>
          <p:nvPr/>
        </p:nvSpPr>
        <p:spPr bwMode="auto">
          <a:xfrm>
            <a:off x="381000" y="4953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067" name="Line 83"/>
          <p:cNvSpPr>
            <a:spLocks noChangeShapeType="1"/>
          </p:cNvSpPr>
          <p:nvPr/>
        </p:nvSpPr>
        <p:spPr bwMode="auto">
          <a:xfrm>
            <a:off x="457200" y="6172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068" name="Line 84"/>
          <p:cNvSpPr>
            <a:spLocks noChangeShapeType="1"/>
          </p:cNvSpPr>
          <p:nvPr/>
        </p:nvSpPr>
        <p:spPr bwMode="auto">
          <a:xfrm>
            <a:off x="9144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069" name="Line 85"/>
          <p:cNvSpPr>
            <a:spLocks noChangeShapeType="1"/>
          </p:cNvSpPr>
          <p:nvPr/>
        </p:nvSpPr>
        <p:spPr bwMode="auto">
          <a:xfrm>
            <a:off x="22098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070" name="Text Box 86"/>
          <p:cNvSpPr txBox="1">
            <a:spLocks noChangeArrowheads="1"/>
          </p:cNvSpPr>
          <p:nvPr/>
        </p:nvSpPr>
        <p:spPr bwMode="auto">
          <a:xfrm>
            <a:off x="1355725" y="4460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</a:t>
            </a:r>
          </a:p>
        </p:txBody>
      </p:sp>
      <p:sp>
        <p:nvSpPr>
          <p:cNvPr id="42071" name="Text Box 87"/>
          <p:cNvSpPr txBox="1">
            <a:spLocks noChangeArrowheads="1"/>
          </p:cNvSpPr>
          <p:nvPr/>
        </p:nvSpPr>
        <p:spPr bwMode="auto">
          <a:xfrm>
            <a:off x="1431925" y="6137275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s</a:t>
            </a:r>
          </a:p>
        </p:txBody>
      </p:sp>
      <p:sp>
        <p:nvSpPr>
          <p:cNvPr id="42072" name="Text Box 88"/>
          <p:cNvSpPr txBox="1">
            <a:spLocks noChangeArrowheads="1"/>
          </p:cNvSpPr>
          <p:nvPr/>
        </p:nvSpPr>
        <p:spPr bwMode="auto">
          <a:xfrm>
            <a:off x="2270125" y="52990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e</a:t>
            </a:r>
          </a:p>
        </p:txBody>
      </p:sp>
      <p:sp>
        <p:nvSpPr>
          <p:cNvPr id="42073" name="Text Box 89"/>
          <p:cNvSpPr txBox="1">
            <a:spLocks noChangeArrowheads="1"/>
          </p:cNvSpPr>
          <p:nvPr/>
        </p:nvSpPr>
        <p:spPr bwMode="auto">
          <a:xfrm>
            <a:off x="441325" y="5299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w</a:t>
            </a:r>
          </a:p>
        </p:txBody>
      </p:sp>
      <p:sp>
        <p:nvSpPr>
          <p:cNvPr id="42074" name="Text Box 90"/>
          <p:cNvSpPr txBox="1">
            <a:spLocks noChangeArrowheads="1"/>
          </p:cNvSpPr>
          <p:nvPr/>
        </p:nvSpPr>
        <p:spPr bwMode="auto">
          <a:xfrm>
            <a:off x="3851920" y="908720"/>
            <a:ext cx="167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itchFamily="18" charset="0"/>
              </a:rPr>
              <a:t>FlowLayout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2075" name="Text Box 91"/>
          <p:cNvSpPr txBox="1">
            <a:spLocks noChangeArrowheads="1"/>
          </p:cNvSpPr>
          <p:nvPr/>
        </p:nvSpPr>
        <p:spPr bwMode="auto">
          <a:xfrm>
            <a:off x="6804248" y="980728"/>
            <a:ext cx="160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itchFamily="18" charset="0"/>
              </a:rPr>
              <a:t>GridLayout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2076" name="Text Box 92"/>
          <p:cNvSpPr txBox="1">
            <a:spLocks noChangeArrowheads="1"/>
          </p:cNvSpPr>
          <p:nvPr/>
        </p:nvSpPr>
        <p:spPr bwMode="auto">
          <a:xfrm>
            <a:off x="683568" y="3861048"/>
            <a:ext cx="189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itchFamily="18" charset="0"/>
              </a:rPr>
              <a:t>BorderLayout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2077" name="Rectangle 93"/>
          <p:cNvSpPr>
            <a:spLocks noChangeArrowheads="1"/>
          </p:cNvSpPr>
          <p:nvPr/>
        </p:nvSpPr>
        <p:spPr bwMode="auto">
          <a:xfrm>
            <a:off x="395536" y="1412776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ninguno, 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programador 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setea x,y,w,h</a:t>
            </a:r>
          </a:p>
        </p:txBody>
      </p:sp>
      <p:sp>
        <p:nvSpPr>
          <p:cNvPr id="42078" name="Text Box 94"/>
          <p:cNvSpPr txBox="1">
            <a:spLocks noChangeArrowheads="1"/>
          </p:cNvSpPr>
          <p:nvPr/>
        </p:nvSpPr>
        <p:spPr bwMode="auto">
          <a:xfrm>
            <a:off x="1187624" y="98072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null</a:t>
            </a:r>
          </a:p>
        </p:txBody>
      </p:sp>
      <p:sp>
        <p:nvSpPr>
          <p:cNvPr id="42079" name="Rectangle 95"/>
          <p:cNvSpPr>
            <a:spLocks noChangeArrowheads="1"/>
          </p:cNvSpPr>
          <p:nvPr/>
        </p:nvSpPr>
        <p:spPr bwMode="auto">
          <a:xfrm>
            <a:off x="3491880" y="4365104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One at a time</a:t>
            </a:r>
          </a:p>
        </p:txBody>
      </p:sp>
      <p:sp>
        <p:nvSpPr>
          <p:cNvPr id="42080" name="Text Box 96"/>
          <p:cNvSpPr txBox="1">
            <a:spLocks noChangeArrowheads="1"/>
          </p:cNvSpPr>
          <p:nvPr/>
        </p:nvSpPr>
        <p:spPr bwMode="auto">
          <a:xfrm>
            <a:off x="3923928" y="3861048"/>
            <a:ext cx="163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itchFamily="18" charset="0"/>
              </a:rPr>
              <a:t>CardLayout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2081" name="Rectangle 97"/>
          <p:cNvSpPr>
            <a:spLocks noChangeArrowheads="1"/>
          </p:cNvSpPr>
          <p:nvPr/>
        </p:nvSpPr>
        <p:spPr bwMode="auto">
          <a:xfrm>
            <a:off x="6444208" y="4365104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082" name="Line 98"/>
          <p:cNvSpPr>
            <a:spLocks noChangeShapeType="1"/>
          </p:cNvSpPr>
          <p:nvPr/>
        </p:nvSpPr>
        <p:spPr bwMode="auto">
          <a:xfrm>
            <a:off x="7086600" y="4572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083" name="Line 99"/>
          <p:cNvSpPr>
            <a:spLocks noChangeShapeType="1"/>
          </p:cNvSpPr>
          <p:nvPr/>
        </p:nvSpPr>
        <p:spPr bwMode="auto">
          <a:xfrm>
            <a:off x="7543800" y="4572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084" name="Line 100"/>
          <p:cNvSpPr>
            <a:spLocks noChangeShapeType="1"/>
          </p:cNvSpPr>
          <p:nvPr/>
        </p:nvSpPr>
        <p:spPr bwMode="auto">
          <a:xfrm>
            <a:off x="6400800" y="5105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085" name="Line 101"/>
          <p:cNvSpPr>
            <a:spLocks noChangeShapeType="1"/>
          </p:cNvSpPr>
          <p:nvPr/>
        </p:nvSpPr>
        <p:spPr bwMode="auto">
          <a:xfrm>
            <a:off x="6400800" y="5943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086" name="Text Box 102"/>
          <p:cNvSpPr txBox="1">
            <a:spLocks noChangeArrowheads="1"/>
          </p:cNvSpPr>
          <p:nvPr/>
        </p:nvSpPr>
        <p:spPr bwMode="auto">
          <a:xfrm>
            <a:off x="6588224" y="3861048"/>
            <a:ext cx="209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itchFamily="18" charset="0"/>
              </a:rPr>
              <a:t>GridBagLayout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2087" name="Line 103"/>
          <p:cNvSpPr>
            <a:spLocks noChangeShapeType="1"/>
          </p:cNvSpPr>
          <p:nvPr/>
        </p:nvSpPr>
        <p:spPr bwMode="auto">
          <a:xfrm>
            <a:off x="6400800" y="3124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088" name="AutoShape 10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162800" y="5257800"/>
            <a:ext cx="1524000" cy="579438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JButton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Null Layout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611560" y="1628800"/>
            <a:ext cx="8305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</a:t>
            </a:r>
            <a:r>
              <a:rPr lang="es-ES" dirty="0"/>
              <a:t> </a:t>
            </a:r>
            <a:r>
              <a:rPr lang="es-ES" dirty="0" err="1"/>
              <a:t>setLayout</a:t>
            </a:r>
            <a:r>
              <a:rPr lang="es-ES" dirty="0"/>
              <a:t>(</a:t>
            </a:r>
            <a:r>
              <a:rPr lang="es-ES" dirty="0" err="1"/>
              <a:t>null</a:t>
            </a:r>
            <a:r>
              <a:rPr lang="es-ES" dirty="0"/>
              <a:t>);</a:t>
            </a:r>
          </a:p>
          <a:p>
            <a:pPr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El programador es responsable de establecer el tamaño y</a:t>
            </a:r>
          </a:p>
          <a:p>
            <a:pPr>
              <a:spcBef>
                <a:spcPct val="50000"/>
              </a:spcBef>
            </a:pPr>
            <a:r>
              <a:rPr lang="es-ES" dirty="0">
                <a:sym typeface="Wingdings" pitchFamily="2" charset="2"/>
              </a:rPr>
              <a:t>  posición de cada componente (</a:t>
            </a:r>
            <a:r>
              <a:rPr lang="es-ES" dirty="0" err="1">
                <a:sym typeface="Wingdings" pitchFamily="2" charset="2"/>
              </a:rPr>
              <a:t>setBounds</a:t>
            </a:r>
            <a:r>
              <a:rPr lang="es-ES" dirty="0">
                <a:sym typeface="Wingdings" pitchFamily="2" charset="2"/>
              </a:rPr>
              <a:t>(</a:t>
            </a:r>
            <a:r>
              <a:rPr lang="es-ES" dirty="0" err="1">
                <a:sym typeface="Wingdings" pitchFamily="2" charset="2"/>
              </a:rPr>
              <a:t>x,y,w,h</a:t>
            </a:r>
            <a:r>
              <a:rPr lang="es-ES" dirty="0">
                <a:sym typeface="Wingdings" pitchFamily="2" charset="2"/>
              </a:rPr>
              <a:t>))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pic>
        <p:nvPicPr>
          <p:cNvPr id="103428" name="Picture 4" descr="D:\temp\JavaCourses\13absolpos3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573016"/>
            <a:ext cx="6696744" cy="24056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Combinaciones</a:t>
            </a:r>
          </a:p>
        </p:txBody>
      </p:sp>
      <p:graphicFrame>
        <p:nvGraphicFramePr>
          <p:cNvPr id="139264" name="Object 0"/>
          <p:cNvGraphicFramePr>
            <a:graphicFrameLocks noChangeAspect="1"/>
          </p:cNvGraphicFramePr>
          <p:nvPr/>
        </p:nvGraphicFramePr>
        <p:xfrm>
          <a:off x="2555776" y="1556792"/>
          <a:ext cx="3962400" cy="4830762"/>
        </p:xfrm>
        <a:graphic>
          <a:graphicData uri="http://schemas.openxmlformats.org/presentationml/2006/ole">
            <p:oleObj spid="_x0000_s139264" name="Photo Editor Photo" r:id="rId3" imgW="4057143" imgH="3610479" progId="">
              <p:embed/>
            </p:oleObj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627784" y="1844824"/>
            <a:ext cx="3810000" cy="441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s-ES_tradnl">
              <a:latin typeface="Times New Roman" pitchFamily="18" charset="0"/>
            </a:endParaRPr>
          </a:p>
        </p:txBody>
      </p:sp>
      <p:sp>
        <p:nvSpPr>
          <p:cNvPr id="43014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627784" y="1844824"/>
            <a:ext cx="1143000" cy="579438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>
                <a:latin typeface="Times New Roman" pitchFamily="18" charset="0"/>
              </a:rPr>
              <a:t>JButton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301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779912" y="1844824"/>
            <a:ext cx="1143000" cy="579438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>
                <a:latin typeface="Times New Roman" pitchFamily="18" charset="0"/>
              </a:rPr>
              <a:t>JButton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2627784" y="2420888"/>
            <a:ext cx="38100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JTextArea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Combinaciones</a:t>
            </a:r>
          </a:p>
        </p:txBody>
      </p:sp>
      <p:graphicFrame>
        <p:nvGraphicFramePr>
          <p:cNvPr id="140288" name="Object 0"/>
          <p:cNvGraphicFramePr>
            <a:graphicFrameLocks noChangeAspect="1"/>
          </p:cNvGraphicFramePr>
          <p:nvPr/>
        </p:nvGraphicFramePr>
        <p:xfrm>
          <a:off x="611560" y="1628800"/>
          <a:ext cx="3962400" cy="4830762"/>
        </p:xfrm>
        <a:graphic>
          <a:graphicData uri="http://schemas.openxmlformats.org/presentationml/2006/ole">
            <p:oleObj spid="_x0000_s140288" name="Photo Editor Photo" r:id="rId3" imgW="4057143" imgH="3610479" progId="">
              <p:embed/>
            </p:oleObj>
          </a:graphicData>
        </a:graphic>
      </p:graphicFrame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331640" y="2636912"/>
            <a:ext cx="3429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>
                <a:latin typeface="Times New Roman" pitchFamily="18" charset="0"/>
              </a:rPr>
              <a:t>n</a:t>
            </a:r>
          </a:p>
          <a:p>
            <a:pPr algn="ctr"/>
            <a:endParaRPr lang="en-US" dirty="0">
              <a:latin typeface="Times New Roman" pitchFamily="18" charset="0"/>
            </a:endParaRPr>
          </a:p>
          <a:p>
            <a:pPr algn="ctr"/>
            <a:r>
              <a:rPr lang="en-US" dirty="0" err="1">
                <a:latin typeface="Times New Roman" pitchFamily="18" charset="0"/>
              </a:rPr>
              <a:t>JPanel</a:t>
            </a:r>
            <a:r>
              <a:rPr lang="en-US" dirty="0">
                <a:latin typeface="Times New Roman" pitchFamily="18" charset="0"/>
              </a:rPr>
              <a:t>:  </a:t>
            </a:r>
            <a:r>
              <a:rPr lang="en-US" dirty="0" err="1">
                <a:latin typeface="Times New Roman" pitchFamily="18" charset="0"/>
              </a:rPr>
              <a:t>BorderLayout</a:t>
            </a:r>
            <a:endParaRPr lang="en-US" dirty="0">
              <a:latin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</a:rPr>
              <a:t>c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83568" y="1916832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itchFamily="18" charset="0"/>
              </a:rPr>
              <a:t>JFrame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5410200" y="3094038"/>
            <a:ext cx="2743200" cy="60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Times New Roman" pitchFamily="18" charset="0"/>
              </a:rPr>
              <a:t>JPanel:  FlowLayout</a:t>
            </a:r>
          </a:p>
        </p:txBody>
      </p:sp>
      <p:sp>
        <p:nvSpPr>
          <p:cNvPr id="44039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162800" y="1798638"/>
            <a:ext cx="1143000" cy="579437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JButton</a:t>
            </a:r>
          </a:p>
        </p:txBody>
      </p:sp>
      <p:sp>
        <p:nvSpPr>
          <p:cNvPr id="44040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638800" y="1798638"/>
            <a:ext cx="1143000" cy="579437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JButton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5724128" y="4077072"/>
            <a:ext cx="21336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JTextArea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 flipV="1">
            <a:off x="971600" y="2996952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H="1" flipV="1">
            <a:off x="3429000" y="5075238"/>
            <a:ext cx="2151112" cy="99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 flipV="1">
            <a:off x="3275856" y="3284984"/>
            <a:ext cx="2134344" cy="376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6172200" y="2408238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6858000" y="2332038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Manejo de eventos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467544" y="1772816"/>
            <a:ext cx="828707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sz="2600" dirty="0">
                <a:solidFill>
                  <a:schemeClr val="tx2"/>
                </a:solidFill>
                <a:sym typeface="Wingdings" pitchFamily="2" charset="2"/>
              </a:rPr>
              <a:t></a:t>
            </a:r>
            <a:r>
              <a:rPr lang="es-ES" sz="2600" dirty="0"/>
              <a:t> Una aplicación responde a los eventos </a:t>
            </a:r>
            <a:r>
              <a:rPr lang="es-ES" sz="2600" dirty="0" smtClean="0"/>
              <a:t>ejecutando código adecuado </a:t>
            </a:r>
            <a:r>
              <a:rPr lang="es-ES" sz="2600" dirty="0"/>
              <a:t>para cada tipo particular de eventos.</a:t>
            </a:r>
          </a:p>
          <a:p>
            <a:pPr algn="just">
              <a:spcBef>
                <a:spcPct val="50000"/>
              </a:spcBef>
            </a:pPr>
            <a:r>
              <a:rPr lang="es-ES" sz="2600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sz="2600" dirty="0">
                <a:sym typeface="Wingdings" pitchFamily="2" charset="2"/>
              </a:rPr>
              <a:t>No todos los eventos necesitan ser tenidos en cuenta </a:t>
            </a:r>
            <a:r>
              <a:rPr lang="es-ES" sz="2600" dirty="0" smtClean="0">
                <a:sym typeface="Wingdings" pitchFamily="2" charset="2"/>
              </a:rPr>
              <a:t>por</a:t>
            </a:r>
            <a:r>
              <a:rPr lang="es-ES" sz="2600" dirty="0" smtClean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s-ES" sz="2600" dirty="0">
                <a:sym typeface="Wingdings" pitchFamily="2" charset="2"/>
              </a:rPr>
              <a:t>una aplicación. Por ejemplo: Una aplicación para </a:t>
            </a:r>
            <a:r>
              <a:rPr lang="es-ES" sz="2600" dirty="0" smtClean="0">
                <a:sym typeface="Wingdings" pitchFamily="2" charset="2"/>
              </a:rPr>
              <a:t>dibujar puede </a:t>
            </a:r>
            <a:r>
              <a:rPr lang="es-ES" sz="2600" dirty="0">
                <a:sym typeface="Wingdings" pitchFamily="2" charset="2"/>
              </a:rPr>
              <a:t>estar interesada sólo en movimientos del mouse.</a:t>
            </a:r>
          </a:p>
          <a:p>
            <a:pPr algn="just">
              <a:spcBef>
                <a:spcPct val="50000"/>
              </a:spcBef>
            </a:pPr>
            <a:r>
              <a:rPr lang="es-ES" sz="2600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sz="2600" dirty="0">
                <a:sym typeface="Wingdings" pitchFamily="2" charset="2"/>
              </a:rPr>
              <a:t>Como diseñador de una aplicación manejada por eventos</a:t>
            </a:r>
            <a:r>
              <a:rPr lang="es-ES" sz="2600" dirty="0" smtClean="0">
                <a:sym typeface="Wingdings" pitchFamily="2" charset="2"/>
              </a:rPr>
              <a:t>,  </a:t>
            </a:r>
            <a:r>
              <a:rPr lang="es-ES" sz="2600" dirty="0">
                <a:sym typeface="Wingdings" pitchFamily="2" charset="2"/>
              </a:rPr>
              <a:t>deberá escribir clases/métodos para manejar los </a:t>
            </a:r>
            <a:r>
              <a:rPr lang="es-ES" sz="2600" dirty="0" smtClean="0">
                <a:sym typeface="Wingdings" pitchFamily="2" charset="2"/>
              </a:rPr>
              <a:t>eventos  </a:t>
            </a:r>
            <a:r>
              <a:rPr lang="es-ES" sz="2600" dirty="0">
                <a:sym typeface="Wingdings" pitchFamily="2" charset="2"/>
              </a:rPr>
              <a:t>relevantes.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Java GUI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28662" y="2000240"/>
            <a:ext cx="757242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</a:t>
            </a:r>
            <a:r>
              <a:rPr lang="es-ES" dirty="0"/>
              <a:t> Java provee dos librerías para crear </a:t>
            </a:r>
            <a:r>
              <a:rPr lang="es-ES" dirty="0" err="1"/>
              <a:t>GUIs</a:t>
            </a:r>
            <a:r>
              <a:rPr lang="es-ES" dirty="0"/>
              <a:t>: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  </a:t>
            </a:r>
            <a:r>
              <a:rPr kumimoji="1" lang="en-US" altLang="zh-TW" dirty="0">
                <a:ea typeface="新細明體" pitchFamily="18" charset="-120"/>
              </a:rPr>
              <a:t>Java AWT (Abstract Window Toolkit)</a:t>
            </a:r>
          </a:p>
          <a:p>
            <a:pPr algn="just">
              <a:spcBef>
                <a:spcPct val="50000"/>
              </a:spcBef>
            </a:pPr>
            <a:r>
              <a:rPr lang="es-ES" dirty="0">
                <a:solidFill>
                  <a:schemeClr val="hlink"/>
                </a:solidFill>
                <a:sym typeface="Wingdings" pitchFamily="2" charset="2"/>
              </a:rPr>
              <a:t>     </a:t>
            </a:r>
            <a:r>
              <a:rPr kumimoji="1" lang="en-US" altLang="zh-TW" dirty="0">
                <a:ea typeface="新細明體" pitchFamily="18" charset="-120"/>
              </a:rPr>
              <a:t>Java Foundation Classes (JFC o Swing), </a:t>
            </a:r>
            <a:r>
              <a:rPr kumimoji="1" lang="en-US" altLang="zh-TW" dirty="0" smtClean="0">
                <a:ea typeface="新細明體" pitchFamily="18" charset="-120"/>
              </a:rPr>
              <a:t>a </a:t>
            </a:r>
            <a:r>
              <a:rPr kumimoji="1" lang="en-US" altLang="zh-TW" dirty="0" err="1" smtClean="0">
                <a:ea typeface="新細明體" pitchFamily="18" charset="-120"/>
              </a:rPr>
              <a:t>partir</a:t>
            </a:r>
            <a:r>
              <a:rPr kumimoji="1" lang="en-US" altLang="zh-TW" dirty="0" smtClean="0">
                <a:ea typeface="新細明體" pitchFamily="18" charset="-120"/>
              </a:rPr>
              <a:t> </a:t>
            </a:r>
            <a:r>
              <a:rPr kumimoji="1" lang="en-US" altLang="zh-TW" dirty="0">
                <a:ea typeface="新細明體" pitchFamily="18" charset="-120"/>
              </a:rPr>
              <a:t>de Java2</a:t>
            </a:r>
            <a:endParaRPr kumimoji="1" lang="es-ES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Java Foundation Classes</a:t>
            </a:r>
            <a:endParaRPr lang="es-ES">
              <a:ea typeface="新細明體" pitchFamily="18" charset="-120"/>
            </a:endParaRPr>
          </a:p>
        </p:txBody>
      </p:sp>
      <p:sp>
        <p:nvSpPr>
          <p:cNvPr id="73731" name="Rectangle 2051"/>
          <p:cNvSpPr>
            <a:spLocks noChangeArrowheads="1"/>
          </p:cNvSpPr>
          <p:nvPr/>
        </p:nvSpPr>
        <p:spPr bwMode="auto">
          <a:xfrm>
            <a:off x="533400" y="2209800"/>
            <a:ext cx="389458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JFC es una colección </a:t>
            </a:r>
            <a:r>
              <a:rPr lang="es-ES" dirty="0" smtClean="0">
                <a:sym typeface="Wingdings" pitchFamily="2" charset="2"/>
              </a:rPr>
              <a:t>muy grande </a:t>
            </a:r>
            <a:r>
              <a:rPr lang="es-ES" dirty="0">
                <a:sym typeface="Wingdings" pitchFamily="2" charset="2"/>
              </a:rPr>
              <a:t>de software.</a:t>
            </a:r>
          </a:p>
          <a:p>
            <a:pPr algn="just"/>
            <a:r>
              <a:rPr lang="es-ES" dirty="0">
                <a:solidFill>
                  <a:schemeClr val="tx2"/>
                </a:solidFill>
                <a:sym typeface="Wingdings" pitchFamily="2" charset="2"/>
              </a:rPr>
              <a:t> </a:t>
            </a:r>
            <a:r>
              <a:rPr lang="es-ES" dirty="0">
                <a:sym typeface="Wingdings" pitchFamily="2" charset="2"/>
              </a:rPr>
              <a:t>AWT y Swing son las </a:t>
            </a:r>
            <a:r>
              <a:rPr lang="es-ES" dirty="0" smtClean="0">
                <a:sym typeface="Wingdings" pitchFamily="2" charset="2"/>
              </a:rPr>
              <a:t>dos</a:t>
            </a:r>
            <a:r>
              <a:rPr lang="es-ES" dirty="0" smtClean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s-ES" dirty="0">
                <a:sym typeface="Wingdings" pitchFamily="2" charset="2"/>
              </a:rPr>
              <a:t>grandes familias para </a:t>
            </a:r>
            <a:r>
              <a:rPr lang="es-ES" dirty="0" smtClean="0">
                <a:sym typeface="Wingdings" pitchFamily="2" charset="2"/>
              </a:rPr>
              <a:t>desarrollo </a:t>
            </a:r>
            <a:r>
              <a:rPr lang="es-ES" dirty="0">
                <a:sym typeface="Wingdings" pitchFamily="2" charset="2"/>
              </a:rPr>
              <a:t>de GUI </a:t>
            </a:r>
            <a:r>
              <a:rPr lang="es-ES" dirty="0" smtClean="0">
                <a:sym typeface="Wingdings" pitchFamily="2" charset="2"/>
              </a:rPr>
              <a:t>en  </a:t>
            </a:r>
            <a:r>
              <a:rPr lang="es-ES" dirty="0">
                <a:sym typeface="Wingdings" pitchFamily="2" charset="2"/>
              </a:rPr>
              <a:t>el entorno Java.  </a:t>
            </a:r>
            <a:endParaRPr lang="es-ES" dirty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73740" name="Rectangle 2060"/>
          <p:cNvSpPr>
            <a:spLocks noChangeArrowheads="1"/>
          </p:cNvSpPr>
          <p:nvPr/>
        </p:nvSpPr>
        <p:spPr bwMode="auto">
          <a:xfrm>
            <a:off x="5786446" y="3143248"/>
            <a:ext cx="2251075" cy="24384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3741" name="Text Box 2061"/>
          <p:cNvSpPr txBox="1">
            <a:spLocks noChangeArrowheads="1"/>
          </p:cNvSpPr>
          <p:nvPr/>
        </p:nvSpPr>
        <p:spPr bwMode="auto">
          <a:xfrm>
            <a:off x="5926146" y="3295648"/>
            <a:ext cx="914400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AWT</a:t>
            </a:r>
          </a:p>
        </p:txBody>
      </p:sp>
      <p:sp>
        <p:nvSpPr>
          <p:cNvPr id="73742" name="Text Box 2062"/>
          <p:cNvSpPr txBox="1">
            <a:spLocks noChangeArrowheads="1"/>
          </p:cNvSpPr>
          <p:nvPr/>
        </p:nvSpPr>
        <p:spPr bwMode="auto">
          <a:xfrm>
            <a:off x="6911984" y="3219448"/>
            <a:ext cx="984250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Swing</a:t>
            </a:r>
          </a:p>
        </p:txBody>
      </p:sp>
      <p:sp>
        <p:nvSpPr>
          <p:cNvPr id="73743" name="Text Box 2063"/>
          <p:cNvSpPr txBox="1">
            <a:spLocks noChangeArrowheads="1"/>
          </p:cNvSpPr>
          <p:nvPr/>
        </p:nvSpPr>
        <p:spPr bwMode="auto">
          <a:xfrm>
            <a:off x="5926146" y="4972048"/>
            <a:ext cx="1920875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Accessibility</a:t>
            </a:r>
          </a:p>
        </p:txBody>
      </p:sp>
      <p:sp>
        <p:nvSpPr>
          <p:cNvPr id="73744" name="Text Box 2064"/>
          <p:cNvSpPr txBox="1">
            <a:spLocks noChangeArrowheads="1"/>
          </p:cNvSpPr>
          <p:nvPr/>
        </p:nvSpPr>
        <p:spPr bwMode="auto">
          <a:xfrm>
            <a:off x="5856296" y="4438648"/>
            <a:ext cx="1381125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2D API</a:t>
            </a:r>
          </a:p>
        </p:txBody>
      </p:sp>
      <p:sp>
        <p:nvSpPr>
          <p:cNvPr id="73745" name="Text Box 2065"/>
          <p:cNvSpPr txBox="1">
            <a:spLocks noChangeArrowheads="1"/>
          </p:cNvSpPr>
          <p:nvPr/>
        </p:nvSpPr>
        <p:spPr bwMode="auto">
          <a:xfrm>
            <a:off x="6067434" y="3829048"/>
            <a:ext cx="182880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Drag &amp; Drop</a:t>
            </a:r>
          </a:p>
        </p:txBody>
      </p:sp>
      <p:sp>
        <p:nvSpPr>
          <p:cNvPr id="73746" name="Text Box 2066"/>
          <p:cNvSpPr txBox="1">
            <a:spLocks noChangeArrowheads="1"/>
          </p:cNvSpPr>
          <p:nvPr/>
        </p:nvSpPr>
        <p:spPr bwMode="auto">
          <a:xfrm>
            <a:off x="4238634" y="4667248"/>
            <a:ext cx="13636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pitchFamily="18" charset="-120"/>
              </a:rPr>
              <a:t>JFC APIs</a:t>
            </a:r>
          </a:p>
        </p:txBody>
      </p:sp>
      <p:sp>
        <p:nvSpPr>
          <p:cNvPr id="73747" name="Line 2067"/>
          <p:cNvSpPr>
            <a:spLocks noChangeShapeType="1"/>
          </p:cNvSpPr>
          <p:nvPr/>
        </p:nvSpPr>
        <p:spPr bwMode="auto">
          <a:xfrm flipV="1">
            <a:off x="5153034" y="4362448"/>
            <a:ext cx="561975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Java Foundation Classes</a:t>
            </a:r>
            <a:endParaRPr lang="es-ES">
              <a:ea typeface="新細明體" pitchFamily="18" charset="-120"/>
            </a:endParaRPr>
          </a:p>
        </p:txBody>
      </p:sp>
      <p:sp>
        <p:nvSpPr>
          <p:cNvPr id="114745" name="Rectangle 57"/>
          <p:cNvSpPr>
            <a:spLocks noChangeArrowheads="1"/>
          </p:cNvSpPr>
          <p:nvPr/>
        </p:nvSpPr>
        <p:spPr bwMode="auto">
          <a:xfrm>
            <a:off x="2466975" y="2352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114744" name="Picture 56" descr="http://wwwp.cs.unc.edu/Courses/wwwp-s99/members/boles/swing/pics/swing_stack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214282" y="1285860"/>
            <a:ext cx="83058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2372</TotalTime>
  <Words>1883</Words>
  <Application>Microsoft Office PowerPoint</Application>
  <PresentationFormat>Presentación en pantalla (4:3)</PresentationFormat>
  <Paragraphs>430</Paragraphs>
  <Slides>53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53</vt:i4>
      </vt:variant>
    </vt:vector>
  </HeadingPairs>
  <TitlesOfParts>
    <vt:vector size="57" baseType="lpstr">
      <vt:lpstr>Civil</vt:lpstr>
      <vt:lpstr>Diapositiva</vt:lpstr>
      <vt:lpstr>Imagen de mapa de bits</vt:lpstr>
      <vt:lpstr>Photo Editor Photo</vt:lpstr>
      <vt:lpstr>Diapositiva 1</vt:lpstr>
      <vt:lpstr>Programación conducida por eventos</vt:lpstr>
      <vt:lpstr>Programación conducida por eventos</vt:lpstr>
      <vt:lpstr>Generación de eventos</vt:lpstr>
      <vt:lpstr>Generación de eventos</vt:lpstr>
      <vt:lpstr>Manejo de eventos</vt:lpstr>
      <vt:lpstr>Java GUI</vt:lpstr>
      <vt:lpstr>Java Foundation Classes</vt:lpstr>
      <vt:lpstr>Java Foundation Classes</vt:lpstr>
      <vt:lpstr>Swing</vt:lpstr>
      <vt:lpstr>AWT y Swing</vt:lpstr>
      <vt:lpstr>Paquetes JFC/Swing</vt:lpstr>
      <vt:lpstr>Paquetes JFC/Swing</vt:lpstr>
      <vt:lpstr>Aplicaciones basadas en GUI</vt:lpstr>
      <vt:lpstr>Jerarquía de Herencia</vt:lpstr>
      <vt:lpstr>Contenedores en Swing</vt:lpstr>
      <vt:lpstr>Diapositiva 17</vt:lpstr>
      <vt:lpstr>Componentes de Swing</vt:lpstr>
      <vt:lpstr>Contenedores</vt:lpstr>
      <vt:lpstr>Jerarquía de contenedores</vt:lpstr>
      <vt:lpstr>Ejemplo</vt:lpstr>
      <vt:lpstr>Jerarquía de contenedores</vt:lpstr>
      <vt:lpstr>Estructura de un JFrame</vt:lpstr>
      <vt:lpstr>Content Panes</vt:lpstr>
      <vt:lpstr>Contenedores de alto nivel</vt:lpstr>
      <vt:lpstr>Contenedores generales</vt:lpstr>
      <vt:lpstr>JFrame</vt:lpstr>
      <vt:lpstr>Algunos métodos de JFrame</vt:lpstr>
      <vt:lpstr>Nueva funcionalidad de JFrame</vt:lpstr>
      <vt:lpstr>Hello World en Swing</vt:lpstr>
      <vt:lpstr>Componentes atómicos</vt:lpstr>
      <vt:lpstr>Componentes atómicos básicos</vt:lpstr>
      <vt:lpstr>Componentes atómicos no editables</vt:lpstr>
      <vt:lpstr>Otros componentes atómicos</vt:lpstr>
      <vt:lpstr>API de los componentes GUI</vt:lpstr>
      <vt:lpstr>Componentes GUI </vt:lpstr>
      <vt:lpstr>Características especiales</vt:lpstr>
      <vt:lpstr>Características especiales</vt:lpstr>
      <vt:lpstr>Diapositiva 39</vt:lpstr>
      <vt:lpstr>Diapositiva 40</vt:lpstr>
      <vt:lpstr>Características especiales</vt:lpstr>
      <vt:lpstr>Bordes</vt:lpstr>
      <vt:lpstr>Anatomía de una aplicación GUI</vt:lpstr>
      <vt:lpstr>Uso de un componente GUI</vt:lpstr>
      <vt:lpstr>Construcción bottom up</vt:lpstr>
      <vt:lpstr>Window Layout</vt:lpstr>
      <vt:lpstr>Window Layout </vt:lpstr>
      <vt:lpstr>Layout Managers </vt:lpstr>
      <vt:lpstr>Layout Managers (LM)</vt:lpstr>
      <vt:lpstr>Diapositiva 50</vt:lpstr>
      <vt:lpstr>Null Layout</vt:lpstr>
      <vt:lpstr>Combinaciones</vt:lpstr>
      <vt:lpstr>Combinaciones</vt:lpstr>
    </vt:vector>
  </TitlesOfParts>
  <Company>U.N.R.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docente</dc:creator>
  <cp:lastModifiedBy>Patricia Zavaleta</cp:lastModifiedBy>
  <cp:revision>258</cp:revision>
  <dcterms:created xsi:type="dcterms:W3CDTF">2003-03-14T15:15:39Z</dcterms:created>
  <dcterms:modified xsi:type="dcterms:W3CDTF">2013-03-21T16:23:26Z</dcterms:modified>
</cp:coreProperties>
</file>