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0" r:id="rId9"/>
    <p:sldId id="264" r:id="rId10"/>
    <p:sldId id="266" r:id="rId11"/>
    <p:sldId id="267" r:id="rId12"/>
    <p:sldId id="265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84"/>
    <p:restoredTop sz="94592"/>
  </p:normalViewPr>
  <p:slideViewPr>
    <p:cSldViewPr snapToGrid="0" snapToObjects="1">
      <p:cViewPr varScale="1">
        <p:scale>
          <a:sx n="72" d="100"/>
          <a:sy n="72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2B0B-4B1C-9242-9D10-1F887EAC7C2C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CF9-3F75-924F-A0D9-994ACFE70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2B0B-4B1C-9242-9D10-1F887EAC7C2C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CF9-3F75-924F-A0D9-994ACFE70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2B0B-4B1C-9242-9D10-1F887EAC7C2C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CF9-3F75-924F-A0D9-994ACFE70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2B0B-4B1C-9242-9D10-1F887EAC7C2C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CF9-3F75-924F-A0D9-994ACFE70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2B0B-4B1C-9242-9D10-1F887EAC7C2C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CF9-3F75-924F-A0D9-994ACFE70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2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2B0B-4B1C-9242-9D10-1F887EAC7C2C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CF9-3F75-924F-A0D9-994ACFE70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3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2B0B-4B1C-9242-9D10-1F887EAC7C2C}" type="datetimeFigureOut">
              <a:rPr lang="en-US" smtClean="0"/>
              <a:t>3/14/17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CF9-3F75-924F-A0D9-994ACFE70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2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2B0B-4B1C-9242-9D10-1F887EAC7C2C}" type="datetimeFigureOut">
              <a:rPr lang="en-US" smtClean="0"/>
              <a:t>3/14/17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CF9-3F75-924F-A0D9-994ACFE70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9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2B0B-4B1C-9242-9D10-1F887EAC7C2C}" type="datetimeFigureOut">
              <a:rPr lang="en-US" smtClean="0"/>
              <a:t>3/14/17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CF9-3F75-924F-A0D9-994ACFE70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2B0B-4B1C-9242-9D10-1F887EAC7C2C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CF9-3F75-924F-A0D9-994ACFE70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6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2B0B-4B1C-9242-9D10-1F887EAC7C2C}" type="datetimeFigureOut">
              <a:rPr lang="en-US" smtClean="0"/>
              <a:t>3/14/17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8CF9-3F75-924F-A0D9-994ACFE70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A2B0B-4B1C-9242-9D10-1F887EAC7C2C}" type="datetimeFigureOut">
              <a:rPr lang="en-US" smtClean="0"/>
              <a:t>3/14/17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88CF9-3F75-924F-A0D9-994ACFE70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ratch.mit.edu/projects/149776015/" TargetMode="Externa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Patterns of Project Sharing in Scratch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COM 521 Project - Emilia Gan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819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Exploring the Data: Looking at a Longer Trend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2" y="1939384"/>
            <a:ext cx="6472158" cy="4351338"/>
          </a:xfrm>
        </p:spPr>
      </p:pic>
      <p:sp>
        <p:nvSpPr>
          <p:cNvPr id="5" name="TextBox 4"/>
          <p:cNvSpPr txBox="1"/>
          <p:nvPr/>
        </p:nvSpPr>
        <p:spPr>
          <a:xfrm>
            <a:off x="7100048" y="3330223"/>
            <a:ext cx="37113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</a:rPr>
              <a:t>rossover occurs </a:t>
            </a:r>
          </a:p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at </a:t>
            </a:r>
          </a:p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20 projects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2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Exploring the Data: And even further on</a:t>
            </a:r>
            <a:r>
              <a:rPr lang="mr-IN" b="1" dirty="0" smtClean="0">
                <a:solidFill>
                  <a:srgbClr val="0070C0"/>
                </a:solidFill>
              </a:rPr>
              <a:t>…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4" y="2077873"/>
            <a:ext cx="6672051" cy="4351338"/>
          </a:xfrm>
        </p:spPr>
      </p:pic>
      <p:sp>
        <p:nvSpPr>
          <p:cNvPr id="5" name="TextBox 4"/>
          <p:cNvSpPr txBox="1"/>
          <p:nvPr/>
        </p:nvSpPr>
        <p:spPr>
          <a:xfrm>
            <a:off x="7440707" y="2828200"/>
            <a:ext cx="37113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Greater sharing by </a:t>
            </a:r>
            <a:r>
              <a:rPr lang="en-US" sz="3200" b="1" smtClean="0">
                <a:solidFill>
                  <a:srgbClr val="0070C0"/>
                </a:solidFill>
              </a:rPr>
              <a:t>females persists from 20 to &gt;300 projects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45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Hypothesis Testing: Hypothesis 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825625"/>
            <a:ext cx="1154121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Projects created by females are just as likely to be shared </a:t>
            </a:r>
          </a:p>
          <a:p>
            <a:pPr marL="0" indent="0">
              <a:buNone/>
            </a:pPr>
            <a:r>
              <a:rPr lang="en-US" dirty="0" smtClean="0"/>
              <a:t>as projects created by males.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Y = ln(p-hat/(1 - p-hat))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 = -0.96 - 0.18 FEMALE - 0.044log(PREVIOUS) + 0.09 (</a:t>
            </a:r>
            <a:r>
              <a:rPr lang="en-US" dirty="0" err="1" smtClean="0"/>
              <a:t>FEMALE:log</a:t>
            </a:r>
            <a:r>
              <a:rPr lang="en-US" dirty="0" smtClean="0"/>
              <a:t>(PREVIOUS))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boy, no projects: 0.2768 	</a:t>
            </a:r>
            <a:r>
              <a:rPr lang="en-US" smtClean="0"/>
              <a:t>		</a:t>
            </a:r>
            <a:r>
              <a:rPr lang="en-US" smtClean="0"/>
              <a:t>girl</a:t>
            </a:r>
            <a:r>
              <a:rPr lang="en-US" dirty="0" smtClean="0"/>
              <a:t>, no projects: 0.2423204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boy, 3 projects: 0.2689414		girl, 3 projects:  0.2516183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31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Hypothesis Testing: Hypotheses 2 - 4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2) Likelihood of receiving peer recognition (Love-its)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Y = -3.57 - 0.19 FEMALE + 1.17 log(PREVIOUS)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3) Likelihood of sharing</a:t>
            </a:r>
          </a:p>
          <a:p>
            <a:pPr marL="0" indent="0">
              <a:buNone/>
            </a:pPr>
            <a:r>
              <a:rPr lang="en-US" dirty="0" smtClean="0"/>
              <a:t>Y = -0.51 - 0.57 log(PREVIOUS) + 0.7 log(LOVE)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4) Likelihood of sharing</a:t>
            </a:r>
          </a:p>
          <a:p>
            <a:pPr marL="0" indent="0">
              <a:buNone/>
            </a:pPr>
            <a:r>
              <a:rPr lang="en-US" dirty="0" smtClean="0"/>
              <a:t>Y = -0.62 - 0.17 FEMALE - 0.66 log(PREVIOUS) + 0.48 log(LOVE) + 1.2 PREV.LOVE + 0.18 (FEMALE:PREV.LOVE)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54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Conclusions and Future Directions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assumption that females share less frequently than males was true for low numbers of created projects, but dramatically false beyond 20 projects</a:t>
            </a:r>
          </a:p>
          <a:p>
            <a:endParaRPr lang="en-US" sz="800" dirty="0" smtClean="0"/>
          </a:p>
          <a:p>
            <a:r>
              <a:rPr lang="en-US" dirty="0" smtClean="0"/>
              <a:t>Original assumption that females are more sensitive to peer recognition appears to have some validity -- will be looking into this further</a:t>
            </a:r>
          </a:p>
          <a:p>
            <a:endParaRPr lang="en-US" sz="800" dirty="0" smtClean="0"/>
          </a:p>
          <a:p>
            <a:r>
              <a:rPr lang="en-US" dirty="0" smtClean="0"/>
              <a:t>Want to examine patterns of persistence on Scratch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4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What is Scratch?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10835" cy="4351338"/>
          </a:xfrm>
        </p:spPr>
        <p:txBody>
          <a:bodyPr/>
          <a:lstStyle/>
          <a:p>
            <a:r>
              <a:rPr lang="en-US" dirty="0"/>
              <a:t>Lifelong Kindergarten Group at the MIT Media </a:t>
            </a:r>
            <a:r>
              <a:rPr lang="en-US" dirty="0" smtClean="0"/>
              <a:t>Lab</a:t>
            </a:r>
          </a:p>
          <a:p>
            <a:r>
              <a:rPr lang="en-US" dirty="0" smtClean="0"/>
              <a:t>Online social programming platform</a:t>
            </a:r>
          </a:p>
          <a:p>
            <a:r>
              <a:rPr lang="en-US" dirty="0" smtClean="0"/>
              <a:t>Designed </a:t>
            </a:r>
            <a:r>
              <a:rPr lang="en-US" dirty="0"/>
              <a:t>especially for ages 8 to 16</a:t>
            </a:r>
            <a:endParaRPr lang="en-US" dirty="0" smtClean="0"/>
          </a:p>
          <a:p>
            <a:r>
              <a:rPr lang="en-US" dirty="0" smtClean="0"/>
              <a:t>Block language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https://scratch.mit.edu/projects/149776015/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300" y="1825625"/>
            <a:ext cx="5473700" cy="250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Background &amp; Motivation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690688"/>
            <a:ext cx="8890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6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Possible Outcomes After Creating a Project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115671" y="1690688"/>
            <a:ext cx="8122023" cy="4512888"/>
            <a:chOff x="0" y="0"/>
            <a:chExt cx="11201400" cy="6324600"/>
          </a:xfrm>
        </p:grpSpPr>
        <p:sp>
          <p:nvSpPr>
            <p:cNvPr id="5" name="Rounded Rectangle 4"/>
            <p:cNvSpPr/>
            <p:nvPr/>
          </p:nvSpPr>
          <p:spPr>
            <a:xfrm>
              <a:off x="76200" y="0"/>
              <a:ext cx="3429000" cy="762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ea typeface="Times New Roman" charset="0"/>
                  <a:cs typeface="Times New Roman" charset="0"/>
                </a:rPr>
                <a:t>Scratch Projects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86200" y="0"/>
              <a:ext cx="3429000" cy="762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ea typeface="Times New Roman" charset="0"/>
                  <a:cs typeface="Times New Roman" charset="0"/>
                </a:rPr>
                <a:t>Not Completed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6200" y="1143000"/>
              <a:ext cx="3429000" cy="762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ea typeface="Times New Roman" charset="0"/>
                  <a:cs typeface="Times New Roman" charset="0"/>
                </a:rPr>
                <a:t>Completed</a:t>
              </a:r>
              <a:endParaRPr lang="en-US" sz="12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886200" y="1143000"/>
              <a:ext cx="3429000" cy="762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ea typeface="Times New Roman" charset="0"/>
                  <a:cs typeface="Times New Roman" charset="0"/>
                </a:rPr>
                <a:t>Not Shared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0" y="2286000"/>
              <a:ext cx="3429000" cy="762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ea typeface="Times New Roman" charset="0"/>
                  <a:cs typeface="Times New Roman" charset="0"/>
                </a:rPr>
                <a:t>Shared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886199" y="2132699"/>
              <a:ext cx="3429000" cy="99150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1200"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ea typeface="Times New Roman" charset="0"/>
                  <a:cs typeface="Times New Roman" charset="0"/>
                </a:rPr>
                <a:t>Comments/Feedback</a:t>
              </a:r>
              <a:r>
                <a:rPr lang="en-US" sz="1200" kern="1200"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ea typeface="Times New Roman" charset="0"/>
                  <a:cs typeface="Times New Roman" charset="0"/>
                </a:rPr>
                <a:t> </a:t>
              </a:r>
              <a:r>
                <a:rPr lang="en-US" sz="800" kern="1200"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ea typeface="Times New Roman" charset="0"/>
                  <a:cs typeface="Times New Roman" charset="0"/>
                </a:rPr>
                <a:t>Absent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6201" y="3428999"/>
              <a:ext cx="3429000" cy="838201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1200"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ea typeface="Times New Roman" charset="0"/>
                  <a:cs typeface="Times New Roman" charset="0"/>
                </a:rPr>
                <a:t>Comments/Feedback Present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886200" y="3505200"/>
              <a:ext cx="3429000" cy="762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 dirty="0"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ea typeface="Times New Roman" charset="0"/>
                  <a:cs typeface="Times New Roman" charset="0"/>
                </a:rPr>
                <a:t>Tone Negative</a:t>
              </a:r>
              <a:endParaRPr lang="en-US" sz="1200" dirty="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6200" y="4495800"/>
              <a:ext cx="3429000" cy="762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200"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ea typeface="Times New Roman" charset="0"/>
                  <a:cs typeface="Times New Roman" charset="0"/>
                </a:rPr>
                <a:t>Tone Positive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772400" y="3269873"/>
              <a:ext cx="3429000" cy="73690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1200"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ea typeface="Times New Roman" charset="0"/>
                  <a:cs typeface="Times New Roman" charset="0"/>
                </a:rPr>
                <a:t>No Constructive Criticism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620000" y="4571673"/>
              <a:ext cx="3429000" cy="99052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1200"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ea typeface="Times New Roman" charset="0"/>
                  <a:cs typeface="Times New Roman" charset="0"/>
                </a:rPr>
                <a:t>Contain Constructive</a:t>
              </a:r>
              <a:r>
                <a:rPr lang="en-US" sz="1200" kern="1200"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ea typeface="Times New Roman" charset="0"/>
                  <a:cs typeface="Times New Roman" charset="0"/>
                </a:rPr>
                <a:t> </a:t>
              </a:r>
              <a:r>
                <a:rPr lang="en-US" sz="800" kern="1200"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ea typeface="Times New Roman" charset="0"/>
                  <a:cs typeface="Times New Roman" charset="0"/>
                </a:rPr>
                <a:t>Criticism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962399" y="5309597"/>
              <a:ext cx="3428999" cy="76199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1200"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ea typeface="Times New Roman" charset="0"/>
                  <a:cs typeface="Times New Roman" charset="0"/>
                </a:rPr>
                <a:t>No Constructive Criticism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6200" y="5562600"/>
              <a:ext cx="3429000" cy="76200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1200"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ea typeface="Times New Roman" charset="0"/>
                  <a:cs typeface="Times New Roman" charset="0"/>
                </a:rPr>
                <a:t>Contain Constructive</a:t>
              </a:r>
              <a:r>
                <a:rPr lang="en-US" sz="1200" kern="1200"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ea typeface="Times New Roman" charset="0"/>
                  <a:cs typeface="Times New Roman" charset="0"/>
                </a:rPr>
                <a:t> </a:t>
              </a:r>
              <a:r>
                <a:rPr lang="en-US" sz="800" kern="1200">
                  <a:ln w="9525" cap="flat" cmpd="sng" algn="ctr">
                    <a:solidFill>
                      <a:srgbClr val="000000"/>
                    </a:solidFill>
                    <a:prstDash val="solid"/>
                    <a:round/>
                  </a:ln>
                  <a:solidFill>
                    <a:srgbClr val="000000"/>
                  </a:solidFill>
                  <a:effectLst/>
                  <a:ea typeface="Times New Roman" charset="0"/>
                  <a:cs typeface="Times New Roman" charset="0"/>
                </a:rPr>
                <a:t>Criticism</a:t>
              </a:r>
              <a:endParaRPr lang="en-US" sz="1200">
                <a:effectLst/>
                <a:latin typeface="Times New Roman" charset="0"/>
                <a:ea typeface="Times New Roman" charset="0"/>
              </a:endParaRPr>
            </a:p>
          </p:txBody>
        </p:sp>
        <p:cxnSp>
          <p:nvCxnSpPr>
            <p:cNvPr id="18" name="Straight Arrow Connector 17"/>
            <p:cNvCxnSpPr>
              <a:stCxn id="5" idx="3"/>
              <a:endCxn id="6" idx="1"/>
            </p:cNvCxnSpPr>
            <p:nvPr/>
          </p:nvCxnSpPr>
          <p:spPr>
            <a:xfrm>
              <a:off x="3505200" y="381000"/>
              <a:ext cx="381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05200" y="1524000"/>
              <a:ext cx="381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505200" y="2667000"/>
              <a:ext cx="381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505200" y="3886200"/>
              <a:ext cx="381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3" idx="3"/>
              <a:endCxn id="16" idx="1"/>
            </p:cNvCxnSpPr>
            <p:nvPr/>
          </p:nvCxnSpPr>
          <p:spPr>
            <a:xfrm>
              <a:off x="3505200" y="4876800"/>
              <a:ext cx="457200" cy="8137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2" idx="3"/>
              <a:endCxn id="14" idx="1"/>
            </p:cNvCxnSpPr>
            <p:nvPr/>
          </p:nvCxnSpPr>
          <p:spPr>
            <a:xfrm flipV="1">
              <a:off x="7315199" y="3638327"/>
              <a:ext cx="457201" cy="2478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5" idx="2"/>
              <a:endCxn id="7" idx="0"/>
            </p:cNvCxnSpPr>
            <p:nvPr/>
          </p:nvCxnSpPr>
          <p:spPr>
            <a:xfrm>
              <a:off x="1790700" y="762000"/>
              <a:ext cx="0" cy="381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752600" y="1905000"/>
              <a:ext cx="0" cy="381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  <a:endCxn id="11" idx="0"/>
            </p:cNvCxnSpPr>
            <p:nvPr/>
          </p:nvCxnSpPr>
          <p:spPr>
            <a:xfrm>
              <a:off x="1714501" y="3048001"/>
              <a:ext cx="76201" cy="3809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1" idx="2"/>
              <a:endCxn id="13" idx="0"/>
            </p:cNvCxnSpPr>
            <p:nvPr/>
          </p:nvCxnSpPr>
          <p:spPr>
            <a:xfrm>
              <a:off x="1790702" y="4267201"/>
              <a:ext cx="0" cy="2285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3" idx="2"/>
              <a:endCxn id="17" idx="0"/>
            </p:cNvCxnSpPr>
            <p:nvPr/>
          </p:nvCxnSpPr>
          <p:spPr>
            <a:xfrm>
              <a:off x="1790700" y="5257800"/>
              <a:ext cx="0" cy="304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2" idx="2"/>
              <a:endCxn id="15" idx="1"/>
            </p:cNvCxnSpPr>
            <p:nvPr/>
          </p:nvCxnSpPr>
          <p:spPr>
            <a:xfrm>
              <a:off x="5600700" y="4267199"/>
              <a:ext cx="2019300" cy="79974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37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Factors Potentially Affecting Sharing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80785"/>
            <a:ext cx="10058400" cy="501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7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Research Questions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there differences in the pattern of Scratch project creation and sharing between male and female users of the Scratch online programming platform?</a:t>
            </a:r>
          </a:p>
          <a:p>
            <a:endParaRPr lang="en-US" sz="800" dirty="0" smtClean="0"/>
          </a:p>
          <a:p>
            <a:r>
              <a:rPr lang="en-US" dirty="0" smtClean="0"/>
              <a:t>Is there a difference in the frequency of receiving peer feedback between projects created by female users and projects created by male users?</a:t>
            </a:r>
          </a:p>
          <a:p>
            <a:endParaRPr lang="en-US" sz="800" dirty="0" smtClean="0"/>
          </a:p>
          <a:p>
            <a:r>
              <a:rPr lang="en-US" dirty="0" smtClean="0"/>
              <a:t>Does receiving peer feedback (e.g. love-its and comments) affect the future sharing behavior of the project creator?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Null Hypotheses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Projects created by females are just as likely to be shared as projects created by males.</a:t>
            </a:r>
          </a:p>
          <a:p>
            <a:pPr marL="514350" indent="-514350">
              <a:buFont typeface="+mj-lt"/>
              <a:buAutoNum type="arabicPeriod"/>
            </a:pPr>
            <a:endParaRPr lang="en-US" sz="9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Projects created by females are just as likely to receive peer recognition as projects created by males.</a:t>
            </a:r>
          </a:p>
          <a:p>
            <a:pPr marL="514350" indent="-514350">
              <a:buFont typeface="+mj-lt"/>
              <a:buAutoNum type="arabicPeriod"/>
            </a:pPr>
            <a:endParaRPr lang="en-US" sz="9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Scratchers whose shared projects receive no peer recognition are just as likely to share future projects as are Scratchers whose earlier shared projects did receive peer recognition.</a:t>
            </a:r>
          </a:p>
          <a:p>
            <a:pPr marL="514350" indent="-514350">
              <a:buFont typeface="+mj-lt"/>
              <a:buAutoNum type="arabicPeriod"/>
            </a:pPr>
            <a:endParaRPr lang="en-US" sz="9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Female Scratchers whose shared projects receive no peer recognition are just as likely to share future projects as are male Scratchers whose shared projects receive no peer recognition.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Data Set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selection of ~ 871 K users</a:t>
            </a:r>
          </a:p>
          <a:p>
            <a:r>
              <a:rPr lang="en-US" dirty="0" smtClean="0"/>
              <a:t>4.86 MILLION projects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135" y="1332006"/>
            <a:ext cx="4775200" cy="199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35" y="3178563"/>
            <a:ext cx="5851634" cy="367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9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Exploring the Data: First 5 Projects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26572" cy="4351338"/>
          </a:xfrm>
        </p:spPr>
        <p:txBody>
          <a:bodyPr/>
          <a:lstStyle/>
          <a:p>
            <a:r>
              <a:rPr lang="en-US" dirty="0" smtClean="0"/>
              <a:t>Project Sharing by Gender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72" y="2562261"/>
            <a:ext cx="5291521" cy="3914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1825625"/>
            <a:ext cx="6311900" cy="254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59387" y="4823012"/>
            <a:ext cx="4787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A</a:t>
            </a:r>
            <a:r>
              <a:rPr lang="en-US" sz="3200" b="1" dirty="0" smtClean="0">
                <a:solidFill>
                  <a:srgbClr val="0070C0"/>
                </a:solidFill>
              </a:rPr>
              <a:t>t some point, females begin to share with greater likelihood than males 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9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501</Words>
  <Application>Microsoft Macintosh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Mangal</vt:lpstr>
      <vt:lpstr>Times New Roman</vt:lpstr>
      <vt:lpstr>Arial</vt:lpstr>
      <vt:lpstr>Office Theme</vt:lpstr>
      <vt:lpstr>Patterns of Project Sharing in Scratch</vt:lpstr>
      <vt:lpstr>What is Scratch?</vt:lpstr>
      <vt:lpstr>Background &amp; Motivation</vt:lpstr>
      <vt:lpstr>Possible Outcomes After Creating a Project</vt:lpstr>
      <vt:lpstr>Factors Potentially Affecting Sharing</vt:lpstr>
      <vt:lpstr>Research Questions</vt:lpstr>
      <vt:lpstr>Null Hypotheses</vt:lpstr>
      <vt:lpstr>Data Set</vt:lpstr>
      <vt:lpstr>Exploring the Data: First 5 Projects</vt:lpstr>
      <vt:lpstr>Exploring the Data: Looking at a Longer Trend</vt:lpstr>
      <vt:lpstr>Exploring the Data: And even further on…</vt:lpstr>
      <vt:lpstr>Hypothesis Testing: Hypothesis 1</vt:lpstr>
      <vt:lpstr>Hypothesis Testing: Hypotheses 2 - 4</vt:lpstr>
      <vt:lpstr>Conclusions and Future Directions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Project Sharing in Scratch</dc:title>
  <dc:creator>Emilia Gan</dc:creator>
  <cp:lastModifiedBy>Emilia Gan</cp:lastModifiedBy>
  <cp:revision>16</cp:revision>
  <dcterms:created xsi:type="dcterms:W3CDTF">2017-03-14T18:28:18Z</dcterms:created>
  <dcterms:modified xsi:type="dcterms:W3CDTF">2017-03-14T20:26:17Z</dcterms:modified>
</cp:coreProperties>
</file>