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67" r:id="rId15"/>
    <p:sldId id="268" r:id="rId16"/>
    <p:sldId id="273" r:id="rId17"/>
    <p:sldId id="271" r:id="rId18"/>
    <p:sldId id="272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cat>
            <c:strRef>
              <c:f>Sheet1!$A$1:$A$7</c:f>
              <c:strCache>
                <c:ptCount val="7"/>
                <c:pt idx="0">
                  <c:v>apples</c:v>
                </c:pt>
                <c:pt idx="1">
                  <c:v>grapes</c:v>
                </c:pt>
                <c:pt idx="2">
                  <c:v>oranges</c:v>
                </c:pt>
                <c:pt idx="3">
                  <c:v>melon</c:v>
                </c:pt>
                <c:pt idx="4">
                  <c:v>cherries</c:v>
                </c:pt>
                <c:pt idx="5">
                  <c:v>kiwi</c:v>
                </c:pt>
                <c:pt idx="6">
                  <c:v>bananas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7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3"/>
        <c:axId val="222984264"/>
        <c:axId val="222984656"/>
      </c:barChart>
      <c:catAx>
        <c:axId val="222984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Categories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222984656"/>
        <c:crosses val="autoZero"/>
        <c:auto val="1"/>
        <c:lblAlgn val="ctr"/>
        <c:lblOffset val="100"/>
        <c:noMultiLvlLbl val="0"/>
      </c:catAx>
      <c:valAx>
        <c:axId val="222984656"/>
        <c:scaling>
          <c:orientation val="minMax"/>
        </c:scaling>
        <c:delete val="0"/>
        <c:axPos val="l"/>
        <c:majorGridlines>
          <c:spPr>
            <a:ln>
              <a:solidFill>
                <a:schemeClr val="accent1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29842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40A4-9A1A-4852-B8C7-2976F6C9399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215-86BB-4F56-B3D8-57A8397E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40A4-9A1A-4852-B8C7-2976F6C9399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215-86BB-4F56-B3D8-57A8397E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40A4-9A1A-4852-B8C7-2976F6C9399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215-86BB-4F56-B3D8-57A8397E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40A4-9A1A-4852-B8C7-2976F6C9399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215-86BB-4F56-B3D8-57A8397E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40A4-9A1A-4852-B8C7-2976F6C9399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215-86BB-4F56-B3D8-57A8397E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9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40A4-9A1A-4852-B8C7-2976F6C9399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215-86BB-4F56-B3D8-57A8397E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2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40A4-9A1A-4852-B8C7-2976F6C9399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215-86BB-4F56-B3D8-57A8397E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40A4-9A1A-4852-B8C7-2976F6C9399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215-86BB-4F56-B3D8-57A8397E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0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40A4-9A1A-4852-B8C7-2976F6C9399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215-86BB-4F56-B3D8-57A8397E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40A4-9A1A-4852-B8C7-2976F6C9399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215-86BB-4F56-B3D8-57A8397E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1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40A4-9A1A-4852-B8C7-2976F6C9399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2215-86BB-4F56-B3D8-57A8397E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D40A4-9A1A-4852-B8C7-2976F6C9399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2215-86BB-4F56-B3D8-57A8397E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6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 1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-8095"/>
            <a:ext cx="3550920" cy="922496"/>
          </a:xfrm>
        </p:spPr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2846240"/>
              </p:ext>
            </p:extLst>
          </p:nvPr>
        </p:nvGraphicFramePr>
        <p:xfrm>
          <a:off x="201168" y="752856"/>
          <a:ext cx="44196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342632" y="-209629"/>
            <a:ext cx="3550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Dot Plot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7784" y="3150997"/>
            <a:ext cx="3550920" cy="84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Pie Chart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4121277"/>
            <a:ext cx="3960412" cy="2517267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42" y="841137"/>
            <a:ext cx="4162806" cy="215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632764" y="3890581"/>
            <a:ext cx="2352675" cy="314325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342632" y="3150997"/>
            <a:ext cx="3550920" cy="84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Stem and Leaf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86400" y="0"/>
            <a:ext cx="457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09209" y="2715518"/>
            <a:ext cx="461665" cy="39230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Represent Qualitative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3633" y="192188"/>
            <a:ext cx="461665" cy="30874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Represent Quantitative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1825625"/>
            <a:ext cx="65257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Columns called “bins”</a:t>
            </a:r>
          </a:p>
          <a:p>
            <a:r>
              <a:rPr lang="en-US" dirty="0" smtClean="0"/>
              <a:t>Good for large data sets</a:t>
            </a:r>
          </a:p>
          <a:p>
            <a:r>
              <a:rPr lang="en-US" dirty="0" smtClean="0"/>
              <a:t>As number of units being represented increases:</a:t>
            </a:r>
          </a:p>
          <a:p>
            <a:pPr lvl="1"/>
            <a:r>
              <a:rPr lang="en-US" dirty="0" smtClean="0"/>
              <a:t>Bin range: </a:t>
            </a:r>
            <a:r>
              <a:rPr lang="en-US" dirty="0" smtClean="0"/>
              <a:t>if range increase, may need to increase bin range as well</a:t>
            </a:r>
          </a:p>
          <a:p>
            <a:pPr lvl="1"/>
            <a:r>
              <a:rPr lang="en-US" dirty="0" smtClean="0"/>
              <a:t>Bin width: As number of points increases, may need to “shrink” physical bin width</a:t>
            </a:r>
          </a:p>
          <a:p>
            <a:r>
              <a:rPr lang="en-US" dirty="0" smtClean="0"/>
              <a:t>May </a:t>
            </a:r>
            <a:r>
              <a:rPr lang="en-US" dirty="0" smtClean="0"/>
              <a:t>end up with outer “edge” resembling a smoothly curved line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8" y="2953512"/>
            <a:ext cx="3886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2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for Various Sample Sizes – trying different bin “widths” (i.e. </a:t>
            </a:r>
            <a:r>
              <a:rPr lang="en-US" dirty="0"/>
              <a:t>changing </a:t>
            </a:r>
            <a:r>
              <a:rPr lang="en-US" dirty="0" smtClean="0"/>
              <a:t># of bins)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7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All data sets were generated to be normally distributed with mean = 0 and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=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8138"/>
            <a:ext cx="54102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25" y="2865120"/>
            <a:ext cx="5343525" cy="32004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66050" y="6236208"/>
            <a:ext cx="10515600" cy="356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Same data set: Histogram 1 has 4 bins, histogram 2 has 10 bins (and looks very silly)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06368" y="5474208"/>
            <a:ext cx="414528" cy="316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9887" y="5855208"/>
            <a:ext cx="414528" cy="316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Likewise, NOT a good idea to have too FEW bins with a larger 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4" y="2519743"/>
            <a:ext cx="5257800" cy="2867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34" y="2595943"/>
            <a:ext cx="5295900" cy="27908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166050" y="6236208"/>
            <a:ext cx="10515600" cy="356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Same data set: Histogram 1 has 4 bins, histogram 2 has 15 bins (and looks much better)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 average value</a:t>
            </a:r>
          </a:p>
          <a:p>
            <a:r>
              <a:rPr lang="en-US" dirty="0" smtClean="0"/>
              <a:t>Median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middle value</a:t>
            </a:r>
          </a:p>
          <a:p>
            <a:r>
              <a:rPr lang="en-US" dirty="0" smtClean="0"/>
              <a:t>Mode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most frequent value (may be MORE THAN ONE)</a:t>
            </a:r>
          </a:p>
          <a:p>
            <a:r>
              <a:rPr lang="en-US" dirty="0" smtClean="0"/>
              <a:t>Skew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mean is closer to the tail, tail NAMES the skew</a:t>
            </a:r>
          </a:p>
          <a:p>
            <a:r>
              <a:rPr lang="en-US" dirty="0" smtClean="0"/>
              <a:t>Range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largest - smallest</a:t>
            </a:r>
          </a:p>
          <a:p>
            <a:r>
              <a:rPr lang="en-US" dirty="0" smtClean="0"/>
              <a:t>Variance </a:t>
            </a:r>
            <a:r>
              <a:rPr lang="en-US" dirty="0" smtClean="0">
                <a:sym typeface="Wingdings" panose="05000000000000000000" pitchFamily="2" charset="2"/>
              </a:rPr>
              <a:t> uses sum of squares</a:t>
            </a:r>
            <a:endParaRPr lang="en-US" dirty="0" smtClean="0"/>
          </a:p>
          <a:p>
            <a:r>
              <a:rPr lang="en-US" dirty="0" smtClean="0"/>
              <a:t>Standard Deviation </a:t>
            </a:r>
            <a:r>
              <a:rPr lang="en-US" dirty="0" smtClean="0">
                <a:sym typeface="Wingdings" panose="05000000000000000000" pitchFamily="2" charset="2"/>
              </a:rPr>
              <a:t> square root of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Five-Number Summary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26720" y="4498848"/>
            <a:ext cx="5352288" cy="22433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Any data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Possible for very FEW values to fall within 1 std. dev. of mean (e.g. bimodal dataset)</a:t>
            </a:r>
            <a:endParaRPr lang="en-US" dirty="0" smtClean="0"/>
          </a:p>
          <a:p>
            <a:r>
              <a:rPr lang="en-US" altLang="en-US" dirty="0" smtClean="0"/>
              <a:t>But in general, for k &gt; 1,  at least 1 </a:t>
            </a:r>
            <a:r>
              <a:rPr lang="en-US" altLang="en-US" dirty="0" smtClean="0"/>
              <a:t>– </a:t>
            </a:r>
            <a:r>
              <a:rPr lang="en-US" altLang="en-US" dirty="0" smtClean="0"/>
              <a:t>1/</a:t>
            </a:r>
            <a:r>
              <a:rPr lang="en-US" altLang="en-US" i="1" dirty="0" smtClean="0"/>
              <a:t>k</a:t>
            </a:r>
            <a:r>
              <a:rPr lang="en-US" altLang="en-US" baseline="30000" dirty="0" smtClean="0"/>
              <a:t>2 </a:t>
            </a:r>
            <a:r>
              <a:rPr lang="en-US" altLang="en-US" dirty="0" smtClean="0"/>
              <a:t>of your data will fall within k std. dev. of mean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60592" y="4498848"/>
            <a:ext cx="5352288" cy="22433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Normally distributed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68.26 within 1 std. dev. of mean</a:t>
            </a:r>
          </a:p>
          <a:p>
            <a:r>
              <a:rPr lang="en-US" dirty="0" smtClean="0"/>
              <a:t>95.44 within 2 std. dev. of mean</a:t>
            </a:r>
          </a:p>
          <a:p>
            <a:r>
              <a:rPr lang="en-US" dirty="0" smtClean="0"/>
              <a:t>99.73 within 3 std</a:t>
            </a:r>
            <a:r>
              <a:rPr lang="en-US" dirty="0" smtClean="0"/>
              <a:t>. dev. </a:t>
            </a:r>
            <a:r>
              <a:rPr lang="en-US" dirty="0"/>
              <a:t>o</a:t>
            </a:r>
            <a:r>
              <a:rPr lang="en-US" dirty="0" smtClean="0"/>
              <a:t>f mean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338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Chebyshev’s</a:t>
            </a:r>
            <a:r>
              <a:rPr lang="en-US" b="1" dirty="0" smtClean="0"/>
              <a:t> Rule    vs.    Empirical Rule</a:t>
            </a:r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</a:t>
            </a:r>
            <a:r>
              <a:rPr lang="en-US" sz="4000" dirty="0" smtClean="0"/>
              <a:t>in, max, median, lower quartile, upper quartile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4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Chebyshev’s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" y="1267968"/>
            <a:ext cx="11622024" cy="528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Applies to ANY data set:</a:t>
            </a:r>
          </a:p>
          <a:p>
            <a:pPr>
              <a:defRPr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28600" y="4572000"/>
            <a:ext cx="8610600" cy="2170113"/>
            <a:chOff x="228600" y="4572000"/>
            <a:chExt cx="8610600" cy="2169825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4572000"/>
              <a:ext cx="8610600" cy="21698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Chebyshev’s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 Rule </a:t>
              </a:r>
              <a:r>
                <a:rPr lang="en-US" dirty="0">
                  <a:latin typeface="+mn-lt"/>
                  <a:cs typeface="+mn-cs"/>
                </a:rPr>
                <a:t>applies to both sample data sets and population data sets.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Within 1 standard deviation of the mean:  	            sample,		population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Within 2 standard deviations of the mean:  	            sample,		population 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Within 3 standard deviations of the mean:  	            sample,		population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 </a:t>
              </a:r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5181600"/>
              <a:ext cx="13049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5661706"/>
              <a:ext cx="1219200" cy="284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1" y="6095941"/>
              <a:ext cx="1219200" cy="295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5181600"/>
              <a:ext cx="1295400" cy="40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5696172"/>
              <a:ext cx="1371600" cy="29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6073701"/>
              <a:ext cx="1371600" cy="298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115344"/>
            <a:ext cx="32289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5943600" y="1520824"/>
            <a:ext cx="5410200" cy="2862263"/>
            <a:chOff x="3429000" y="1676400"/>
            <a:chExt cx="5410200" cy="2862322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743200"/>
              <a:ext cx="300038" cy="35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8"/>
            <p:cNvSpPr txBox="1">
              <a:spLocks noChangeArrowheads="1"/>
            </p:cNvSpPr>
            <p:nvPr/>
          </p:nvSpPr>
          <p:spPr bwMode="auto">
            <a:xfrm>
              <a:off x="3429000" y="1676400"/>
              <a:ext cx="5410200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AutoNum type="arabicPeriod"/>
              </a:pPr>
              <a:r>
                <a:rPr lang="en-US" altLang="en-US" dirty="0"/>
                <a:t>It is possible for </a:t>
              </a:r>
              <a:r>
                <a:rPr lang="en-US" altLang="en-US" b="1" dirty="0"/>
                <a:t>VERY FEW </a:t>
              </a:r>
              <a:r>
                <a:rPr lang="en-US" altLang="en-US" dirty="0"/>
                <a:t>of the measurements to fall within </a:t>
              </a:r>
              <a:r>
                <a:rPr lang="en-US" altLang="en-US" dirty="0">
                  <a:solidFill>
                    <a:srgbClr val="FF0000"/>
                  </a:solidFill>
                </a:rPr>
                <a:t>ONE</a:t>
              </a:r>
              <a:r>
                <a:rPr lang="en-US" altLang="en-US" dirty="0"/>
                <a:t> standard deviation of the mean.</a:t>
              </a:r>
            </a:p>
            <a:p>
              <a:pPr eaLnBrk="1" hangingPunct="1">
                <a:buFontTx/>
                <a:buAutoNum type="arabicPeriod"/>
              </a:pPr>
              <a:r>
                <a:rPr lang="en-US" altLang="en-US" dirty="0"/>
                <a:t>At least      of the measurements will fall within </a:t>
              </a:r>
              <a:r>
                <a:rPr lang="en-US" altLang="en-US" dirty="0">
                  <a:solidFill>
                    <a:srgbClr val="FF0000"/>
                  </a:solidFill>
                </a:rPr>
                <a:t>TWO</a:t>
              </a:r>
              <a:r>
                <a:rPr lang="en-US" altLang="en-US" dirty="0"/>
                <a:t> standard deviations of the mean.</a:t>
              </a:r>
            </a:p>
            <a:p>
              <a:pPr eaLnBrk="1" hangingPunct="1">
                <a:buFontTx/>
                <a:buAutoNum type="arabicPeriod"/>
              </a:pPr>
              <a:r>
                <a:rPr lang="en-US" altLang="en-US" dirty="0"/>
                <a:t>At least      of the measurements will fall within </a:t>
              </a:r>
              <a:r>
                <a:rPr lang="en-US" altLang="en-US" dirty="0">
                  <a:solidFill>
                    <a:srgbClr val="FF0000"/>
                  </a:solidFill>
                </a:rPr>
                <a:t>THREE </a:t>
              </a:r>
              <a:r>
                <a:rPr lang="en-US" altLang="en-US" dirty="0"/>
                <a:t>standard deviations of the mean.</a:t>
              </a:r>
            </a:p>
            <a:p>
              <a:pPr eaLnBrk="1" hangingPunct="1">
                <a:buFontTx/>
                <a:buAutoNum type="arabicPeriod"/>
              </a:pPr>
              <a:endParaRPr lang="en-US" altLang="en-US" dirty="0"/>
            </a:p>
            <a:p>
              <a:pPr eaLnBrk="1" hangingPunct="1">
                <a:buFontTx/>
                <a:buAutoNum type="arabicPeriod"/>
              </a:pPr>
              <a:r>
                <a:rPr lang="en-US" altLang="en-US" dirty="0"/>
                <a:t>In general, </a:t>
              </a:r>
              <a:r>
                <a:rPr lang="en-US" altLang="en-US" b="1" dirty="0"/>
                <a:t>for any number </a:t>
              </a:r>
              <a:r>
                <a:rPr lang="en-US" altLang="en-US" b="1" i="1" dirty="0"/>
                <a:t>k</a:t>
              </a:r>
              <a:r>
                <a:rPr lang="en-US" altLang="en-US" b="1" dirty="0"/>
                <a:t> greater than 1</a:t>
              </a:r>
              <a:r>
                <a:rPr lang="en-US" altLang="en-US" dirty="0"/>
                <a:t>, at least  (1 – 1/</a:t>
              </a:r>
              <a:r>
                <a:rPr lang="en-US" altLang="en-US" i="1" dirty="0"/>
                <a:t>k</a:t>
              </a:r>
              <a:r>
                <a:rPr lang="en-US" altLang="en-US" baseline="30000" dirty="0"/>
                <a:t>2</a:t>
              </a:r>
              <a:r>
                <a:rPr lang="en-US" altLang="en-US" dirty="0"/>
                <a:t>) of the measurements will fall within </a:t>
              </a:r>
              <a:r>
                <a:rPr lang="en-US" altLang="en-US" b="1" i="1" dirty="0"/>
                <a:t>k </a:t>
              </a:r>
              <a:r>
                <a:rPr lang="en-US" altLang="en-US" dirty="0"/>
                <a:t>standard deviations of the mean.</a:t>
              </a: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209800"/>
              <a:ext cx="257175" cy="305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93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ubtitle 2"/>
          <p:cNvSpPr>
            <a:spLocks noGrp="1"/>
          </p:cNvSpPr>
          <p:nvPr>
            <p:ph type="subTitle" idx="1"/>
          </p:nvPr>
        </p:nvSpPr>
        <p:spPr>
          <a:xfrm>
            <a:off x="1752600" y="990600"/>
            <a:ext cx="8686800" cy="5562600"/>
          </a:xfrm>
        </p:spPr>
        <p:txBody>
          <a:bodyPr/>
          <a:lstStyle/>
          <a:p>
            <a:pPr algn="l" eaLnBrk="1" hangingPunct="1"/>
            <a:r>
              <a:rPr lang="en-US" altLang="en-US" sz="2800" b="1">
                <a:solidFill>
                  <a:srgbClr val="FF0000"/>
                </a:solidFill>
              </a:rPr>
              <a:t>Detecting Outliers Using IQR and Boxplots:</a:t>
            </a:r>
            <a:r>
              <a:rPr lang="en-US" altLang="en-US" sz="2000"/>
              <a:t> </a:t>
            </a:r>
          </a:p>
          <a:p>
            <a:pPr algn="l" eaLnBrk="1" hangingPunct="1"/>
            <a:endParaRPr lang="en-US" altLang="en-US" sz="2000"/>
          </a:p>
        </p:txBody>
      </p:sp>
      <p:grpSp>
        <p:nvGrpSpPr>
          <p:cNvPr id="38920" name="Group 35"/>
          <p:cNvGrpSpPr>
            <a:grpSpLocks/>
          </p:cNvGrpSpPr>
          <p:nvPr/>
        </p:nvGrpSpPr>
        <p:grpSpPr bwMode="auto">
          <a:xfrm>
            <a:off x="2057401" y="1447801"/>
            <a:ext cx="8366125" cy="3649663"/>
            <a:chOff x="228600" y="1437627"/>
            <a:chExt cx="8673429" cy="4137667"/>
          </a:xfrm>
        </p:grpSpPr>
        <p:pic>
          <p:nvPicPr>
            <p:cNvPr id="3892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524000"/>
              <a:ext cx="5591175" cy="3762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Arrow Connector 9"/>
            <p:cNvCxnSpPr>
              <a:stCxn id="24" idx="1"/>
            </p:cNvCxnSpPr>
            <p:nvPr/>
          </p:nvCxnSpPr>
          <p:spPr>
            <a:xfrm rot="10800000" flipV="1">
              <a:off x="4038655" y="3545156"/>
              <a:ext cx="2210325" cy="111586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3" idx="1"/>
            </p:cNvCxnSpPr>
            <p:nvPr/>
          </p:nvCxnSpPr>
          <p:spPr>
            <a:xfrm rot="10800000" flipV="1">
              <a:off x="4020551" y="2751458"/>
              <a:ext cx="2211971" cy="67311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1"/>
            </p:cNvCxnSpPr>
            <p:nvPr/>
          </p:nvCxnSpPr>
          <p:spPr>
            <a:xfrm rot="10800000">
              <a:off x="4020551" y="3942904"/>
              <a:ext cx="2211971" cy="277164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0" idx="1"/>
            </p:cNvCxnSpPr>
            <p:nvPr/>
          </p:nvCxnSpPr>
          <p:spPr>
            <a:xfrm rot="10800000" flipV="1">
              <a:off x="3230561" y="1909166"/>
              <a:ext cx="3080960" cy="824294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2" idx="1"/>
            </p:cNvCxnSpPr>
            <p:nvPr/>
          </p:nvCxnSpPr>
          <p:spPr>
            <a:xfrm rot="10800000">
              <a:off x="3230561" y="4634015"/>
              <a:ext cx="3001961" cy="46974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1521" y="1437627"/>
              <a:ext cx="2590508" cy="94127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/>
                <a:t>Largest observation that is not outside the upper inner fence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32522" y="4634015"/>
              <a:ext cx="2587216" cy="94127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/>
                <a:t>Smallest observation that is not outside the lower inner fence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48980" y="3352580"/>
              <a:ext cx="2590508" cy="38335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/>
                <a:t>MEDIAN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32522" y="4029293"/>
              <a:ext cx="2590508" cy="38335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/>
                <a:t>Lower Hinge (Q</a:t>
              </a:r>
              <a:r>
                <a:rPr lang="en-US" sz="1600" baseline="-25000" dirty="0"/>
                <a:t>L</a:t>
              </a:r>
              <a:r>
                <a:rPr lang="en-US" sz="1600" dirty="0"/>
                <a:t>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32522" y="2560682"/>
              <a:ext cx="2590508" cy="38335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/>
                <a:t>Upper Hinge (Q</a:t>
              </a:r>
              <a:r>
                <a:rPr lang="en-US" sz="1600" baseline="-25000" dirty="0"/>
                <a:t>U</a:t>
              </a:r>
              <a:r>
                <a:rPr lang="en-US" sz="1600" dirty="0"/>
                <a:t>)</a:t>
              </a:r>
            </a:p>
          </p:txBody>
        </p:sp>
        <p:sp>
          <p:nvSpPr>
            <p:cNvPr id="38934" name="TextBox 30"/>
            <p:cNvSpPr txBox="1">
              <a:spLocks noChangeArrowheads="1"/>
            </p:cNvSpPr>
            <p:nvPr/>
          </p:nvSpPr>
          <p:spPr bwMode="auto">
            <a:xfrm>
              <a:off x="2209800" y="2133600"/>
              <a:ext cx="949268" cy="383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OUTLIER</a:t>
              </a:r>
            </a:p>
          </p:txBody>
        </p:sp>
        <p:sp>
          <p:nvSpPr>
            <p:cNvPr id="38935" name="TextBox 31"/>
            <p:cNvSpPr txBox="1">
              <a:spLocks noChangeArrowheads="1"/>
            </p:cNvSpPr>
            <p:nvPr/>
          </p:nvSpPr>
          <p:spPr bwMode="auto">
            <a:xfrm>
              <a:off x="2209800" y="4800600"/>
              <a:ext cx="949268" cy="383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OUTLIER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0" y="4876800"/>
            <a:ext cx="60198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vertical lines extending from the box are called 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“whiskers” </a:t>
            </a:r>
            <a:r>
              <a:rPr lang="en-US" dirty="0"/>
              <a:t>and extend to the most extreme </a:t>
            </a:r>
          </a:p>
          <a:p>
            <a:pPr>
              <a:defRPr/>
            </a:pPr>
            <a:r>
              <a:rPr lang="en-US" dirty="0"/>
              <a:t>measurements within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INNER FENCES</a:t>
            </a:r>
          </a:p>
          <a:p>
            <a:pPr>
              <a:defRPr/>
            </a:pPr>
            <a:endParaRPr lang="en-US" sz="1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INNER FENCES: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(Q</a:t>
            </a:r>
            <a:r>
              <a:rPr lang="en-US" b="1" baseline="-25000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– 1.5 IQR) and (Q</a:t>
            </a:r>
            <a:r>
              <a:rPr lang="en-US" b="1" baseline="-250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+ 1.5 IQR)    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OUTER FENCES: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(Q</a:t>
            </a:r>
            <a:r>
              <a:rPr lang="en-US" b="1" baseline="-25000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– 3 IQR) and (Q</a:t>
            </a:r>
            <a:r>
              <a:rPr lang="en-US" b="1" baseline="-250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+ 3 IQR)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24600" y="5334000"/>
            <a:ext cx="41148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/>
              <a:t>Normal (or potential) outliers:</a:t>
            </a:r>
          </a:p>
          <a:p>
            <a:pPr>
              <a:defRPr/>
            </a:pPr>
            <a:r>
              <a:rPr lang="en-US" sz="1600" dirty="0"/>
              <a:t>          Fall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BETWEEN</a:t>
            </a:r>
            <a:r>
              <a:rPr lang="en-US" sz="1600" dirty="0"/>
              <a:t> the inner and outer fences.</a:t>
            </a:r>
          </a:p>
          <a:p>
            <a:pPr>
              <a:defRPr/>
            </a:pPr>
            <a:r>
              <a:rPr lang="en-US" sz="2000" b="1" dirty="0"/>
              <a:t>Extreme outliers: </a:t>
            </a:r>
          </a:p>
          <a:p>
            <a:pPr>
              <a:defRPr/>
            </a:pPr>
            <a:r>
              <a:rPr lang="en-US" sz="1600" dirty="0"/>
              <a:t>          Fall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OUTSIDE</a:t>
            </a:r>
            <a:r>
              <a:rPr lang="en-US" sz="1600" dirty="0"/>
              <a:t> the outer fences.</a:t>
            </a:r>
          </a:p>
        </p:txBody>
      </p:sp>
    </p:spTree>
    <p:extLst>
      <p:ext uri="{BB962C8B-B14F-4D97-AF65-F5344CB8AC3E}">
        <p14:creationId xmlns:p14="http://schemas.microsoft.com/office/powerpoint/2010/main" val="39428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Standing: Percentile Ranking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" y="1295400"/>
            <a:ext cx="11707368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Numerical Measures of Relative Standing: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Percentile Ranking</a:t>
            </a:r>
          </a:p>
          <a:p>
            <a:pPr>
              <a:defRPr/>
            </a:pPr>
            <a:endParaRPr lang="en-US" sz="1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/>
              <a:t>Tells what percentage of the measurements are below a certain value and what percentage are above (i.e. where one measurement falls relative to all the others).</a:t>
            </a:r>
          </a:p>
          <a:p>
            <a:pPr>
              <a:defRPr/>
            </a:pPr>
            <a:r>
              <a:rPr lang="en-US" sz="2400" dirty="0" smtClean="0"/>
              <a:t>Practical only for LARGE data sets.</a:t>
            </a:r>
          </a:p>
          <a:p>
            <a:pPr>
              <a:defRPr/>
            </a:pPr>
            <a:r>
              <a:rPr lang="en-US" sz="2400" dirty="0" smtClean="0"/>
              <a:t>Find by: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/>
              <a:t>Arranging any set of n measurements in ascending order.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/>
              <a:t>Using the following equation:</a:t>
            </a:r>
          </a:p>
          <a:p>
            <a:pPr marL="457200" lvl="1" indent="0">
              <a:buNone/>
              <a:defRPr/>
            </a:pPr>
            <a:r>
              <a:rPr lang="en-US" sz="2000" dirty="0" smtClean="0"/>
              <a:t>		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="1" baseline="30000" dirty="0" err="1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measurement = (percentile/100 ) (n + 1)</a:t>
            </a:r>
          </a:p>
          <a:p>
            <a:pPr>
              <a:defRPr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28600" y="4986528"/>
            <a:ext cx="11783568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en-US" altLang="en-US" sz="2000" dirty="0"/>
              <a:t>For example, to find the measurement in a  50-measurement data set that is at the 85% percentile:</a:t>
            </a:r>
          </a:p>
          <a:p>
            <a:pPr marL="0" lvl="1" eaLnBrk="1" hangingPunct="1"/>
            <a:endParaRPr lang="en-US" altLang="en-US" sz="1000" dirty="0"/>
          </a:p>
          <a:p>
            <a:pPr marL="0" lvl="1" eaLnBrk="1" hangingPunct="1"/>
            <a:r>
              <a:rPr lang="en-US" altLang="en-US" sz="2000" dirty="0"/>
              <a:t>.85 (51) = 43.35 </a:t>
            </a:r>
            <a:r>
              <a:rPr lang="en-US" altLang="en-US" sz="2000" dirty="0">
                <a:sym typeface="Wingdings" panose="05000000000000000000" pitchFamily="2" charset="2"/>
              </a:rPr>
              <a:t>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ROUND</a:t>
            </a:r>
            <a:r>
              <a:rPr lang="en-US" altLang="en-US" sz="2000" dirty="0">
                <a:sym typeface="Wingdings" panose="05000000000000000000" pitchFamily="2" charset="2"/>
              </a:rPr>
              <a:t> this number to the nearest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INTEGER</a:t>
            </a:r>
            <a:r>
              <a:rPr lang="en-US" altLang="en-US" sz="2000" dirty="0">
                <a:sym typeface="Wingdings" panose="05000000000000000000" pitchFamily="2" charset="2"/>
              </a:rPr>
              <a:t>,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43</a:t>
            </a:r>
            <a:r>
              <a:rPr lang="en-US" altLang="en-US" sz="2000" dirty="0">
                <a:sym typeface="Wingdings" panose="05000000000000000000" pitchFamily="2" charset="2"/>
              </a:rPr>
              <a:t>,</a:t>
            </a:r>
            <a:endParaRPr lang="en-US" altLang="en-US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lvl="1" eaLnBrk="1" hangingPunct="1"/>
            <a:r>
              <a:rPr lang="en-US" altLang="en-US" sz="2000" dirty="0">
                <a:sym typeface="Wingdings" panose="05000000000000000000" pitchFamily="2" charset="2"/>
              </a:rPr>
              <a:t>then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COUNT</a:t>
            </a:r>
            <a:r>
              <a:rPr lang="en-US" altLang="en-US" sz="2000" dirty="0">
                <a:sym typeface="Wingdings" panose="05000000000000000000" pitchFamily="2" charset="2"/>
              </a:rPr>
              <a:t> to the 43</a:t>
            </a:r>
            <a:r>
              <a:rPr lang="en-US" altLang="en-US" sz="2000" baseline="30000" dirty="0">
                <a:sym typeface="Wingdings" panose="05000000000000000000" pitchFamily="2" charset="2"/>
              </a:rPr>
              <a:t>rd</a:t>
            </a:r>
            <a:r>
              <a:rPr lang="en-US" altLang="en-US" sz="2000" dirty="0">
                <a:sym typeface="Wingdings" panose="05000000000000000000" pitchFamily="2" charset="2"/>
              </a:rPr>
              <a:t> measurement – whatever the value of that measurement is gives the 85</a:t>
            </a:r>
            <a:r>
              <a:rPr lang="en-US" altLang="en-US" sz="2000" baseline="30000" dirty="0">
                <a:sym typeface="Wingdings" panose="05000000000000000000" pitchFamily="2" charset="2"/>
              </a:rPr>
              <a:t>th</a:t>
            </a:r>
            <a:r>
              <a:rPr lang="en-US" altLang="en-US" sz="2000" dirty="0">
                <a:sym typeface="Wingdings" panose="05000000000000000000" pitchFamily="2" charset="2"/>
              </a:rPr>
              <a:t> percentile for the data set</a:t>
            </a:r>
            <a:endParaRPr lang="en-US" altLang="en-US" sz="2000" dirty="0"/>
          </a:p>
          <a:p>
            <a:pPr marL="0" lvl="1" eaLnBrk="1" hangingPunct="1"/>
            <a:endParaRPr lang="en-US" altLang="en-US" sz="2000" dirty="0"/>
          </a:p>
          <a:p>
            <a:pPr marL="0" lvl="1" eaLnBrk="1" hangingPunct="1"/>
            <a:endParaRPr lang="en-US" altLang="en-US" sz="2000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63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</a:t>
            </a:r>
            <a:r>
              <a:rPr lang="en-US" dirty="0" smtClean="0"/>
              <a:t>Standing: z-score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z </a:t>
            </a:r>
            <a:r>
              <a:rPr lang="en-US" b="1" dirty="0" smtClean="0">
                <a:solidFill>
                  <a:srgbClr val="0070C0"/>
                </a:solidFill>
              </a:rPr>
              <a:t>score: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12" y="2682240"/>
            <a:ext cx="2200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12" y="2682240"/>
            <a:ext cx="20574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4706112" y="2987040"/>
            <a:ext cx="1484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(for a sample)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8516112" y="2987040"/>
            <a:ext cx="183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(for a population)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2" y="3774513"/>
            <a:ext cx="4056888" cy="24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57800" y="48345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Normal (or potential) outliers: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b="1" dirty="0"/>
              <a:t>2 &lt; | z | &lt; 3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Extreme outliers: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b="1" dirty="0"/>
              <a:t>| z | &gt; 3</a:t>
            </a:r>
          </a:p>
        </p:txBody>
      </p:sp>
    </p:spTree>
    <p:extLst>
      <p:ext uri="{BB962C8B-B14F-4D97-AF65-F5344CB8AC3E}">
        <p14:creationId xmlns:p14="http://schemas.microsoft.com/office/powerpoint/2010/main" val="6022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84" y="523621"/>
            <a:ext cx="10515600" cy="1325563"/>
          </a:xfrm>
        </p:spPr>
        <p:txBody>
          <a:bodyPr/>
          <a:lstStyle/>
          <a:p>
            <a:r>
              <a:rPr lang="en-US" dirty="0" smtClean="0"/>
              <a:t>Definitions Are Important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0887"/>
              </p:ext>
            </p:extLst>
          </p:nvPr>
        </p:nvGraphicFramePr>
        <p:xfrm>
          <a:off x="1446784" y="2258906"/>
          <a:ext cx="8745728" cy="276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216"/>
                <a:gridCol w="2321991"/>
                <a:gridCol w="970776"/>
                <a:gridCol w="4359745"/>
              </a:tblGrid>
              <a:tr h="455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461754">
                <a:tc>
                  <a:txBody>
                    <a:bodyPr/>
                    <a:lstStyle/>
                    <a:p>
                      <a:r>
                        <a:rPr lang="en-US" dirty="0" smtClean="0"/>
                        <a:t>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Experimental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SUBSET of the all the units of interest</a:t>
                      </a:r>
                      <a:endParaRPr lang="en-US" dirty="0"/>
                    </a:p>
                  </a:txBody>
                  <a:tcPr/>
                </a:tc>
              </a:tr>
              <a:tr h="461754">
                <a:tc>
                  <a:txBody>
                    <a:bodyPr/>
                    <a:lstStyle/>
                    <a:p>
                      <a:r>
                        <a:rPr lang="en-US" dirty="0" smtClean="0"/>
                        <a:t>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 Inference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estimate about our group of interest</a:t>
                      </a:r>
                      <a:endParaRPr lang="en-US" dirty="0"/>
                    </a:p>
                  </a:txBody>
                  <a:tcPr/>
                </a:tc>
              </a:tr>
              <a:tr h="461754">
                <a:tc>
                  <a:txBody>
                    <a:bodyPr/>
                    <a:lstStyle/>
                    <a:p>
                      <a:r>
                        <a:rPr lang="en-US" dirty="0" smtClean="0"/>
                        <a:t>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characteristic of interest</a:t>
                      </a:r>
                      <a:endParaRPr lang="en-US" dirty="0"/>
                    </a:p>
                  </a:txBody>
                  <a:tcPr/>
                </a:tc>
              </a:tr>
              <a:tr h="461754">
                <a:tc>
                  <a:txBody>
                    <a:bodyPr/>
                    <a:lstStyle/>
                    <a:p>
                      <a:r>
                        <a:rPr lang="en-US" dirty="0" smtClean="0"/>
                        <a:t>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the units</a:t>
                      </a:r>
                      <a:r>
                        <a:rPr lang="en-US" baseline="0" dirty="0" smtClean="0"/>
                        <a:t> of interest</a:t>
                      </a:r>
                      <a:endParaRPr lang="en-US" dirty="0"/>
                    </a:p>
                  </a:txBody>
                  <a:tcPr/>
                </a:tc>
              </a:tr>
              <a:tr h="461754">
                <a:tc>
                  <a:txBody>
                    <a:bodyPr/>
                    <a:lstStyle/>
                    <a:p>
                      <a:r>
                        <a:rPr lang="en-US" dirty="0" smtClean="0"/>
                        <a:t>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OBJECT from which we collect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486656" y="2926080"/>
            <a:ext cx="768096" cy="18044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383024" y="3450336"/>
            <a:ext cx="1261872" cy="182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83024" y="3992880"/>
            <a:ext cx="1261872" cy="2987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83024" y="3828288"/>
            <a:ext cx="1408176" cy="4632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83024" y="2926080"/>
            <a:ext cx="1261872" cy="18044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Contingency Table</a:t>
            </a:r>
          </a:p>
          <a:p>
            <a:r>
              <a:rPr lang="en-US" dirty="0" smtClean="0"/>
              <a:t>Tree Diagram</a:t>
            </a:r>
          </a:p>
          <a:p>
            <a:r>
              <a:rPr lang="en-US" smtClean="0"/>
              <a:t>Venn Diagram as EXTRA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Are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Experimental Unit: </a:t>
            </a:r>
          </a:p>
          <a:p>
            <a:pPr marL="0" indent="0">
              <a:buNone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OBJECT</a:t>
            </a:r>
            <a:r>
              <a:rPr lang="en-US" sz="2000" dirty="0"/>
              <a:t> from which we collect data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Population:</a:t>
            </a:r>
          </a:p>
          <a:p>
            <a:pPr lvl="2">
              <a:defRPr/>
            </a:pPr>
            <a:r>
              <a:rPr lang="en-US" dirty="0"/>
              <a:t>The set of 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the units </a:t>
            </a:r>
          </a:p>
          <a:p>
            <a:pPr lvl="2">
              <a:defRPr/>
            </a:pPr>
            <a:r>
              <a:rPr lang="en-US" dirty="0"/>
              <a:t>(people,  things, etc.) that we are interested in studying</a:t>
            </a:r>
          </a:p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Sample:</a:t>
            </a:r>
          </a:p>
          <a:p>
            <a:pPr lvl="2"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SUBSET</a:t>
            </a:r>
            <a:r>
              <a:rPr lang="en-US" dirty="0"/>
              <a:t> of the units of a population</a:t>
            </a:r>
          </a:p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Variable:</a:t>
            </a:r>
          </a:p>
          <a:p>
            <a:pPr lvl="2">
              <a:defRPr/>
            </a:pPr>
            <a:r>
              <a:rPr lang="en-US" dirty="0"/>
              <a:t>The characteristic or property of interest (e.g. height, weight, price, etc.)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Statistical Inference:</a:t>
            </a:r>
          </a:p>
          <a:p>
            <a:pPr lvl="2">
              <a:defRPr/>
            </a:pPr>
            <a:r>
              <a:rPr lang="en-US" dirty="0"/>
              <a:t>An estimate, prediction, or generalization about a </a:t>
            </a:r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,</a:t>
            </a:r>
          </a:p>
          <a:p>
            <a:pPr lvl="2">
              <a:defRPr/>
            </a:pPr>
            <a:r>
              <a:rPr lang="en-US" dirty="0"/>
              <a:t>based on information from a </a:t>
            </a:r>
            <a:r>
              <a:rPr lang="en-US" dirty="0">
                <a:solidFill>
                  <a:srgbClr val="FF0000"/>
                </a:solidFill>
              </a:rPr>
              <a:t>SAMPLE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981200" y="1447801"/>
            <a:ext cx="4040188" cy="63976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QUALITATIVE:</a:t>
            </a:r>
          </a:p>
        </p:txBody>
      </p:sp>
      <p:sp>
        <p:nvSpPr>
          <p:cNvPr id="11268" name="Content Placeholder 5"/>
          <p:cNvSpPr>
            <a:spLocks noGrp="1"/>
          </p:cNvSpPr>
          <p:nvPr>
            <p:ph sz="half" idx="2"/>
          </p:nvPr>
        </p:nvSpPr>
        <p:spPr>
          <a:xfrm>
            <a:off x="1981200" y="2057400"/>
            <a:ext cx="4051300" cy="48006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Cannot be measured on a natural numerical scale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Can only classify the data points into </a:t>
            </a:r>
            <a:r>
              <a:rPr lang="en-US" altLang="en-US" smtClean="0">
                <a:solidFill>
                  <a:srgbClr val="FF0000"/>
                </a:solidFill>
              </a:rPr>
              <a:t>ONE</a:t>
            </a:r>
            <a:r>
              <a:rPr lang="en-US" altLang="en-US" smtClean="0"/>
              <a:t> of a </a:t>
            </a:r>
            <a:r>
              <a:rPr lang="en-US" altLang="en-US" i="1" smtClean="0"/>
              <a:t>group of categories</a:t>
            </a:r>
          </a:p>
          <a:p>
            <a:pPr eaLnBrk="1" hangingPunct="1"/>
            <a:r>
              <a:rPr lang="en-US" altLang="en-US" b="1" smtClean="0"/>
              <a:t>Ordinal: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</a:t>
            </a:r>
            <a:r>
              <a:rPr lang="en-US" altLang="en-US" sz="2000"/>
              <a:t>Data can be ranked in a meaningful way</a:t>
            </a:r>
          </a:p>
          <a:p>
            <a:pPr eaLnBrk="1" hangingPunct="1"/>
            <a:r>
              <a:rPr lang="en-US" altLang="en-US" b="1" smtClean="0"/>
              <a:t>Nominal: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smtClean="0"/>
              <a:t>	</a:t>
            </a:r>
            <a:r>
              <a:rPr lang="en-US" altLang="en-US" sz="2000"/>
              <a:t>The categories cannot be ranked in any meaningful way</a:t>
            </a:r>
            <a:endParaRPr lang="en-US" altLang="en-US" b="1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69026" y="1447801"/>
            <a:ext cx="4041775" cy="63976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QUANTITATIVE: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70" name="Content Placeholder 8"/>
          <p:cNvSpPr>
            <a:spLocks noGrp="1"/>
          </p:cNvSpPr>
          <p:nvPr>
            <p:ph sz="quarter" idx="4"/>
          </p:nvPr>
        </p:nvSpPr>
        <p:spPr>
          <a:xfrm>
            <a:off x="6169025" y="2057400"/>
            <a:ext cx="4052888" cy="4800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Recorded on a naturally-occurring numerical scale</a:t>
            </a:r>
          </a:p>
          <a:p>
            <a:pPr eaLnBrk="1" hangingPunct="1"/>
            <a:r>
              <a:rPr lang="en-US" altLang="en-US" b="1" dirty="0" smtClean="0"/>
              <a:t>Interval: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 smtClean="0"/>
              <a:t>	</a:t>
            </a:r>
            <a:r>
              <a:rPr lang="en-US" altLang="en-US" sz="2000" dirty="0"/>
              <a:t>The origin has no meaning.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	</a:t>
            </a:r>
            <a:r>
              <a:rPr lang="en-US" altLang="en-US" sz="2000" dirty="0"/>
              <a:t>Data can be added/subtracted, but cannot be multiplied or divided (e.g. temperature scale)</a:t>
            </a: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Ratio: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 smtClean="0"/>
              <a:t>	</a:t>
            </a:r>
            <a:r>
              <a:rPr lang="en-US" altLang="en-US" sz="2000" dirty="0"/>
              <a:t>Origin (value 0) has meaning.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	</a:t>
            </a:r>
            <a:r>
              <a:rPr lang="en-US" altLang="en-US" sz="2000" dirty="0"/>
              <a:t>Data CAN be multiplied/divided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	</a:t>
            </a:r>
            <a:r>
              <a:rPr lang="en-US" altLang="en-US" sz="2000" dirty="0"/>
              <a:t>(e.g. length, weight, etc.)</a:t>
            </a:r>
            <a:endParaRPr lang="en-US" altLang="en-US" b="1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11273" name="TextBox 9"/>
          <p:cNvSpPr txBox="1">
            <a:spLocks noChangeArrowheads="1"/>
          </p:cNvSpPr>
          <p:nvPr/>
        </p:nvSpPr>
        <p:spPr bwMode="auto">
          <a:xfrm>
            <a:off x="1524000" y="838200"/>
            <a:ext cx="95585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TYPES OF </a:t>
            </a:r>
            <a:r>
              <a:rPr lang="en-US" altLang="en-US" b="1" dirty="0" smtClean="0">
                <a:solidFill>
                  <a:srgbClr val="FF0000"/>
                </a:solidFill>
              </a:rPr>
              <a:t>DATA – be able to tell them apart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Categorize the following: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2118233"/>
            <a:ext cx="5181600" cy="4351338"/>
          </a:xfrm>
        </p:spPr>
        <p:txBody>
          <a:bodyPr/>
          <a:lstStyle/>
          <a:p>
            <a:r>
              <a:rPr lang="en-US" dirty="0" smtClean="0"/>
              <a:t>Length in inches</a:t>
            </a:r>
          </a:p>
          <a:p>
            <a:r>
              <a:rPr lang="en-US" dirty="0" smtClean="0"/>
              <a:t>Hair color</a:t>
            </a:r>
          </a:p>
          <a:p>
            <a:r>
              <a:rPr lang="en-US" dirty="0" smtClean="0"/>
              <a:t>Spice level</a:t>
            </a:r>
          </a:p>
          <a:p>
            <a:r>
              <a:rPr lang="en-US" dirty="0" smtClean="0"/>
              <a:t>IQ Score</a:t>
            </a:r>
          </a:p>
          <a:p>
            <a:r>
              <a:rPr lang="en-US" dirty="0" smtClean="0"/>
              <a:t>Award color for competition</a:t>
            </a:r>
          </a:p>
          <a:p>
            <a:r>
              <a:rPr lang="en-US" dirty="0" smtClean="0"/>
              <a:t>Size of house by category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118233"/>
            <a:ext cx="5181600" cy="4351338"/>
          </a:xfrm>
        </p:spPr>
        <p:txBody>
          <a:bodyPr/>
          <a:lstStyle/>
          <a:p>
            <a:r>
              <a:rPr lang="en-US" dirty="0" smtClean="0"/>
              <a:t>Weight in ounces</a:t>
            </a:r>
          </a:p>
          <a:p>
            <a:r>
              <a:rPr lang="en-US" dirty="0" smtClean="0"/>
              <a:t>Degrees Fahrenheit</a:t>
            </a:r>
          </a:p>
          <a:p>
            <a:r>
              <a:rPr lang="en-US" dirty="0" smtClean="0"/>
              <a:t>Current mood</a:t>
            </a:r>
          </a:p>
          <a:p>
            <a:r>
              <a:rPr lang="en-US" dirty="0" smtClean="0"/>
              <a:t>Score on class exam</a:t>
            </a:r>
          </a:p>
          <a:p>
            <a:r>
              <a:rPr lang="en-US" dirty="0" smtClean="0"/>
              <a:t>Time in microseconds</a:t>
            </a:r>
          </a:p>
          <a:p>
            <a:r>
              <a:rPr lang="en-US" dirty="0" smtClean="0"/>
              <a:t>Ice cream flavor preference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Categorize the following: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7680" y="2203577"/>
            <a:ext cx="5657088" cy="4351338"/>
          </a:xfrm>
        </p:spPr>
        <p:txBody>
          <a:bodyPr/>
          <a:lstStyle/>
          <a:p>
            <a:r>
              <a:rPr lang="en-US" sz="2400" dirty="0" smtClean="0"/>
              <a:t>Length in inches (Quant, Ratio)</a:t>
            </a:r>
          </a:p>
          <a:p>
            <a:r>
              <a:rPr lang="en-US" sz="2400" dirty="0" smtClean="0"/>
              <a:t>Spice level (</a:t>
            </a:r>
            <a:r>
              <a:rPr lang="en-US" sz="2400" dirty="0" err="1" smtClean="0"/>
              <a:t>Qual</a:t>
            </a:r>
            <a:r>
              <a:rPr lang="en-US" sz="2400" dirty="0" smtClean="0"/>
              <a:t>, </a:t>
            </a:r>
            <a:r>
              <a:rPr lang="en-US" sz="2400" dirty="0" err="1" smtClean="0"/>
              <a:t>Ord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Ice cream flavor preference (</a:t>
            </a:r>
            <a:r>
              <a:rPr lang="en-US" sz="2400" dirty="0" err="1" smtClean="0"/>
              <a:t>Qual</a:t>
            </a:r>
            <a:r>
              <a:rPr lang="en-US" sz="2400" dirty="0" smtClean="0"/>
              <a:t>, Nom)</a:t>
            </a:r>
          </a:p>
          <a:p>
            <a:r>
              <a:rPr lang="en-US" sz="2400" dirty="0" smtClean="0"/>
              <a:t>IQ Score (Quant, Interval)</a:t>
            </a:r>
          </a:p>
          <a:p>
            <a:r>
              <a:rPr lang="en-US" sz="2400" dirty="0" smtClean="0"/>
              <a:t>Award color for competition</a:t>
            </a:r>
          </a:p>
          <a:p>
            <a:r>
              <a:rPr lang="en-US" sz="2400" dirty="0" smtClean="0"/>
              <a:t>Size of house by category (</a:t>
            </a:r>
            <a:r>
              <a:rPr lang="en-US" sz="2400" dirty="0" err="1" smtClean="0"/>
              <a:t>Qual</a:t>
            </a:r>
            <a:r>
              <a:rPr lang="en-US" sz="2400" dirty="0" smtClean="0"/>
              <a:t>, </a:t>
            </a:r>
            <a:r>
              <a:rPr lang="en-US" sz="2400" dirty="0" err="1" smtClean="0"/>
              <a:t>Ord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44768" y="2203577"/>
            <a:ext cx="5583936" cy="4351338"/>
          </a:xfrm>
        </p:spPr>
        <p:txBody>
          <a:bodyPr/>
          <a:lstStyle/>
          <a:p>
            <a:r>
              <a:rPr lang="en-US" sz="2400" dirty="0" smtClean="0"/>
              <a:t>Weight in ounces (Quant, Ratio)</a:t>
            </a:r>
          </a:p>
          <a:p>
            <a:r>
              <a:rPr lang="en-US" sz="2400" dirty="0" smtClean="0"/>
              <a:t>Degrees Fahrenheit (Quant, Interval)</a:t>
            </a:r>
          </a:p>
          <a:p>
            <a:r>
              <a:rPr lang="en-US" sz="2400" dirty="0" smtClean="0"/>
              <a:t>Current mood (</a:t>
            </a:r>
            <a:r>
              <a:rPr lang="en-US" sz="2400" dirty="0" err="1" smtClean="0"/>
              <a:t>Qual</a:t>
            </a:r>
            <a:r>
              <a:rPr lang="en-US" sz="2400" dirty="0" smtClean="0"/>
              <a:t>, </a:t>
            </a:r>
            <a:r>
              <a:rPr lang="en-US" sz="2400" dirty="0" err="1" smtClean="0"/>
              <a:t>Ord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Score on class exam (Quant, Ratio)</a:t>
            </a:r>
          </a:p>
          <a:p>
            <a:r>
              <a:rPr lang="en-US" sz="2400" dirty="0" smtClean="0"/>
              <a:t>Time in microseconds (Quant, Ratio)</a:t>
            </a:r>
          </a:p>
          <a:p>
            <a:r>
              <a:rPr lang="en-US" sz="2400" dirty="0" smtClean="0"/>
              <a:t>Hair color (</a:t>
            </a:r>
            <a:r>
              <a:rPr lang="en-US" sz="2400" dirty="0" err="1" smtClean="0"/>
              <a:t>Qual</a:t>
            </a:r>
            <a:r>
              <a:rPr lang="en-US" sz="2400" dirty="0" smtClean="0"/>
              <a:t>, Nom)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Published Sources</a:t>
            </a:r>
          </a:p>
          <a:p>
            <a:pPr marL="0" indent="0">
              <a:buNone/>
            </a:pPr>
            <a:r>
              <a:rPr lang="en-US" dirty="0" smtClean="0"/>
              <a:t>List</a:t>
            </a:r>
            <a:r>
              <a:rPr lang="en-US" dirty="0" smtClean="0"/>
              <a:t>: newspapers, almanacs, historical records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2.  Designed Experiments</a:t>
            </a:r>
          </a:p>
          <a:p>
            <a:pPr marL="0" indent="0">
              <a:buNone/>
            </a:pPr>
            <a:r>
              <a:rPr lang="en-US" dirty="0" smtClean="0"/>
              <a:t>List</a:t>
            </a:r>
            <a:r>
              <a:rPr lang="en-US" dirty="0" smtClean="0"/>
              <a:t>: controlled experiments, drug trials, double-blind study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3.  Survey</a:t>
            </a:r>
          </a:p>
          <a:p>
            <a:pPr marL="0" indent="0">
              <a:buNone/>
            </a:pPr>
            <a:r>
              <a:rPr lang="en-US" dirty="0" smtClean="0"/>
              <a:t>List</a:t>
            </a:r>
            <a:r>
              <a:rPr lang="en-US" dirty="0" smtClean="0"/>
              <a:t>: poll, exit survey</a:t>
            </a:r>
            <a:endParaRPr lang="en-US" dirty="0" smtClean="0"/>
          </a:p>
          <a:p>
            <a:pPr marL="514350" indent="-514350">
              <a:buAutoNum type="arabicPeriod" startAt="4"/>
            </a:pPr>
            <a:r>
              <a:rPr lang="en-US" b="1" dirty="0" smtClean="0"/>
              <a:t>Observational Study</a:t>
            </a:r>
          </a:p>
          <a:p>
            <a:pPr marL="0" indent="0">
              <a:buNone/>
            </a:pPr>
            <a:r>
              <a:rPr lang="en-US" dirty="0" smtClean="0"/>
              <a:t>List</a:t>
            </a:r>
            <a:r>
              <a:rPr lang="en-US" dirty="0" smtClean="0"/>
              <a:t>: field research where an effort is made not to affect the behaviors being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have a </a:t>
            </a:r>
            <a:r>
              <a:rPr lang="en-US" dirty="0" smtClean="0"/>
              <a:t>_____</a:t>
            </a:r>
            <a:r>
              <a:rPr lang="en-US" dirty="0" err="1" smtClean="0"/>
              <a:t>representatice</a:t>
            </a:r>
            <a:r>
              <a:rPr lang="en-US" dirty="0" smtClean="0"/>
              <a:t>__________ </a:t>
            </a:r>
            <a:r>
              <a:rPr lang="en-US" dirty="0" smtClean="0"/>
              <a:t>&amp; </a:t>
            </a:r>
            <a:r>
              <a:rPr lang="en-US" dirty="0" smtClean="0"/>
              <a:t>_____random____________ sample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Selection bias</a:t>
            </a:r>
            <a:r>
              <a:rPr lang="en-US" dirty="0" smtClean="0"/>
              <a:t>: Poor experimental design – a segment of the population has no chance of being selected</a:t>
            </a:r>
            <a:endParaRPr lang="en-US" dirty="0" smtClean="0"/>
          </a:p>
          <a:p>
            <a:r>
              <a:rPr lang="en-US" dirty="0" smtClean="0"/>
              <a:t>Non-response bias</a:t>
            </a:r>
            <a:r>
              <a:rPr lang="en-US" dirty="0" smtClean="0"/>
              <a:t>: Design was OK, but those refusing to participate do so in a non-random manner</a:t>
            </a:r>
            <a:endParaRPr lang="en-US" dirty="0" smtClean="0"/>
          </a:p>
          <a:p>
            <a:r>
              <a:rPr lang="en-US" dirty="0" smtClean="0"/>
              <a:t>Measurement error</a:t>
            </a:r>
            <a:r>
              <a:rPr lang="en-US" dirty="0" smtClean="0"/>
              <a:t>: Inherent in measuring technique, inevitable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definitions: Qualitative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</a:t>
            </a:r>
            <a:r>
              <a:rPr lang="en-US" dirty="0" smtClean="0"/>
              <a:t>: </a:t>
            </a:r>
          </a:p>
          <a:p>
            <a:r>
              <a:rPr lang="en-US" dirty="0"/>
              <a:t>DEFINED: </a:t>
            </a:r>
            <a:r>
              <a:rPr lang="en-US" dirty="0" smtClean="0"/>
              <a:t>category, grouping of interest</a:t>
            </a:r>
            <a:endParaRPr lang="en-US" dirty="0" smtClean="0"/>
          </a:p>
          <a:p>
            <a:r>
              <a:rPr lang="en-US" dirty="0" smtClean="0"/>
              <a:t>Class Frequency</a:t>
            </a:r>
          </a:p>
          <a:p>
            <a:pPr marL="0" indent="0">
              <a:buNone/>
            </a:pPr>
            <a:r>
              <a:rPr lang="en-US" dirty="0" smtClean="0"/>
              <a:t>DEFINED</a:t>
            </a:r>
            <a:r>
              <a:rPr lang="en-US" dirty="0" smtClean="0"/>
              <a:t>: the actual # of experimental units falling in a given class</a:t>
            </a:r>
            <a:endParaRPr lang="en-US" dirty="0" smtClean="0"/>
          </a:p>
          <a:p>
            <a:r>
              <a:rPr lang="en-US" dirty="0" smtClean="0"/>
              <a:t>Class Relative </a:t>
            </a:r>
            <a:r>
              <a:rPr lang="en-US" dirty="0" smtClean="0"/>
              <a:t>Frequency (a decimal between 0 and 1)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DEFINED</a:t>
            </a:r>
            <a:r>
              <a:rPr lang="en-US" dirty="0" smtClean="0"/>
              <a:t>: the class frequency / total # of units in the sample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 smtClean="0"/>
              <a:t>Percentage(a % value between 0 and 100)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DEFINED: the relative frequency *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1159</Words>
  <Application>Microsoft Office PowerPoint</Application>
  <PresentationFormat>Widescreen</PresentationFormat>
  <Paragraphs>202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EXAM 1 Review</vt:lpstr>
      <vt:lpstr>Definitions Are Important</vt:lpstr>
      <vt:lpstr>Definitions Are Important</vt:lpstr>
      <vt:lpstr>PowerPoint Presentation</vt:lpstr>
      <vt:lpstr>Categorize the following:</vt:lpstr>
      <vt:lpstr>Categorize the following:</vt:lpstr>
      <vt:lpstr>Sources of Data</vt:lpstr>
      <vt:lpstr>Bias</vt:lpstr>
      <vt:lpstr>More definitions: Qualitative data</vt:lpstr>
      <vt:lpstr>Bar Graph</vt:lpstr>
      <vt:lpstr>Histogram</vt:lpstr>
      <vt:lpstr>Histograms for Various Sample Sizes – trying different bin “widths” (i.e. changing # of bins)</vt:lpstr>
      <vt:lpstr>Likewise, NOT a good idea to have too FEW bins with a larger dataset</vt:lpstr>
      <vt:lpstr>Summary of a Data Set</vt:lpstr>
      <vt:lpstr>Five-Number Summary</vt:lpstr>
      <vt:lpstr>Chebyshev’s Rule</vt:lpstr>
      <vt:lpstr>PowerPoint Presentation</vt:lpstr>
      <vt:lpstr>Relative Standing: Percentile Ranking</vt:lpstr>
      <vt:lpstr>Relative Standing: z-score</vt:lpstr>
      <vt:lpstr>Chapter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1 Review</dc:title>
  <dc:creator>Emilia Gan</dc:creator>
  <cp:lastModifiedBy>Emilia Gan</cp:lastModifiedBy>
  <cp:revision>10</cp:revision>
  <dcterms:created xsi:type="dcterms:W3CDTF">2015-01-20T14:30:21Z</dcterms:created>
  <dcterms:modified xsi:type="dcterms:W3CDTF">2015-01-20T17:13:52Z</dcterms:modified>
</cp:coreProperties>
</file>