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9" r:id="rId2"/>
    <p:sldId id="27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78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1A872-A5AC-448C-9479-E36F7D5F6495}" type="datetimeFigureOut">
              <a:rPr lang="en-US" smtClean="0"/>
              <a:t>4/1/2011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E055B-47B8-41F7-8A1A-CB0D1C074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7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FD6B51-FC16-451F-B1F9-CF1C4B5E602A}" type="slidenum">
              <a:rPr lang="es-ES"/>
              <a:pPr/>
              <a:t>1</a:t>
            </a:fld>
            <a:endParaRPr lang="es-E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P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092D8B-6FEE-4FC0-B671-F3343CD157FA}" type="slidenum">
              <a:rPr lang="es-ES"/>
              <a:pPr/>
              <a:t>2</a:t>
            </a:fld>
            <a:endParaRPr lang="es-E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P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4038600"/>
            <a:ext cx="7924800" cy="9477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972050"/>
            <a:ext cx="7924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9688198-4610-4F7A-9033-74B767521093}" type="slidenum">
              <a:rPr lang="en-US">
                <a:solidFill>
                  <a:srgbClr val="080808"/>
                </a:solidFill>
              </a:rPr>
              <a:pPr/>
              <a:t>‹#›</a:t>
            </a:fld>
            <a:endParaRPr lang="en-US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99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05FD3-1304-468D-BC20-185814CFBC4E}" type="slidenum">
              <a:rPr lang="en-US">
                <a:solidFill>
                  <a:srgbClr val="080808"/>
                </a:solidFill>
              </a:rPr>
              <a:pPr/>
              <a:t>‹#›</a:t>
            </a:fld>
            <a:endParaRPr lang="en-US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31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184785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76200"/>
            <a:ext cx="539115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45BF8-CFAC-4095-BD80-6BF6317C38A0}" type="slidenum">
              <a:rPr lang="en-US">
                <a:solidFill>
                  <a:srgbClr val="080808"/>
                </a:solidFill>
              </a:rPr>
              <a:pPr/>
              <a:t>‹#›</a:t>
            </a:fld>
            <a:endParaRPr lang="en-US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718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738187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0" y="1295400"/>
            <a:ext cx="7391400" cy="5257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A18090E-31C2-4297-B5D5-3D1B4E81E551}" type="slidenum">
              <a:rPr lang="en-US">
                <a:solidFill>
                  <a:srgbClr val="080808"/>
                </a:solidFill>
              </a:rPr>
              <a:pPr/>
              <a:t>‹#›</a:t>
            </a:fld>
            <a:endParaRPr lang="en-US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868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738187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95900" y="1295400"/>
            <a:ext cx="36195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95900" y="4000500"/>
            <a:ext cx="36195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62F94FE-43A6-4E0D-859D-3FBC8090B27B}" type="slidenum">
              <a:rPr lang="en-US">
                <a:solidFill>
                  <a:srgbClr val="080808"/>
                </a:solidFill>
              </a:rPr>
              <a:pPr/>
              <a:t>‹#›</a:t>
            </a:fld>
            <a:endParaRPr lang="en-US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942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738187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99B41FB-759A-4A60-9A82-AB63D41BEE9E}" type="slidenum">
              <a:rPr lang="en-US">
                <a:solidFill>
                  <a:srgbClr val="080808"/>
                </a:solidFill>
              </a:rPr>
              <a:pPr/>
              <a:t>‹#›</a:t>
            </a:fld>
            <a:endParaRPr lang="en-US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27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8DD7EB-ACD1-439F-9CDE-2AB573499EEC}" type="slidenum">
              <a:rPr lang="en-US">
                <a:solidFill>
                  <a:srgbClr val="080808"/>
                </a:solidFill>
              </a:rPr>
              <a:pPr/>
              <a:t>‹#›</a:t>
            </a:fld>
            <a:endParaRPr lang="en-US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17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AAE12-8AAB-4575-BB47-EDA4062E5EAD}" type="slidenum">
              <a:rPr lang="en-US">
                <a:solidFill>
                  <a:srgbClr val="080808"/>
                </a:solidFill>
              </a:rPr>
              <a:pPr/>
              <a:t>‹#›</a:t>
            </a:fld>
            <a:endParaRPr lang="en-US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16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5A5F77-A2A5-4336-B9C0-3E7EE7DDB323}" type="slidenum">
              <a:rPr lang="en-US">
                <a:solidFill>
                  <a:srgbClr val="080808"/>
                </a:solidFill>
              </a:rPr>
              <a:pPr/>
              <a:t>‹#›</a:t>
            </a:fld>
            <a:endParaRPr lang="en-US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87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2BA27-CB68-4B6E-867E-EFEC71587A5D}" type="slidenum">
              <a:rPr lang="en-US">
                <a:solidFill>
                  <a:srgbClr val="080808"/>
                </a:solidFill>
              </a:rPr>
              <a:pPr/>
              <a:t>‹#›</a:t>
            </a:fld>
            <a:endParaRPr lang="en-US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98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5F2346-1CB9-48FF-8028-7E0D7E2096EF}" type="slidenum">
              <a:rPr lang="en-US">
                <a:solidFill>
                  <a:srgbClr val="080808"/>
                </a:solidFill>
              </a:rPr>
              <a:pPr/>
              <a:t>‹#›</a:t>
            </a:fld>
            <a:endParaRPr lang="en-US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62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0038E6-1B88-4384-A348-E9D77EA3F959}" type="slidenum">
              <a:rPr lang="en-US">
                <a:solidFill>
                  <a:srgbClr val="080808"/>
                </a:solidFill>
              </a:rPr>
              <a:pPr/>
              <a:t>‹#›</a:t>
            </a:fld>
            <a:endParaRPr lang="en-US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40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3B855D-A1C4-4608-9843-F25E65204EE8}" type="slidenum">
              <a:rPr lang="en-US">
                <a:solidFill>
                  <a:srgbClr val="080808"/>
                </a:solidFill>
              </a:rPr>
              <a:pPr/>
              <a:t>‹#›</a:t>
            </a:fld>
            <a:endParaRPr lang="en-US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21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953C3-2D46-4517-B864-18755A945D1C}" type="slidenum">
              <a:rPr lang="en-US">
                <a:solidFill>
                  <a:srgbClr val="080808"/>
                </a:solidFill>
              </a:rPr>
              <a:pPr/>
              <a:t>‹#›</a:t>
            </a:fld>
            <a:endParaRPr lang="en-US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64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6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73818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1524000" y="1295400"/>
            <a:ext cx="7391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80808"/>
              </a:solidFill>
              <a:latin typeface="Times New Roman" pitchFamily="18" charset="0"/>
            </a:endParaRPr>
          </a:p>
        </p:txBody>
      </p:sp>
      <p:sp>
        <p:nvSpPr>
          <p:cNvPr id="2080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80808"/>
              </a:solidFill>
              <a:latin typeface="Times New Roman" pitchFamily="18" charset="0"/>
            </a:endParaRPr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4B461C86-8F6E-4581-8868-660B8EF8F5D6}" type="slidenum">
              <a:rPr lang="en-US">
                <a:solidFill>
                  <a:srgbClr val="080808"/>
                </a:solidFill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80808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95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5400"/>
            <a:ext cx="8839200" cy="965200"/>
          </a:xfrm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/>
            <a:r>
              <a:rPr lang="es-PR" sz="1600" b="1" dirty="0" smtClean="0">
                <a:solidFill>
                  <a:srgbClr val="060670"/>
                </a:solidFill>
              </a:rPr>
              <a:t>TABLA COSTOS DEL PROGRAMA LEALTAD </a:t>
            </a:r>
            <a:br>
              <a:rPr lang="es-PR" sz="1600" b="1" dirty="0" smtClean="0">
                <a:solidFill>
                  <a:srgbClr val="060670"/>
                </a:solidFill>
              </a:rPr>
            </a:br>
            <a:r>
              <a:rPr lang="es-PR" sz="1600" b="1" dirty="0" smtClean="0">
                <a:solidFill>
                  <a:srgbClr val="060670"/>
                </a:solidFill>
              </a:rPr>
              <a:t>ELITE ENTERATE </a:t>
            </a:r>
            <a:endParaRPr lang="es-PR" sz="1600" b="1" dirty="0">
              <a:solidFill>
                <a:srgbClr val="060670"/>
              </a:solidFill>
            </a:endParaRPr>
          </a:p>
        </p:txBody>
      </p:sp>
      <p:graphicFrame>
        <p:nvGraphicFramePr>
          <p:cNvPr id="279659" name="Group 10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57331901"/>
              </p:ext>
            </p:extLst>
          </p:nvPr>
        </p:nvGraphicFramePr>
        <p:xfrm>
          <a:off x="0" y="1718449"/>
          <a:ext cx="9144000" cy="4301351"/>
        </p:xfrm>
        <a:graphic>
          <a:graphicData uri="http://schemas.openxmlformats.org/drawingml/2006/table">
            <a:tbl>
              <a:tblPr/>
              <a:tblGrid>
                <a:gridCol w="426518"/>
                <a:gridCol w="2368606"/>
                <a:gridCol w="2019637"/>
                <a:gridCol w="2102244"/>
                <a:gridCol w="2226995"/>
              </a:tblGrid>
              <a:tr h="243840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  <a:cs typeface="Arial" charset="0"/>
                        </a:rPr>
                        <a:t>TABLA DE PRECIOS</a:t>
                      </a: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  <a:cs typeface="Arial" charset="0"/>
                        </a:rPr>
                        <a:t>COSTO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  <a:cs typeface="Arial" charset="0"/>
                        </a:rPr>
                        <a:t>FIDELITY</a:t>
                      </a: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  <a:cs typeface="Arial" charset="0"/>
                        </a:rPr>
                        <a:t>SETUP FEE</a:t>
                      </a: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VENTA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  <a:cs typeface="Arial" charset="0"/>
                        </a:rPr>
                        <a:t>MENSUALDAD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  <a:cs typeface="Arial" charset="0"/>
                        </a:rPr>
                        <a:t>VENTA</a:t>
                      </a: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938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s-E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INFORACION INTERNA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Por negocio</a:t>
                      </a: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COSTO UNICO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Esto tiene pago de venta y Pago de Instalación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COSTO MENSUAL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Este solo tiene pago de Ventas 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658991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  <a:cs typeface="Arial" charset="0"/>
                        </a:rPr>
                        <a:t>1</a:t>
                      </a: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  <a:cs typeface="Arial" charset="0"/>
                        </a:rPr>
                        <a:t>NEGOCIO PEQUEÑO</a:t>
                      </a:r>
                    </a:p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  <a:cs typeface="Arial" charset="0"/>
                        </a:rPr>
                        <a:t>Programa para (5) Estaciones en el mismo Lugar</a:t>
                      </a: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$ 75 Setup Fee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$ 60.00 Mensual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 </a:t>
                      </a: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 $ 260.00 +$100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$ 140.00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1618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  <a:cs typeface="Arial" charset="0"/>
                        </a:rPr>
                        <a:t>NEGOCIO MEDIO</a:t>
                      </a: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  <a:cs typeface="Arial" charset="0"/>
                        </a:rPr>
                        <a:t>Programa para (5) Estaciones en el mismo Lugar</a:t>
                      </a: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$ 75 Setup Fee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$ 60.00 Mensual 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 $ 380.00+$100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$ 160.00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2213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  <a:cs typeface="Arial" charset="0"/>
                        </a:rPr>
                        <a:t>NEGOCIO GRANDE</a:t>
                      </a:r>
                    </a:p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  <a:cs typeface="Arial" charset="0"/>
                        </a:rPr>
                        <a:t>Programa para (5) Estaciones en el mismo Lugar</a:t>
                      </a: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$ 75 Setup Fee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$ 60.00 Mensual 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 $ 490.00+$100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$ 190.00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809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  <a:cs typeface="Arial" charset="0"/>
                        </a:rPr>
                        <a:t>5</a:t>
                      </a: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  <a:cs typeface="Arial" charset="0"/>
                        </a:rPr>
                        <a:t>NEGOCIOS EM CADENA  RED de mas de una Sucursal, solicitar cotización </a:t>
                      </a: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$ 75 Setup Fee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$ 60.00 Mensual 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 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607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1295400"/>
          </a:xfrm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/>
            <a:r>
              <a:rPr lang="es-PR" sz="2000" b="1" dirty="0" smtClean="0">
                <a:solidFill>
                  <a:srgbClr val="060670"/>
                </a:solidFill>
              </a:rPr>
              <a:t>Ingresos del Primer Mes  a Organizaciones </a:t>
            </a:r>
            <a:br>
              <a:rPr lang="es-PR" sz="2000" b="1" dirty="0" smtClean="0">
                <a:solidFill>
                  <a:srgbClr val="060670"/>
                </a:solidFill>
              </a:rPr>
            </a:br>
            <a:r>
              <a:rPr lang="es-PR" sz="2000" b="1" dirty="0" smtClean="0">
                <a:solidFill>
                  <a:srgbClr val="060670"/>
                </a:solidFill>
              </a:rPr>
              <a:t>Sin Fines de Lucro</a:t>
            </a:r>
            <a:br>
              <a:rPr lang="es-PR" sz="2000" b="1" dirty="0" smtClean="0">
                <a:solidFill>
                  <a:srgbClr val="060670"/>
                </a:solidFill>
              </a:rPr>
            </a:br>
            <a:r>
              <a:rPr lang="es-PR" sz="2000" b="1" dirty="0" smtClean="0">
                <a:solidFill>
                  <a:srgbClr val="060670"/>
                </a:solidFill>
              </a:rPr>
              <a:t>Visa Tarjeta das </a:t>
            </a:r>
            <a:r>
              <a:rPr lang="es-PR" sz="2000" b="1" dirty="0" err="1" smtClean="0">
                <a:solidFill>
                  <a:srgbClr val="060670"/>
                </a:solidFill>
              </a:rPr>
              <a:t>Americas</a:t>
            </a:r>
            <a:r>
              <a:rPr lang="es-PR" sz="2000" b="1" dirty="0" smtClean="0">
                <a:solidFill>
                  <a:srgbClr val="060670"/>
                </a:solidFill>
              </a:rPr>
              <a:t> - Elite </a:t>
            </a:r>
            <a:r>
              <a:rPr lang="es-PR" sz="2000" b="1" dirty="0" err="1" smtClean="0">
                <a:solidFill>
                  <a:srgbClr val="060670"/>
                </a:solidFill>
              </a:rPr>
              <a:t>enter@te</a:t>
            </a:r>
            <a:r>
              <a:rPr lang="es-PR" sz="2000" b="1" dirty="0" smtClean="0">
                <a:solidFill>
                  <a:srgbClr val="060670"/>
                </a:solidFill>
              </a:rPr>
              <a:t> </a:t>
            </a:r>
            <a:r>
              <a:rPr lang="es-PR" sz="3200" b="1" dirty="0" smtClean="0">
                <a:solidFill>
                  <a:srgbClr val="CC3300"/>
                </a:solidFill>
              </a:rPr>
              <a:t> </a:t>
            </a:r>
            <a:endParaRPr lang="es-PR" sz="3200" b="1" dirty="0">
              <a:solidFill>
                <a:srgbClr val="CC3300"/>
              </a:solidFill>
            </a:endParaRP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38400" y="1219200"/>
            <a:ext cx="5257800" cy="381000"/>
          </a:xfrm>
        </p:spPr>
        <p:txBody>
          <a:bodyPr/>
          <a:lstStyle/>
          <a:p>
            <a:pPr>
              <a:lnSpc>
                <a:spcPct val="80000"/>
              </a:lnSpc>
              <a:buClr>
                <a:srgbClr val="CC3300"/>
              </a:buClr>
              <a:buFont typeface="Wingdings" pitchFamily="2" charset="2"/>
              <a:buNone/>
            </a:pPr>
            <a:r>
              <a:rPr lang="es-PR" sz="1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</a:t>
            </a:r>
            <a:r>
              <a:rPr lang="es-PR" sz="2000" b="1">
                <a:solidFill>
                  <a:schemeClr val="folHlink"/>
                </a:solidFill>
              </a:rPr>
              <a:t>Ingresos del primer mes</a:t>
            </a:r>
          </a:p>
        </p:txBody>
      </p:sp>
      <p:graphicFrame>
        <p:nvGraphicFramePr>
          <p:cNvPr id="287881" name="Group 137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749671921"/>
              </p:ext>
            </p:extLst>
          </p:nvPr>
        </p:nvGraphicFramePr>
        <p:xfrm>
          <a:off x="76201" y="1676399"/>
          <a:ext cx="9067801" cy="5103222"/>
        </p:xfrm>
        <a:graphic>
          <a:graphicData uri="http://schemas.openxmlformats.org/drawingml/2006/table">
            <a:tbl>
              <a:tblPr/>
              <a:tblGrid>
                <a:gridCol w="211306"/>
                <a:gridCol w="971170"/>
                <a:gridCol w="1236914"/>
                <a:gridCol w="1238209"/>
                <a:gridCol w="1235618"/>
                <a:gridCol w="1278982"/>
                <a:gridCol w="1447800"/>
                <a:gridCol w="1447802"/>
              </a:tblGrid>
              <a:tr h="464474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s-ES_tradnl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No.</a:t>
                      </a:r>
                    </a:p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 Línea de</a:t>
                      </a:r>
                    </a:p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Platafor. ma</a:t>
                      </a:r>
                      <a:endParaRPr kumimoji="1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Cantidad de Tarjetas</a:t>
                      </a:r>
                      <a:endParaRPr kumimoji="1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Cantidad de Tarjetas</a:t>
                      </a:r>
                      <a:endParaRPr kumimoji="1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Cantidad de Tarjetas</a:t>
                      </a:r>
                      <a:endParaRPr kumimoji="1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229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1,000</a:t>
                      </a:r>
                    </a:p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Residual</a:t>
                      </a:r>
                      <a:endParaRPr kumimoji="1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5,000</a:t>
                      </a:r>
                    </a:p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Residual</a:t>
                      </a:r>
                      <a:endParaRPr kumimoji="1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10,000</a:t>
                      </a:r>
                    </a:p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Residual</a:t>
                      </a:r>
                      <a:endParaRPr kumimoji="1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649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5055B"/>
                        </a:solidFill>
                        <a:effectLst/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5055B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 Opción A   Pagos  </a:t>
                      </a:r>
                    </a:p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5055B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5055B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R.1 $2.00</a:t>
                      </a:r>
                    </a:p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5055B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R.2  FREE</a:t>
                      </a:r>
                    </a:p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5055B"/>
                        </a:solidFill>
                        <a:effectLst/>
                        <a:latin typeface="Tahoma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5055B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Opción B Pagos</a:t>
                      </a:r>
                    </a:p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5055B"/>
                        </a:solidFill>
                        <a:effectLst/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5055B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  R.1 $2.00</a:t>
                      </a:r>
                    </a:p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5055B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 R.2  FREE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5055B"/>
                        </a:solidFill>
                        <a:effectLst/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5055B"/>
                        </a:solidFill>
                        <a:effectLst/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5055B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Opción A Pagos</a:t>
                      </a:r>
                    </a:p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5055B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5055B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R.1 $2.00</a:t>
                      </a:r>
                    </a:p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5055B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R.2  FREE</a:t>
                      </a:r>
                    </a:p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5055B"/>
                        </a:solidFill>
                        <a:effectLst/>
                        <a:latin typeface="Tahoma" charset="0"/>
                      </a:endParaRPr>
                    </a:p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5055B"/>
                        </a:solidFill>
                        <a:effectLst/>
                        <a:latin typeface="Tahoma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5055B"/>
                        </a:solidFill>
                        <a:effectLst/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5055B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Opción B Pagos</a:t>
                      </a:r>
                    </a:p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5055B"/>
                        </a:solidFill>
                        <a:effectLst/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5055B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R.1 $2.00</a:t>
                      </a:r>
                    </a:p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5055B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R.2  FREE</a:t>
                      </a:r>
                    </a:p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5055B"/>
                        </a:solidFill>
                        <a:effectLst/>
                        <a:latin typeface="Tahoma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5055B"/>
                        </a:solidFill>
                        <a:effectLst/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5055B"/>
                        </a:solidFill>
                        <a:effectLst/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5055B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Opción A Pagos</a:t>
                      </a:r>
                    </a:p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5055B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5055B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R.1 $2.00</a:t>
                      </a:r>
                    </a:p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5055B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R.2  FREE</a:t>
                      </a:r>
                    </a:p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5055B"/>
                        </a:solidFill>
                        <a:effectLst/>
                        <a:latin typeface="Tahoma" charset="0"/>
                      </a:endParaRPr>
                    </a:p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5055B"/>
                        </a:solidFill>
                        <a:effectLst/>
                        <a:latin typeface="Tahoma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5055B"/>
                        </a:solidFill>
                        <a:effectLst/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5055B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Opción B Pagos</a:t>
                      </a:r>
                    </a:p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5055B"/>
                        </a:solidFill>
                        <a:effectLst/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5055B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  R.1 $2.00</a:t>
                      </a:r>
                    </a:p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5055B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 R.2  FREE</a:t>
                      </a:r>
                    </a:p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5055B"/>
                        </a:solidFill>
                        <a:effectLst/>
                        <a:latin typeface="Tahoma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95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5055B"/>
                          </a:solidFill>
                          <a:effectLst/>
                          <a:latin typeface="Tahoma" charset="0"/>
                        </a:rPr>
                        <a:t> $  2,000 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5055B"/>
                          </a:solidFill>
                          <a:effectLst/>
                          <a:latin typeface="Tahoma" charset="0"/>
                        </a:rPr>
                        <a:t> $  2,000 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5055B"/>
                          </a:solidFill>
                          <a:effectLst/>
                          <a:latin typeface="Tahoma" charset="0"/>
                        </a:rPr>
                        <a:t> $  10,000 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5055B"/>
                          </a:solidFill>
                          <a:effectLst/>
                          <a:latin typeface="Tahoma" charset="0"/>
                        </a:rPr>
                        <a:t>  $  10,000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5055B"/>
                          </a:solidFill>
                          <a:effectLst/>
                          <a:latin typeface="Tahoma" charset="0"/>
                        </a:rPr>
                        <a:t> $      20,000 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5055B"/>
                          </a:solidFill>
                          <a:effectLst/>
                          <a:latin typeface="Tahoma" charset="0"/>
                        </a:rPr>
                        <a:t> $      20,000 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49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5055B"/>
                          </a:solidFill>
                          <a:effectLst/>
                          <a:latin typeface="Tahoma" charset="0"/>
                        </a:rPr>
                        <a:t> $  2,000 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5055B"/>
                          </a:solidFill>
                          <a:effectLst/>
                          <a:latin typeface="Tahoma" charset="0"/>
                        </a:rPr>
                        <a:t> $   2,000 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5055B"/>
                          </a:solidFill>
                          <a:effectLst/>
                          <a:latin typeface="Tahoma" charset="0"/>
                        </a:rPr>
                        <a:t> $  10,000 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5055B"/>
                          </a:solidFill>
                          <a:effectLst/>
                          <a:latin typeface="Tahoma" charset="0"/>
                        </a:rPr>
                        <a:t> $     10,000 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5055B"/>
                          </a:solidFill>
                          <a:effectLst/>
                          <a:latin typeface="Tahoma" charset="0"/>
                        </a:rPr>
                        <a:t> $       20,000 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5055B"/>
                          </a:solidFill>
                          <a:effectLst/>
                          <a:latin typeface="Tahoma" charset="0"/>
                        </a:rPr>
                        <a:t> $       20,000 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332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 </a:t>
                      </a:r>
                      <a:endParaRPr kumimoji="1" lang="es-E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Total </a:t>
                      </a:r>
                      <a:endParaRPr kumimoji="1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5055B"/>
                          </a:solidFill>
                          <a:effectLst/>
                          <a:latin typeface="Tahoma" charset="0"/>
                        </a:rPr>
                        <a:t> $   4,000 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5055B"/>
                          </a:solidFill>
                          <a:effectLst/>
                          <a:latin typeface="Tahoma" charset="0"/>
                        </a:rPr>
                        <a:t>$   4,000 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5055B"/>
                          </a:solidFill>
                          <a:effectLst/>
                          <a:latin typeface="Tahoma" charset="0"/>
                        </a:rPr>
                        <a:t> $  20,000 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5055B"/>
                          </a:solidFill>
                          <a:effectLst/>
                          <a:latin typeface="Tahoma" charset="0"/>
                        </a:rPr>
                        <a:t>  $  20,000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5055B"/>
                          </a:solidFill>
                          <a:effectLst/>
                          <a:latin typeface="Tahoma" charset="0"/>
                        </a:rPr>
                        <a:t> $      40,000 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5055B"/>
                          </a:solidFill>
                          <a:effectLst/>
                          <a:latin typeface="Tahoma" charset="0"/>
                        </a:rPr>
                        <a:t> $      40,000 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987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ts and bytes design template">
  <a:themeElements>
    <a:clrScheme name="Bits and bytes design template 1">
      <a:dk1>
        <a:srgbClr val="080808"/>
      </a:dk1>
      <a:lt1>
        <a:srgbClr val="7AA6B0"/>
      </a:lt1>
      <a:dk2>
        <a:srgbClr val="000000"/>
      </a:dk2>
      <a:lt2>
        <a:srgbClr val="080808"/>
      </a:lt2>
      <a:accent1>
        <a:srgbClr val="917AA4"/>
      </a:accent1>
      <a:accent2>
        <a:srgbClr val="76669A"/>
      </a:accent2>
      <a:accent3>
        <a:srgbClr val="BED0D4"/>
      </a:accent3>
      <a:accent4>
        <a:srgbClr val="060606"/>
      </a:accent4>
      <a:accent5>
        <a:srgbClr val="C7BECF"/>
      </a:accent5>
      <a:accent6>
        <a:srgbClr val="6A5C8B"/>
      </a:accent6>
      <a:hlink>
        <a:srgbClr val="377B89"/>
      </a:hlink>
      <a:folHlink>
        <a:srgbClr val="1A4E54"/>
      </a:folHlink>
    </a:clrScheme>
    <a:fontScheme name="Bits and bytes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ts and bytes design template 1">
        <a:dk1>
          <a:srgbClr val="080808"/>
        </a:dk1>
        <a:lt1>
          <a:srgbClr val="7AA6B0"/>
        </a:lt1>
        <a:dk2>
          <a:srgbClr val="000000"/>
        </a:dk2>
        <a:lt2>
          <a:srgbClr val="080808"/>
        </a:lt2>
        <a:accent1>
          <a:srgbClr val="917AA4"/>
        </a:accent1>
        <a:accent2>
          <a:srgbClr val="76669A"/>
        </a:accent2>
        <a:accent3>
          <a:srgbClr val="BED0D4"/>
        </a:accent3>
        <a:accent4>
          <a:srgbClr val="060606"/>
        </a:accent4>
        <a:accent5>
          <a:srgbClr val="C7BECF"/>
        </a:accent5>
        <a:accent6>
          <a:srgbClr val="6A5C8B"/>
        </a:accent6>
        <a:hlink>
          <a:srgbClr val="377B89"/>
        </a:hlink>
        <a:folHlink>
          <a:srgbClr val="1A4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289</Words>
  <Application>Microsoft Office PowerPoint</Application>
  <PresentationFormat>On-screen Show (4:3)</PresentationFormat>
  <Paragraphs>114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Bits and bytes design template</vt:lpstr>
      <vt:lpstr>TABLA COSTOS DEL PROGRAMA LEALTAD  ELITE ENTERATE </vt:lpstr>
      <vt:lpstr>Ingresos del Primer Mes  a Organizaciones  Sin Fines de Lucro Visa Tarjeta das Americas - Elite enter@te 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Edgar</dc:creator>
  <cp:lastModifiedBy>Edgar</cp:lastModifiedBy>
  <cp:revision>15</cp:revision>
  <dcterms:created xsi:type="dcterms:W3CDTF">2011-03-16T20:11:12Z</dcterms:created>
  <dcterms:modified xsi:type="dcterms:W3CDTF">2011-04-01T20:44:13Z</dcterms:modified>
</cp:coreProperties>
</file>