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1" r:id="rId2"/>
    <p:sldId id="264" r:id="rId3"/>
    <p:sldId id="274" r:id="rId4"/>
    <p:sldId id="266" r:id="rId5"/>
    <p:sldId id="270" r:id="rId6"/>
    <p:sldId id="267" r:id="rId7"/>
    <p:sldId id="268" r:id="rId8"/>
    <p:sldId id="269" r:id="rId9"/>
    <p:sldId id="260" r:id="rId10"/>
    <p:sldId id="272" r:id="rId11"/>
    <p:sldId id="265" r:id="rId12"/>
    <p:sldId id="271" r:id="rId13"/>
    <p:sldId id="275" r:id="rId14"/>
    <p:sldId id="277" r:id="rId15"/>
    <p:sldId id="276" r:id="rId16"/>
    <p:sldId id="257" r:id="rId17"/>
    <p:sldId id="279" r:id="rId18"/>
    <p:sldId id="278" r:id="rId19"/>
    <p:sldId id="280" r:id="rId20"/>
    <p:sldId id="282" r:id="rId21"/>
    <p:sldId id="281" r:id="rId22"/>
    <p:sldId id="262" r:id="rId23"/>
    <p:sldId id="284" r:id="rId24"/>
    <p:sldId id="28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644" autoAdjust="0"/>
    <p:restoredTop sz="94660"/>
  </p:normalViewPr>
  <p:slideViewPr>
    <p:cSldViewPr snapToGrid="0">
      <p:cViewPr>
        <p:scale>
          <a:sx n="66" d="100"/>
          <a:sy n="66" d="100"/>
        </p:scale>
        <p:origin x="1032" y="58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8AE801-BF2C-4156-B599-8B6792D92AAC}" type="datetimeFigureOut">
              <a:rPr lang="en-IL" smtClean="0"/>
              <a:t>16/02/2024</a:t>
            </a:fld>
            <a:endParaRPr lang="en-IL"/>
          </a:p>
        </p:txBody>
      </p:sp>
      <p:sp>
        <p:nvSpPr>
          <p:cNvPr id="5" name="Footer Placeholder 4"/>
          <p:cNvSpPr>
            <a:spLocks noGrp="1"/>
          </p:cNvSpPr>
          <p:nvPr>
            <p:ph type="ftr" sz="quarter" idx="11"/>
          </p:nvPr>
        </p:nvSpPr>
        <p:spPr>
          <a:xfrm>
            <a:off x="2416500" y="329307"/>
            <a:ext cx="4973915" cy="309201"/>
          </a:xfrm>
        </p:spPr>
        <p:txBody>
          <a:bodyPr/>
          <a:lstStyle/>
          <a:p>
            <a:endParaRPr lang="en-IL"/>
          </a:p>
        </p:txBody>
      </p:sp>
      <p:sp>
        <p:nvSpPr>
          <p:cNvPr id="6" name="Slide Number Placeholder 5"/>
          <p:cNvSpPr>
            <a:spLocks noGrp="1"/>
          </p:cNvSpPr>
          <p:nvPr>
            <p:ph type="sldNum" sz="quarter" idx="12"/>
          </p:nvPr>
        </p:nvSpPr>
        <p:spPr>
          <a:xfrm>
            <a:off x="1437664" y="798973"/>
            <a:ext cx="811019" cy="503578"/>
          </a:xfrm>
        </p:spPr>
        <p:txBody>
          <a:bodyPr/>
          <a:lstStyle/>
          <a:p>
            <a:fld id="{CFA27618-B741-4BCB-926C-444A74EDADB1}" type="slidenum">
              <a:rPr lang="en-IL" smtClean="0"/>
              <a:t>‹#›</a:t>
            </a:fld>
            <a:endParaRPr lang="en-IL"/>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8604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8AE801-BF2C-4156-B599-8B6792D92AAC}" type="datetimeFigureOut">
              <a:rPr lang="en-IL" smtClean="0"/>
              <a:t>16/02/2024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CFA27618-B741-4BCB-926C-444A74EDADB1}" type="slidenum">
              <a:rPr lang="en-IL" smtClean="0"/>
              <a:t>‹#›</a:t>
            </a:fld>
            <a:endParaRPr lang="en-IL"/>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9506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8AE801-BF2C-4156-B599-8B6792D92AAC}" type="datetimeFigureOut">
              <a:rPr lang="en-IL" smtClean="0"/>
              <a:t>16/02/2024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CFA27618-B741-4BCB-926C-444A74EDADB1}" type="slidenum">
              <a:rPr lang="en-IL" smtClean="0"/>
              <a:t>‹#›</a:t>
            </a:fld>
            <a:endParaRPr lang="en-IL"/>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032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8AE801-BF2C-4156-B599-8B6792D92AAC}" type="datetimeFigureOut">
              <a:rPr lang="en-IL" smtClean="0"/>
              <a:t>16/02/2024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CFA27618-B741-4BCB-926C-444A74EDADB1}" type="slidenum">
              <a:rPr lang="en-IL" smtClean="0"/>
              <a:t>‹#›</a:t>
            </a:fld>
            <a:endParaRPr lang="en-IL"/>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9327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AE801-BF2C-4156-B599-8B6792D92AAC}" type="datetimeFigureOut">
              <a:rPr lang="en-IL" smtClean="0"/>
              <a:t>16/02/2024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CFA27618-B741-4BCB-926C-444A74EDADB1}" type="slidenum">
              <a:rPr lang="en-IL" smtClean="0"/>
              <a:t>‹#›</a:t>
            </a:fld>
            <a:endParaRPr lang="en-IL"/>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1226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8AE801-BF2C-4156-B599-8B6792D92AAC}" type="datetimeFigureOut">
              <a:rPr lang="en-IL" smtClean="0"/>
              <a:t>16/02/2024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CFA27618-B741-4BCB-926C-444A74EDADB1}" type="slidenum">
              <a:rPr lang="en-IL" smtClean="0"/>
              <a:t>‹#›</a:t>
            </a:fld>
            <a:endParaRPr lang="en-IL"/>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3595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8AE801-BF2C-4156-B599-8B6792D92AAC}" type="datetimeFigureOut">
              <a:rPr lang="en-IL" smtClean="0"/>
              <a:t>16/02/2024</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CFA27618-B741-4BCB-926C-444A74EDADB1}" type="slidenum">
              <a:rPr lang="en-IL" smtClean="0"/>
              <a:t>‹#›</a:t>
            </a:fld>
            <a:endParaRPr lang="en-IL"/>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9344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8AE801-BF2C-4156-B599-8B6792D92AAC}" type="datetimeFigureOut">
              <a:rPr lang="en-IL" smtClean="0"/>
              <a:t>16/02/2024</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CFA27618-B741-4BCB-926C-444A74EDADB1}" type="slidenum">
              <a:rPr lang="en-IL" smtClean="0"/>
              <a:t>‹#›</a:t>
            </a:fld>
            <a:endParaRPr lang="en-IL"/>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5658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8AE801-BF2C-4156-B599-8B6792D92AAC}" type="datetimeFigureOut">
              <a:rPr lang="en-IL" smtClean="0"/>
              <a:t>16/02/2024</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CFA27618-B741-4BCB-926C-444A74EDADB1}" type="slidenum">
              <a:rPr lang="en-IL" smtClean="0"/>
              <a:t>‹#›</a:t>
            </a:fld>
            <a:endParaRPr lang="en-IL"/>
          </a:p>
        </p:txBody>
      </p:sp>
    </p:spTree>
    <p:extLst>
      <p:ext uri="{BB962C8B-B14F-4D97-AF65-F5344CB8AC3E}">
        <p14:creationId xmlns:p14="http://schemas.microsoft.com/office/powerpoint/2010/main" val="1679669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8AE801-BF2C-4156-B599-8B6792D92AAC}" type="datetimeFigureOut">
              <a:rPr lang="en-IL" smtClean="0"/>
              <a:t>16/02/2024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CFA27618-B741-4BCB-926C-444A74EDADB1}" type="slidenum">
              <a:rPr lang="en-IL" smtClean="0"/>
              <a:t>‹#›</a:t>
            </a:fld>
            <a:endParaRPr lang="en-IL"/>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3705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78AE801-BF2C-4156-B599-8B6792D92AAC}" type="datetimeFigureOut">
              <a:rPr lang="en-IL" smtClean="0"/>
              <a:t>16/02/2024</a:t>
            </a:fld>
            <a:endParaRPr lang="en-IL"/>
          </a:p>
        </p:txBody>
      </p:sp>
      <p:sp>
        <p:nvSpPr>
          <p:cNvPr id="6" name="Footer Placeholder 5"/>
          <p:cNvSpPr>
            <a:spLocks noGrp="1"/>
          </p:cNvSpPr>
          <p:nvPr>
            <p:ph type="ftr" sz="quarter" idx="11"/>
          </p:nvPr>
        </p:nvSpPr>
        <p:spPr>
          <a:xfrm>
            <a:off x="1447382" y="318640"/>
            <a:ext cx="5541004" cy="320931"/>
          </a:xfrm>
        </p:spPr>
        <p:txBody>
          <a:bodyPr/>
          <a:lstStyle/>
          <a:p>
            <a:endParaRPr lang="en-IL"/>
          </a:p>
        </p:txBody>
      </p:sp>
      <p:sp>
        <p:nvSpPr>
          <p:cNvPr id="7" name="Slide Number Placeholder 6"/>
          <p:cNvSpPr>
            <a:spLocks noGrp="1"/>
          </p:cNvSpPr>
          <p:nvPr>
            <p:ph type="sldNum" sz="quarter" idx="12"/>
          </p:nvPr>
        </p:nvSpPr>
        <p:spPr/>
        <p:txBody>
          <a:bodyPr/>
          <a:lstStyle/>
          <a:p>
            <a:fld id="{CFA27618-B741-4BCB-926C-444A74EDADB1}" type="slidenum">
              <a:rPr lang="en-IL" smtClean="0"/>
              <a:t>‹#›</a:t>
            </a:fld>
            <a:endParaRPr lang="en-IL"/>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367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78AE801-BF2C-4156-B599-8B6792D92AAC}" type="datetimeFigureOut">
              <a:rPr lang="en-IL" smtClean="0"/>
              <a:t>16/02/2024</a:t>
            </a:fld>
            <a:endParaRPr lang="en-IL"/>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L"/>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FA27618-B741-4BCB-926C-444A74EDADB1}" type="slidenum">
              <a:rPr lang="en-IL" smtClean="0"/>
              <a:t>‹#›</a:t>
            </a:fld>
            <a:endParaRPr lang="en-IL"/>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350892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0D1173B-FBCA-4F2A-AB78-7DB51EC95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B08DCF8-02FA-4015-A96A-7F8A89EBC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6641E58-7B41-DCFA-B239-92306AFED608}"/>
              </a:ext>
            </a:extLst>
          </p:cNvPr>
          <p:cNvSpPr>
            <a:spLocks noGrp="1"/>
          </p:cNvSpPr>
          <p:nvPr>
            <p:ph type="ctrTitle"/>
          </p:nvPr>
        </p:nvSpPr>
        <p:spPr>
          <a:xfrm>
            <a:off x="5770072" y="964769"/>
            <a:ext cx="4966432" cy="2376915"/>
          </a:xfrm>
        </p:spPr>
        <p:txBody>
          <a:bodyPr>
            <a:normAutofit/>
          </a:bodyPr>
          <a:lstStyle/>
          <a:p>
            <a:r>
              <a:rPr lang="en-US" sz="5400" dirty="0"/>
              <a:t>Jet</a:t>
            </a:r>
            <a:endParaRPr lang="en-IL" sz="5400" dirty="0"/>
          </a:p>
        </p:txBody>
      </p:sp>
      <p:grpSp>
        <p:nvGrpSpPr>
          <p:cNvPr id="21" name="Group 20">
            <a:extLst>
              <a:ext uri="{FF2B5EF4-FFF2-40B4-BE49-F238E27FC236}">
                <a16:creationId xmlns:a16="http://schemas.microsoft.com/office/drawing/2014/main" id="{72EFD7EB-F887-4187-BD35-2F6584E9E0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8" y="482171"/>
            <a:ext cx="4641751" cy="5149101"/>
            <a:chOff x="7463259" y="583365"/>
            <a:chExt cx="4641750" cy="5181928"/>
          </a:xfrm>
        </p:grpSpPr>
        <p:sp>
          <p:nvSpPr>
            <p:cNvPr id="22" name="Rectangle 21">
              <a:extLst>
                <a:ext uri="{FF2B5EF4-FFF2-40B4-BE49-F238E27FC236}">
                  <a16:creationId xmlns:a16="http://schemas.microsoft.com/office/drawing/2014/main" id="{D802ABCE-86EF-458C-B776-FBEE5B3ED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64175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F257E23-BAFF-4E5A-9DCD-5EB001A2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4001651"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2" name="Picture 11" descr="A group of people standing in front of a plane&#10;&#10;Description automatically generated">
            <a:extLst>
              <a:ext uri="{FF2B5EF4-FFF2-40B4-BE49-F238E27FC236}">
                <a16:creationId xmlns:a16="http://schemas.microsoft.com/office/drawing/2014/main" id="{630D58BE-F42F-F820-84B0-7B0EF9BEDED1}"/>
              </a:ext>
            </a:extLst>
          </p:cNvPr>
          <p:cNvPicPr>
            <a:picLocks noChangeAspect="1"/>
          </p:cNvPicPr>
          <p:nvPr/>
        </p:nvPicPr>
        <p:blipFill rotWithShape="1">
          <a:blip r:embed="rId2">
            <a:extLst>
              <a:ext uri="{28A0092B-C50C-407E-A947-70E740481C1C}">
                <a14:useLocalDpi xmlns:a14="http://schemas.microsoft.com/office/drawing/2010/main" val="0"/>
              </a:ext>
            </a:extLst>
          </a:blip>
          <a:srcRect l="3236" r="9797" b="-4"/>
          <a:stretch/>
        </p:blipFill>
        <p:spPr>
          <a:xfrm>
            <a:off x="1271223" y="1116345"/>
            <a:ext cx="3362141" cy="3866172"/>
          </a:xfrm>
          <a:prstGeom prst="rect">
            <a:avLst/>
          </a:prstGeom>
        </p:spPr>
      </p:pic>
      <p:cxnSp>
        <p:nvCxnSpPr>
          <p:cNvPr id="25" name="Straight Connector 24">
            <a:extLst>
              <a:ext uri="{FF2B5EF4-FFF2-40B4-BE49-F238E27FC236}">
                <a16:creationId xmlns:a16="http://schemas.microsoft.com/office/drawing/2014/main" id="{480890EC-EC50-46D3-879E-63EDF4D06C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70073" y="3526496"/>
            <a:ext cx="4959505"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7" name="Picture 26">
            <a:extLst>
              <a:ext uri="{FF2B5EF4-FFF2-40B4-BE49-F238E27FC236}">
                <a16:creationId xmlns:a16="http://schemas.microsoft.com/office/drawing/2014/main" id="{971F6991-E635-48F8-9309-D5A5C1ECBF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 name="Straight Connector 28">
            <a:extLst>
              <a:ext uri="{FF2B5EF4-FFF2-40B4-BE49-F238E27FC236}">
                <a16:creationId xmlns:a16="http://schemas.microsoft.com/office/drawing/2014/main" id="{3ACF2F98-1DF0-4594-9502-F2B79E795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4D40BCA-B6E3-94F2-46C4-DE0C17E776C3}"/>
              </a:ext>
            </a:extLst>
          </p:cNvPr>
          <p:cNvSpPr txBox="1"/>
          <p:nvPr/>
        </p:nvSpPr>
        <p:spPr>
          <a:xfrm>
            <a:off x="5770072" y="3803737"/>
            <a:ext cx="4959505" cy="1569660"/>
          </a:xfrm>
          <a:prstGeom prst="rect">
            <a:avLst/>
          </a:prstGeom>
          <a:noFill/>
        </p:spPr>
        <p:txBody>
          <a:bodyPr wrap="square">
            <a:spAutoFit/>
          </a:bodyPr>
          <a:lstStyle/>
          <a:p>
            <a:r>
              <a:rPr lang="en-US" sz="3200" b="1" i="0" dirty="0">
                <a:effectLst/>
                <a:latin typeface="-apple-system"/>
              </a:rPr>
              <a:t>Jonathan </a:t>
            </a:r>
            <a:r>
              <a:rPr lang="en-US" sz="3200" b="1" i="0" dirty="0" err="1">
                <a:effectLst/>
                <a:latin typeface="-apple-system"/>
              </a:rPr>
              <a:t>Enav</a:t>
            </a:r>
            <a:endParaRPr lang="en-US" sz="3200" b="1" i="0" dirty="0">
              <a:effectLst/>
              <a:latin typeface="-apple-system"/>
            </a:endParaRPr>
          </a:p>
          <a:p>
            <a:r>
              <a:rPr lang="en-US" sz="3200" b="1" dirty="0">
                <a:latin typeface="-apple-system"/>
              </a:rPr>
              <a:t>Efrat Isack</a:t>
            </a:r>
            <a:endParaRPr lang="en-US" sz="3200" b="1" i="0" dirty="0">
              <a:effectLst/>
              <a:latin typeface="-apple-system"/>
            </a:endParaRPr>
          </a:p>
          <a:p>
            <a:r>
              <a:rPr lang="en-US" sz="3200" b="1" dirty="0">
                <a:latin typeface="-apple-system"/>
              </a:rPr>
              <a:t>Tal </a:t>
            </a:r>
            <a:r>
              <a:rPr lang="en-US" sz="3200" b="1" dirty="0" err="1">
                <a:latin typeface="-apple-system"/>
              </a:rPr>
              <a:t>Brender</a:t>
            </a:r>
            <a:endParaRPr lang="en-IL" sz="3200" dirty="0"/>
          </a:p>
        </p:txBody>
      </p:sp>
    </p:spTree>
    <p:extLst>
      <p:ext uri="{BB962C8B-B14F-4D97-AF65-F5344CB8AC3E}">
        <p14:creationId xmlns:p14="http://schemas.microsoft.com/office/powerpoint/2010/main" val="3108599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28852-5279-CC85-FEC4-F53ABDDBF1BA}"/>
              </a:ext>
            </a:extLst>
          </p:cNvPr>
          <p:cNvSpPr>
            <a:spLocks noGrp="1"/>
          </p:cNvSpPr>
          <p:nvPr>
            <p:ph type="title"/>
          </p:nvPr>
        </p:nvSpPr>
        <p:spPr/>
        <p:txBody>
          <a:bodyPr/>
          <a:lstStyle/>
          <a:p>
            <a:r>
              <a:rPr lang="en-US" dirty="0"/>
              <a:t>EDA: NA</a:t>
            </a:r>
            <a:endParaRPr lang="en-IL" dirty="0"/>
          </a:p>
        </p:txBody>
      </p:sp>
      <p:sp>
        <p:nvSpPr>
          <p:cNvPr id="3" name="Content Placeholder 2">
            <a:extLst>
              <a:ext uri="{FF2B5EF4-FFF2-40B4-BE49-F238E27FC236}">
                <a16:creationId xmlns:a16="http://schemas.microsoft.com/office/drawing/2014/main" id="{7AB20C9D-3CDA-2F53-8825-473810155A6D}"/>
              </a:ext>
            </a:extLst>
          </p:cNvPr>
          <p:cNvSpPr>
            <a:spLocks noGrp="1"/>
          </p:cNvSpPr>
          <p:nvPr>
            <p:ph idx="1"/>
          </p:nvPr>
        </p:nvSpPr>
        <p:spPr/>
        <p:txBody>
          <a:bodyPr/>
          <a:lstStyle/>
          <a:p>
            <a:r>
              <a:rPr lang="en-US" dirty="0"/>
              <a:t>features with the highest number of missing values in %</a:t>
            </a:r>
          </a:p>
          <a:p>
            <a:r>
              <a:rPr lang="en-US" dirty="0" err="1"/>
              <a:t>PoolQC</a:t>
            </a:r>
            <a:r>
              <a:rPr lang="en-US" dirty="0"/>
              <a:t>          99.520548</a:t>
            </a:r>
          </a:p>
          <a:p>
            <a:r>
              <a:rPr lang="en-US" dirty="0" err="1"/>
              <a:t>MiscFeature</a:t>
            </a:r>
            <a:r>
              <a:rPr lang="en-US" dirty="0"/>
              <a:t>     96.301370</a:t>
            </a:r>
          </a:p>
          <a:p>
            <a:r>
              <a:rPr lang="en-US" dirty="0"/>
              <a:t>Alley           93.767123</a:t>
            </a:r>
          </a:p>
          <a:p>
            <a:r>
              <a:rPr lang="en-US" dirty="0"/>
              <a:t>Fence           80.753425</a:t>
            </a:r>
          </a:p>
          <a:p>
            <a:r>
              <a:rPr lang="en-US" dirty="0" err="1"/>
              <a:t>MasVnrType</a:t>
            </a:r>
            <a:r>
              <a:rPr lang="en-US" dirty="0"/>
              <a:t>      59.726027</a:t>
            </a:r>
          </a:p>
          <a:p>
            <a:r>
              <a:rPr lang="en-US" dirty="0" err="1"/>
              <a:t>FireplaceQu</a:t>
            </a:r>
            <a:r>
              <a:rPr lang="en-US" dirty="0"/>
              <a:t>     47.260274</a:t>
            </a:r>
            <a:endParaRPr lang="en-IL" dirty="0"/>
          </a:p>
        </p:txBody>
      </p:sp>
    </p:spTree>
    <p:extLst>
      <p:ext uri="{BB962C8B-B14F-4D97-AF65-F5344CB8AC3E}">
        <p14:creationId xmlns:p14="http://schemas.microsoft.com/office/powerpoint/2010/main" val="2320378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9" name="Rectangle 12">
            <a:extLst>
              <a:ext uri="{FF2B5EF4-FFF2-40B4-BE49-F238E27FC236}">
                <a16:creationId xmlns:a16="http://schemas.microsoft.com/office/drawing/2014/main" id="{742C14A9-3617-46DD-9FC4-ED828A7D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14">
            <a:extLst>
              <a:ext uri="{FF2B5EF4-FFF2-40B4-BE49-F238E27FC236}">
                <a16:creationId xmlns:a16="http://schemas.microsoft.com/office/drawing/2014/main" id="{19AB0109-1C89-41F0-9EDF-3DE017BE3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F1A4A43-1568-85C8-5C1A-CAF9A2B3B481}"/>
              </a:ext>
            </a:extLst>
          </p:cNvPr>
          <p:cNvSpPr>
            <a:spLocks noGrp="1"/>
          </p:cNvSpPr>
          <p:nvPr>
            <p:ph type="title"/>
          </p:nvPr>
        </p:nvSpPr>
        <p:spPr>
          <a:xfrm>
            <a:off x="613379" y="804519"/>
            <a:ext cx="5550357" cy="1049235"/>
          </a:xfrm>
        </p:spPr>
        <p:txBody>
          <a:bodyPr vert="horz" lIns="91440" tIns="45720" rIns="91440" bIns="45720" rtlCol="0" anchor="t">
            <a:normAutofit/>
          </a:bodyPr>
          <a:lstStyle/>
          <a:p>
            <a:r>
              <a:rPr lang="en-US" dirty="0"/>
              <a:t>EDA: Anomaly detection</a:t>
            </a:r>
          </a:p>
        </p:txBody>
      </p:sp>
      <p:sp>
        <p:nvSpPr>
          <p:cNvPr id="31" name="Rectangle 16">
            <a:extLst>
              <a:ext uri="{FF2B5EF4-FFF2-40B4-BE49-F238E27FC236}">
                <a16:creationId xmlns:a16="http://schemas.microsoft.com/office/drawing/2014/main" id="{19E5CB6C-D5A1-44AB-BAD0-E76C67ED2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Content Placeholder 2">
            <a:extLst>
              <a:ext uri="{FF2B5EF4-FFF2-40B4-BE49-F238E27FC236}">
                <a16:creationId xmlns:a16="http://schemas.microsoft.com/office/drawing/2014/main" id="{756765DC-0567-42FD-1DFA-2B25C648116C}"/>
              </a:ext>
            </a:extLst>
          </p:cNvPr>
          <p:cNvSpPr txBox="1">
            <a:spLocks/>
          </p:cNvSpPr>
          <p:nvPr/>
        </p:nvSpPr>
        <p:spPr>
          <a:xfrm>
            <a:off x="613379" y="2015732"/>
            <a:ext cx="5550357"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Models to find anomaly detection detect several interesting points.</a:t>
            </a:r>
          </a:p>
          <a:p>
            <a:r>
              <a:rPr lang="en-US" dirty="0"/>
              <a:t>We test the effect of modeling with/without those points</a:t>
            </a:r>
          </a:p>
          <a:p>
            <a:r>
              <a:rPr lang="en-US" dirty="0"/>
              <a:t>Removing the points improves the train results but degrade the test results so we chose to keep them </a:t>
            </a:r>
          </a:p>
          <a:p>
            <a:endParaRPr lang="en-US" dirty="0"/>
          </a:p>
        </p:txBody>
      </p:sp>
      <p:pic>
        <p:nvPicPr>
          <p:cNvPr id="8" name="Picture 7">
            <a:extLst>
              <a:ext uri="{FF2B5EF4-FFF2-40B4-BE49-F238E27FC236}">
                <a16:creationId xmlns:a16="http://schemas.microsoft.com/office/drawing/2014/main" id="{0F249878-AFAD-734E-D784-76FA12730BD3}"/>
              </a:ext>
            </a:extLst>
          </p:cNvPr>
          <p:cNvPicPr>
            <a:picLocks noChangeAspect="1"/>
          </p:cNvPicPr>
          <p:nvPr/>
        </p:nvPicPr>
        <p:blipFill>
          <a:blip r:embed="rId2"/>
          <a:stretch>
            <a:fillRect/>
          </a:stretch>
        </p:blipFill>
        <p:spPr>
          <a:xfrm>
            <a:off x="6163736" y="243994"/>
            <a:ext cx="5916900" cy="2958450"/>
          </a:xfrm>
          <a:prstGeom prst="rect">
            <a:avLst/>
          </a:prstGeom>
        </p:spPr>
      </p:pic>
      <p:pic>
        <p:nvPicPr>
          <p:cNvPr id="5" name="Content Placeholder 4">
            <a:extLst>
              <a:ext uri="{FF2B5EF4-FFF2-40B4-BE49-F238E27FC236}">
                <a16:creationId xmlns:a16="http://schemas.microsoft.com/office/drawing/2014/main" id="{5FF28CE0-8BA7-F310-008E-6CEB73966B81}"/>
              </a:ext>
            </a:extLst>
          </p:cNvPr>
          <p:cNvPicPr>
            <a:picLocks noGrp="1" noChangeAspect="1"/>
          </p:cNvPicPr>
          <p:nvPr>
            <p:ph idx="1"/>
          </p:nvPr>
        </p:nvPicPr>
        <p:blipFill>
          <a:blip r:embed="rId3"/>
          <a:stretch>
            <a:fillRect/>
          </a:stretch>
        </p:blipFill>
        <p:spPr>
          <a:xfrm>
            <a:off x="6150924" y="3295444"/>
            <a:ext cx="6040774" cy="2090020"/>
          </a:xfrm>
          <a:prstGeom prst="rect">
            <a:avLst/>
          </a:prstGeom>
        </p:spPr>
      </p:pic>
      <p:pic>
        <p:nvPicPr>
          <p:cNvPr id="32" name="Picture 18">
            <a:extLst>
              <a:ext uri="{FF2B5EF4-FFF2-40B4-BE49-F238E27FC236}">
                <a16:creationId xmlns:a16="http://schemas.microsoft.com/office/drawing/2014/main" id="{D5A16967-5C32-4A48-9F02-4F0228AC8D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20">
            <a:extLst>
              <a:ext uri="{FF2B5EF4-FFF2-40B4-BE49-F238E27FC236}">
                <a16:creationId xmlns:a16="http://schemas.microsoft.com/office/drawing/2014/main" id="{942D078B-EF20-4DB1-AA1B-87F212C56A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682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4D6A7-C45E-7885-6C63-AA5F9EDBFEB0}"/>
              </a:ext>
            </a:extLst>
          </p:cNvPr>
          <p:cNvSpPr>
            <a:spLocks noGrp="1"/>
          </p:cNvSpPr>
          <p:nvPr>
            <p:ph type="title"/>
          </p:nvPr>
        </p:nvSpPr>
        <p:spPr/>
        <p:txBody>
          <a:bodyPr/>
          <a:lstStyle/>
          <a:p>
            <a:r>
              <a:rPr lang="en-US" dirty="0"/>
              <a:t>EDA manual categoric feature importance</a:t>
            </a:r>
            <a:endParaRPr lang="en-IL" dirty="0"/>
          </a:p>
        </p:txBody>
      </p:sp>
      <p:sp>
        <p:nvSpPr>
          <p:cNvPr id="3" name="Content Placeholder 2">
            <a:extLst>
              <a:ext uri="{FF2B5EF4-FFF2-40B4-BE49-F238E27FC236}">
                <a16:creationId xmlns:a16="http://schemas.microsoft.com/office/drawing/2014/main" id="{E1E47561-573C-7B93-D338-0B9B4273ECC8}"/>
              </a:ext>
            </a:extLst>
          </p:cNvPr>
          <p:cNvSpPr>
            <a:spLocks noGrp="1"/>
          </p:cNvSpPr>
          <p:nvPr>
            <p:ph idx="1"/>
          </p:nvPr>
        </p:nvSpPr>
        <p:spPr>
          <a:xfrm>
            <a:off x="259080" y="2015732"/>
            <a:ext cx="11658599" cy="3450613"/>
          </a:xfrm>
        </p:spPr>
        <p:txBody>
          <a:bodyPr>
            <a:normAutofit fontScale="92500" lnSpcReduction="10000"/>
          </a:bodyPr>
          <a:lstStyle/>
          <a:p>
            <a:r>
              <a:rPr lang="en-US" dirty="0"/>
              <a:t>Using the difference between groups and the number of samples in each category, we manually characterizes the feature importance</a:t>
            </a:r>
          </a:p>
          <a:p>
            <a:r>
              <a:rPr lang="en-US" dirty="0"/>
              <a:t>Not: [Street, </a:t>
            </a:r>
            <a:r>
              <a:rPr lang="en-US" dirty="0" err="1"/>
              <a:t>LandContour</a:t>
            </a:r>
            <a:r>
              <a:rPr lang="en-US" dirty="0"/>
              <a:t>, Utilities, </a:t>
            </a:r>
            <a:r>
              <a:rPr lang="en-US" dirty="0" err="1"/>
              <a:t>LotConfig</a:t>
            </a:r>
            <a:r>
              <a:rPr lang="en-US" dirty="0"/>
              <a:t>, </a:t>
            </a:r>
            <a:r>
              <a:rPr lang="en-US" dirty="0" err="1"/>
              <a:t>LandSlope</a:t>
            </a:r>
            <a:r>
              <a:rPr lang="en-US" dirty="0"/>
              <a:t>, Condition2, </a:t>
            </a:r>
            <a:r>
              <a:rPr lang="en-US" dirty="0" err="1"/>
              <a:t>RoofMatl</a:t>
            </a:r>
            <a:r>
              <a:rPr lang="en-US" dirty="0"/>
              <a:t>, </a:t>
            </a:r>
            <a:r>
              <a:rPr lang="en-US" dirty="0" err="1"/>
              <a:t>ExterCond</a:t>
            </a:r>
            <a:r>
              <a:rPr lang="en-US" dirty="0"/>
              <a:t>, Heating, Functional, </a:t>
            </a:r>
            <a:r>
              <a:rPr lang="en-US" dirty="0" err="1"/>
              <a:t>GarageQual</a:t>
            </a:r>
            <a:r>
              <a:rPr lang="en-US" dirty="0"/>
              <a:t>, </a:t>
            </a:r>
            <a:r>
              <a:rPr lang="en-US" dirty="0" err="1"/>
              <a:t>GarageCond</a:t>
            </a:r>
            <a:r>
              <a:rPr lang="en-US" dirty="0"/>
              <a:t>, </a:t>
            </a:r>
            <a:r>
              <a:rPr lang="en-US" dirty="0" err="1"/>
              <a:t>PavedDrive</a:t>
            </a:r>
            <a:r>
              <a:rPr lang="en-US" dirty="0"/>
              <a:t>, </a:t>
            </a:r>
            <a:r>
              <a:rPr lang="en-US" dirty="0" err="1"/>
              <a:t>PoolQC</a:t>
            </a:r>
            <a:r>
              <a:rPr lang="en-US" dirty="0"/>
              <a:t>, Fence, </a:t>
            </a:r>
            <a:r>
              <a:rPr lang="en-US" dirty="0" err="1"/>
              <a:t>MiscFeature</a:t>
            </a:r>
            <a:r>
              <a:rPr lang="en-US" dirty="0"/>
              <a:t>], </a:t>
            </a:r>
          </a:p>
          <a:p>
            <a:r>
              <a:rPr lang="en-US" dirty="0"/>
              <a:t>Low: [Alley, Condition1, </a:t>
            </a:r>
            <a:r>
              <a:rPr lang="en-US" dirty="0" err="1"/>
              <a:t>BsmtCond</a:t>
            </a:r>
            <a:r>
              <a:rPr lang="en-US" dirty="0"/>
              <a:t>, BsmtFinType2, </a:t>
            </a:r>
            <a:r>
              <a:rPr lang="en-US" dirty="0" err="1"/>
              <a:t>CentralAir</a:t>
            </a:r>
            <a:r>
              <a:rPr lang="en-US" dirty="0"/>
              <a:t>, Electrical], </a:t>
            </a:r>
          </a:p>
          <a:p>
            <a:r>
              <a:rPr lang="en-US" dirty="0"/>
              <a:t>Med: [</a:t>
            </a:r>
            <a:r>
              <a:rPr lang="en-US" dirty="0" err="1"/>
              <a:t>MSZoning</a:t>
            </a:r>
            <a:r>
              <a:rPr lang="en-US" dirty="0"/>
              <a:t>, </a:t>
            </a:r>
            <a:r>
              <a:rPr lang="en-US" dirty="0" err="1"/>
              <a:t>BldgType</a:t>
            </a:r>
            <a:r>
              <a:rPr lang="en-US" dirty="0"/>
              <a:t>, </a:t>
            </a:r>
            <a:r>
              <a:rPr lang="en-US" dirty="0" err="1"/>
              <a:t>HouseStyle</a:t>
            </a:r>
            <a:r>
              <a:rPr lang="en-US" dirty="0"/>
              <a:t>, </a:t>
            </a:r>
            <a:r>
              <a:rPr lang="en-US" dirty="0" err="1"/>
              <a:t>RoofStyle</a:t>
            </a:r>
            <a:r>
              <a:rPr lang="en-US" dirty="0"/>
              <a:t>, Exterior1st, Exterior2nd, </a:t>
            </a:r>
            <a:r>
              <a:rPr lang="en-US" dirty="0" err="1"/>
              <a:t>BsmtExposure</a:t>
            </a:r>
            <a:r>
              <a:rPr lang="en-US" dirty="0"/>
              <a:t>, BsmtFinType1, </a:t>
            </a:r>
            <a:r>
              <a:rPr lang="en-US" dirty="0" err="1"/>
              <a:t>SaleType</a:t>
            </a:r>
            <a:r>
              <a:rPr lang="en-US" dirty="0"/>
              <a:t>, </a:t>
            </a:r>
            <a:r>
              <a:rPr lang="en-US" dirty="0" err="1"/>
              <a:t>SaleCondition</a:t>
            </a:r>
            <a:r>
              <a:rPr lang="en-US" dirty="0"/>
              <a:t>], </a:t>
            </a:r>
          </a:p>
          <a:p>
            <a:r>
              <a:rPr lang="en-US" dirty="0"/>
              <a:t>High: [</a:t>
            </a:r>
            <a:r>
              <a:rPr lang="en-US" dirty="0" err="1"/>
              <a:t>LotShape</a:t>
            </a:r>
            <a:r>
              <a:rPr lang="en-US" dirty="0"/>
              <a:t>, Neighborhood, </a:t>
            </a:r>
            <a:r>
              <a:rPr lang="en-US" dirty="0" err="1"/>
              <a:t>MasVnrType</a:t>
            </a:r>
            <a:r>
              <a:rPr lang="en-US" dirty="0"/>
              <a:t>, </a:t>
            </a:r>
            <a:r>
              <a:rPr lang="en-US" dirty="0" err="1"/>
              <a:t>ExterQual</a:t>
            </a:r>
            <a:r>
              <a:rPr lang="en-US" dirty="0"/>
              <a:t>, Foundation, </a:t>
            </a:r>
            <a:r>
              <a:rPr lang="en-US" dirty="0" err="1"/>
              <a:t>BsmtQual</a:t>
            </a:r>
            <a:r>
              <a:rPr lang="en-US" dirty="0"/>
              <a:t>, </a:t>
            </a:r>
            <a:r>
              <a:rPr lang="en-US" dirty="0" err="1"/>
              <a:t>HeatingQC</a:t>
            </a:r>
            <a:r>
              <a:rPr lang="en-US" dirty="0"/>
              <a:t>, </a:t>
            </a:r>
            <a:r>
              <a:rPr lang="en-US" dirty="0" err="1"/>
              <a:t>KitchenQual</a:t>
            </a:r>
            <a:r>
              <a:rPr lang="en-US" dirty="0"/>
              <a:t>, </a:t>
            </a:r>
            <a:r>
              <a:rPr lang="en-US" dirty="0" err="1"/>
              <a:t>FireplaceQu</a:t>
            </a:r>
            <a:r>
              <a:rPr lang="en-US" dirty="0"/>
              <a:t>, </a:t>
            </a:r>
            <a:r>
              <a:rPr lang="en-US" dirty="0" err="1"/>
              <a:t>GarageType</a:t>
            </a:r>
            <a:r>
              <a:rPr lang="en-US" dirty="0"/>
              <a:t>, </a:t>
            </a:r>
            <a:r>
              <a:rPr lang="en-US" dirty="0" err="1"/>
              <a:t>GarageFinish</a:t>
            </a:r>
            <a:r>
              <a:rPr lang="en-US" dirty="0"/>
              <a:t>]</a:t>
            </a:r>
            <a:endParaRPr lang="en-IL" dirty="0"/>
          </a:p>
        </p:txBody>
      </p:sp>
    </p:spTree>
    <p:extLst>
      <p:ext uri="{BB962C8B-B14F-4D97-AF65-F5344CB8AC3E}">
        <p14:creationId xmlns:p14="http://schemas.microsoft.com/office/powerpoint/2010/main" val="3888725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223" name="Rectangle 9222">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225" name="Picture 9224">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227" name="Straight Connector 9226">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9229" name="Straight Connector 9228">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9231" name="Rectangle 9230">
            <a:extLst>
              <a:ext uri="{FF2B5EF4-FFF2-40B4-BE49-F238E27FC236}">
                <a16:creationId xmlns:a16="http://schemas.microsoft.com/office/drawing/2014/main" id="{CE2313CB-AD5A-4ABF-8017-2F3888D07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3" name="Rectangle 9232">
            <a:extLst>
              <a:ext uri="{FF2B5EF4-FFF2-40B4-BE49-F238E27FC236}">
                <a16:creationId xmlns:a16="http://schemas.microsoft.com/office/drawing/2014/main" id="{FDE009D9-E9CB-4EBB-A0C6-C345F8495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9235" name="Group 9234">
            <a:extLst>
              <a:ext uri="{FF2B5EF4-FFF2-40B4-BE49-F238E27FC236}">
                <a16:creationId xmlns:a16="http://schemas.microsoft.com/office/drawing/2014/main" id="{230FFF44-4B6D-47A3-8EF6-EC72DA2A7F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5672" y="323838"/>
            <a:ext cx="9299965" cy="3652791"/>
            <a:chOff x="1445672" y="323838"/>
            <a:chExt cx="9299965" cy="3652791"/>
          </a:xfrm>
        </p:grpSpPr>
        <p:sp>
          <p:nvSpPr>
            <p:cNvPr id="9236" name="Rectangle 9235">
              <a:extLst>
                <a:ext uri="{FF2B5EF4-FFF2-40B4-BE49-F238E27FC236}">
                  <a16:creationId xmlns:a16="http://schemas.microsoft.com/office/drawing/2014/main" id="{02C9BEEC-0281-408B-840C-9C73B781A9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5672" y="323838"/>
              <a:ext cx="9299965" cy="365279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37" name="Rectangle 9236">
              <a:extLst>
                <a:ext uri="{FF2B5EF4-FFF2-40B4-BE49-F238E27FC236}">
                  <a16:creationId xmlns:a16="http://schemas.microsoft.com/office/drawing/2014/main" id="{6A308C4D-7B09-4FA1-B1F7-77E5C3FDF5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8238" y="647445"/>
              <a:ext cx="8673013" cy="3002215"/>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239" name="Rectangle 9238">
            <a:extLst>
              <a:ext uri="{FF2B5EF4-FFF2-40B4-BE49-F238E27FC236}">
                <a16:creationId xmlns:a16="http://schemas.microsoft.com/office/drawing/2014/main" id="{EC547D0E-8A87-4725-8224-311D6A772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3410" y="806495"/>
            <a:ext cx="8347608" cy="2678774"/>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What's the Difference Between Leading, Kerning and Tracking? - Creative  Market Blog">
            <a:extLst>
              <a:ext uri="{FF2B5EF4-FFF2-40B4-BE49-F238E27FC236}">
                <a16:creationId xmlns:a16="http://schemas.microsoft.com/office/drawing/2014/main" id="{BC663593-0D42-4FCD-E67E-6922458450A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079933" y="1020150"/>
            <a:ext cx="8020655" cy="2256401"/>
          </a:xfrm>
          <a:prstGeom prst="rect">
            <a:avLst/>
          </a:prstGeom>
          <a:noFill/>
          <a:extLst>
            <a:ext uri="{909E8E84-426E-40DD-AFC4-6F175D3DCCD1}">
              <a14:hiddenFill xmlns:a14="http://schemas.microsoft.com/office/drawing/2010/main">
                <a:solidFill>
                  <a:srgbClr val="FFFFFF"/>
                </a:solidFill>
              </a14:hiddenFill>
            </a:ext>
          </a:extLst>
        </p:spPr>
      </p:pic>
      <p:cxnSp>
        <p:nvCxnSpPr>
          <p:cNvPr id="9241" name="Straight Connector 9240">
            <a:extLst>
              <a:ext uri="{FF2B5EF4-FFF2-40B4-BE49-F238E27FC236}">
                <a16:creationId xmlns:a16="http://schemas.microsoft.com/office/drawing/2014/main" id="{3E5C3848-5A58-4B84-AFBB-E7D9B99EB1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9243" name="Picture 9242">
            <a:extLst>
              <a:ext uri="{FF2B5EF4-FFF2-40B4-BE49-F238E27FC236}">
                <a16:creationId xmlns:a16="http://schemas.microsoft.com/office/drawing/2014/main" id="{3A580E99-2B1B-4372-A707-20312A9403A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245" name="Straight Connector 9244">
            <a:extLst>
              <a:ext uri="{FF2B5EF4-FFF2-40B4-BE49-F238E27FC236}">
                <a16:creationId xmlns:a16="http://schemas.microsoft.com/office/drawing/2014/main" id="{63B4A4AA-0179-4AB7-8EED-031600A724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7451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289" name="Rectangle 1128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91" name="Straight Connector 1129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060A3350-F4F0-1A4F-801F-35A6A085A2EB}"/>
              </a:ext>
            </a:extLst>
          </p:cNvPr>
          <p:cNvSpPr>
            <a:spLocks noGrp="1"/>
          </p:cNvSpPr>
          <p:nvPr>
            <p:ph type="title"/>
          </p:nvPr>
        </p:nvSpPr>
        <p:spPr>
          <a:xfrm>
            <a:off x="1451580" y="804520"/>
            <a:ext cx="4176511" cy="1049235"/>
          </a:xfrm>
        </p:spPr>
        <p:txBody>
          <a:bodyPr>
            <a:normAutofit/>
          </a:bodyPr>
          <a:lstStyle/>
          <a:p>
            <a:r>
              <a:rPr lang="en-US" dirty="0"/>
              <a:t>Base line</a:t>
            </a:r>
            <a:endParaRPr lang="en-IL" dirty="0"/>
          </a:p>
        </p:txBody>
      </p:sp>
      <p:sp>
        <p:nvSpPr>
          <p:cNvPr id="11293" name="Rectangle 1129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BB165206-8025-3B31-C6B9-4B24E63DB53C}"/>
              </a:ext>
            </a:extLst>
          </p:cNvPr>
          <p:cNvSpPr>
            <a:spLocks noGrp="1"/>
          </p:cNvSpPr>
          <p:nvPr>
            <p:ph idx="1"/>
          </p:nvPr>
        </p:nvSpPr>
        <p:spPr>
          <a:xfrm>
            <a:off x="1451581" y="2015732"/>
            <a:ext cx="4172212" cy="3450613"/>
          </a:xfrm>
        </p:spPr>
        <p:txBody>
          <a:bodyPr>
            <a:normAutofit/>
          </a:bodyPr>
          <a:lstStyle/>
          <a:p>
            <a:r>
              <a:rPr lang="en-US" b="1" dirty="0"/>
              <a:t>Imputing NA</a:t>
            </a:r>
          </a:p>
          <a:p>
            <a:r>
              <a:rPr lang="en-US" b="1" dirty="0"/>
              <a:t>Split test - train</a:t>
            </a:r>
          </a:p>
          <a:p>
            <a:r>
              <a:rPr lang="en-US" b="1" dirty="0"/>
              <a:t>Cat boost that handles all categoric with default params </a:t>
            </a:r>
          </a:p>
          <a:p>
            <a:r>
              <a:rPr lang="en-US" b="1" dirty="0"/>
              <a:t>RMSE: 0.132043</a:t>
            </a:r>
          </a:p>
          <a:p>
            <a:endParaRPr lang="en-US" b="1" dirty="0"/>
          </a:p>
          <a:p>
            <a:endParaRPr lang="en-IL" dirty="0"/>
          </a:p>
        </p:txBody>
      </p:sp>
      <p:pic>
        <p:nvPicPr>
          <p:cNvPr id="11267" name="Picture 3" descr="Overview - CatBoostRegressor | CatBoost">
            <a:extLst>
              <a:ext uri="{FF2B5EF4-FFF2-40B4-BE49-F238E27FC236}">
                <a16:creationId xmlns:a16="http://schemas.microsoft.com/office/drawing/2014/main" id="{67FB83EB-4F8D-146E-8912-F02457A6A1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7646" b="2"/>
          <a:stretch/>
        </p:blipFill>
        <p:spPr bwMode="auto">
          <a:xfrm>
            <a:off x="6094411" y="1147182"/>
            <a:ext cx="4960442" cy="3977564"/>
          </a:xfrm>
          <a:prstGeom prst="rect">
            <a:avLst/>
          </a:prstGeom>
          <a:noFill/>
          <a:extLst>
            <a:ext uri="{909E8E84-426E-40DD-AFC4-6F175D3DCCD1}">
              <a14:hiddenFill xmlns:a14="http://schemas.microsoft.com/office/drawing/2010/main">
                <a:solidFill>
                  <a:srgbClr val="FFFFFF"/>
                </a:solidFill>
              </a14:hiddenFill>
            </a:ext>
          </a:extLst>
        </p:spPr>
      </p:pic>
      <p:pic>
        <p:nvPicPr>
          <p:cNvPr id="11295" name="Picture 1129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297" name="Straight Connector 1129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18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298" name="Rectangle 10297">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300" name="Picture 10299">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302" name="Straight Connector 10301">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304" name="Straight Connector 10303">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0306" name="Rectangle 10305">
            <a:extLst>
              <a:ext uri="{FF2B5EF4-FFF2-40B4-BE49-F238E27FC236}">
                <a16:creationId xmlns:a16="http://schemas.microsoft.com/office/drawing/2014/main" id="{56412368-7E6B-4064-B6FA-72DF6DA0C2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8" name="Rectangle 10307">
            <a:extLst>
              <a:ext uri="{FF2B5EF4-FFF2-40B4-BE49-F238E27FC236}">
                <a16:creationId xmlns:a16="http://schemas.microsoft.com/office/drawing/2014/main" id="{8014FE20-9BCC-4219-A8AD-B1C110BD5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Title 1">
            <a:extLst>
              <a:ext uri="{FF2B5EF4-FFF2-40B4-BE49-F238E27FC236}">
                <a16:creationId xmlns:a16="http://schemas.microsoft.com/office/drawing/2014/main" id="{AE403344-F069-4E9F-A886-5B4D72C31896}"/>
              </a:ext>
            </a:extLst>
          </p:cNvPr>
          <p:cNvSpPr>
            <a:spLocks noGrp="1"/>
          </p:cNvSpPr>
          <p:nvPr>
            <p:ph type="title"/>
          </p:nvPr>
        </p:nvSpPr>
        <p:spPr>
          <a:xfrm>
            <a:off x="1452617" y="976508"/>
            <a:ext cx="5525305" cy="2367221"/>
          </a:xfrm>
        </p:spPr>
        <p:txBody>
          <a:bodyPr vert="horz" lIns="91440" tIns="45720" rIns="91440" bIns="0" rtlCol="0" anchor="b">
            <a:normAutofit/>
          </a:bodyPr>
          <a:lstStyle/>
          <a:p>
            <a:r>
              <a:rPr lang="en-US" sz="5400" dirty="0"/>
              <a:t>Final </a:t>
            </a:r>
            <a:br>
              <a:rPr lang="en-US" sz="5400" dirty="0"/>
            </a:br>
            <a:r>
              <a:rPr lang="en-US" sz="5400" dirty="0"/>
              <a:t>Pipeline</a:t>
            </a:r>
          </a:p>
        </p:txBody>
      </p:sp>
      <p:cxnSp>
        <p:nvCxnSpPr>
          <p:cNvPr id="10310" name="Straight Connector 10309">
            <a:extLst>
              <a:ext uri="{FF2B5EF4-FFF2-40B4-BE49-F238E27FC236}">
                <a16:creationId xmlns:a16="http://schemas.microsoft.com/office/drawing/2014/main" id="{A661C966-C6C8-4667-903D-E68521C35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8" y="3528543"/>
            <a:ext cx="55361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0312" name="Group 10311">
            <a:extLst>
              <a:ext uri="{FF2B5EF4-FFF2-40B4-BE49-F238E27FC236}">
                <a16:creationId xmlns:a16="http://schemas.microsoft.com/office/drawing/2014/main" id="{36439133-030D-427C-AADE-2B48B19917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77388" y="482171"/>
            <a:chExt cx="4074533" cy="5149101"/>
          </a:xfrm>
        </p:grpSpPr>
        <p:sp>
          <p:nvSpPr>
            <p:cNvPr id="10313" name="Rectangle 10312">
              <a:extLst>
                <a:ext uri="{FF2B5EF4-FFF2-40B4-BE49-F238E27FC236}">
                  <a16:creationId xmlns:a16="http://schemas.microsoft.com/office/drawing/2014/main" id="{2C11378B-6628-411A-9A79-CF10232D7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77388" y="482171"/>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14" name="Rectangle 10313">
              <a:extLst>
                <a:ext uri="{FF2B5EF4-FFF2-40B4-BE49-F238E27FC236}">
                  <a16:creationId xmlns:a16="http://schemas.microsoft.com/office/drawing/2014/main" id="{08E6BF6A-26B8-45E6-887E-FE78A7984F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47" y="812507"/>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316" name="Rectangle 10315">
            <a:extLst>
              <a:ext uri="{FF2B5EF4-FFF2-40B4-BE49-F238E27FC236}">
                <a16:creationId xmlns:a16="http://schemas.microsoft.com/office/drawing/2014/main" id="{82388B0B-738B-4313-8674-79D97E74A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1624" y="977965"/>
            <a:ext cx="3119444"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14">
            <a:extLst>
              <a:ext uri="{FF2B5EF4-FFF2-40B4-BE49-F238E27FC236}">
                <a16:creationId xmlns:a16="http://schemas.microsoft.com/office/drawing/2014/main" id="{DAD53CA9-CF40-524D-0533-59AB1576C8D6}"/>
              </a:ext>
            </a:extLst>
          </p:cNvPr>
          <p:cNvPicPr>
            <a:picLocks noGrp="1" noChangeAspect="1"/>
          </p:cNvPicPr>
          <p:nvPr>
            <p:ph idx="1"/>
          </p:nvPr>
        </p:nvPicPr>
        <p:blipFill>
          <a:blip r:embed="rId4"/>
          <a:stretch>
            <a:fillRect/>
          </a:stretch>
        </p:blipFill>
        <p:spPr>
          <a:xfrm>
            <a:off x="8487206" y="1116345"/>
            <a:ext cx="2057436" cy="3866172"/>
          </a:xfrm>
          <a:prstGeom prst="rect">
            <a:avLst/>
          </a:prstGeom>
        </p:spPr>
      </p:pic>
      <p:pic>
        <p:nvPicPr>
          <p:cNvPr id="10318" name="Picture 10317">
            <a:extLst>
              <a:ext uri="{FF2B5EF4-FFF2-40B4-BE49-F238E27FC236}">
                <a16:creationId xmlns:a16="http://schemas.microsoft.com/office/drawing/2014/main" id="{6DF84359-5DD6-461B-9519-90AA2F46C1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320" name="Straight Connector 10319">
            <a:extLst>
              <a:ext uri="{FF2B5EF4-FFF2-40B4-BE49-F238E27FC236}">
                <a16:creationId xmlns:a16="http://schemas.microsoft.com/office/drawing/2014/main" id="{E90BC892-CE86-41EE-8A3B-2178D5170C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667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3F2C7-A1FA-F035-6B7B-280C38BF5261}"/>
              </a:ext>
            </a:extLst>
          </p:cNvPr>
          <p:cNvSpPr>
            <a:spLocks noGrp="1"/>
          </p:cNvSpPr>
          <p:nvPr>
            <p:ph type="title"/>
          </p:nvPr>
        </p:nvSpPr>
        <p:spPr/>
        <p:txBody>
          <a:bodyPr/>
          <a:lstStyle/>
          <a:p>
            <a:r>
              <a:rPr lang="en-US" dirty="0"/>
              <a:t>steps</a:t>
            </a:r>
            <a:endParaRPr lang="en-IL" dirty="0"/>
          </a:p>
        </p:txBody>
      </p:sp>
      <p:sp>
        <p:nvSpPr>
          <p:cNvPr id="3" name="Content Placeholder 2">
            <a:extLst>
              <a:ext uri="{FF2B5EF4-FFF2-40B4-BE49-F238E27FC236}">
                <a16:creationId xmlns:a16="http://schemas.microsoft.com/office/drawing/2014/main" id="{6E8C92B3-D894-0985-8A13-EAC3B2DDEFFE}"/>
              </a:ext>
            </a:extLst>
          </p:cNvPr>
          <p:cNvSpPr>
            <a:spLocks noGrp="1"/>
          </p:cNvSpPr>
          <p:nvPr>
            <p:ph idx="1"/>
          </p:nvPr>
        </p:nvSpPr>
        <p:spPr>
          <a:xfrm>
            <a:off x="1451579" y="2005572"/>
            <a:ext cx="10588021" cy="3450613"/>
          </a:xfrm>
        </p:spPr>
        <p:txBody>
          <a:bodyPr>
            <a:normAutofit fontScale="92500" lnSpcReduction="20000"/>
          </a:bodyPr>
          <a:lstStyle/>
          <a:p>
            <a:r>
              <a:rPr lang="en-US" dirty="0"/>
              <a:t>Set the target to be log : </a:t>
            </a:r>
            <a:r>
              <a:rPr lang="en-US" dirty="0">
                <a:sym typeface="Wingdings" panose="05000000000000000000" pitchFamily="2" charset="2"/>
              </a:rPr>
              <a:t>improve results since the grade is based on RMSE of log price diff</a:t>
            </a:r>
          </a:p>
          <a:p>
            <a:r>
              <a:rPr lang="en-US" dirty="0">
                <a:sym typeface="Wingdings" panose="05000000000000000000" pitchFamily="2" charset="2"/>
              </a:rPr>
              <a:t>Remove ID</a:t>
            </a:r>
          </a:p>
          <a:p>
            <a:r>
              <a:rPr lang="en-US" dirty="0">
                <a:sym typeface="Wingdings" panose="05000000000000000000" pitchFamily="2" charset="2"/>
              </a:rPr>
              <a:t>Remove columns with more than 15% </a:t>
            </a:r>
            <a:r>
              <a:rPr lang="en-US" dirty="0" err="1">
                <a:sym typeface="Wingdings" panose="05000000000000000000" pitchFamily="2" charset="2"/>
              </a:rPr>
              <a:t>Nas</a:t>
            </a:r>
            <a:endParaRPr lang="en-US" dirty="0">
              <a:sym typeface="Wingdings" panose="05000000000000000000" pitchFamily="2" charset="2"/>
            </a:endParaRPr>
          </a:p>
          <a:p>
            <a:r>
              <a:rPr lang="en-US" dirty="0">
                <a:sym typeface="Wingdings" panose="05000000000000000000" pitchFamily="2" charset="2"/>
              </a:rPr>
              <a:t>Impute rows </a:t>
            </a:r>
          </a:p>
          <a:p>
            <a:pPr lvl="1">
              <a:buFont typeface="Wingdings" panose="05000000000000000000" pitchFamily="2" charset="2"/>
              <a:buChar char="Ø"/>
            </a:pPr>
            <a:r>
              <a:rPr lang="en-US" dirty="0">
                <a:sym typeface="Wingdings" panose="05000000000000000000" pitchFamily="2" charset="2"/>
              </a:rPr>
              <a:t>When no Garage impute all Group '</a:t>
            </a:r>
            <a:r>
              <a:rPr lang="en-US" dirty="0" err="1">
                <a:sym typeface="Wingdings" panose="05000000000000000000" pitchFamily="2" charset="2"/>
              </a:rPr>
              <a:t>GarageType</a:t>
            </a:r>
            <a:r>
              <a:rPr lang="en-US" dirty="0">
                <a:sym typeface="Wingdings" panose="05000000000000000000" pitchFamily="2" charset="2"/>
              </a:rPr>
              <a:t>', '</a:t>
            </a:r>
            <a:r>
              <a:rPr lang="en-US" dirty="0" err="1">
                <a:sym typeface="Wingdings" panose="05000000000000000000" pitchFamily="2" charset="2"/>
              </a:rPr>
              <a:t>GarageYrBlt</a:t>
            </a:r>
            <a:r>
              <a:rPr lang="en-US" dirty="0">
                <a:sym typeface="Wingdings" panose="05000000000000000000" pitchFamily="2" charset="2"/>
              </a:rPr>
              <a:t>', '</a:t>
            </a:r>
            <a:r>
              <a:rPr lang="en-US" dirty="0" err="1">
                <a:sym typeface="Wingdings" panose="05000000000000000000" pitchFamily="2" charset="2"/>
              </a:rPr>
              <a:t>GarageFinish</a:t>
            </a:r>
            <a:r>
              <a:rPr lang="en-US" dirty="0">
                <a:sym typeface="Wingdings" panose="05000000000000000000" pitchFamily="2" charset="2"/>
              </a:rPr>
              <a:t>', '</a:t>
            </a:r>
            <a:r>
              <a:rPr lang="en-US" dirty="0" err="1">
                <a:sym typeface="Wingdings" panose="05000000000000000000" pitchFamily="2" charset="2"/>
              </a:rPr>
              <a:t>GarageQual</a:t>
            </a:r>
            <a:r>
              <a:rPr lang="en-US" dirty="0">
                <a:sym typeface="Wingdings" panose="05000000000000000000" pitchFamily="2" charset="2"/>
              </a:rPr>
              <a:t>', '</a:t>
            </a:r>
            <a:r>
              <a:rPr lang="en-US" dirty="0" err="1">
                <a:sym typeface="Wingdings" panose="05000000000000000000" pitchFamily="2" charset="2"/>
              </a:rPr>
              <a:t>GarageCond</a:t>
            </a:r>
            <a:r>
              <a:rPr lang="en-US" dirty="0">
                <a:sym typeface="Wingdings" panose="05000000000000000000" pitchFamily="2" charset="2"/>
              </a:rPr>
              <a:t>')</a:t>
            </a:r>
          </a:p>
          <a:p>
            <a:pPr lvl="1">
              <a:buFont typeface="Wingdings" panose="05000000000000000000" pitchFamily="2" charset="2"/>
              <a:buChar char="Ø"/>
            </a:pPr>
            <a:r>
              <a:rPr lang="en-US" dirty="0">
                <a:sym typeface="Wingdings" panose="05000000000000000000" pitchFamily="2" charset="2"/>
              </a:rPr>
              <a:t>When no </a:t>
            </a:r>
            <a:r>
              <a:rPr lang="en-US" dirty="0" err="1">
                <a:sym typeface="Wingdings" panose="05000000000000000000" pitchFamily="2" charset="2"/>
              </a:rPr>
              <a:t>Bsmt</a:t>
            </a:r>
            <a:r>
              <a:rPr lang="en-US" dirty="0">
                <a:sym typeface="Wingdings" panose="05000000000000000000" pitchFamily="2" charset="2"/>
              </a:rPr>
              <a:t> impute all Group ('</a:t>
            </a:r>
            <a:r>
              <a:rPr lang="en-US" dirty="0" err="1">
                <a:sym typeface="Wingdings" panose="05000000000000000000" pitchFamily="2" charset="2"/>
              </a:rPr>
              <a:t>BsmtQual</a:t>
            </a:r>
            <a:r>
              <a:rPr lang="en-US" dirty="0">
                <a:sym typeface="Wingdings" panose="05000000000000000000" pitchFamily="2" charset="2"/>
              </a:rPr>
              <a:t>', '</a:t>
            </a:r>
            <a:r>
              <a:rPr lang="en-US" dirty="0" err="1">
                <a:sym typeface="Wingdings" panose="05000000000000000000" pitchFamily="2" charset="2"/>
              </a:rPr>
              <a:t>BsmtCond</a:t>
            </a:r>
            <a:r>
              <a:rPr lang="en-US" dirty="0">
                <a:sym typeface="Wingdings" panose="05000000000000000000" pitchFamily="2" charset="2"/>
              </a:rPr>
              <a:t>', '</a:t>
            </a:r>
            <a:r>
              <a:rPr lang="en-US" dirty="0" err="1">
                <a:sym typeface="Wingdings" panose="05000000000000000000" pitchFamily="2" charset="2"/>
              </a:rPr>
              <a:t>BsmtExposure</a:t>
            </a:r>
            <a:r>
              <a:rPr lang="en-US" dirty="0">
                <a:sym typeface="Wingdings" panose="05000000000000000000" pitchFamily="2" charset="2"/>
              </a:rPr>
              <a:t>', 'BsmtFinType1', 'BsmtFinType2’)</a:t>
            </a:r>
          </a:p>
          <a:p>
            <a:pPr lvl="1">
              <a:buFont typeface="Wingdings" panose="05000000000000000000" pitchFamily="2" charset="2"/>
              <a:buChar char="Ø"/>
            </a:pPr>
            <a:r>
              <a:rPr lang="en-US" dirty="0">
                <a:sym typeface="Wingdings" panose="05000000000000000000" pitchFamily="2" charset="2"/>
              </a:rPr>
              <a:t>Impute by mean, median or zero by context</a:t>
            </a:r>
          </a:p>
          <a:p>
            <a:pPr lvl="1">
              <a:buFont typeface="Wingdings" panose="05000000000000000000" pitchFamily="2" charset="2"/>
              <a:buChar char="Ø"/>
            </a:pPr>
            <a:r>
              <a:rPr lang="en-US" dirty="0">
                <a:sym typeface="Wingdings" panose="05000000000000000000" pitchFamily="2" charset="2"/>
              </a:rPr>
              <a:t>Impute '</a:t>
            </a:r>
            <a:r>
              <a:rPr lang="en-US" dirty="0" err="1">
                <a:sym typeface="Wingdings" panose="05000000000000000000" pitchFamily="2" charset="2"/>
              </a:rPr>
              <a:t>GarageYrBlt</a:t>
            </a:r>
            <a:r>
              <a:rPr lang="en-US" dirty="0">
                <a:sym typeface="Wingdings" panose="05000000000000000000" pitchFamily="2" charset="2"/>
              </a:rPr>
              <a:t>’ according to '</a:t>
            </a:r>
            <a:r>
              <a:rPr lang="en-US" dirty="0" err="1">
                <a:sym typeface="Wingdings" panose="05000000000000000000" pitchFamily="2" charset="2"/>
              </a:rPr>
              <a:t>YearBuilt</a:t>
            </a:r>
            <a:r>
              <a:rPr lang="en-US" dirty="0">
                <a:sym typeface="Wingdings" panose="05000000000000000000" pitchFamily="2" charset="2"/>
              </a:rPr>
              <a:t>’</a:t>
            </a:r>
          </a:p>
          <a:p>
            <a:pPr lvl="1">
              <a:buFont typeface="Wingdings" panose="05000000000000000000" pitchFamily="2" charset="2"/>
              <a:buChar char="Ø"/>
            </a:pPr>
            <a:r>
              <a:rPr lang="en-US" dirty="0">
                <a:sym typeface="Wingdings" panose="05000000000000000000" pitchFamily="2" charset="2"/>
              </a:rPr>
              <a:t>Try more sophisticated imputation but it was not effective</a:t>
            </a:r>
          </a:p>
          <a:p>
            <a:pPr lvl="1"/>
            <a:endParaRPr lang="en-US" dirty="0">
              <a:sym typeface="Wingdings" panose="05000000000000000000" pitchFamily="2" charset="2"/>
            </a:endParaRPr>
          </a:p>
          <a:p>
            <a:endParaRPr lang="en-IL" dirty="0"/>
          </a:p>
        </p:txBody>
      </p:sp>
    </p:spTree>
    <p:extLst>
      <p:ext uri="{BB962C8B-B14F-4D97-AF65-F5344CB8AC3E}">
        <p14:creationId xmlns:p14="http://schemas.microsoft.com/office/powerpoint/2010/main" val="2652532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C4E2E-2717-2226-49AC-3F4C2A927C96}"/>
              </a:ext>
            </a:extLst>
          </p:cNvPr>
          <p:cNvSpPr>
            <a:spLocks noGrp="1"/>
          </p:cNvSpPr>
          <p:nvPr>
            <p:ph type="title"/>
          </p:nvPr>
        </p:nvSpPr>
        <p:spPr/>
        <p:txBody>
          <a:bodyPr/>
          <a:lstStyle/>
          <a:p>
            <a:r>
              <a:rPr lang="en-US" dirty="0"/>
              <a:t>steps</a:t>
            </a:r>
            <a:endParaRPr lang="en-IL" dirty="0"/>
          </a:p>
        </p:txBody>
      </p:sp>
      <p:sp>
        <p:nvSpPr>
          <p:cNvPr id="3" name="Content Placeholder 2">
            <a:extLst>
              <a:ext uri="{FF2B5EF4-FFF2-40B4-BE49-F238E27FC236}">
                <a16:creationId xmlns:a16="http://schemas.microsoft.com/office/drawing/2014/main" id="{101F5F4D-A7A0-9FCB-DA0C-A37E4A83AAF5}"/>
              </a:ext>
            </a:extLst>
          </p:cNvPr>
          <p:cNvSpPr>
            <a:spLocks noGrp="1"/>
          </p:cNvSpPr>
          <p:nvPr>
            <p:ph idx="1"/>
          </p:nvPr>
        </p:nvSpPr>
        <p:spPr/>
        <p:txBody>
          <a:bodyPr>
            <a:normAutofit/>
          </a:bodyPr>
          <a:lstStyle/>
          <a:p>
            <a:r>
              <a:rPr lang="en-US" dirty="0"/>
              <a:t>Feature engineering</a:t>
            </a:r>
          </a:p>
          <a:p>
            <a:r>
              <a:rPr lang="en-US" dirty="0"/>
              <a:t>Add features to sum up similar columns, for examples: </a:t>
            </a:r>
          </a:p>
          <a:p>
            <a:pPr lvl="1">
              <a:buFont typeface="Wingdings" panose="05000000000000000000" pitchFamily="2" charset="2"/>
              <a:buChar char="Ø"/>
            </a:pPr>
            <a:r>
              <a:rPr lang="en-US" dirty="0"/>
              <a:t>X['</a:t>
            </a:r>
            <a:r>
              <a:rPr lang="en-US" dirty="0" err="1"/>
              <a:t>TotalSF</a:t>
            </a:r>
            <a:r>
              <a:rPr lang="en-US" dirty="0"/>
              <a:t>']=X['</a:t>
            </a:r>
            <a:r>
              <a:rPr lang="en-US" dirty="0" err="1"/>
              <a:t>TotalBsmtSF</a:t>
            </a:r>
            <a:r>
              <a:rPr lang="en-US" dirty="0"/>
              <a:t>'] + X['1stFlrSF'] + X['2ndFlrSF’]</a:t>
            </a:r>
          </a:p>
          <a:p>
            <a:pPr lvl="1">
              <a:buFont typeface="Wingdings" panose="05000000000000000000" pitchFamily="2" charset="2"/>
              <a:buChar char="Ø"/>
            </a:pPr>
            <a:r>
              <a:rPr lang="en-US" dirty="0"/>
              <a:t>X['</a:t>
            </a:r>
            <a:r>
              <a:rPr lang="en-US" dirty="0" err="1"/>
              <a:t>Total_sqr_footage</a:t>
            </a:r>
            <a:r>
              <a:rPr lang="en-US" dirty="0"/>
              <a:t>'] = (X['BsmtFinSF1'] + X['BsmtFinSF2'] + X['1stFlrSF'] + X['2ndFlrSF’])</a:t>
            </a:r>
          </a:p>
          <a:p>
            <a:pPr lvl="1">
              <a:buFont typeface="Wingdings" panose="05000000000000000000" pitchFamily="2" charset="2"/>
              <a:buChar char="Ø"/>
            </a:pPr>
            <a:r>
              <a:rPr lang="en-US" dirty="0"/>
              <a:t>X['</a:t>
            </a:r>
            <a:r>
              <a:rPr lang="en-US" dirty="0" err="1"/>
              <a:t>haspool</a:t>
            </a:r>
            <a:r>
              <a:rPr lang="en-US" dirty="0"/>
              <a:t>'] = X['</a:t>
            </a:r>
            <a:r>
              <a:rPr lang="en-US" dirty="0" err="1"/>
              <a:t>PoolArea</a:t>
            </a:r>
            <a:r>
              <a:rPr lang="en-US" dirty="0"/>
              <a:t>'].apply(lambda x: 1 if x &gt; 0 else 0)</a:t>
            </a:r>
          </a:p>
        </p:txBody>
      </p:sp>
    </p:spTree>
    <p:extLst>
      <p:ext uri="{BB962C8B-B14F-4D97-AF65-F5344CB8AC3E}">
        <p14:creationId xmlns:p14="http://schemas.microsoft.com/office/powerpoint/2010/main" val="2550939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3F2C7-A1FA-F035-6B7B-280C38BF5261}"/>
              </a:ext>
            </a:extLst>
          </p:cNvPr>
          <p:cNvSpPr>
            <a:spLocks noGrp="1"/>
          </p:cNvSpPr>
          <p:nvPr>
            <p:ph type="title"/>
          </p:nvPr>
        </p:nvSpPr>
        <p:spPr/>
        <p:txBody>
          <a:bodyPr/>
          <a:lstStyle/>
          <a:p>
            <a:r>
              <a:rPr lang="en-US" dirty="0"/>
              <a:t>steps</a:t>
            </a:r>
            <a:endParaRPr lang="en-IL" dirty="0"/>
          </a:p>
        </p:txBody>
      </p:sp>
      <p:pic>
        <p:nvPicPr>
          <p:cNvPr id="4" name="Content Placeholder 4">
            <a:extLst>
              <a:ext uri="{FF2B5EF4-FFF2-40B4-BE49-F238E27FC236}">
                <a16:creationId xmlns:a16="http://schemas.microsoft.com/office/drawing/2014/main" id="{E5CF2391-A7AA-35FD-31CB-012FA9D530C2}"/>
              </a:ext>
            </a:extLst>
          </p:cNvPr>
          <p:cNvPicPr>
            <a:picLocks noGrp="1" noChangeAspect="1"/>
          </p:cNvPicPr>
          <p:nvPr>
            <p:ph idx="1"/>
          </p:nvPr>
        </p:nvPicPr>
        <p:blipFill>
          <a:blip r:embed="rId2"/>
          <a:stretch>
            <a:fillRect/>
          </a:stretch>
        </p:blipFill>
        <p:spPr>
          <a:xfrm>
            <a:off x="8534400" y="1853754"/>
            <a:ext cx="2722879" cy="4240673"/>
          </a:xfrm>
          <a:prstGeom prst="rect">
            <a:avLst/>
          </a:prstGeom>
        </p:spPr>
      </p:pic>
      <p:sp>
        <p:nvSpPr>
          <p:cNvPr id="5" name="Content Placeholder 2">
            <a:extLst>
              <a:ext uri="{FF2B5EF4-FFF2-40B4-BE49-F238E27FC236}">
                <a16:creationId xmlns:a16="http://schemas.microsoft.com/office/drawing/2014/main" id="{E4CBD288-FF35-62D4-9DF7-B792C3D23789}"/>
              </a:ext>
            </a:extLst>
          </p:cNvPr>
          <p:cNvSpPr txBox="1">
            <a:spLocks/>
          </p:cNvSpPr>
          <p:nvPr/>
        </p:nvSpPr>
        <p:spPr>
          <a:xfrm>
            <a:off x="1451579" y="2015732"/>
            <a:ext cx="6635782"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Encode categorical features to numeric according to sorted price mean of the category</a:t>
            </a:r>
          </a:p>
          <a:p>
            <a:pPr lvl="1"/>
            <a:r>
              <a:rPr lang="en-US" dirty="0"/>
              <a:t>To avoid over-fitting group together categories with small amount of samples </a:t>
            </a:r>
          </a:p>
          <a:p>
            <a:r>
              <a:rPr lang="en-US" dirty="0" err="1"/>
              <a:t>Dimentionality</a:t>
            </a:r>
            <a:r>
              <a:rPr lang="en-US" dirty="0"/>
              <a:t> reduction: remove features with </a:t>
            </a:r>
            <a:r>
              <a:rPr lang="en-US" dirty="0" err="1"/>
              <a:t>dimentarget_correlation_abs</a:t>
            </a:r>
            <a:r>
              <a:rPr lang="en-US" dirty="0"/>
              <a:t>&lt;=0.01</a:t>
            </a:r>
          </a:p>
          <a:p>
            <a:endParaRPr lang="en-US" dirty="0"/>
          </a:p>
        </p:txBody>
      </p:sp>
    </p:spTree>
    <p:extLst>
      <p:ext uri="{BB962C8B-B14F-4D97-AF65-F5344CB8AC3E}">
        <p14:creationId xmlns:p14="http://schemas.microsoft.com/office/powerpoint/2010/main" val="258770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3F2C7-A1FA-F035-6B7B-280C38BF5261}"/>
              </a:ext>
            </a:extLst>
          </p:cNvPr>
          <p:cNvSpPr>
            <a:spLocks noGrp="1"/>
          </p:cNvSpPr>
          <p:nvPr>
            <p:ph type="title"/>
          </p:nvPr>
        </p:nvSpPr>
        <p:spPr>
          <a:xfrm>
            <a:off x="1451579" y="804519"/>
            <a:ext cx="9603275" cy="1049235"/>
          </a:xfrm>
        </p:spPr>
        <p:txBody>
          <a:bodyPr>
            <a:normAutofit/>
          </a:bodyPr>
          <a:lstStyle/>
          <a:p>
            <a:r>
              <a:rPr lang="en-US" dirty="0"/>
              <a:t>steps</a:t>
            </a:r>
            <a:endParaRPr lang="en-IL" dirty="0"/>
          </a:p>
        </p:txBody>
      </p:sp>
      <p:pic>
        <p:nvPicPr>
          <p:cNvPr id="13316" name="Picture 4" descr="Top 5 Advantages That CatBoost ML Brings to Your Data to Make it Purr -  KDnuggets">
            <a:extLst>
              <a:ext uri="{FF2B5EF4-FFF2-40B4-BE49-F238E27FC236}">
                <a16:creationId xmlns:a16="http://schemas.microsoft.com/office/drawing/2014/main" id="{1F8FEF5F-1D43-CA7D-AAEF-A3DEAF6A904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51579" y="2090566"/>
            <a:ext cx="4960443" cy="3300949"/>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CDDE37BD-66A0-08B9-448C-DDD05DB72E55}"/>
              </a:ext>
            </a:extLst>
          </p:cNvPr>
          <p:cNvSpPr>
            <a:spLocks noGrp="1"/>
          </p:cNvSpPr>
          <p:nvPr>
            <p:ph idx="1"/>
          </p:nvPr>
        </p:nvSpPr>
        <p:spPr>
          <a:xfrm>
            <a:off x="6892299" y="2015734"/>
            <a:ext cx="4162555" cy="3450613"/>
          </a:xfrm>
        </p:spPr>
        <p:txBody>
          <a:bodyPr>
            <a:normAutofit/>
          </a:bodyPr>
          <a:lstStyle/>
          <a:p>
            <a:r>
              <a:rPr lang="en-US" dirty="0"/>
              <a:t>Model Cat boost with params: </a:t>
            </a:r>
          </a:p>
          <a:p>
            <a:r>
              <a:rPr lang="en-US" dirty="0" err="1"/>
              <a:t>Hyper_params</a:t>
            </a:r>
            <a:r>
              <a:rPr lang="en-US" dirty="0"/>
              <a:t> = </a:t>
            </a:r>
          </a:p>
          <a:p>
            <a:pPr lvl="1"/>
            <a:r>
              <a:rPr lang="en-US" dirty="0"/>
              <a:t>'</a:t>
            </a:r>
            <a:r>
              <a:rPr lang="en-US" dirty="0" err="1"/>
              <a:t>learning_rate</a:t>
            </a:r>
            <a:r>
              <a:rPr lang="en-US" dirty="0"/>
              <a:t>': 0.05</a:t>
            </a:r>
          </a:p>
          <a:p>
            <a:pPr lvl="1"/>
            <a:r>
              <a:rPr lang="en-US" dirty="0"/>
              <a:t>'depth’: 5</a:t>
            </a:r>
          </a:p>
          <a:p>
            <a:pPr lvl="1"/>
            <a:r>
              <a:rPr lang="en-US" dirty="0"/>
              <a:t>'subsample': 0.23,</a:t>
            </a:r>
          </a:p>
          <a:p>
            <a:pPr lvl="1"/>
            <a:r>
              <a:rPr lang="en-US" dirty="0"/>
              <a:t>'</a:t>
            </a:r>
            <a:r>
              <a:rPr lang="en-US" dirty="0" err="1"/>
              <a:t>colsample_bylevel</a:t>
            </a:r>
            <a:r>
              <a:rPr lang="en-US" dirty="0"/>
              <a:t>': 0.9,</a:t>
            </a:r>
          </a:p>
          <a:p>
            <a:pPr lvl="1"/>
            <a:r>
              <a:rPr lang="en-US" dirty="0"/>
              <a:t>'</a:t>
            </a:r>
            <a:r>
              <a:rPr lang="en-US" dirty="0" err="1"/>
              <a:t>min_data_in_leaf</a:t>
            </a:r>
            <a:r>
              <a:rPr lang="en-US" dirty="0"/>
              <a:t>’: 4,</a:t>
            </a:r>
          </a:p>
          <a:p>
            <a:pPr lvl="1"/>
            <a:r>
              <a:rPr lang="en-US" dirty="0"/>
              <a:t>'</a:t>
            </a:r>
            <a:r>
              <a:rPr lang="en-US" dirty="0" err="1"/>
              <a:t>n_estimators</a:t>
            </a:r>
            <a:r>
              <a:rPr lang="en-US" dirty="0"/>
              <a:t>’: 751 </a:t>
            </a:r>
            <a:endParaRPr lang="en-IL" dirty="0"/>
          </a:p>
        </p:txBody>
      </p:sp>
    </p:spTree>
    <p:extLst>
      <p:ext uri="{BB962C8B-B14F-4D97-AF65-F5344CB8AC3E}">
        <p14:creationId xmlns:p14="http://schemas.microsoft.com/office/powerpoint/2010/main" val="1863783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5364E-1C41-7FF9-F0A2-988FA44CF515}"/>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A3C5917D-9405-61D1-146A-1F5522F23C64}"/>
              </a:ext>
            </a:extLst>
          </p:cNvPr>
          <p:cNvSpPr>
            <a:spLocks noGrp="1"/>
          </p:cNvSpPr>
          <p:nvPr>
            <p:ph idx="1"/>
          </p:nvPr>
        </p:nvSpPr>
        <p:spPr/>
        <p:txBody>
          <a:bodyPr/>
          <a:lstStyle/>
          <a:p>
            <a:r>
              <a:rPr lang="en-US" dirty="0"/>
              <a:t>EDA</a:t>
            </a:r>
          </a:p>
          <a:p>
            <a:r>
              <a:rPr lang="en-US" dirty="0"/>
              <a:t>decision made</a:t>
            </a:r>
          </a:p>
          <a:p>
            <a:r>
              <a:rPr lang="en-US" dirty="0"/>
              <a:t>feature analysis</a:t>
            </a:r>
          </a:p>
          <a:p>
            <a:r>
              <a:rPr lang="en-US" dirty="0"/>
              <a:t>Validation</a:t>
            </a:r>
          </a:p>
          <a:p>
            <a:r>
              <a:rPr lang="en-US" dirty="0"/>
              <a:t>Modeling</a:t>
            </a:r>
          </a:p>
          <a:p>
            <a:endParaRPr lang="en-IL" dirty="0"/>
          </a:p>
        </p:txBody>
      </p:sp>
    </p:spTree>
    <p:extLst>
      <p:ext uri="{BB962C8B-B14F-4D97-AF65-F5344CB8AC3E}">
        <p14:creationId xmlns:p14="http://schemas.microsoft.com/office/powerpoint/2010/main" val="3933264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793904B2-11D9-F998-AC6A-D84FC4492CA0}"/>
              </a:ext>
            </a:extLst>
          </p:cNvPr>
          <p:cNvSpPr>
            <a:spLocks noGrp="1"/>
          </p:cNvSpPr>
          <p:nvPr>
            <p:ph type="title"/>
          </p:nvPr>
        </p:nvSpPr>
        <p:spPr>
          <a:xfrm>
            <a:off x="1451580" y="804520"/>
            <a:ext cx="4176511" cy="1049235"/>
          </a:xfrm>
        </p:spPr>
        <p:txBody>
          <a:bodyPr>
            <a:normAutofit/>
          </a:bodyPr>
          <a:lstStyle/>
          <a:p>
            <a:r>
              <a:rPr lang="en-US" dirty="0"/>
              <a:t>validation</a:t>
            </a:r>
            <a:endParaRPr lang="en-IL" dirty="0"/>
          </a:p>
        </p:txBody>
      </p:sp>
      <p:sp>
        <p:nvSpPr>
          <p:cNvPr id="14" name="Rectangle 1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5DE57870-2970-87EF-F100-7986B11DFF3D}"/>
              </a:ext>
            </a:extLst>
          </p:cNvPr>
          <p:cNvSpPr>
            <a:spLocks noGrp="1"/>
          </p:cNvSpPr>
          <p:nvPr>
            <p:ph idx="1"/>
          </p:nvPr>
        </p:nvSpPr>
        <p:spPr>
          <a:xfrm>
            <a:off x="1451580" y="2015732"/>
            <a:ext cx="4410739" cy="3450613"/>
          </a:xfrm>
        </p:spPr>
        <p:txBody>
          <a:bodyPr>
            <a:normAutofit fontScale="85000" lnSpcReduction="10000"/>
          </a:bodyPr>
          <a:lstStyle/>
          <a:p>
            <a:r>
              <a:rPr lang="en-US" dirty="0"/>
              <a:t>Performing cv with </a:t>
            </a:r>
            <a:r>
              <a:rPr lang="en-US" dirty="0" err="1"/>
              <a:t>Kfolds</a:t>
            </a:r>
            <a:r>
              <a:rPr lang="en-US" dirty="0"/>
              <a:t>=10 yield the following results:</a:t>
            </a:r>
          </a:p>
          <a:p>
            <a:r>
              <a:rPr lang="en-US" dirty="0" err="1"/>
              <a:t>LogRMS</a:t>
            </a:r>
            <a:r>
              <a:rPr lang="en-US" dirty="0"/>
              <a:t> with CV </a:t>
            </a:r>
            <a:r>
              <a:rPr lang="en-US" dirty="0" err="1"/>
              <a:t>CatTransll</a:t>
            </a:r>
            <a:r>
              <a:rPr lang="en-US" dirty="0"/>
              <a:t> </a:t>
            </a:r>
            <a:r>
              <a:rPr lang="en-US" dirty="0" err="1"/>
              <a:t>Hyper_params</a:t>
            </a:r>
            <a:r>
              <a:rPr lang="en-US" dirty="0"/>
              <a:t> : 0.1146 (0.0194)</a:t>
            </a:r>
          </a:p>
          <a:p>
            <a:r>
              <a:rPr lang="en-US" dirty="0"/>
              <a:t>This is some improvement relative to the baseline 0.13 (Was it worth the trouble??)</a:t>
            </a:r>
          </a:p>
          <a:p>
            <a:r>
              <a:rPr lang="en-US" dirty="0"/>
              <a:t>Error analysis: a few samples with high or low prices, the model under-estimate high prices and over-estimate low process.</a:t>
            </a:r>
          </a:p>
          <a:p>
            <a:endParaRPr lang="en-IL" dirty="0"/>
          </a:p>
        </p:txBody>
      </p:sp>
      <p:pic>
        <p:nvPicPr>
          <p:cNvPr id="5" name="Picture 2" descr="A graph with blue dots and red line&#10;&#10;Description automatically generated">
            <a:extLst>
              <a:ext uri="{FF2B5EF4-FFF2-40B4-BE49-F238E27FC236}">
                <a16:creationId xmlns:a16="http://schemas.microsoft.com/office/drawing/2014/main" id="{83B830A4-B8E2-89DD-712E-ADEBB921D24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85254" y="805583"/>
            <a:ext cx="4778755" cy="466076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3404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5367" name="Rectangle 15366">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16C982-A90E-11A1-8804-A3F15C0B1122}"/>
              </a:ext>
            </a:extLst>
          </p:cNvPr>
          <p:cNvSpPr>
            <a:spLocks noGrp="1"/>
          </p:cNvSpPr>
          <p:nvPr>
            <p:ph type="title"/>
          </p:nvPr>
        </p:nvSpPr>
        <p:spPr>
          <a:xfrm>
            <a:off x="1451580" y="804519"/>
            <a:ext cx="4325112" cy="1049235"/>
          </a:xfrm>
        </p:spPr>
        <p:txBody>
          <a:bodyPr>
            <a:normAutofit/>
          </a:bodyPr>
          <a:lstStyle/>
          <a:p>
            <a:r>
              <a:rPr lang="en-US" sz="2800"/>
              <a:t>Post Pipe Fix</a:t>
            </a:r>
            <a:endParaRPr lang="en-IL" sz="2800"/>
          </a:p>
        </p:txBody>
      </p:sp>
      <p:cxnSp>
        <p:nvCxnSpPr>
          <p:cNvPr id="15369" name="Straight Connector 15368">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43251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371" name="Rectangle 15370">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9A3870D5-D1C5-7F24-AF33-671F0B444601}"/>
              </a:ext>
            </a:extLst>
          </p:cNvPr>
          <p:cNvSpPr>
            <a:spLocks noGrp="1"/>
          </p:cNvSpPr>
          <p:nvPr>
            <p:ph idx="1"/>
          </p:nvPr>
        </p:nvSpPr>
        <p:spPr>
          <a:xfrm>
            <a:off x="1451579" y="2015732"/>
            <a:ext cx="6950741" cy="4074172"/>
          </a:xfrm>
        </p:spPr>
        <p:txBody>
          <a:bodyPr>
            <a:normAutofit/>
          </a:bodyPr>
          <a:lstStyle/>
          <a:p>
            <a:r>
              <a:rPr lang="en-US" dirty="0"/>
              <a:t>We manually fix the high prices, under-estimation, side:</a:t>
            </a:r>
          </a:p>
          <a:p>
            <a:pPr lvl="1"/>
            <a:r>
              <a:rPr lang="en-US" dirty="0"/>
              <a:t> q2 = output['</a:t>
            </a:r>
            <a:r>
              <a:rPr lang="en-US" dirty="0" err="1"/>
              <a:t>SalePrice</a:t>
            </a:r>
            <a:r>
              <a:rPr lang="en-US" dirty="0"/>
              <a:t>'].quantile(0.99)</a:t>
            </a:r>
          </a:p>
          <a:p>
            <a:pPr lvl="1"/>
            <a:r>
              <a:rPr lang="en-US" dirty="0"/>
              <a:t> output['</a:t>
            </a:r>
            <a:r>
              <a:rPr lang="en-US" dirty="0" err="1"/>
              <a:t>SalePrice</a:t>
            </a:r>
            <a:r>
              <a:rPr lang="en-US" dirty="0"/>
              <a:t>'] = output['</a:t>
            </a:r>
            <a:r>
              <a:rPr lang="en-US" dirty="0" err="1"/>
              <a:t>SalePrice</a:t>
            </a:r>
            <a:r>
              <a:rPr lang="en-US" dirty="0"/>
              <a:t>'].apply(lambda x: x if x &lt; q2 else x*1.14)</a:t>
            </a:r>
            <a:endParaRPr lang="en-IL" dirty="0"/>
          </a:p>
        </p:txBody>
      </p:sp>
    </p:spTree>
    <p:extLst>
      <p:ext uri="{BB962C8B-B14F-4D97-AF65-F5344CB8AC3E}">
        <p14:creationId xmlns:p14="http://schemas.microsoft.com/office/powerpoint/2010/main" val="1994643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295" name="Rectangle 12294">
            <a:extLst>
              <a:ext uri="{FF2B5EF4-FFF2-40B4-BE49-F238E27FC236}">
                <a16:creationId xmlns:a16="http://schemas.microsoft.com/office/drawing/2014/main" id="{E8E51B09-2B9E-4D82-A5F8-29F85CBE2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7" name="Rectangle 12296">
            <a:extLst>
              <a:ext uri="{FF2B5EF4-FFF2-40B4-BE49-F238E27FC236}">
                <a16:creationId xmlns:a16="http://schemas.microsoft.com/office/drawing/2014/main" id="{59240118-40F3-4A1C-85DC-4E58525CB6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2299" name="Group 12298">
            <a:extLst>
              <a:ext uri="{FF2B5EF4-FFF2-40B4-BE49-F238E27FC236}">
                <a16:creationId xmlns:a16="http://schemas.microsoft.com/office/drawing/2014/main" id="{C269951F-7B8C-4336-BC68-9BA9843CE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9" y="482171"/>
            <a:ext cx="4074533" cy="5149101"/>
            <a:chOff x="7463259" y="583365"/>
            <a:chExt cx="4074533" cy="5181928"/>
          </a:xfrm>
        </p:grpSpPr>
        <p:sp>
          <p:nvSpPr>
            <p:cNvPr id="12300" name="Rectangle 12299">
              <a:extLst>
                <a:ext uri="{FF2B5EF4-FFF2-40B4-BE49-F238E27FC236}">
                  <a16:creationId xmlns:a16="http://schemas.microsoft.com/office/drawing/2014/main" id="{CFD48101-E230-4669-8C1B-39BAAB2BB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01" name="Rectangle 12300">
              <a:extLst>
                <a:ext uri="{FF2B5EF4-FFF2-40B4-BE49-F238E27FC236}">
                  <a16:creationId xmlns:a16="http://schemas.microsoft.com/office/drawing/2014/main" id="{A18FA112-D8F0-41D3-9171-B0A3110E2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2303" name="Straight Connector 12302">
            <a:extLst>
              <a:ext uri="{FF2B5EF4-FFF2-40B4-BE49-F238E27FC236}">
                <a16:creationId xmlns:a16="http://schemas.microsoft.com/office/drawing/2014/main" id="{A9087EE4-E285-4C8E-AC5F-CAE7D1FDE3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90359"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A735E90-18E0-73B5-EBA8-18575BB677CE}"/>
              </a:ext>
            </a:extLst>
          </p:cNvPr>
          <p:cNvSpPr>
            <a:spLocks noGrp="1"/>
          </p:cNvSpPr>
          <p:nvPr>
            <p:ph type="title"/>
          </p:nvPr>
        </p:nvSpPr>
        <p:spPr>
          <a:xfrm>
            <a:off x="5188043" y="804520"/>
            <a:ext cx="5550355" cy="1049235"/>
          </a:xfrm>
        </p:spPr>
        <p:txBody>
          <a:bodyPr>
            <a:normAutofit/>
          </a:bodyPr>
          <a:lstStyle/>
          <a:p>
            <a:r>
              <a:rPr lang="en-US"/>
              <a:t>Failing attempts among many others</a:t>
            </a:r>
            <a:endParaRPr lang="en-IL" dirty="0"/>
          </a:p>
        </p:txBody>
      </p:sp>
      <p:pic>
        <p:nvPicPr>
          <p:cNvPr id="12290" name="Picture 2" descr="How to talk to your child about failing grades | MPR News">
            <a:extLst>
              <a:ext uri="{FF2B5EF4-FFF2-40B4-BE49-F238E27FC236}">
                <a16:creationId xmlns:a16="http://schemas.microsoft.com/office/drawing/2014/main" id="{5FC6E925-1DF5-8A37-DC1F-E64EC0D012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590"/>
          <a:stretch/>
        </p:blipFill>
        <p:spPr bwMode="auto">
          <a:xfrm>
            <a:off x="1285438" y="1116345"/>
            <a:ext cx="2799103" cy="386617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7240FAE-65E6-8C1D-E1FA-CB095D4A99C9}"/>
              </a:ext>
            </a:extLst>
          </p:cNvPr>
          <p:cNvSpPr>
            <a:spLocks noGrp="1"/>
          </p:cNvSpPr>
          <p:nvPr>
            <p:ph idx="1"/>
          </p:nvPr>
        </p:nvSpPr>
        <p:spPr>
          <a:xfrm>
            <a:off x="5188043" y="2015732"/>
            <a:ext cx="6180997" cy="3917706"/>
          </a:xfrm>
        </p:spPr>
        <p:txBody>
          <a:bodyPr>
            <a:normAutofit fontScale="85000" lnSpcReduction="20000"/>
          </a:bodyPr>
          <a:lstStyle/>
          <a:p>
            <a:pPr>
              <a:lnSpc>
                <a:spcPct val="110000"/>
              </a:lnSpc>
              <a:buFont typeface="+mj-lt"/>
              <a:buAutoNum type="arabicPeriod"/>
            </a:pPr>
            <a:r>
              <a:rPr lang="en-US" sz="1300" b="0" i="0" dirty="0">
                <a:effectLst/>
                <a:latin typeface="Söhne"/>
              </a:rPr>
              <a:t>Transforming categorical data into ordinal versus using mean encoding gives similar results.</a:t>
            </a:r>
          </a:p>
          <a:p>
            <a:pPr>
              <a:lnSpc>
                <a:spcPct val="110000"/>
              </a:lnSpc>
              <a:buFont typeface="+mj-lt"/>
              <a:buAutoNum type="arabicPeriod"/>
            </a:pPr>
            <a:r>
              <a:rPr lang="en-US" sz="1300" b="0" i="0" dirty="0">
                <a:effectLst/>
                <a:latin typeface="Söhne"/>
              </a:rPr>
              <a:t>Imputing missing values by the average price in the neighborhood.</a:t>
            </a:r>
          </a:p>
          <a:p>
            <a:pPr>
              <a:lnSpc>
                <a:spcPct val="110000"/>
              </a:lnSpc>
              <a:buFont typeface="+mj-lt"/>
              <a:buAutoNum type="arabicPeriod"/>
            </a:pPr>
            <a:r>
              <a:rPr lang="en-US" sz="1300" b="0" i="0" dirty="0">
                <a:effectLst/>
                <a:latin typeface="Söhne"/>
              </a:rPr>
              <a:t>Combining Gradient Boosting with Decision Trees.</a:t>
            </a:r>
          </a:p>
          <a:p>
            <a:pPr>
              <a:lnSpc>
                <a:spcPct val="110000"/>
              </a:lnSpc>
              <a:buFont typeface="+mj-lt"/>
              <a:buAutoNum type="arabicPeriod"/>
            </a:pPr>
            <a:r>
              <a:rPr lang="en-US" sz="1300" b="0" i="0" dirty="0">
                <a:effectLst/>
                <a:latin typeface="Söhne"/>
              </a:rPr>
              <a:t>Anomaly detection and removal.</a:t>
            </a:r>
          </a:p>
          <a:p>
            <a:pPr>
              <a:lnSpc>
                <a:spcPct val="110000"/>
              </a:lnSpc>
              <a:buFont typeface="+mj-lt"/>
              <a:buAutoNum type="arabicPeriod"/>
            </a:pPr>
            <a:r>
              <a:rPr lang="en-US" sz="1300" b="0" i="0" dirty="0">
                <a:effectLst/>
                <a:latin typeface="Söhne"/>
              </a:rPr>
              <a:t>Performing K-means clustering to identify different groups within the data.</a:t>
            </a:r>
          </a:p>
          <a:p>
            <a:pPr>
              <a:lnSpc>
                <a:spcPct val="110000"/>
              </a:lnSpc>
              <a:buFont typeface="+mj-lt"/>
              <a:buAutoNum type="arabicPeriod"/>
            </a:pPr>
            <a:r>
              <a:rPr lang="en-US" sz="1300" b="0" i="0" dirty="0">
                <a:effectLst/>
                <a:latin typeface="Söhne"/>
              </a:rPr>
              <a:t>Convert '</a:t>
            </a:r>
            <a:r>
              <a:rPr lang="en-US" sz="1300" b="0" i="0" dirty="0" err="1">
                <a:effectLst/>
                <a:latin typeface="Söhne"/>
              </a:rPr>
              <a:t>MoSold</a:t>
            </a:r>
            <a:r>
              <a:rPr lang="en-US" sz="1300" b="0" i="0" dirty="0">
                <a:effectLst/>
                <a:latin typeface="Söhne"/>
              </a:rPr>
              <a:t>' and '</a:t>
            </a:r>
            <a:r>
              <a:rPr lang="en-US" sz="1300" b="0" i="0" dirty="0" err="1">
                <a:effectLst/>
                <a:latin typeface="Söhne"/>
              </a:rPr>
              <a:t>MSSubClass</a:t>
            </a:r>
            <a:r>
              <a:rPr lang="en-US" sz="1300" b="0" i="0" dirty="0">
                <a:effectLst/>
                <a:latin typeface="Söhne"/>
              </a:rPr>
              <a:t>' to categorical data types.</a:t>
            </a:r>
          </a:p>
          <a:p>
            <a:pPr>
              <a:lnSpc>
                <a:spcPct val="110000"/>
              </a:lnSpc>
              <a:buFont typeface="+mj-lt"/>
              <a:buAutoNum type="arabicPeriod"/>
            </a:pPr>
            <a:r>
              <a:rPr lang="en-US" sz="1300" b="0" i="0" dirty="0">
                <a:effectLst/>
                <a:latin typeface="Söhne"/>
              </a:rPr>
              <a:t>More Hyperparameter optimization.</a:t>
            </a:r>
          </a:p>
          <a:p>
            <a:pPr>
              <a:lnSpc>
                <a:spcPct val="110000"/>
              </a:lnSpc>
              <a:buFont typeface="+mj-lt"/>
              <a:buAutoNum type="arabicPeriod"/>
            </a:pPr>
            <a:r>
              <a:rPr lang="en-US" sz="1300" dirty="0"/>
              <a:t>More Feature engineering</a:t>
            </a:r>
            <a:endParaRPr lang="en-US" sz="1300" b="0" i="0" dirty="0">
              <a:effectLst/>
              <a:latin typeface="Söhne"/>
            </a:endParaRPr>
          </a:p>
          <a:p>
            <a:pPr>
              <a:lnSpc>
                <a:spcPct val="110000"/>
              </a:lnSpc>
              <a:buFont typeface="+mj-lt"/>
              <a:buAutoNum type="arabicPeriod"/>
            </a:pPr>
            <a:r>
              <a:rPr lang="en-US" sz="1300" b="0" i="0" dirty="0">
                <a:effectLst/>
                <a:latin typeface="Söhne"/>
              </a:rPr>
              <a:t>Dropping features with either 90% or more, or 15% or less missing values does not affect the results.</a:t>
            </a:r>
          </a:p>
          <a:p>
            <a:pPr>
              <a:lnSpc>
                <a:spcPct val="110000"/>
              </a:lnSpc>
              <a:buFont typeface="+mj-lt"/>
              <a:buAutoNum type="arabicPeriod"/>
            </a:pPr>
            <a:r>
              <a:rPr lang="en-US" sz="1300" dirty="0">
                <a:latin typeface="Söhne"/>
              </a:rPr>
              <a:t>PCA, why???</a:t>
            </a:r>
          </a:p>
          <a:p>
            <a:pPr>
              <a:lnSpc>
                <a:spcPct val="110000"/>
              </a:lnSpc>
              <a:buFont typeface="+mj-lt"/>
              <a:buAutoNum type="arabicPeriod"/>
            </a:pPr>
            <a:r>
              <a:rPr lang="en-US" sz="1300" dirty="0">
                <a:latin typeface="Söhne"/>
              </a:rPr>
              <a:t>Manually Reducing features that is not correlated to the target</a:t>
            </a:r>
          </a:p>
          <a:p>
            <a:pPr>
              <a:lnSpc>
                <a:spcPct val="110000"/>
              </a:lnSpc>
              <a:buFont typeface="+mj-lt"/>
              <a:buAutoNum type="arabicPeriod"/>
            </a:pPr>
            <a:r>
              <a:rPr lang="en-US" sz="1300" dirty="0">
                <a:latin typeface="Söhne"/>
              </a:rPr>
              <a:t>Manually fix ['</a:t>
            </a:r>
            <a:r>
              <a:rPr lang="en-US" sz="1300" dirty="0" err="1">
                <a:latin typeface="Söhne"/>
              </a:rPr>
              <a:t>MSZoning</a:t>
            </a:r>
            <a:r>
              <a:rPr lang="en-US" sz="1300" dirty="0">
                <a:latin typeface="Söhne"/>
              </a:rPr>
              <a:t>']=='C (all)’ – total failed</a:t>
            </a:r>
          </a:p>
          <a:p>
            <a:pPr>
              <a:lnSpc>
                <a:spcPct val="110000"/>
              </a:lnSpc>
              <a:buFont typeface="+mj-lt"/>
              <a:buAutoNum type="arabicPeriod"/>
            </a:pPr>
            <a:r>
              <a:rPr lang="en-US" sz="1300" dirty="0">
                <a:latin typeface="Söhne"/>
              </a:rPr>
              <a:t>Linear, lasso, ridge, </a:t>
            </a:r>
            <a:r>
              <a:rPr lang="en-US" sz="1300" dirty="0" err="1">
                <a:latin typeface="Söhne"/>
              </a:rPr>
              <a:t>XGboost</a:t>
            </a:r>
            <a:endParaRPr lang="en-US" sz="1300" dirty="0">
              <a:latin typeface="Söhne"/>
            </a:endParaRPr>
          </a:p>
          <a:p>
            <a:pPr>
              <a:lnSpc>
                <a:spcPct val="110000"/>
              </a:lnSpc>
              <a:buFont typeface="+mj-lt"/>
              <a:buAutoNum type="arabicPeriod"/>
            </a:pPr>
            <a:r>
              <a:rPr lang="en-US" sz="1300" dirty="0">
                <a:latin typeface="Söhne"/>
              </a:rPr>
              <a:t>Stacking, Blending </a:t>
            </a:r>
            <a:endParaRPr lang="en-US" sz="1300" b="0" i="0" dirty="0">
              <a:effectLst/>
              <a:latin typeface="Söhne"/>
            </a:endParaRPr>
          </a:p>
          <a:p>
            <a:pPr>
              <a:lnSpc>
                <a:spcPct val="110000"/>
              </a:lnSpc>
            </a:pPr>
            <a:endParaRPr lang="en-IL" sz="700" dirty="0"/>
          </a:p>
        </p:txBody>
      </p:sp>
      <p:pic>
        <p:nvPicPr>
          <p:cNvPr id="12305" name="Picture 12304">
            <a:extLst>
              <a:ext uri="{FF2B5EF4-FFF2-40B4-BE49-F238E27FC236}">
                <a16:creationId xmlns:a16="http://schemas.microsoft.com/office/drawing/2014/main" id="{DD8AF6BD-5D32-4F8F-98B6-05F8A4390CB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307" name="Straight Connector 12306">
            <a:extLst>
              <a:ext uri="{FF2B5EF4-FFF2-40B4-BE49-F238E27FC236}">
                <a16:creationId xmlns:a16="http://schemas.microsoft.com/office/drawing/2014/main" id="{B47013E4-D33D-425E-B32E-DE7D5CB5F3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6847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E04CA-6774-0331-5B7B-26DB099FFB74}"/>
              </a:ext>
            </a:extLst>
          </p:cNvPr>
          <p:cNvSpPr>
            <a:spLocks noGrp="1"/>
          </p:cNvSpPr>
          <p:nvPr>
            <p:ph type="title"/>
          </p:nvPr>
        </p:nvSpPr>
        <p:spPr/>
        <p:txBody>
          <a:bodyPr/>
          <a:lstStyle/>
          <a:p>
            <a:r>
              <a:rPr lang="en-US" dirty="0"/>
              <a:t>Score: 5th place</a:t>
            </a:r>
            <a:endParaRPr lang="en-IL" dirty="0"/>
          </a:p>
        </p:txBody>
      </p:sp>
      <p:pic>
        <p:nvPicPr>
          <p:cNvPr id="5" name="Picture 4">
            <a:extLst>
              <a:ext uri="{FF2B5EF4-FFF2-40B4-BE49-F238E27FC236}">
                <a16:creationId xmlns:a16="http://schemas.microsoft.com/office/drawing/2014/main" id="{20690651-0BE3-0338-0523-A168A757DC18}"/>
              </a:ext>
            </a:extLst>
          </p:cNvPr>
          <p:cNvPicPr>
            <a:picLocks noChangeAspect="1"/>
          </p:cNvPicPr>
          <p:nvPr/>
        </p:nvPicPr>
        <p:blipFill>
          <a:blip r:embed="rId2"/>
          <a:stretch>
            <a:fillRect/>
          </a:stretch>
        </p:blipFill>
        <p:spPr>
          <a:xfrm>
            <a:off x="1451579" y="2000492"/>
            <a:ext cx="9603275" cy="3711262"/>
          </a:xfrm>
          <a:prstGeom prst="rect">
            <a:avLst/>
          </a:prstGeom>
        </p:spPr>
      </p:pic>
    </p:spTree>
    <p:extLst>
      <p:ext uri="{BB962C8B-B14F-4D97-AF65-F5344CB8AC3E}">
        <p14:creationId xmlns:p14="http://schemas.microsoft.com/office/powerpoint/2010/main" val="2547567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6400" name="Rectangle 16392">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402" name="Picture 16394">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404" name="Straight Connector 16396">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6399" name="Rectangle 16398">
            <a:extLst>
              <a:ext uri="{FF2B5EF4-FFF2-40B4-BE49-F238E27FC236}">
                <a16:creationId xmlns:a16="http://schemas.microsoft.com/office/drawing/2014/main" id="{2C6F198E-F7A1-4125-910D-641C0C2A7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D74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01" name="Rectangle 16400">
            <a:extLst>
              <a:ext uri="{FF2B5EF4-FFF2-40B4-BE49-F238E27FC236}">
                <a16:creationId xmlns:a16="http://schemas.microsoft.com/office/drawing/2014/main" id="{907C3A25-D9A7-4F2D-B44C-FA8EB24C7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7"/>
            <a:ext cx="10905067" cy="5566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388" name="Picture 4" descr="description">
            <a:extLst>
              <a:ext uri="{FF2B5EF4-FFF2-40B4-BE49-F238E27FC236}">
                <a16:creationId xmlns:a16="http://schemas.microsoft.com/office/drawing/2014/main" id="{0399CFA5-2531-579E-D2C0-E888916E5AE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34342" y="1128098"/>
            <a:ext cx="6130681" cy="4598011"/>
          </a:xfrm>
          <a:prstGeom prst="rect">
            <a:avLst/>
          </a:prstGeom>
          <a:noFill/>
          <a:extLst>
            <a:ext uri="{909E8E84-426E-40DD-AFC4-6F175D3DCCD1}">
              <a14:hiddenFill xmlns:a14="http://schemas.microsoft.com/office/drawing/2010/main">
                <a:solidFill>
                  <a:srgbClr val="FFFFFF"/>
                </a:solidFill>
              </a14:hiddenFill>
            </a:ext>
          </a:extLst>
        </p:spPr>
      </p:pic>
      <p:sp>
        <p:nvSpPr>
          <p:cNvPr id="16403" name="Rectangle 16402">
            <a:extLst>
              <a:ext uri="{FF2B5EF4-FFF2-40B4-BE49-F238E27FC236}">
                <a16:creationId xmlns:a16="http://schemas.microsoft.com/office/drawing/2014/main" id="{18E8515E-B8C8-482A-A9B5-CE57BC080A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7542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199" name="Rectangle 819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8201" name="Picture 820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203" name="Straight Connector 820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8205" name="Straight Connector 820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8207" name="Rectangle 8206">
            <a:extLst>
              <a:ext uri="{FF2B5EF4-FFF2-40B4-BE49-F238E27FC236}">
                <a16:creationId xmlns:a16="http://schemas.microsoft.com/office/drawing/2014/main" id="{CE2313CB-AD5A-4ABF-8017-2F3888D07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9" name="Rectangle 8208">
            <a:extLst>
              <a:ext uri="{FF2B5EF4-FFF2-40B4-BE49-F238E27FC236}">
                <a16:creationId xmlns:a16="http://schemas.microsoft.com/office/drawing/2014/main" id="{FDE009D9-E9CB-4EBB-A0C6-C345F8495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8211" name="Group 8210">
            <a:extLst>
              <a:ext uri="{FF2B5EF4-FFF2-40B4-BE49-F238E27FC236}">
                <a16:creationId xmlns:a16="http://schemas.microsoft.com/office/drawing/2014/main" id="{230FFF44-4B6D-47A3-8EF6-EC72DA2A7F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5672" y="323838"/>
            <a:ext cx="9299965" cy="3652791"/>
            <a:chOff x="1445672" y="323838"/>
            <a:chExt cx="9299965" cy="3652791"/>
          </a:xfrm>
        </p:grpSpPr>
        <p:sp>
          <p:nvSpPr>
            <p:cNvPr id="8212" name="Rectangle 8211">
              <a:extLst>
                <a:ext uri="{FF2B5EF4-FFF2-40B4-BE49-F238E27FC236}">
                  <a16:creationId xmlns:a16="http://schemas.microsoft.com/office/drawing/2014/main" id="{02C9BEEC-0281-408B-840C-9C73B781A9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5672" y="323838"/>
              <a:ext cx="9299965" cy="365279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13" name="Rectangle 8212">
              <a:extLst>
                <a:ext uri="{FF2B5EF4-FFF2-40B4-BE49-F238E27FC236}">
                  <a16:creationId xmlns:a16="http://schemas.microsoft.com/office/drawing/2014/main" id="{6A308C4D-7B09-4FA1-B1F7-77E5C3FDF5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8238" y="647445"/>
              <a:ext cx="8673013" cy="3002215"/>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215" name="Rectangle 8214">
            <a:extLst>
              <a:ext uri="{FF2B5EF4-FFF2-40B4-BE49-F238E27FC236}">
                <a16:creationId xmlns:a16="http://schemas.microsoft.com/office/drawing/2014/main" id="{EC547D0E-8A87-4725-8224-311D6A772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3410" y="806495"/>
            <a:ext cx="8347608" cy="2678774"/>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EDA - IXO PE">
            <a:extLst>
              <a:ext uri="{FF2B5EF4-FFF2-40B4-BE49-F238E27FC236}">
                <a16:creationId xmlns:a16="http://schemas.microsoft.com/office/drawing/2014/main" id="{1CDAFD31-3B38-91E5-4C4B-65DD6D1A227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079933" y="1022810"/>
            <a:ext cx="8020655" cy="2251080"/>
          </a:xfrm>
          <a:prstGeom prst="rect">
            <a:avLst/>
          </a:prstGeom>
          <a:noFill/>
          <a:extLst>
            <a:ext uri="{909E8E84-426E-40DD-AFC4-6F175D3DCCD1}">
              <a14:hiddenFill xmlns:a14="http://schemas.microsoft.com/office/drawing/2010/main">
                <a:solidFill>
                  <a:srgbClr val="FFFFFF"/>
                </a:solidFill>
              </a14:hiddenFill>
            </a:ext>
          </a:extLst>
        </p:spPr>
      </p:pic>
      <p:cxnSp>
        <p:nvCxnSpPr>
          <p:cNvPr id="8217" name="Straight Connector 8216">
            <a:extLst>
              <a:ext uri="{FF2B5EF4-FFF2-40B4-BE49-F238E27FC236}">
                <a16:creationId xmlns:a16="http://schemas.microsoft.com/office/drawing/2014/main" id="{3E5C3848-5A58-4B84-AFBB-E7D9B99EB1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219" name="Picture 8218">
            <a:extLst>
              <a:ext uri="{FF2B5EF4-FFF2-40B4-BE49-F238E27FC236}">
                <a16:creationId xmlns:a16="http://schemas.microsoft.com/office/drawing/2014/main" id="{3A580E99-2B1B-4372-A707-20312A9403A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221" name="Straight Connector 8220">
            <a:extLst>
              <a:ext uri="{FF2B5EF4-FFF2-40B4-BE49-F238E27FC236}">
                <a16:creationId xmlns:a16="http://schemas.microsoft.com/office/drawing/2014/main" id="{63B4A4AA-0179-4AB7-8EED-031600A724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6993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7" name="Straight Connector 2056">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E8648B97-4512-8B0E-0173-BE481629A71B}"/>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dirty="0"/>
              <a:t>EDA: Log House Price Distribution</a:t>
            </a:r>
            <a:endParaRPr lang="en-US"/>
          </a:p>
        </p:txBody>
      </p:sp>
      <p:sp>
        <p:nvSpPr>
          <p:cNvPr id="2059" name="Rectangle 2058">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Content Placeholder 2">
            <a:extLst>
              <a:ext uri="{FF2B5EF4-FFF2-40B4-BE49-F238E27FC236}">
                <a16:creationId xmlns:a16="http://schemas.microsoft.com/office/drawing/2014/main" id="{A3C2AD13-A88E-62FA-9F6B-9BCFE11355CB}"/>
              </a:ext>
            </a:extLst>
          </p:cNvPr>
          <p:cNvSpPr txBox="1">
            <a:spLocks/>
          </p:cNvSpPr>
          <p:nvPr/>
        </p:nvSpPr>
        <p:spPr>
          <a:xfrm>
            <a:off x="1451581" y="2015732"/>
            <a:ext cx="4172212"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Log normal distribution</a:t>
            </a:r>
          </a:p>
          <a:p>
            <a:r>
              <a:rPr lang="en-US" dirty="0"/>
              <a:t>In range 10.5-13.5</a:t>
            </a:r>
          </a:p>
          <a:p>
            <a:r>
              <a:rPr lang="en-US" dirty="0"/>
              <a:t>Mean about 12</a:t>
            </a:r>
          </a:p>
          <a:p>
            <a:endParaRPr lang="en-US" dirty="0"/>
          </a:p>
        </p:txBody>
      </p:sp>
      <p:pic>
        <p:nvPicPr>
          <p:cNvPr id="2050" name="Picture 2">
            <a:extLst>
              <a:ext uri="{FF2B5EF4-FFF2-40B4-BE49-F238E27FC236}">
                <a16:creationId xmlns:a16="http://schemas.microsoft.com/office/drawing/2014/main" id="{8A915820-83E3-2D27-480C-90ABA2F659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181438" y="805583"/>
            <a:ext cx="4786388" cy="4660762"/>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2060">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63" name="Straight Connector 2062">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564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6175" name="Rectangle 6174">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77" name="Straight Connector 6176">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47ABA37B-ECFB-1D4A-D22D-135440DEC71E}"/>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dirty="0"/>
              <a:t>EDA sale price Vs year</a:t>
            </a:r>
          </a:p>
        </p:txBody>
      </p:sp>
      <p:sp>
        <p:nvSpPr>
          <p:cNvPr id="6179" name="Rectangle 6178">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Content Placeholder 2">
            <a:extLst>
              <a:ext uri="{FF2B5EF4-FFF2-40B4-BE49-F238E27FC236}">
                <a16:creationId xmlns:a16="http://schemas.microsoft.com/office/drawing/2014/main" id="{3A82203F-0425-F033-211D-6E972FC2DAB2}"/>
              </a:ext>
            </a:extLst>
          </p:cNvPr>
          <p:cNvSpPr txBox="1">
            <a:spLocks/>
          </p:cNvSpPr>
          <p:nvPr/>
        </p:nvSpPr>
        <p:spPr>
          <a:xfrm>
            <a:off x="1451581" y="2015732"/>
            <a:ext cx="4172212"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Sale price does not depend on year sold</a:t>
            </a:r>
          </a:p>
        </p:txBody>
      </p:sp>
      <p:pic>
        <p:nvPicPr>
          <p:cNvPr id="6149" name="Picture 5">
            <a:extLst>
              <a:ext uri="{FF2B5EF4-FFF2-40B4-BE49-F238E27FC236}">
                <a16:creationId xmlns:a16="http://schemas.microsoft.com/office/drawing/2014/main" id="{51073603-4EB8-4C9C-5AFD-69339F09AE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259126" y="805583"/>
            <a:ext cx="4631011" cy="4660762"/>
          </a:xfrm>
          <a:prstGeom prst="rect">
            <a:avLst/>
          </a:prstGeom>
          <a:noFill/>
          <a:extLst>
            <a:ext uri="{909E8E84-426E-40DD-AFC4-6F175D3DCCD1}">
              <a14:hiddenFill xmlns:a14="http://schemas.microsoft.com/office/drawing/2010/main">
                <a:solidFill>
                  <a:srgbClr val="FFFFFF"/>
                </a:solidFill>
              </a14:hiddenFill>
            </a:ext>
          </a:extLst>
        </p:spPr>
      </p:pic>
      <p:pic>
        <p:nvPicPr>
          <p:cNvPr id="6181" name="Picture 6180">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183" name="Straight Connector 6182">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957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48B97-4512-8B0E-0173-BE481629A71B}"/>
              </a:ext>
            </a:extLst>
          </p:cNvPr>
          <p:cNvSpPr>
            <a:spLocks noGrp="1"/>
          </p:cNvSpPr>
          <p:nvPr>
            <p:ph type="title"/>
          </p:nvPr>
        </p:nvSpPr>
        <p:spPr>
          <a:xfrm>
            <a:off x="960121" y="804519"/>
            <a:ext cx="3483871" cy="1049235"/>
          </a:xfrm>
        </p:spPr>
        <p:txBody>
          <a:bodyPr/>
          <a:lstStyle/>
          <a:p>
            <a:r>
              <a:rPr lang="en-US" dirty="0"/>
              <a:t>EDA: numeric features</a:t>
            </a:r>
            <a:endParaRPr lang="en-IL" dirty="0"/>
          </a:p>
        </p:txBody>
      </p:sp>
      <p:sp>
        <p:nvSpPr>
          <p:cNvPr id="4" name="Content Placeholder 2">
            <a:extLst>
              <a:ext uri="{FF2B5EF4-FFF2-40B4-BE49-F238E27FC236}">
                <a16:creationId xmlns:a16="http://schemas.microsoft.com/office/drawing/2014/main" id="{A3C2AD13-A88E-62FA-9F6B-9BCFE11355CB}"/>
              </a:ext>
            </a:extLst>
          </p:cNvPr>
          <p:cNvSpPr txBox="1">
            <a:spLocks/>
          </p:cNvSpPr>
          <p:nvPr/>
        </p:nvSpPr>
        <p:spPr>
          <a:xfrm>
            <a:off x="960121" y="2015732"/>
            <a:ext cx="3975330" cy="4037749"/>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b="0" i="0" dirty="0">
                <a:solidFill>
                  <a:srgbClr val="0D0D0D"/>
                </a:solidFill>
                <a:effectLst/>
                <a:latin typeface="Söhne"/>
              </a:rPr>
              <a:t>Some of the numeric features are categorical, like </a:t>
            </a:r>
            <a:r>
              <a:rPr lang="en-US" b="0" i="0" dirty="0" err="1">
                <a:solidFill>
                  <a:srgbClr val="0D0D0D"/>
                </a:solidFill>
                <a:effectLst/>
                <a:latin typeface="Söhne"/>
              </a:rPr>
              <a:t>MoSold</a:t>
            </a:r>
            <a:r>
              <a:rPr lang="en-US" b="0" i="0" dirty="0">
                <a:solidFill>
                  <a:srgbClr val="0D0D0D"/>
                </a:solidFill>
                <a:effectLst/>
                <a:latin typeface="Söhne"/>
              </a:rPr>
              <a:t>. </a:t>
            </a:r>
          </a:p>
          <a:p>
            <a:r>
              <a:rPr lang="en-US" b="0" i="0" dirty="0">
                <a:solidFill>
                  <a:srgbClr val="0D0D0D"/>
                </a:solidFill>
                <a:effectLst/>
                <a:latin typeface="Söhne"/>
              </a:rPr>
              <a:t>Some are finite, some are Gaussian, and some are skewed</a:t>
            </a:r>
          </a:p>
          <a:p>
            <a:r>
              <a:rPr lang="en-US" dirty="0"/>
              <a:t>Some of these features are discrete while some are continuous.</a:t>
            </a:r>
          </a:p>
          <a:p>
            <a:r>
              <a:rPr lang="en-US" dirty="0"/>
              <a:t>The meaning of the features varies according to context, such as years or quality grade, and some are just numeric measurements like sizes. Some of these features are mostly single variables</a:t>
            </a:r>
            <a:endParaRPr lang="en-IL" dirty="0"/>
          </a:p>
        </p:txBody>
      </p:sp>
      <p:pic>
        <p:nvPicPr>
          <p:cNvPr id="3074" name="Picture 2">
            <a:extLst>
              <a:ext uri="{FF2B5EF4-FFF2-40B4-BE49-F238E27FC236}">
                <a16:creationId xmlns:a16="http://schemas.microsoft.com/office/drawing/2014/main" id="{011F1E4A-E3CF-E43E-819D-91FBDDDE5D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35450" y="206033"/>
            <a:ext cx="7192479" cy="5847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8723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126" name="Rectangle 4102">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27" name="Straight Connector 4104">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B743850E-E1DE-977E-BA34-7B7AFB4FA29D}"/>
              </a:ext>
            </a:extLst>
          </p:cNvPr>
          <p:cNvSpPr>
            <a:spLocks noGrp="1"/>
          </p:cNvSpPr>
          <p:nvPr>
            <p:ph type="title"/>
          </p:nvPr>
        </p:nvSpPr>
        <p:spPr>
          <a:xfrm>
            <a:off x="354300" y="804520"/>
            <a:ext cx="4176511" cy="1049235"/>
          </a:xfrm>
        </p:spPr>
        <p:txBody>
          <a:bodyPr vert="horz" lIns="91440" tIns="45720" rIns="91440" bIns="45720" rtlCol="0" anchor="t">
            <a:normAutofit/>
          </a:bodyPr>
          <a:lstStyle/>
          <a:p>
            <a:r>
              <a:rPr lang="en-US" sz="2200" dirty="0"/>
              <a:t>EDA</a:t>
            </a:r>
            <a:br>
              <a:rPr lang="en-US" sz="2200" dirty="0"/>
            </a:br>
            <a:r>
              <a:rPr lang="en-US" sz="2200" dirty="0"/>
              <a:t>correlation</a:t>
            </a:r>
            <a:br>
              <a:rPr lang="en-US" sz="2200" dirty="0"/>
            </a:br>
            <a:r>
              <a:rPr lang="en-US" sz="2200" dirty="0"/>
              <a:t>matrix</a:t>
            </a:r>
          </a:p>
        </p:txBody>
      </p:sp>
      <p:sp>
        <p:nvSpPr>
          <p:cNvPr id="4128" name="Rectangle 4106">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TextBox 4">
            <a:extLst>
              <a:ext uri="{FF2B5EF4-FFF2-40B4-BE49-F238E27FC236}">
                <a16:creationId xmlns:a16="http://schemas.microsoft.com/office/drawing/2014/main" id="{2A5924AD-5FBA-FE19-BBC3-7CF217B6902B}"/>
              </a:ext>
            </a:extLst>
          </p:cNvPr>
          <p:cNvSpPr txBox="1"/>
          <p:nvPr/>
        </p:nvSpPr>
        <p:spPr>
          <a:xfrm>
            <a:off x="354301" y="2015732"/>
            <a:ext cx="3781032"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dirty="0"/>
              <a:t>Some of the features are highly correlated with each other; for example, the year built, and the garage year built are 0.85 correlated. This implies that one of them might be less important for the prediction once we have the second.</a:t>
            </a:r>
          </a:p>
        </p:txBody>
      </p:sp>
      <p:pic>
        <p:nvPicPr>
          <p:cNvPr id="4098" name="Picture 2">
            <a:extLst>
              <a:ext uri="{FF2B5EF4-FFF2-40B4-BE49-F238E27FC236}">
                <a16:creationId xmlns:a16="http://schemas.microsoft.com/office/drawing/2014/main" id="{A348A426-F221-83C3-F4CB-46C9820F9F6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5636" y="457200"/>
            <a:ext cx="8056061" cy="5668216"/>
          </a:xfrm>
          <a:prstGeom prst="rect">
            <a:avLst/>
          </a:prstGeom>
          <a:noFill/>
          <a:extLst>
            <a:ext uri="{909E8E84-426E-40DD-AFC4-6F175D3DCCD1}">
              <a14:hiddenFill xmlns:a14="http://schemas.microsoft.com/office/drawing/2010/main">
                <a:solidFill>
                  <a:srgbClr val="FFFFFF"/>
                </a:solidFill>
              </a14:hiddenFill>
            </a:ext>
          </a:extLst>
        </p:spPr>
      </p:pic>
      <p:pic>
        <p:nvPicPr>
          <p:cNvPr id="4129" name="Picture 4108">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130" name="Straight Connector 4110">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69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129" name="Picture 5128">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131" name="Straight Connector 5130">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133" name="Straight Connector 5132">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135" name="Rectangle 5134">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7" name="Rectangle 5136">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3AE7F97-DD5F-DF44-3BB9-8170023D5B06}"/>
              </a:ext>
            </a:extLst>
          </p:cNvPr>
          <p:cNvSpPr>
            <a:spLocks noGrp="1"/>
          </p:cNvSpPr>
          <p:nvPr>
            <p:ph type="title"/>
          </p:nvPr>
        </p:nvSpPr>
        <p:spPr>
          <a:xfrm>
            <a:off x="6585200" y="967167"/>
            <a:ext cx="4151306" cy="2374516"/>
          </a:xfrm>
        </p:spPr>
        <p:txBody>
          <a:bodyPr vert="horz" lIns="91440" tIns="45720" rIns="91440" bIns="0" rtlCol="0" anchor="b">
            <a:normAutofit/>
          </a:bodyPr>
          <a:lstStyle/>
          <a:p>
            <a:r>
              <a:rPr lang="en-US" sz="4100"/>
              <a:t>EDA </a:t>
            </a:r>
            <a:br>
              <a:rPr lang="en-US" sz="4100"/>
            </a:br>
            <a:r>
              <a:rPr lang="en-US" sz="4100"/>
              <a:t>feature correlation with target</a:t>
            </a:r>
          </a:p>
        </p:txBody>
      </p:sp>
      <p:pic>
        <p:nvPicPr>
          <p:cNvPr id="5122" name="Picture 2">
            <a:extLst>
              <a:ext uri="{FF2B5EF4-FFF2-40B4-BE49-F238E27FC236}">
                <a16:creationId xmlns:a16="http://schemas.microsoft.com/office/drawing/2014/main" id="{3F02EE77-E458-E82C-63B5-7D7B9DCE694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7430" y="133647"/>
            <a:ext cx="6433876" cy="5870913"/>
          </a:xfrm>
          <a:prstGeom prst="rect">
            <a:avLst/>
          </a:prstGeom>
          <a:noFill/>
          <a:extLst>
            <a:ext uri="{909E8E84-426E-40DD-AFC4-6F175D3DCCD1}">
              <a14:hiddenFill xmlns:a14="http://schemas.microsoft.com/office/drawing/2010/main">
                <a:solidFill>
                  <a:srgbClr val="FFFFFF"/>
                </a:solidFill>
              </a14:hiddenFill>
            </a:ext>
          </a:extLst>
        </p:spPr>
      </p:pic>
      <p:cxnSp>
        <p:nvCxnSpPr>
          <p:cNvPr id="5139" name="Straight Connector 5138">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141" name="Picture 5140">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143" name="Straight Connector 5142">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C8DB333-0E2B-5634-A9D8-715C70609163}"/>
              </a:ext>
            </a:extLst>
          </p:cNvPr>
          <p:cNvSpPr txBox="1"/>
          <p:nvPr/>
        </p:nvSpPr>
        <p:spPr>
          <a:xfrm>
            <a:off x="6736316" y="3791647"/>
            <a:ext cx="3596404" cy="1754326"/>
          </a:xfrm>
          <a:prstGeom prst="rect">
            <a:avLst/>
          </a:prstGeom>
          <a:noFill/>
        </p:spPr>
        <p:txBody>
          <a:bodyPr wrap="square">
            <a:spAutoFit/>
          </a:bodyPr>
          <a:lstStyle/>
          <a:p>
            <a:r>
              <a:rPr lang="en-US" dirty="0"/>
              <a:t>most correlated features</a:t>
            </a:r>
          </a:p>
          <a:p>
            <a:r>
              <a:rPr lang="en-US" dirty="0" err="1"/>
              <a:t>OverallQual</a:t>
            </a:r>
            <a:r>
              <a:rPr lang="en-US" dirty="0"/>
              <a:t>    0.817184</a:t>
            </a:r>
          </a:p>
          <a:p>
            <a:r>
              <a:rPr lang="en-US" dirty="0" err="1"/>
              <a:t>GrLivArea</a:t>
            </a:r>
            <a:r>
              <a:rPr lang="en-US" dirty="0"/>
              <a:t>      0.700927</a:t>
            </a:r>
          </a:p>
          <a:p>
            <a:r>
              <a:rPr lang="en-US" dirty="0" err="1"/>
              <a:t>GarageCars</a:t>
            </a:r>
            <a:r>
              <a:rPr lang="en-US" dirty="0"/>
              <a:t>     0.680625</a:t>
            </a:r>
          </a:p>
          <a:p>
            <a:r>
              <a:rPr lang="en-US" dirty="0" err="1"/>
              <a:t>GarageArea</a:t>
            </a:r>
            <a:r>
              <a:rPr lang="en-US" dirty="0"/>
              <a:t>     0.650888</a:t>
            </a:r>
          </a:p>
          <a:p>
            <a:r>
              <a:rPr lang="en-US" dirty="0" err="1"/>
              <a:t>TotalBsmtSF</a:t>
            </a:r>
            <a:r>
              <a:rPr lang="en-US" dirty="0"/>
              <a:t>    0.612134</a:t>
            </a:r>
            <a:endParaRPr lang="en-IL" dirty="0"/>
          </a:p>
        </p:txBody>
      </p:sp>
    </p:spTree>
    <p:extLst>
      <p:ext uri="{BB962C8B-B14F-4D97-AF65-F5344CB8AC3E}">
        <p14:creationId xmlns:p14="http://schemas.microsoft.com/office/powerpoint/2010/main" val="1941403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B0F34837-673E-FDBE-F39F-5A2D38BE773B}"/>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a:t>EDA</a:t>
            </a:r>
          </a:p>
        </p:txBody>
      </p:sp>
      <p:sp>
        <p:nvSpPr>
          <p:cNvPr id="15" name="Rectangle 14">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Content Placeholder 2">
            <a:extLst>
              <a:ext uri="{FF2B5EF4-FFF2-40B4-BE49-F238E27FC236}">
                <a16:creationId xmlns:a16="http://schemas.microsoft.com/office/drawing/2014/main" id="{3D809C17-0EB5-E6E8-9D71-2C5CB7BABBB3}"/>
              </a:ext>
            </a:extLst>
          </p:cNvPr>
          <p:cNvSpPr txBox="1">
            <a:spLocks/>
          </p:cNvSpPr>
          <p:nvPr/>
        </p:nvSpPr>
        <p:spPr>
          <a:xfrm>
            <a:off x="1451581" y="2015732"/>
            <a:ext cx="4172212"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For each categoric feature, check the mean and std of targets in this categoric</a:t>
            </a:r>
          </a:p>
          <a:p>
            <a:r>
              <a:rPr lang="en-US" dirty="0"/>
              <a:t>For example, we can see that basements quality might be a good indicator for price.</a:t>
            </a:r>
          </a:p>
          <a:p>
            <a:r>
              <a:rPr lang="en-US" dirty="0"/>
              <a:t>This will help us to encode categoric features</a:t>
            </a:r>
          </a:p>
        </p:txBody>
      </p:sp>
      <p:pic>
        <p:nvPicPr>
          <p:cNvPr id="5" name="Content Placeholder 4">
            <a:extLst>
              <a:ext uri="{FF2B5EF4-FFF2-40B4-BE49-F238E27FC236}">
                <a16:creationId xmlns:a16="http://schemas.microsoft.com/office/drawing/2014/main" id="{2F820D41-1D1C-F044-F885-6B3ED61C3D51}"/>
              </a:ext>
            </a:extLst>
          </p:cNvPr>
          <p:cNvPicPr>
            <a:picLocks noGrp="1" noChangeAspect="1"/>
          </p:cNvPicPr>
          <p:nvPr>
            <p:ph idx="1"/>
          </p:nvPr>
        </p:nvPicPr>
        <p:blipFill>
          <a:blip r:embed="rId2"/>
          <a:stretch>
            <a:fillRect/>
          </a:stretch>
        </p:blipFill>
        <p:spPr>
          <a:xfrm>
            <a:off x="7074118" y="195983"/>
            <a:ext cx="3465403" cy="5397098"/>
          </a:xfrm>
          <a:prstGeom prst="rect">
            <a:avLst/>
          </a:prstGeom>
        </p:spPr>
      </p:pic>
      <p:pic>
        <p:nvPicPr>
          <p:cNvPr id="27" name="Picture 16">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18">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88152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3292</TotalTime>
  <Words>939</Words>
  <Application>Microsoft Office PowerPoint</Application>
  <PresentationFormat>Widescreen</PresentationFormat>
  <Paragraphs>111</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-apple-system</vt:lpstr>
      <vt:lpstr>Arial</vt:lpstr>
      <vt:lpstr>Gill Sans MT</vt:lpstr>
      <vt:lpstr>Söhne</vt:lpstr>
      <vt:lpstr>Wingdings</vt:lpstr>
      <vt:lpstr>Gallery</vt:lpstr>
      <vt:lpstr>Jet</vt:lpstr>
      <vt:lpstr>PowerPoint Presentation</vt:lpstr>
      <vt:lpstr>PowerPoint Presentation</vt:lpstr>
      <vt:lpstr>EDA: Log House Price Distribution</vt:lpstr>
      <vt:lpstr>EDA sale price Vs year</vt:lpstr>
      <vt:lpstr>EDA: numeric features</vt:lpstr>
      <vt:lpstr>EDA correlation matrix</vt:lpstr>
      <vt:lpstr>EDA  feature correlation with target</vt:lpstr>
      <vt:lpstr>EDA</vt:lpstr>
      <vt:lpstr>EDA: NA</vt:lpstr>
      <vt:lpstr>EDA: Anomaly detection</vt:lpstr>
      <vt:lpstr>EDA manual categoric feature importance</vt:lpstr>
      <vt:lpstr>PowerPoint Presentation</vt:lpstr>
      <vt:lpstr>Base line</vt:lpstr>
      <vt:lpstr>Final  Pipeline</vt:lpstr>
      <vt:lpstr>steps</vt:lpstr>
      <vt:lpstr>steps</vt:lpstr>
      <vt:lpstr>steps</vt:lpstr>
      <vt:lpstr>steps</vt:lpstr>
      <vt:lpstr>validation</vt:lpstr>
      <vt:lpstr>Post Pipe Fix</vt:lpstr>
      <vt:lpstr>Failing attempts among many others</vt:lpstr>
      <vt:lpstr>Score: 5th place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Efrat Isack</dc:creator>
  <cp:lastModifiedBy>Efrat Isack</cp:lastModifiedBy>
  <cp:revision>68</cp:revision>
  <dcterms:created xsi:type="dcterms:W3CDTF">2024-02-12T15:24:37Z</dcterms:created>
  <dcterms:modified xsi:type="dcterms:W3CDTF">2024-02-18T23:51:08Z</dcterms:modified>
</cp:coreProperties>
</file>