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notesMasterIdLst>
    <p:notesMasterId r:id="rId23"/>
  </p:notesMasterIdLst>
  <p:sldIdLst>
    <p:sldId id="256" r:id="rId2"/>
    <p:sldId id="257" r:id="rId3"/>
    <p:sldId id="262" r:id="rId4"/>
    <p:sldId id="263" r:id="rId5"/>
    <p:sldId id="264" r:id="rId6"/>
    <p:sldId id="265" r:id="rId7"/>
    <p:sldId id="266" r:id="rId8"/>
    <p:sldId id="271" r:id="rId9"/>
    <p:sldId id="267" r:id="rId10"/>
    <p:sldId id="268" r:id="rId11"/>
    <p:sldId id="270" r:id="rId12"/>
    <p:sldId id="269"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0" d="100"/>
          <a:sy n="150"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7285C-B116-4714-81A5-04E13BBE6343}" type="datetimeFigureOut">
              <a:rPr lang="en-IL" smtClean="0"/>
              <a:t>03/03/2021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42D-1BC5-4C2C-8222-24209F07A2FD}" type="slidenum">
              <a:rPr lang="en-IL" smtClean="0"/>
              <a:t>‹#›</a:t>
            </a:fld>
            <a:endParaRPr lang="en-IL"/>
          </a:p>
        </p:txBody>
      </p:sp>
    </p:spTree>
    <p:extLst>
      <p:ext uri="{BB962C8B-B14F-4D97-AF65-F5344CB8AC3E}">
        <p14:creationId xmlns:p14="http://schemas.microsoft.com/office/powerpoint/2010/main" val="17406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אצלי יצא שהכל 0.74, זה הגיוני שאצלך יש אחד שהוא 0.75?</a:t>
            </a:r>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15</a:t>
            </a:fld>
            <a:endParaRPr lang="en-IL"/>
          </a:p>
        </p:txBody>
      </p:sp>
    </p:spTree>
    <p:extLst>
      <p:ext uri="{BB962C8B-B14F-4D97-AF65-F5344CB8AC3E}">
        <p14:creationId xmlns:p14="http://schemas.microsoft.com/office/powerpoint/2010/main" val="393530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האם זה סבבה שהמוסברות עבור גרדיאנט בוסטינג ולוג' ריגרסיון הם שונים?</a:t>
            </a:r>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17</a:t>
            </a:fld>
            <a:endParaRPr lang="en-IL"/>
          </a:p>
        </p:txBody>
      </p:sp>
    </p:spTree>
    <p:extLst>
      <p:ext uri="{BB962C8B-B14F-4D97-AF65-F5344CB8AC3E}">
        <p14:creationId xmlns:p14="http://schemas.microsoft.com/office/powerpoint/2010/main" val="168756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3/3/2021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21161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99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965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545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81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097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75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6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00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08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95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3/3/2021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5431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cientiousness" TargetMode="External"/><Relationship Id="rId2" Type="http://schemas.openxmlformats.org/officeDocument/2006/relationships/hyperlink" Target="https://en.wikipedia.org/wiki/Openness_to_experience" TargetMode="External"/><Relationship Id="rId1" Type="http://schemas.openxmlformats.org/officeDocument/2006/relationships/slideLayout" Target="../slideLayouts/slideLayout2.xml"/><Relationship Id="rId6" Type="http://schemas.openxmlformats.org/officeDocument/2006/relationships/hyperlink" Target="https://en.wikipedia.org/wiki/Neuroticism" TargetMode="External"/><Relationship Id="rId5" Type="http://schemas.openxmlformats.org/officeDocument/2006/relationships/hyperlink" Target="https://en.wikipedia.org/wiki/Agreeableness" TargetMode="External"/><Relationship Id="rId4" Type="http://schemas.openxmlformats.org/officeDocument/2006/relationships/hyperlink" Target="https://en.wikipedia.org/wiki/Extraversion_and_introvers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EC3C-8BFC-4B3C-95D2-5295166C4608}"/>
              </a:ext>
            </a:extLst>
          </p:cNvPr>
          <p:cNvSpPr>
            <a:spLocks noGrp="1"/>
          </p:cNvSpPr>
          <p:nvPr>
            <p:ph type="ctrTitle"/>
          </p:nvPr>
        </p:nvSpPr>
        <p:spPr>
          <a:xfrm>
            <a:off x="2364513" y="1388224"/>
            <a:ext cx="8637073" cy="1612428"/>
          </a:xfrm>
        </p:spPr>
        <p:txBody>
          <a:bodyPr>
            <a:normAutofit/>
          </a:bodyPr>
          <a:lstStyle/>
          <a:p>
            <a:r>
              <a:rPr lang="en-US" sz="4800" dirty="0"/>
              <a:t>Classification of the gender of Big five survey</a:t>
            </a:r>
            <a:endParaRPr lang="en-IL" sz="4800" dirty="0"/>
          </a:p>
        </p:txBody>
      </p:sp>
      <p:sp>
        <p:nvSpPr>
          <p:cNvPr id="3" name="Subtitle 2">
            <a:extLst>
              <a:ext uri="{FF2B5EF4-FFF2-40B4-BE49-F238E27FC236}">
                <a16:creationId xmlns:a16="http://schemas.microsoft.com/office/drawing/2014/main" id="{A3920112-C9AB-4086-B3A1-9969DFE76D4C}"/>
              </a:ext>
            </a:extLst>
          </p:cNvPr>
          <p:cNvSpPr>
            <a:spLocks noGrp="1"/>
          </p:cNvSpPr>
          <p:nvPr>
            <p:ph type="subTitle" idx="1"/>
          </p:nvPr>
        </p:nvSpPr>
        <p:spPr>
          <a:xfrm>
            <a:off x="1252154" y="3526116"/>
            <a:ext cx="10096064" cy="609197"/>
          </a:xfrm>
        </p:spPr>
        <p:txBody>
          <a:bodyPr>
            <a:normAutofit fontScale="92500"/>
          </a:bodyPr>
          <a:lstStyle/>
          <a:p>
            <a:r>
              <a:rPr lang="en-US" dirty="0"/>
              <a:t>Submitted by: </a:t>
            </a:r>
            <a:r>
              <a:rPr lang="en-US" b="0" i="0" dirty="0">
                <a:solidFill>
                  <a:srgbClr val="000000"/>
                </a:solidFill>
                <a:effectLst/>
                <a:latin typeface="Helvetica Neue"/>
              </a:rPr>
              <a:t>Mandy </a:t>
            </a:r>
            <a:r>
              <a:rPr lang="en-US" b="0" i="0" dirty="0" err="1">
                <a:solidFill>
                  <a:srgbClr val="000000"/>
                </a:solidFill>
                <a:effectLst/>
                <a:latin typeface="Helvetica Neue"/>
              </a:rPr>
              <a:t>Rosemblaum</a:t>
            </a:r>
            <a:r>
              <a:rPr lang="en-US" b="0" i="0" dirty="0">
                <a:solidFill>
                  <a:srgbClr val="000000"/>
                </a:solidFill>
                <a:effectLst/>
                <a:latin typeface="Helvetica Neue"/>
              </a:rPr>
              <a:t> (ID 305747230)  and Efrat Kohen (ID 300385564)</a:t>
            </a:r>
            <a:endParaRPr lang="en-IL" dirty="0"/>
          </a:p>
        </p:txBody>
      </p:sp>
    </p:spTree>
    <p:extLst>
      <p:ext uri="{BB962C8B-B14F-4D97-AF65-F5344CB8AC3E}">
        <p14:creationId xmlns:p14="http://schemas.microsoft.com/office/powerpoint/2010/main" val="201693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a:t>Top 20 countries histogram</a:t>
            </a:r>
            <a:endParaRPr lang="en-IL" sz="2800" dirty="0"/>
          </a:p>
        </p:txBody>
      </p:sp>
      <p:pic>
        <p:nvPicPr>
          <p:cNvPr id="6" name="Picture 5">
            <a:extLst>
              <a:ext uri="{FF2B5EF4-FFF2-40B4-BE49-F238E27FC236}">
                <a16:creationId xmlns:a16="http://schemas.microsoft.com/office/drawing/2014/main" id="{AE441042-6DF2-40D6-AC16-66E6203C3096}"/>
              </a:ext>
            </a:extLst>
          </p:cNvPr>
          <p:cNvPicPr>
            <a:picLocks noChangeAspect="1"/>
          </p:cNvPicPr>
          <p:nvPr/>
        </p:nvPicPr>
        <p:blipFill>
          <a:blip r:embed="rId2"/>
          <a:stretch>
            <a:fillRect/>
          </a:stretch>
        </p:blipFill>
        <p:spPr>
          <a:xfrm>
            <a:off x="1550633" y="1216242"/>
            <a:ext cx="7229382" cy="5504782"/>
          </a:xfrm>
          <a:prstGeom prst="rect">
            <a:avLst/>
          </a:prstGeom>
        </p:spPr>
      </p:pic>
    </p:spTree>
    <p:extLst>
      <p:ext uri="{BB962C8B-B14F-4D97-AF65-F5344CB8AC3E}">
        <p14:creationId xmlns:p14="http://schemas.microsoft.com/office/powerpoint/2010/main" val="199545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r>
              <a:rPr lang="en-US" dirty="0"/>
              <a:t>Gender: The data is not balanced, there are more female observations than male.</a:t>
            </a:r>
          </a:p>
          <a:p>
            <a:r>
              <a:rPr lang="en-US" dirty="0"/>
              <a:t>Age: Most of the surveys are of young people in their twenties. It's not representative for the world's population.</a:t>
            </a:r>
          </a:p>
          <a:p>
            <a:r>
              <a:rPr lang="en-US" dirty="0"/>
              <a:t>Countries: USA has most of the observations (69%) and only 11 more countries has more than 0.5% of the observations.</a:t>
            </a:r>
          </a:p>
          <a:p>
            <a:r>
              <a:rPr lang="en-US" dirty="0"/>
              <a:t>Personality traits: All the personality means of female are a bit higher than male, especially neuroticism and agreeable.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Conclusions</a:t>
            </a:r>
            <a:endParaRPr lang="en-IL" dirty="0"/>
          </a:p>
        </p:txBody>
      </p:sp>
    </p:spTree>
    <p:extLst>
      <p:ext uri="{BB962C8B-B14F-4D97-AF65-F5344CB8AC3E}">
        <p14:creationId xmlns:p14="http://schemas.microsoft.com/office/powerpoint/2010/main" val="261937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929252"/>
          </a:xfrm>
        </p:spPr>
        <p:txBody>
          <a:bodyPr>
            <a:normAutofit fontScale="92500" lnSpcReduction="10000"/>
          </a:bodyPr>
          <a:lstStyle/>
          <a:p>
            <a:pPr marL="0" indent="0">
              <a:buNone/>
            </a:pPr>
            <a:r>
              <a:rPr lang="en-US" sz="1900" dirty="0"/>
              <a:t>according to the exploratory data analysis we decided to:</a:t>
            </a:r>
          </a:p>
          <a:p>
            <a:r>
              <a:rPr lang="en-US" sz="1900" dirty="0"/>
              <a:t>Balance the data by gender</a:t>
            </a:r>
          </a:p>
          <a:p>
            <a:r>
              <a:rPr lang="en-US" sz="1900" dirty="0"/>
              <a:t>With one-hot encoding we gave a specific feature for only countries with significant number of surveys (more than 0.5%) and all the other countries gather to one feature 'other'.</a:t>
            </a:r>
          </a:p>
          <a:p>
            <a:r>
              <a:rPr lang="en-US" sz="1900" dirty="0"/>
              <a:t>Normalize the data.</a:t>
            </a:r>
          </a:p>
          <a:p>
            <a:r>
              <a:rPr lang="en-US" sz="1900" dirty="0"/>
              <a:t>Add new features of multiplication of any two personality scores.</a:t>
            </a:r>
          </a:p>
          <a:p>
            <a:r>
              <a:rPr lang="en-US" sz="1900" dirty="0"/>
              <a:t>We tried to use PCA for dimensionality reduction, due to similarity of personality traits distributions, but decided not to use it as the results didn't show beneficial output. </a:t>
            </a:r>
          </a:p>
          <a:p>
            <a:r>
              <a:rPr lang="en-US" sz="1900" dirty="0"/>
              <a:t>We tried to use K-means in order to see if there is a 'cultural' diversity (by countries regions) but decided not to use it has the results didn't show beneficial output.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Preprocessing</a:t>
            </a:r>
            <a:endParaRPr lang="en-IL" dirty="0"/>
          </a:p>
        </p:txBody>
      </p:sp>
    </p:spTree>
    <p:extLst>
      <p:ext uri="{BB962C8B-B14F-4D97-AF65-F5344CB8AC3E}">
        <p14:creationId xmlns:p14="http://schemas.microsoft.com/office/powerpoint/2010/main" val="186033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pPr marL="0" indent="0">
              <a:lnSpc>
                <a:spcPct val="85000"/>
              </a:lnSpc>
              <a:buNone/>
            </a:pPr>
            <a:r>
              <a:rPr lang="en-US" dirty="0"/>
              <a:t>We decided to compere between two models:</a:t>
            </a:r>
          </a:p>
          <a:p>
            <a:pPr>
              <a:lnSpc>
                <a:spcPct val="85000"/>
              </a:lnSpc>
              <a:buFont typeface="Wingdings" panose="05000000000000000000" pitchFamily="2" charset="2"/>
              <a:buChar char="v"/>
            </a:pPr>
            <a:r>
              <a:rPr lang="en-US" dirty="0"/>
              <a:t>Logistic Regression</a:t>
            </a:r>
          </a:p>
          <a:p>
            <a:pPr>
              <a:lnSpc>
                <a:spcPct val="85000"/>
              </a:lnSpc>
              <a:buFont typeface="Wingdings" panose="05000000000000000000" pitchFamily="2" charset="2"/>
              <a:buChar char="v"/>
            </a:pPr>
            <a:r>
              <a:rPr lang="en-US" dirty="0"/>
              <a:t>Gradient Boosting</a:t>
            </a:r>
          </a:p>
          <a:p>
            <a:pPr marL="0" indent="0">
              <a:lnSpc>
                <a:spcPct val="85000"/>
              </a:lnSpc>
              <a:buNone/>
            </a:pPr>
            <a:r>
              <a:rPr lang="en-US" dirty="0"/>
              <a:t>The models run on three different 'data' in order to understand the preprocessing influence on the results:</a:t>
            </a:r>
          </a:p>
          <a:p>
            <a:pPr>
              <a:lnSpc>
                <a:spcPct val="85000"/>
              </a:lnSpc>
              <a:buFont typeface="Wingdings" panose="05000000000000000000" pitchFamily="2" charset="2"/>
              <a:buChar char="v"/>
            </a:pPr>
            <a:r>
              <a:rPr lang="en-US" dirty="0" err="1"/>
              <a:t>raw_data</a:t>
            </a:r>
            <a:r>
              <a:rPr lang="en-US" dirty="0"/>
              <a:t>: the original data without </a:t>
            </a:r>
            <a:r>
              <a:rPr lang="en-US" dirty="0" err="1"/>
              <a:t>NaN</a:t>
            </a:r>
            <a:r>
              <a:rPr lang="en-US" dirty="0"/>
              <a:t> and with significant countries one-hot encoding and normalization.</a:t>
            </a:r>
          </a:p>
          <a:p>
            <a:pPr>
              <a:lnSpc>
                <a:spcPct val="85000"/>
              </a:lnSpc>
              <a:buFont typeface="Wingdings" panose="05000000000000000000" pitchFamily="2" charset="2"/>
              <a:buChar char="v"/>
            </a:pPr>
            <a:r>
              <a:rPr lang="en-US" dirty="0" err="1"/>
              <a:t>balanced_data</a:t>
            </a:r>
            <a:r>
              <a:rPr lang="en-US" dirty="0"/>
              <a:t>: </a:t>
            </a:r>
            <a:r>
              <a:rPr lang="en-US" dirty="0" err="1"/>
              <a:t>downsampled</a:t>
            </a:r>
            <a:r>
              <a:rPr lang="en-US" dirty="0"/>
              <a:t> female's observations from </a:t>
            </a:r>
            <a:r>
              <a:rPr lang="en-US" dirty="0" err="1"/>
              <a:t>raw_data</a:t>
            </a:r>
            <a:r>
              <a:rPr lang="en-US" dirty="0"/>
              <a:t> to match population's gender distribution.</a:t>
            </a:r>
          </a:p>
          <a:p>
            <a:pPr>
              <a:lnSpc>
                <a:spcPct val="85000"/>
              </a:lnSpc>
              <a:buFont typeface="Wingdings" panose="05000000000000000000" pitchFamily="2" charset="2"/>
              <a:buChar char="v"/>
            </a:pPr>
            <a:r>
              <a:rPr lang="en-US" dirty="0" err="1"/>
              <a:t>balanced_interacted_data</a:t>
            </a:r>
            <a:r>
              <a:rPr lang="en-US" dirty="0"/>
              <a:t>: </a:t>
            </a:r>
            <a:r>
              <a:rPr lang="en-US" dirty="0" err="1"/>
              <a:t>balanced_data</a:t>
            </a:r>
            <a:r>
              <a:rPr lang="en-US" dirty="0"/>
              <a:t> with new features of multiplication of any two personality scores.</a:t>
            </a:r>
          </a:p>
          <a:p>
            <a:pPr marL="0" indent="0">
              <a:buNone/>
            </a:pPr>
            <a:endParaRPr lang="en-US" dirty="0"/>
          </a:p>
          <a:p>
            <a:pPr marL="0" indent="0">
              <a:buNone/>
            </a:pPr>
            <a:r>
              <a:rPr lang="en-US" dirty="0"/>
              <a:t>The data was divided to Training set: 80%  and Test set: 20%</a:t>
            </a:r>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Modeling</a:t>
            </a:r>
            <a:endParaRPr lang="en-IL" dirty="0"/>
          </a:p>
        </p:txBody>
      </p:sp>
    </p:spTree>
    <p:extLst>
      <p:ext uri="{BB962C8B-B14F-4D97-AF65-F5344CB8AC3E}">
        <p14:creationId xmlns:p14="http://schemas.microsoft.com/office/powerpoint/2010/main" val="13689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Precision, Recall, F1-score</a:t>
            </a:r>
            <a:endParaRPr lang="en-IL" sz="2800" dirty="0"/>
          </a:p>
        </p:txBody>
      </p:sp>
      <p:pic>
        <p:nvPicPr>
          <p:cNvPr id="7" name="Picture 6">
            <a:extLst>
              <a:ext uri="{FF2B5EF4-FFF2-40B4-BE49-F238E27FC236}">
                <a16:creationId xmlns:a16="http://schemas.microsoft.com/office/drawing/2014/main" id="{8744205A-03CA-4EDE-95BA-0803E8750883}"/>
              </a:ext>
            </a:extLst>
          </p:cNvPr>
          <p:cNvPicPr>
            <a:picLocks noChangeAspect="1"/>
          </p:cNvPicPr>
          <p:nvPr/>
        </p:nvPicPr>
        <p:blipFill>
          <a:blip r:embed="rId2"/>
          <a:stretch>
            <a:fillRect/>
          </a:stretch>
        </p:blipFill>
        <p:spPr>
          <a:xfrm>
            <a:off x="913774" y="2189897"/>
            <a:ext cx="9243861" cy="1767993"/>
          </a:xfrm>
          <a:prstGeom prst="rect">
            <a:avLst/>
          </a:prstGeom>
        </p:spPr>
      </p:pic>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11" name="Picture 10">
            <a:extLst>
              <a:ext uri="{FF2B5EF4-FFF2-40B4-BE49-F238E27FC236}">
                <a16:creationId xmlns:a16="http://schemas.microsoft.com/office/drawing/2014/main" id="{037876CB-0DA4-433A-B128-303D21AA2FE8}"/>
              </a:ext>
            </a:extLst>
          </p:cNvPr>
          <p:cNvPicPr>
            <a:picLocks noChangeAspect="1"/>
          </p:cNvPicPr>
          <p:nvPr/>
        </p:nvPicPr>
        <p:blipFill>
          <a:blip r:embed="rId3"/>
          <a:stretch>
            <a:fillRect/>
          </a:stretch>
        </p:blipFill>
        <p:spPr>
          <a:xfrm>
            <a:off x="913774" y="4532051"/>
            <a:ext cx="9266723" cy="1775614"/>
          </a:xfrm>
          <a:prstGeom prst="rect">
            <a:avLst/>
          </a:prstGeom>
        </p:spPr>
      </p:pic>
    </p:spTree>
    <p:extLst>
      <p:ext uri="{BB962C8B-B14F-4D97-AF65-F5344CB8AC3E}">
        <p14:creationId xmlns:p14="http://schemas.microsoft.com/office/powerpoint/2010/main" val="384136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a:t>
            </a:r>
          </a:p>
          <a:p>
            <a:r>
              <a:rPr lang="en-US" dirty="0"/>
              <a:t> – </a:t>
            </a:r>
            <a:r>
              <a:rPr lang="en-US" sz="2800" dirty="0"/>
              <a:t>ROC curve</a:t>
            </a:r>
            <a:endParaRPr lang="en-IL" sz="2800" dirty="0"/>
          </a:p>
        </p:txBody>
      </p:sp>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3" name="Picture 2">
            <a:extLst>
              <a:ext uri="{FF2B5EF4-FFF2-40B4-BE49-F238E27FC236}">
                <a16:creationId xmlns:a16="http://schemas.microsoft.com/office/drawing/2014/main" id="{59223065-063F-4EEA-AAF6-CB3DA3EE6158}"/>
              </a:ext>
            </a:extLst>
          </p:cNvPr>
          <p:cNvPicPr>
            <a:picLocks noChangeAspect="1"/>
          </p:cNvPicPr>
          <p:nvPr/>
        </p:nvPicPr>
        <p:blipFill>
          <a:blip r:embed="rId3"/>
          <a:stretch>
            <a:fillRect/>
          </a:stretch>
        </p:blipFill>
        <p:spPr>
          <a:xfrm>
            <a:off x="3398599" y="268712"/>
            <a:ext cx="7537143" cy="3257081"/>
          </a:xfrm>
          <a:prstGeom prst="rect">
            <a:avLst/>
          </a:prstGeom>
        </p:spPr>
      </p:pic>
      <p:pic>
        <p:nvPicPr>
          <p:cNvPr id="6" name="Picture 5">
            <a:extLst>
              <a:ext uri="{FF2B5EF4-FFF2-40B4-BE49-F238E27FC236}">
                <a16:creationId xmlns:a16="http://schemas.microsoft.com/office/drawing/2014/main" id="{8B052FA8-71B5-4B89-A6AB-2A9FF34C7E41}"/>
              </a:ext>
            </a:extLst>
          </p:cNvPr>
          <p:cNvPicPr>
            <a:picLocks noChangeAspect="1"/>
          </p:cNvPicPr>
          <p:nvPr/>
        </p:nvPicPr>
        <p:blipFill>
          <a:blip r:embed="rId4"/>
          <a:stretch>
            <a:fillRect/>
          </a:stretch>
        </p:blipFill>
        <p:spPr>
          <a:xfrm>
            <a:off x="3398599" y="3475493"/>
            <a:ext cx="7662979" cy="3309151"/>
          </a:xfrm>
          <a:prstGeom prst="rect">
            <a:avLst/>
          </a:prstGeom>
        </p:spPr>
      </p:pic>
      <p:sp>
        <p:nvSpPr>
          <p:cNvPr id="7" name="Title 1">
            <a:extLst>
              <a:ext uri="{FF2B5EF4-FFF2-40B4-BE49-F238E27FC236}">
                <a16:creationId xmlns:a16="http://schemas.microsoft.com/office/drawing/2014/main" id="{731EA04A-7E21-44B2-8DBB-0E5D4D78DDE5}"/>
              </a:ext>
            </a:extLst>
          </p:cNvPr>
          <p:cNvSpPr txBox="1">
            <a:spLocks/>
          </p:cNvSpPr>
          <p:nvPr/>
        </p:nvSpPr>
        <p:spPr>
          <a:xfrm>
            <a:off x="8668771" y="0"/>
            <a:ext cx="1637602" cy="34575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600" dirty="0" err="1">
                <a:solidFill>
                  <a:schemeClr val="bg1">
                    <a:lumMod val="50000"/>
                  </a:schemeClr>
                </a:solidFill>
              </a:rPr>
              <a:t>Balanced_interacted</a:t>
            </a:r>
            <a:endParaRPr lang="en-US" sz="1600" dirty="0">
              <a:solidFill>
                <a:schemeClr val="bg1">
                  <a:lumMod val="50000"/>
                </a:schemeClr>
              </a:solidFill>
            </a:endParaRPr>
          </a:p>
        </p:txBody>
      </p:sp>
      <p:sp>
        <p:nvSpPr>
          <p:cNvPr id="10" name="Title 1">
            <a:extLst>
              <a:ext uri="{FF2B5EF4-FFF2-40B4-BE49-F238E27FC236}">
                <a16:creationId xmlns:a16="http://schemas.microsoft.com/office/drawing/2014/main" id="{1488789B-D3E7-4D2A-B287-7318E39DEB90}"/>
              </a:ext>
            </a:extLst>
          </p:cNvPr>
          <p:cNvSpPr txBox="1">
            <a:spLocks/>
          </p:cNvSpPr>
          <p:nvPr/>
        </p:nvSpPr>
        <p:spPr>
          <a:xfrm>
            <a:off x="3797761"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err="1">
                <a:solidFill>
                  <a:schemeClr val="bg1">
                    <a:lumMod val="50000"/>
                  </a:schemeClr>
                </a:solidFill>
              </a:rPr>
              <a:t>Scaled_raw</a:t>
            </a:r>
            <a:endParaRPr lang="en-US" sz="1200" dirty="0">
              <a:solidFill>
                <a:schemeClr val="bg1">
                  <a:lumMod val="50000"/>
                </a:schemeClr>
              </a:solidFill>
            </a:endParaRPr>
          </a:p>
        </p:txBody>
      </p:sp>
      <p:sp>
        <p:nvSpPr>
          <p:cNvPr id="11" name="Title 1">
            <a:extLst>
              <a:ext uri="{FF2B5EF4-FFF2-40B4-BE49-F238E27FC236}">
                <a16:creationId xmlns:a16="http://schemas.microsoft.com/office/drawing/2014/main" id="{E848E8F9-846E-455C-AB6A-7C9B6480A730}"/>
              </a:ext>
            </a:extLst>
          </p:cNvPr>
          <p:cNvSpPr txBox="1">
            <a:spLocks/>
          </p:cNvSpPr>
          <p:nvPr/>
        </p:nvSpPr>
        <p:spPr>
          <a:xfrm>
            <a:off x="6282584"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a:solidFill>
                  <a:schemeClr val="bg1">
                    <a:lumMod val="50000"/>
                  </a:schemeClr>
                </a:solidFill>
              </a:rPr>
              <a:t>Balanced</a:t>
            </a:r>
          </a:p>
        </p:txBody>
      </p:sp>
    </p:spTree>
    <p:extLst>
      <p:ext uri="{BB962C8B-B14F-4D97-AF65-F5344CB8AC3E}">
        <p14:creationId xmlns:p14="http://schemas.microsoft.com/office/powerpoint/2010/main" val="26322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F6AD32-6904-4F97-8ADC-5B4B1B3ED611}"/>
              </a:ext>
            </a:extLst>
          </p:cNvPr>
          <p:cNvPicPr>
            <a:picLocks noChangeAspect="1"/>
          </p:cNvPicPr>
          <p:nvPr/>
        </p:nvPicPr>
        <p:blipFill>
          <a:blip r:embed="rId2"/>
          <a:stretch>
            <a:fillRect/>
          </a:stretch>
        </p:blipFill>
        <p:spPr>
          <a:xfrm>
            <a:off x="1101458" y="3815610"/>
            <a:ext cx="7962643" cy="2977224"/>
          </a:xfrm>
          <a:prstGeom prst="rect">
            <a:avLst/>
          </a:prstGeom>
        </p:spPr>
      </p:pic>
      <p:pic>
        <p:nvPicPr>
          <p:cNvPr id="4" name="Picture 3">
            <a:extLst>
              <a:ext uri="{FF2B5EF4-FFF2-40B4-BE49-F238E27FC236}">
                <a16:creationId xmlns:a16="http://schemas.microsoft.com/office/drawing/2014/main" id="{D03FF4A7-E36F-4377-A1C8-A7D74E4FCD8F}"/>
              </a:ext>
            </a:extLst>
          </p:cNvPr>
          <p:cNvPicPr>
            <a:picLocks noChangeAspect="1"/>
          </p:cNvPicPr>
          <p:nvPr/>
        </p:nvPicPr>
        <p:blipFill>
          <a:blip r:embed="rId3"/>
          <a:stretch>
            <a:fillRect/>
          </a:stretch>
        </p:blipFill>
        <p:spPr>
          <a:xfrm>
            <a:off x="913773" y="1031193"/>
            <a:ext cx="8465307" cy="3272075"/>
          </a:xfrm>
          <a:prstGeom prst="rect">
            <a:avLst/>
          </a:prstGeom>
        </p:spPr>
      </p:pic>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Confusion matrix</a:t>
            </a:r>
            <a:endParaRPr lang="en-IL" sz="2800" dirty="0"/>
          </a:p>
        </p:txBody>
      </p:sp>
      <p:pic>
        <p:nvPicPr>
          <p:cNvPr id="7" name="Picture 6">
            <a:extLst>
              <a:ext uri="{FF2B5EF4-FFF2-40B4-BE49-F238E27FC236}">
                <a16:creationId xmlns:a16="http://schemas.microsoft.com/office/drawing/2014/main" id="{055DC2DC-68CC-400C-AC72-E8CCCE37519D}"/>
              </a:ext>
            </a:extLst>
          </p:cNvPr>
          <p:cNvPicPr>
            <a:picLocks noChangeAspect="1"/>
          </p:cNvPicPr>
          <p:nvPr/>
        </p:nvPicPr>
        <p:blipFill rotWithShape="1">
          <a:blip r:embed="rId4"/>
          <a:srcRect b="86279"/>
          <a:stretch/>
        </p:blipFill>
        <p:spPr>
          <a:xfrm>
            <a:off x="776341" y="1119970"/>
            <a:ext cx="9243861" cy="242585"/>
          </a:xfrm>
          <a:prstGeom prst="rect">
            <a:avLst/>
          </a:prstGeom>
        </p:spPr>
      </p:pic>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731952" y="877614"/>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064961"/>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spTree>
    <p:extLst>
      <p:ext uri="{BB962C8B-B14F-4D97-AF65-F5344CB8AC3E}">
        <p14:creationId xmlns:p14="http://schemas.microsoft.com/office/powerpoint/2010/main" val="84815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Logistic regression </a:t>
            </a:r>
            <a:endParaRPr lang="en-IL" sz="2800" dirty="0"/>
          </a:p>
        </p:txBody>
      </p:sp>
      <p:pic>
        <p:nvPicPr>
          <p:cNvPr id="4" name="Picture 3">
            <a:extLst>
              <a:ext uri="{FF2B5EF4-FFF2-40B4-BE49-F238E27FC236}">
                <a16:creationId xmlns:a16="http://schemas.microsoft.com/office/drawing/2014/main" id="{21DB09B7-04C8-4B7C-8A53-DCEE9E592CF9}"/>
              </a:ext>
            </a:extLst>
          </p:cNvPr>
          <p:cNvPicPr>
            <a:picLocks noChangeAspect="1"/>
          </p:cNvPicPr>
          <p:nvPr/>
        </p:nvPicPr>
        <p:blipFill>
          <a:blip r:embed="rId3"/>
          <a:stretch>
            <a:fillRect/>
          </a:stretch>
        </p:blipFill>
        <p:spPr>
          <a:xfrm>
            <a:off x="405792" y="1039262"/>
            <a:ext cx="4979561" cy="2890017"/>
          </a:xfrm>
          <a:prstGeom prst="rect">
            <a:avLst/>
          </a:prstGeom>
        </p:spPr>
      </p:pic>
      <p:pic>
        <p:nvPicPr>
          <p:cNvPr id="13" name="Picture 12">
            <a:extLst>
              <a:ext uri="{FF2B5EF4-FFF2-40B4-BE49-F238E27FC236}">
                <a16:creationId xmlns:a16="http://schemas.microsoft.com/office/drawing/2014/main" id="{6CB0BE49-5C8D-4386-B0FB-39C22E3C0A8F}"/>
              </a:ext>
            </a:extLst>
          </p:cNvPr>
          <p:cNvPicPr>
            <a:picLocks noChangeAspect="1"/>
          </p:cNvPicPr>
          <p:nvPr/>
        </p:nvPicPr>
        <p:blipFill>
          <a:blip r:embed="rId4"/>
          <a:stretch>
            <a:fillRect/>
          </a:stretch>
        </p:blipFill>
        <p:spPr>
          <a:xfrm>
            <a:off x="5644179" y="1039263"/>
            <a:ext cx="4979561" cy="2890017"/>
          </a:xfrm>
          <a:prstGeom prst="rect">
            <a:avLst/>
          </a:prstGeom>
        </p:spPr>
      </p:pic>
      <p:pic>
        <p:nvPicPr>
          <p:cNvPr id="15" name="Picture 14">
            <a:extLst>
              <a:ext uri="{FF2B5EF4-FFF2-40B4-BE49-F238E27FC236}">
                <a16:creationId xmlns:a16="http://schemas.microsoft.com/office/drawing/2014/main" id="{45E35E42-BFDD-4171-99B1-666B25E14B01}"/>
              </a:ext>
            </a:extLst>
          </p:cNvPr>
          <p:cNvPicPr>
            <a:picLocks noChangeAspect="1"/>
          </p:cNvPicPr>
          <p:nvPr/>
        </p:nvPicPr>
        <p:blipFill>
          <a:blip r:embed="rId5"/>
          <a:stretch>
            <a:fillRect/>
          </a:stretch>
        </p:blipFill>
        <p:spPr>
          <a:xfrm>
            <a:off x="146968" y="3929280"/>
            <a:ext cx="5497211" cy="2662412"/>
          </a:xfrm>
          <a:prstGeom prst="rect">
            <a:avLst/>
          </a:prstGeom>
        </p:spPr>
      </p:pic>
      <p:pic>
        <p:nvPicPr>
          <p:cNvPr id="17" name="Picture 16">
            <a:extLst>
              <a:ext uri="{FF2B5EF4-FFF2-40B4-BE49-F238E27FC236}">
                <a16:creationId xmlns:a16="http://schemas.microsoft.com/office/drawing/2014/main" id="{63658D53-A5CA-4C08-9AB9-26B0D0C24288}"/>
              </a:ext>
            </a:extLst>
          </p:cNvPr>
          <p:cNvPicPr>
            <a:picLocks noChangeAspect="1"/>
          </p:cNvPicPr>
          <p:nvPr/>
        </p:nvPicPr>
        <p:blipFill>
          <a:blip r:embed="rId6"/>
          <a:stretch>
            <a:fillRect/>
          </a:stretch>
        </p:blipFill>
        <p:spPr>
          <a:xfrm>
            <a:off x="8750793" y="4717560"/>
            <a:ext cx="1295400" cy="542925"/>
          </a:xfrm>
          <a:prstGeom prst="rect">
            <a:avLst/>
          </a:prstGeom>
        </p:spPr>
      </p:pic>
      <p:sp>
        <p:nvSpPr>
          <p:cNvPr id="18" name="Content Placeholder 2">
            <a:extLst>
              <a:ext uri="{FF2B5EF4-FFF2-40B4-BE49-F238E27FC236}">
                <a16:creationId xmlns:a16="http://schemas.microsoft.com/office/drawing/2014/main" id="{21395BC1-C0C3-4A25-957C-9F59E10FADEF}"/>
              </a:ext>
            </a:extLst>
          </p:cNvPr>
          <p:cNvSpPr>
            <a:spLocks noGrp="1"/>
          </p:cNvSpPr>
          <p:nvPr>
            <p:ph idx="1"/>
          </p:nvPr>
        </p:nvSpPr>
        <p:spPr>
          <a:xfrm>
            <a:off x="6876239" y="4833009"/>
            <a:ext cx="3169954" cy="609004"/>
          </a:xfrm>
        </p:spPr>
        <p:txBody>
          <a:bodyPr>
            <a:normAutofit/>
          </a:bodyPr>
          <a:lstStyle/>
          <a:p>
            <a:pPr marL="0" indent="0">
              <a:lnSpc>
                <a:spcPct val="85000"/>
              </a:lnSpc>
              <a:buNone/>
            </a:pPr>
            <a:r>
              <a:rPr lang="en-US" dirty="0"/>
              <a:t>Calculated by:</a:t>
            </a:r>
            <a:endParaRPr lang="en-IL" dirty="0"/>
          </a:p>
        </p:txBody>
      </p:sp>
    </p:spTree>
    <p:extLst>
      <p:ext uri="{BB962C8B-B14F-4D97-AF65-F5344CB8AC3E}">
        <p14:creationId xmlns:p14="http://schemas.microsoft.com/office/powerpoint/2010/main" val="17846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Scaled raw data</a:t>
            </a:r>
            <a:endParaRPr lang="en-IL" sz="2800" dirty="0"/>
          </a:p>
        </p:txBody>
      </p:sp>
      <p:pic>
        <p:nvPicPr>
          <p:cNvPr id="7" name="Picture 6">
            <a:extLst>
              <a:ext uri="{FF2B5EF4-FFF2-40B4-BE49-F238E27FC236}">
                <a16:creationId xmlns:a16="http://schemas.microsoft.com/office/drawing/2014/main" id="{8D4B7DA1-065C-4A84-AA95-E73C7D88EF44}"/>
              </a:ext>
            </a:extLst>
          </p:cNvPr>
          <p:cNvPicPr>
            <a:picLocks noChangeAspect="1"/>
          </p:cNvPicPr>
          <p:nvPr/>
        </p:nvPicPr>
        <p:blipFill>
          <a:blip r:embed="rId2"/>
          <a:stretch>
            <a:fillRect/>
          </a:stretch>
        </p:blipFill>
        <p:spPr>
          <a:xfrm>
            <a:off x="212641" y="1864836"/>
            <a:ext cx="5199149" cy="3293615"/>
          </a:xfrm>
          <a:prstGeom prst="rect">
            <a:avLst/>
          </a:prstGeom>
        </p:spPr>
      </p:pic>
      <p:pic>
        <p:nvPicPr>
          <p:cNvPr id="9" name="Picture 8">
            <a:extLst>
              <a:ext uri="{FF2B5EF4-FFF2-40B4-BE49-F238E27FC236}">
                <a16:creationId xmlns:a16="http://schemas.microsoft.com/office/drawing/2014/main" id="{7AEE96AF-4CF5-4223-8BBE-489F6EB2076C}"/>
              </a:ext>
            </a:extLst>
          </p:cNvPr>
          <p:cNvPicPr>
            <a:picLocks noChangeAspect="1"/>
          </p:cNvPicPr>
          <p:nvPr/>
        </p:nvPicPr>
        <p:blipFill>
          <a:blip r:embed="rId3"/>
          <a:stretch>
            <a:fillRect/>
          </a:stretch>
        </p:blipFill>
        <p:spPr>
          <a:xfrm>
            <a:off x="5499285" y="1767181"/>
            <a:ext cx="5597119" cy="3479521"/>
          </a:xfrm>
          <a:prstGeom prst="rect">
            <a:avLst/>
          </a:prstGeom>
        </p:spPr>
      </p:pic>
    </p:spTree>
    <p:extLst>
      <p:ext uri="{BB962C8B-B14F-4D97-AF65-F5344CB8AC3E}">
        <p14:creationId xmlns:p14="http://schemas.microsoft.com/office/powerpoint/2010/main" val="286543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data</a:t>
            </a:r>
            <a:endParaRPr lang="en-IL" sz="2800" dirty="0"/>
          </a:p>
        </p:txBody>
      </p:sp>
      <p:pic>
        <p:nvPicPr>
          <p:cNvPr id="3" name="Picture 2">
            <a:extLst>
              <a:ext uri="{FF2B5EF4-FFF2-40B4-BE49-F238E27FC236}">
                <a16:creationId xmlns:a16="http://schemas.microsoft.com/office/drawing/2014/main" id="{7E0D962A-BD38-4FAE-84E4-65865CCE6F93}"/>
              </a:ext>
            </a:extLst>
          </p:cNvPr>
          <p:cNvPicPr>
            <a:picLocks noChangeAspect="1"/>
          </p:cNvPicPr>
          <p:nvPr/>
        </p:nvPicPr>
        <p:blipFill>
          <a:blip r:embed="rId2"/>
          <a:stretch>
            <a:fillRect/>
          </a:stretch>
        </p:blipFill>
        <p:spPr>
          <a:xfrm>
            <a:off x="263201" y="1828800"/>
            <a:ext cx="5136982" cy="3264548"/>
          </a:xfrm>
          <a:prstGeom prst="rect">
            <a:avLst/>
          </a:prstGeom>
        </p:spPr>
      </p:pic>
      <p:pic>
        <p:nvPicPr>
          <p:cNvPr id="6" name="Picture 5">
            <a:extLst>
              <a:ext uri="{FF2B5EF4-FFF2-40B4-BE49-F238E27FC236}">
                <a16:creationId xmlns:a16="http://schemas.microsoft.com/office/drawing/2014/main" id="{F2D0B21F-D50A-4DE9-843C-AE82CDE5C7EB}"/>
              </a:ext>
            </a:extLst>
          </p:cNvPr>
          <p:cNvPicPr>
            <a:picLocks noChangeAspect="1"/>
          </p:cNvPicPr>
          <p:nvPr/>
        </p:nvPicPr>
        <p:blipFill>
          <a:blip r:embed="rId3"/>
          <a:stretch>
            <a:fillRect/>
          </a:stretch>
        </p:blipFill>
        <p:spPr>
          <a:xfrm>
            <a:off x="5446382" y="1754793"/>
            <a:ext cx="5840844" cy="3438644"/>
          </a:xfrm>
          <a:prstGeom prst="rect">
            <a:avLst/>
          </a:prstGeom>
        </p:spPr>
      </p:pic>
    </p:spTree>
    <p:extLst>
      <p:ext uri="{BB962C8B-B14F-4D97-AF65-F5344CB8AC3E}">
        <p14:creationId xmlns:p14="http://schemas.microsoft.com/office/powerpoint/2010/main" val="377923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2CA-7571-4171-8B9D-C746854EA0EC}"/>
              </a:ext>
            </a:extLst>
          </p:cNvPr>
          <p:cNvSpPr>
            <a:spLocks noGrp="1"/>
          </p:cNvSpPr>
          <p:nvPr>
            <p:ph type="title"/>
          </p:nvPr>
        </p:nvSpPr>
        <p:spPr>
          <a:xfrm>
            <a:off x="913776" y="268712"/>
            <a:ext cx="10364451" cy="947530"/>
          </a:xfrm>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marL="0" indent="0" algn="l">
              <a:buNone/>
            </a:pPr>
            <a:r>
              <a:rPr lang="en-US" sz="1600" b="1" i="0" dirty="0">
                <a:solidFill>
                  <a:srgbClr val="202122"/>
                </a:solidFill>
                <a:effectLst/>
                <a:latin typeface="Arial" panose="020B0604020202020204" pitchFamily="34" charset="0"/>
              </a:rPr>
              <a:t>Big Five personality traits</a:t>
            </a:r>
            <a:r>
              <a:rPr lang="en-US" sz="1600" dirty="0">
                <a:solidFill>
                  <a:srgbClr val="202122"/>
                </a:solidFill>
                <a:latin typeface="Arial" panose="020B0604020202020204" pitchFamily="34" charset="0"/>
              </a:rPr>
              <a:t> </a:t>
            </a:r>
            <a:r>
              <a:rPr lang="en-US" sz="1600" b="0" i="0" dirty="0">
                <a:solidFill>
                  <a:srgbClr val="202122"/>
                </a:solidFill>
                <a:effectLst/>
                <a:latin typeface="Arial" panose="020B0604020202020204" pitchFamily="34" charset="0"/>
              </a:rPr>
              <a:t>is a suggested taxonomy, or grouping, </a:t>
            </a:r>
            <a:r>
              <a:rPr lang="en-US" sz="1600" dirty="0">
                <a:solidFill>
                  <a:srgbClr val="202122"/>
                </a:solidFill>
                <a:latin typeface="Arial" panose="020B0604020202020204" pitchFamily="34" charset="0"/>
              </a:rPr>
              <a:t>for personality traits </a:t>
            </a:r>
            <a:r>
              <a:rPr lang="en-US" sz="1600" b="0" i="0" dirty="0">
                <a:solidFill>
                  <a:srgbClr val="202122"/>
                </a:solidFill>
                <a:effectLst/>
                <a:latin typeface="Arial" panose="020B0604020202020204" pitchFamily="34" charset="0"/>
              </a:rPr>
              <a:t>developed from the 1980s onwards in </a:t>
            </a:r>
            <a:r>
              <a:rPr lang="en-US" sz="1600" dirty="0">
                <a:solidFill>
                  <a:srgbClr val="202122"/>
                </a:solidFill>
                <a:latin typeface="Arial" panose="020B0604020202020204" pitchFamily="34" charset="0"/>
              </a:rPr>
              <a:t>psychological trait theory. The theory </a:t>
            </a:r>
            <a:r>
              <a:rPr lang="en-US" sz="1600" b="0" i="0" dirty="0">
                <a:solidFill>
                  <a:srgbClr val="202122"/>
                </a:solidFill>
                <a:effectLst/>
                <a:latin typeface="Arial" panose="020B0604020202020204" pitchFamily="34" charset="0"/>
              </a:rPr>
              <a:t>suggest five factors used in common language to describe the human</a:t>
            </a:r>
            <a:r>
              <a:rPr lang="en-US" sz="1600" dirty="0">
                <a:solidFill>
                  <a:srgbClr val="202122"/>
                </a:solidFill>
                <a:latin typeface="Arial" panose="020B0604020202020204" pitchFamily="34" charset="0"/>
              </a:rPr>
              <a:t> personality:</a:t>
            </a:r>
          </a:p>
          <a:p>
            <a:pPr algn="l">
              <a:buFont typeface="Wingdings" panose="05000000000000000000" pitchFamily="2" charset="2"/>
              <a:buChar char="v"/>
            </a:pPr>
            <a:r>
              <a:rPr lang="en-US" sz="1600" dirty="0">
                <a:solidFill>
                  <a:srgbClr val="202122"/>
                </a:solidFill>
                <a:latin typeface="Arial" panose="020B0604020202020204" pitchFamily="34" charset="0"/>
              </a:rPr>
              <a:t> </a:t>
            </a:r>
            <a:r>
              <a:rPr lang="en-US" sz="1600" b="0" i="0" u="none" strike="noStrike" dirty="0">
                <a:solidFill>
                  <a:srgbClr val="0645AD"/>
                </a:solidFill>
                <a:effectLst/>
                <a:latin typeface="Arial" panose="020B0604020202020204" pitchFamily="34" charset="0"/>
                <a:hlinkClick r:id="rId2" tooltip="Openness to experience"/>
              </a:rPr>
              <a:t>openness </a:t>
            </a:r>
            <a:r>
              <a:rPr lang="en-US" sz="1600" b="0" i="0" dirty="0">
                <a:solidFill>
                  <a:srgbClr val="202122"/>
                </a:solidFill>
                <a:effectLst/>
                <a:latin typeface="Arial" panose="020B0604020202020204" pitchFamily="34" charset="0"/>
              </a:rPr>
              <a:t>(inventive/curious vs. consistent/cautious)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3" tooltip="Conscientiousness"/>
              </a:rPr>
              <a:t>conscientiousness</a:t>
            </a:r>
            <a:r>
              <a:rPr lang="en-US" sz="1600" b="0" i="0" dirty="0">
                <a:solidFill>
                  <a:srgbClr val="202122"/>
                </a:solidFill>
                <a:effectLst/>
                <a:latin typeface="Arial" panose="020B0604020202020204" pitchFamily="34" charset="0"/>
              </a:rPr>
              <a:t> (efficient/organized vs. extravagant/careless)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4" tooltip="Extraversion and introversion"/>
              </a:rPr>
              <a:t>extraversion</a:t>
            </a:r>
            <a:r>
              <a:rPr lang="en-US" sz="1600" b="0" i="0" dirty="0">
                <a:solidFill>
                  <a:srgbClr val="202122"/>
                </a:solidFill>
                <a:effectLst/>
                <a:latin typeface="Arial" panose="020B0604020202020204" pitchFamily="34" charset="0"/>
              </a:rPr>
              <a:t> (outgoing/energetic vs. solitary/reserved)</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5" tooltip="Agreeableness"/>
              </a:rPr>
              <a:t>agreeable</a:t>
            </a:r>
            <a:r>
              <a:rPr lang="en-US" sz="1600" b="0" i="0" dirty="0">
                <a:solidFill>
                  <a:srgbClr val="202122"/>
                </a:solidFill>
                <a:effectLst/>
                <a:latin typeface="Arial" panose="020B0604020202020204" pitchFamily="34" charset="0"/>
              </a:rPr>
              <a:t> (friendly/compassionate vs. critical/rational)</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6" tooltip="Neuroticism"/>
              </a:rPr>
              <a:t>neuroticism</a:t>
            </a:r>
            <a:r>
              <a:rPr lang="en-US" sz="1600" b="0" i="0" dirty="0">
                <a:solidFill>
                  <a:srgbClr val="202122"/>
                </a:solidFill>
                <a:effectLst/>
                <a:latin typeface="Arial" panose="020B0604020202020204" pitchFamily="34" charset="0"/>
              </a:rPr>
              <a:t> (sensitive/nervous vs. resilient/confident)</a:t>
            </a:r>
          </a:p>
          <a:p>
            <a:pPr marL="0" indent="0" algn="l">
              <a:buNone/>
            </a:pPr>
            <a:r>
              <a:rPr lang="en-US" sz="1600" dirty="0">
                <a:solidFill>
                  <a:srgbClr val="202122"/>
                </a:solidFill>
                <a:latin typeface="Arial" panose="020B0604020202020204" pitchFamily="34" charset="0"/>
              </a:rPr>
              <a:t>The goal of this project is to build a gender classifier that uses big five personality traits, age and country.</a:t>
            </a:r>
          </a:p>
          <a:p>
            <a:endParaRPr lang="en-IL" dirty="0"/>
          </a:p>
        </p:txBody>
      </p:sp>
    </p:spTree>
    <p:extLst>
      <p:ext uri="{BB962C8B-B14F-4D97-AF65-F5344CB8AC3E}">
        <p14:creationId xmlns:p14="http://schemas.microsoft.com/office/powerpoint/2010/main" val="169614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Interacted data</a:t>
            </a:r>
            <a:endParaRPr lang="en-IL" sz="2800" dirty="0"/>
          </a:p>
        </p:txBody>
      </p:sp>
      <p:pic>
        <p:nvPicPr>
          <p:cNvPr id="4" name="Picture 3">
            <a:extLst>
              <a:ext uri="{FF2B5EF4-FFF2-40B4-BE49-F238E27FC236}">
                <a16:creationId xmlns:a16="http://schemas.microsoft.com/office/drawing/2014/main" id="{B327C3F5-B338-4188-B8F1-21B8FD6A465A}"/>
              </a:ext>
            </a:extLst>
          </p:cNvPr>
          <p:cNvPicPr>
            <a:picLocks noChangeAspect="1"/>
          </p:cNvPicPr>
          <p:nvPr/>
        </p:nvPicPr>
        <p:blipFill>
          <a:blip r:embed="rId2"/>
          <a:stretch>
            <a:fillRect/>
          </a:stretch>
        </p:blipFill>
        <p:spPr>
          <a:xfrm>
            <a:off x="118778" y="1861377"/>
            <a:ext cx="5625076" cy="2975799"/>
          </a:xfrm>
          <a:prstGeom prst="rect">
            <a:avLst/>
          </a:prstGeom>
        </p:spPr>
      </p:pic>
      <p:pic>
        <p:nvPicPr>
          <p:cNvPr id="8" name="Picture 7">
            <a:extLst>
              <a:ext uri="{FF2B5EF4-FFF2-40B4-BE49-F238E27FC236}">
                <a16:creationId xmlns:a16="http://schemas.microsoft.com/office/drawing/2014/main" id="{3A1E02E7-8867-43E6-8B67-95487C2B73A1}"/>
              </a:ext>
            </a:extLst>
          </p:cNvPr>
          <p:cNvPicPr>
            <a:picLocks noChangeAspect="1"/>
          </p:cNvPicPr>
          <p:nvPr/>
        </p:nvPicPr>
        <p:blipFill>
          <a:blip r:embed="rId3"/>
          <a:stretch>
            <a:fillRect/>
          </a:stretch>
        </p:blipFill>
        <p:spPr>
          <a:xfrm>
            <a:off x="5430555" y="1796218"/>
            <a:ext cx="5825590" cy="3040958"/>
          </a:xfrm>
          <a:prstGeom prst="rect">
            <a:avLst/>
          </a:prstGeom>
        </p:spPr>
      </p:pic>
    </p:spTree>
    <p:extLst>
      <p:ext uri="{BB962C8B-B14F-4D97-AF65-F5344CB8AC3E}">
        <p14:creationId xmlns:p14="http://schemas.microsoft.com/office/powerpoint/2010/main" val="277024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t>Conclusions</a:t>
            </a:r>
            <a:endParaRPr lang="en-IL" sz="2800" dirty="0"/>
          </a:p>
        </p:txBody>
      </p:sp>
      <p:sp>
        <p:nvSpPr>
          <p:cNvPr id="7" name="Content Placeholder 2">
            <a:extLst>
              <a:ext uri="{FF2B5EF4-FFF2-40B4-BE49-F238E27FC236}">
                <a16:creationId xmlns:a16="http://schemas.microsoft.com/office/drawing/2014/main" id="{3C662681-C217-46FA-8C63-23E28E9B8FBB}"/>
              </a:ext>
            </a:extLst>
          </p:cNvPr>
          <p:cNvSpPr txBox="1">
            <a:spLocks/>
          </p:cNvSpPr>
          <p:nvPr/>
        </p:nvSpPr>
        <p:spPr>
          <a:xfrm>
            <a:off x="913774" y="1716946"/>
            <a:ext cx="10364452" cy="4872342"/>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At first glance and a relatively basic run - women have on average a higher score in the Big Five traits but not at a level that can be used for prediction.</a:t>
            </a:r>
          </a:p>
          <a:p>
            <a:pPr>
              <a:lnSpc>
                <a:spcPct val="85000"/>
              </a:lnSpc>
            </a:pPr>
            <a:r>
              <a:rPr lang="en-US" dirty="0"/>
              <a:t>Using the age feature preserved the relative advantage of women over men in scores but not at a significant level.</a:t>
            </a:r>
          </a:p>
          <a:p>
            <a:r>
              <a:rPr lang="en-US" dirty="0">
                <a:solidFill>
                  <a:srgbClr val="000000"/>
                </a:solidFill>
                <a:effectLst/>
              </a:rPr>
              <a:t>We assumed that a division into "Western / Eastern culture" could lead us to a better separation of the traits over gender, but we did not achieve any success.</a:t>
            </a:r>
          </a:p>
          <a:p>
            <a:r>
              <a:rPr lang="en-US" dirty="0">
                <a:solidFill>
                  <a:srgbClr val="000000"/>
                </a:solidFill>
                <a:effectLst/>
              </a:rPr>
              <a:t>Before balancing the data, it was possible to better predict women - not surprisingly since there was more data of women. Once the data was balanced to suit the global population - the prediction for women and men was also balanced and led to equality in the success of True Positive for both gender. Using the traits interaction bounced back the prediction for the women but </a:t>
            </a:r>
            <a:r>
              <a:rPr lang="en-US" dirty="0">
                <a:solidFill>
                  <a:srgbClr val="000000"/>
                </a:solidFill>
              </a:rPr>
              <a:t>hurt</a:t>
            </a:r>
            <a:r>
              <a:rPr lang="en-US" dirty="0">
                <a:solidFill>
                  <a:srgbClr val="000000"/>
                </a:solidFill>
                <a:effectLst/>
              </a:rPr>
              <a:t> the prediction in the men </a:t>
            </a:r>
            <a:r>
              <a:rPr lang="en-US" dirty="0">
                <a:solidFill>
                  <a:srgbClr val="000000"/>
                </a:solidFill>
                <a:effectLst/>
                <a:highlight>
                  <a:srgbClr val="FF0000"/>
                </a:highlight>
              </a:rPr>
              <a:t>(why?)</a:t>
            </a:r>
          </a:p>
          <a:p>
            <a:pPr>
              <a:lnSpc>
                <a:spcPct val="85000"/>
              </a:lnSpc>
            </a:pPr>
            <a:r>
              <a:rPr lang="en-US" dirty="0"/>
              <a:t>For unbalanced data - one can see that the best explanation is neuroticism, and indeed from looking at the graphs - they have the largest gap (same gap was preserved over the preprocessing) </a:t>
            </a:r>
            <a:r>
              <a:rPr lang="he-IL" dirty="0"/>
              <a:t> </a:t>
            </a:r>
            <a:r>
              <a:rPr lang="en-US" dirty="0"/>
              <a:t>.</a:t>
            </a:r>
          </a:p>
          <a:p>
            <a:pPr>
              <a:lnSpc>
                <a:spcPct val="85000"/>
              </a:lnSpc>
            </a:pPr>
            <a:r>
              <a:rPr lang="en-US" dirty="0">
                <a:solidFill>
                  <a:srgbClr val="000000"/>
                </a:solidFill>
                <a:effectLst/>
              </a:rPr>
              <a:t>Looking at the first two types of data, the features that best explain the models are openness and neuroticism (high neuroticism is more likely to be a woman), and as we can see - these are the two extremes in our original graphs.</a:t>
            </a:r>
            <a:endParaRPr lang="he-IL" dirty="0">
              <a:solidFill>
                <a:srgbClr val="000000"/>
              </a:solidFill>
              <a:effectLst/>
            </a:endParaRPr>
          </a:p>
          <a:p>
            <a:pPr>
              <a:lnSpc>
                <a:spcPct val="85000"/>
              </a:lnSpc>
            </a:pPr>
            <a:r>
              <a:rPr lang="en-US" dirty="0">
                <a:solidFill>
                  <a:srgbClr val="000000"/>
                </a:solidFill>
                <a:effectLst/>
              </a:rPr>
              <a:t>Looking at the latest data type, the features that best explain the models are neuroticism interactions with other characteristics (high score in neuroticism*agreeable is more likely to be a woman), but the score of the best explanator is still lower than the best explanator in the two initial data types.</a:t>
            </a:r>
            <a:endParaRPr lang="he-IL" dirty="0">
              <a:solidFill>
                <a:srgbClr val="000000"/>
              </a:solidFill>
              <a:effectLst/>
            </a:endParaRPr>
          </a:p>
          <a:p>
            <a:pPr>
              <a:lnSpc>
                <a:spcPct val="85000"/>
              </a:lnSpc>
            </a:pPr>
            <a:r>
              <a:rPr lang="en-US" dirty="0"/>
              <a:t>In the end, the action that led to the most drastic change (in confusion matrix) was the balance of data.</a:t>
            </a:r>
          </a:p>
          <a:p>
            <a:pPr algn="r" rtl="1"/>
            <a:endParaRPr lang="en-IL" dirty="0"/>
          </a:p>
        </p:txBody>
      </p:sp>
    </p:spTree>
    <p:extLst>
      <p:ext uri="{BB962C8B-B14F-4D97-AF65-F5344CB8AC3E}">
        <p14:creationId xmlns:p14="http://schemas.microsoft.com/office/powerpoint/2010/main" val="144116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r>
              <a:rPr lang="en-US" sz="1700" dirty="0">
                <a:solidFill>
                  <a:srgbClr val="202122"/>
                </a:solidFill>
                <a:latin typeface="Arial" panose="020B0604020202020204" pitchFamily="34" charset="0"/>
              </a:rPr>
              <a:t>The scientific debate on gender differences in personality traits ranges from claiming that gender differences are close to zero¹ to the view that they have been obscured by methodological limitations and are actually very large², and a variety of positions in between³.</a:t>
            </a:r>
          </a:p>
          <a:p>
            <a:pPr lvl="1"/>
            <a:r>
              <a:rPr lang="en-US" sz="1400" b="0" i="0" dirty="0">
                <a:solidFill>
                  <a:srgbClr val="222222"/>
                </a:solidFill>
                <a:effectLst/>
                <a:latin typeface="Arial" panose="020B0604020202020204" pitchFamily="34" charset="0"/>
              </a:rPr>
              <a:t>Hyde, J.S., 2005. The gender similarities hypothesis. </a:t>
            </a:r>
            <a:r>
              <a:rPr lang="en-US" sz="1400" b="0" i="1" dirty="0">
                <a:solidFill>
                  <a:srgbClr val="222222"/>
                </a:solidFill>
                <a:effectLst/>
                <a:latin typeface="Arial" panose="020B0604020202020204" pitchFamily="34" charset="0"/>
              </a:rPr>
              <a:t>American psychologist</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60</a:t>
            </a:r>
            <a:r>
              <a:rPr lang="en-US" sz="1400" b="0" i="0" dirty="0">
                <a:solidFill>
                  <a:srgbClr val="222222"/>
                </a:solidFill>
                <a:effectLst/>
                <a:latin typeface="Arial" panose="020B0604020202020204" pitchFamily="34" charset="0"/>
              </a:rPr>
              <a:t>(6), p.581.</a:t>
            </a:r>
          </a:p>
          <a:p>
            <a:pPr lvl="1"/>
            <a:r>
              <a:rPr lang="en-US" sz="1400" b="0" i="0" dirty="0">
                <a:solidFill>
                  <a:srgbClr val="222222"/>
                </a:solidFill>
                <a:effectLst/>
                <a:latin typeface="Arial" panose="020B0604020202020204" pitchFamily="34" charset="0"/>
              </a:rPr>
              <a:t>Del Giudice, M., Booth, T. and </a:t>
            </a:r>
            <a:r>
              <a:rPr lang="en-US" sz="1400" b="0" i="0" dirty="0" err="1">
                <a:solidFill>
                  <a:srgbClr val="222222"/>
                </a:solidFill>
                <a:effectLst/>
                <a:latin typeface="Arial" panose="020B0604020202020204" pitchFamily="34" charset="0"/>
              </a:rPr>
              <a:t>Irwing</a:t>
            </a:r>
            <a:r>
              <a:rPr lang="en-US" sz="1400" b="0" i="0" dirty="0">
                <a:solidFill>
                  <a:srgbClr val="222222"/>
                </a:solidFill>
                <a:effectLst/>
                <a:latin typeface="Arial" panose="020B0604020202020204" pitchFamily="34" charset="0"/>
              </a:rPr>
              <a:t>, P., 2012. The distance between Mars and Venus: Measuring global sex differences in personality. </a:t>
            </a:r>
            <a:r>
              <a:rPr lang="en-US" sz="1400" b="0" i="1" dirty="0" err="1">
                <a:solidFill>
                  <a:srgbClr val="222222"/>
                </a:solidFill>
                <a:effectLst/>
                <a:latin typeface="Arial" panose="020B0604020202020204" pitchFamily="34" charset="0"/>
              </a:rPr>
              <a:t>PloS</a:t>
            </a:r>
            <a:r>
              <a:rPr lang="en-US" sz="1400" b="0" i="1" dirty="0">
                <a:solidFill>
                  <a:srgbClr val="222222"/>
                </a:solidFill>
                <a:effectLst/>
                <a:latin typeface="Arial" panose="020B0604020202020204" pitchFamily="34" charset="0"/>
              </a:rPr>
              <a:t> one</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7</a:t>
            </a:r>
            <a:r>
              <a:rPr lang="en-US" sz="1400" b="0" i="0" dirty="0">
                <a:solidFill>
                  <a:srgbClr val="222222"/>
                </a:solidFill>
                <a:effectLst/>
                <a:latin typeface="Arial" panose="020B0604020202020204" pitchFamily="34" charset="0"/>
              </a:rPr>
              <a:t>(1), p.e29265.</a:t>
            </a:r>
          </a:p>
          <a:p>
            <a:pPr lvl="1"/>
            <a:r>
              <a:rPr lang="en-US" sz="1400" dirty="0" err="1">
                <a:solidFill>
                  <a:srgbClr val="222222"/>
                </a:solidFill>
                <a:latin typeface="Arial" panose="020B0604020202020204" pitchFamily="34" charset="0"/>
              </a:rPr>
              <a:t>Lippa</a:t>
            </a:r>
            <a:r>
              <a:rPr lang="en-US" sz="1400" dirty="0">
                <a:solidFill>
                  <a:srgbClr val="222222"/>
                </a:solidFill>
                <a:latin typeface="Arial" panose="020B0604020202020204" pitchFamily="34" charset="0"/>
              </a:rPr>
              <a:t>, R.A., 2006. The gender reality hypothesis.</a:t>
            </a:r>
          </a:p>
          <a:p>
            <a:r>
              <a:rPr lang="en-US" sz="1700" dirty="0">
                <a:solidFill>
                  <a:srgbClr val="202122"/>
                </a:solidFill>
                <a:latin typeface="Arial" panose="020B0604020202020204" pitchFamily="34" charset="0"/>
              </a:rPr>
              <a:t>Previous works show women report higher levels of Agreeableness, Conscientiousness, Extraversion and Neuroticism. Contrary to predictions from evolutionary theory, the magnitude of gender differences varied across cultures.</a:t>
            </a:r>
          </a:p>
          <a:p>
            <a:pPr lvl="1"/>
            <a:r>
              <a:rPr lang="en-US" sz="1400" b="0" i="0" dirty="0">
                <a:solidFill>
                  <a:srgbClr val="222222"/>
                </a:solidFill>
                <a:effectLst/>
                <a:latin typeface="Arial" panose="020B0604020202020204" pitchFamily="34" charset="0"/>
              </a:rPr>
              <a:t>Costa Jr, P.T., </a:t>
            </a:r>
            <a:r>
              <a:rPr lang="en-US" sz="1400" b="0" i="0" dirty="0" err="1">
                <a:solidFill>
                  <a:srgbClr val="222222"/>
                </a:solidFill>
                <a:effectLst/>
                <a:latin typeface="Arial" panose="020B0604020202020204" pitchFamily="34" charset="0"/>
              </a:rPr>
              <a:t>Terracciano</a:t>
            </a:r>
            <a:r>
              <a:rPr lang="en-US" sz="1400" b="0" i="0" dirty="0">
                <a:solidFill>
                  <a:srgbClr val="222222"/>
                </a:solidFill>
                <a:effectLst/>
                <a:latin typeface="Arial" panose="020B0604020202020204" pitchFamily="34" charset="0"/>
              </a:rPr>
              <a:t>, A. and McCrae, R.R., 2001. Gender differences in personality traits across cultures: robust and surprising findings. </a:t>
            </a:r>
            <a:r>
              <a:rPr lang="en-US" sz="1400" b="0" i="1" dirty="0">
                <a:solidFill>
                  <a:srgbClr val="222222"/>
                </a:solidFill>
                <a:effectLst/>
                <a:latin typeface="Arial" panose="020B0604020202020204" pitchFamily="34" charset="0"/>
              </a:rPr>
              <a:t>Journal of personality and social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81</a:t>
            </a:r>
            <a:r>
              <a:rPr lang="en-US" sz="1400" b="0" i="0" dirty="0">
                <a:solidFill>
                  <a:srgbClr val="222222"/>
                </a:solidFill>
                <a:effectLst/>
                <a:latin typeface="Arial" panose="020B0604020202020204" pitchFamily="34" charset="0"/>
              </a:rPr>
              <a:t>(2), p.322.</a:t>
            </a:r>
            <a:endParaRPr lang="en-US" sz="1400" dirty="0">
              <a:solidFill>
                <a:srgbClr val="222222"/>
              </a:solidFill>
              <a:latin typeface="Arial" panose="020B0604020202020204" pitchFamily="34" charset="0"/>
            </a:endParaRPr>
          </a:p>
          <a:p>
            <a:r>
              <a:rPr lang="en-US" sz="1700" dirty="0">
                <a:solidFill>
                  <a:srgbClr val="202122"/>
                </a:solidFill>
                <a:latin typeface="Arial" panose="020B0604020202020204" pitchFamily="34" charset="0"/>
              </a:rPr>
              <a:t>Because the domains of the Big Five are so broad and encompass a variety of personality characteristics, greater specificity is needed to uncover where gender differences truly lie.</a:t>
            </a:r>
          </a:p>
          <a:p>
            <a:pPr lvl="1"/>
            <a:r>
              <a:rPr lang="en-US" sz="1400" b="0" i="0" dirty="0">
                <a:solidFill>
                  <a:srgbClr val="222222"/>
                </a:solidFill>
                <a:effectLst/>
                <a:latin typeface="Arial" panose="020B0604020202020204" pitchFamily="34" charset="0"/>
              </a:rPr>
              <a:t>Weisberg, Y.J., DeYoung, C.G. and Hirsh, J.B., 2011. Gender differences in personality across the ten aspects of the Big Five. </a:t>
            </a:r>
            <a:r>
              <a:rPr lang="en-US" sz="1400" b="0" i="1" dirty="0">
                <a:solidFill>
                  <a:srgbClr val="222222"/>
                </a:solidFill>
                <a:effectLst/>
                <a:latin typeface="Arial" panose="020B0604020202020204" pitchFamily="34" charset="0"/>
              </a:rPr>
              <a:t>Frontiers in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2</a:t>
            </a:r>
            <a:r>
              <a:rPr lang="en-US" sz="1400" b="0" i="0" dirty="0">
                <a:solidFill>
                  <a:srgbClr val="222222"/>
                </a:solidFill>
                <a:effectLst/>
                <a:latin typeface="Arial" panose="020B0604020202020204" pitchFamily="34" charset="0"/>
              </a:rPr>
              <a:t>, p.178.</a:t>
            </a:r>
          </a:p>
        </p:txBody>
      </p:sp>
      <p:sp>
        <p:nvSpPr>
          <p:cNvPr id="4" name="Title 1">
            <a:extLst>
              <a:ext uri="{FF2B5EF4-FFF2-40B4-BE49-F238E27FC236}">
                <a16:creationId xmlns:a16="http://schemas.microsoft.com/office/drawing/2014/main" id="{4961F9FC-4690-485E-9051-0C25607D1FE7}"/>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Previous work</a:t>
            </a:r>
            <a:endParaRPr lang="en-IL" dirty="0"/>
          </a:p>
        </p:txBody>
      </p:sp>
    </p:spTree>
    <p:extLst>
      <p:ext uri="{BB962C8B-B14F-4D97-AF65-F5344CB8AC3E}">
        <p14:creationId xmlns:p14="http://schemas.microsoft.com/office/powerpoint/2010/main" val="7741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 307,313 recorded samples of male’s and female’s big five surveys.</a:t>
            </a:r>
          </a:p>
          <a:p>
            <a:pPr>
              <a:buFont typeface="Wingdings" panose="05000000000000000000" pitchFamily="2" charset="2"/>
              <a:buChar char="v"/>
            </a:pPr>
            <a:r>
              <a:rPr lang="en-US" dirty="0"/>
              <a:t> Male: 122,164 samples</a:t>
            </a:r>
          </a:p>
          <a:p>
            <a:pPr>
              <a:buFont typeface="Wingdings" panose="05000000000000000000" pitchFamily="2" charset="2"/>
              <a:buChar char="v"/>
            </a:pPr>
            <a:r>
              <a:rPr lang="en-US" dirty="0"/>
              <a:t> Female: 185,149 samples</a:t>
            </a:r>
          </a:p>
          <a:p>
            <a:endParaRPr lang="en-IL" dirty="0"/>
          </a:p>
        </p:txBody>
      </p:sp>
      <p:pic>
        <p:nvPicPr>
          <p:cNvPr id="4" name="Picture 3">
            <a:extLst>
              <a:ext uri="{FF2B5EF4-FFF2-40B4-BE49-F238E27FC236}">
                <a16:creationId xmlns:a16="http://schemas.microsoft.com/office/drawing/2014/main" id="{BCF0B53C-E89F-46E1-BC94-0F42EAA56665}"/>
              </a:ext>
            </a:extLst>
          </p:cNvPr>
          <p:cNvPicPr>
            <a:picLocks noChangeAspect="1"/>
          </p:cNvPicPr>
          <p:nvPr/>
        </p:nvPicPr>
        <p:blipFill>
          <a:blip r:embed="rId2"/>
          <a:stretch>
            <a:fillRect/>
          </a:stretch>
        </p:blipFill>
        <p:spPr>
          <a:xfrm>
            <a:off x="4827344" y="2337007"/>
            <a:ext cx="4494211" cy="4332181"/>
          </a:xfrm>
          <a:prstGeom prst="rect">
            <a:avLst/>
          </a:prstGeom>
        </p:spPr>
      </p:pic>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a:t>
            </a:r>
            <a:endParaRPr lang="en-IL" dirty="0"/>
          </a:p>
        </p:txBody>
      </p:sp>
    </p:spTree>
    <p:extLst>
      <p:ext uri="{BB962C8B-B14F-4D97-AF65-F5344CB8AC3E}">
        <p14:creationId xmlns:p14="http://schemas.microsoft.com/office/powerpoint/2010/main" val="381816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1020306" y="1716946"/>
            <a:ext cx="10364452" cy="3424107"/>
          </a:xfrm>
        </p:spPr>
        <p:txBody>
          <a:bodyPr>
            <a:normAutofit/>
          </a:bodyPr>
          <a:lstStyle/>
          <a:p>
            <a:pPr marL="0" indent="0">
              <a:buNone/>
            </a:pPr>
            <a:r>
              <a:rPr lang="en-US" dirty="0"/>
              <a:t>Each sample has 8 features:</a:t>
            </a:r>
          </a:p>
          <a:p>
            <a:pPr marL="174870" indent="-285750">
              <a:lnSpc>
                <a:spcPct val="50000"/>
              </a:lnSpc>
              <a:buFont typeface="Wingdings" panose="05000000000000000000" pitchFamily="2" charset="2"/>
              <a:buChar char="v"/>
            </a:pPr>
            <a:r>
              <a:rPr lang="en-US" dirty="0"/>
              <a:t>Country</a:t>
            </a:r>
          </a:p>
          <a:p>
            <a:pPr marL="174870" indent="-285750">
              <a:lnSpc>
                <a:spcPct val="50000"/>
              </a:lnSpc>
              <a:buFont typeface="Wingdings" panose="05000000000000000000" pitchFamily="2" charset="2"/>
              <a:buChar char="v"/>
            </a:pPr>
            <a:r>
              <a:rPr lang="en-US" dirty="0"/>
              <a:t>Age</a:t>
            </a:r>
          </a:p>
          <a:p>
            <a:pPr marL="174870" indent="-285750">
              <a:lnSpc>
                <a:spcPct val="50000"/>
              </a:lnSpc>
              <a:buFont typeface="Wingdings" panose="05000000000000000000" pitchFamily="2" charset="2"/>
              <a:buChar char="v"/>
            </a:pPr>
            <a:r>
              <a:rPr lang="en-US" dirty="0"/>
              <a:t>Sex: 1 = Male, 2 = Female</a:t>
            </a:r>
          </a:p>
          <a:p>
            <a:pPr marL="174870" indent="-285750">
              <a:lnSpc>
                <a:spcPct val="50000"/>
              </a:lnSpc>
              <a:buFont typeface="Wingdings" panose="05000000000000000000" pitchFamily="2" charset="2"/>
              <a:buChar char="v"/>
            </a:pPr>
            <a:r>
              <a:rPr lang="en-US" dirty="0"/>
              <a:t>5 personality traits – values between 0 - 1  </a:t>
            </a:r>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features</a:t>
            </a:r>
            <a:endParaRPr lang="en-IL" dirty="0"/>
          </a:p>
        </p:txBody>
      </p:sp>
      <p:graphicFrame>
        <p:nvGraphicFramePr>
          <p:cNvPr id="2" name="Table 1">
            <a:extLst>
              <a:ext uri="{FF2B5EF4-FFF2-40B4-BE49-F238E27FC236}">
                <a16:creationId xmlns:a16="http://schemas.microsoft.com/office/drawing/2014/main" id="{09A8A1EA-AB96-406C-BC3D-AE8AEBCA837A}"/>
              </a:ext>
            </a:extLst>
          </p:cNvPr>
          <p:cNvGraphicFramePr>
            <a:graphicFrameLocks noGrp="1"/>
          </p:cNvGraphicFramePr>
          <p:nvPr>
            <p:extLst>
              <p:ext uri="{D42A27DB-BD31-4B8C-83A1-F6EECF244321}">
                <p14:modId xmlns:p14="http://schemas.microsoft.com/office/powerpoint/2010/main" val="681365799"/>
              </p:ext>
            </p:extLst>
          </p:nvPr>
        </p:nvGraphicFramePr>
        <p:xfrm>
          <a:off x="807242" y="3575835"/>
          <a:ext cx="9559390" cy="2882670"/>
        </p:xfrm>
        <a:graphic>
          <a:graphicData uri="http://schemas.openxmlformats.org/drawingml/2006/table">
            <a:tbl>
              <a:tblPr/>
              <a:tblGrid>
                <a:gridCol w="778943">
                  <a:extLst>
                    <a:ext uri="{9D8B030D-6E8A-4147-A177-3AD203B41FA5}">
                      <a16:colId xmlns:a16="http://schemas.microsoft.com/office/drawing/2014/main" val="3652827439"/>
                    </a:ext>
                  </a:extLst>
                </a:gridCol>
                <a:gridCol w="1066280">
                  <a:extLst>
                    <a:ext uri="{9D8B030D-6E8A-4147-A177-3AD203B41FA5}">
                      <a16:colId xmlns:a16="http://schemas.microsoft.com/office/drawing/2014/main" val="2388914711"/>
                    </a:ext>
                  </a:extLst>
                </a:gridCol>
                <a:gridCol w="477318">
                  <a:extLst>
                    <a:ext uri="{9D8B030D-6E8A-4147-A177-3AD203B41FA5}">
                      <a16:colId xmlns:a16="http://schemas.microsoft.com/office/drawing/2014/main" val="3351721782"/>
                    </a:ext>
                  </a:extLst>
                </a:gridCol>
                <a:gridCol w="459855">
                  <a:extLst>
                    <a:ext uri="{9D8B030D-6E8A-4147-A177-3AD203B41FA5}">
                      <a16:colId xmlns:a16="http://schemas.microsoft.com/office/drawing/2014/main" val="4168225637"/>
                    </a:ext>
                  </a:extLst>
                </a:gridCol>
                <a:gridCol w="1179898">
                  <a:extLst>
                    <a:ext uri="{9D8B030D-6E8A-4147-A177-3AD203B41FA5}">
                      <a16:colId xmlns:a16="http://schemas.microsoft.com/office/drawing/2014/main" val="2603560201"/>
                    </a:ext>
                  </a:extLst>
                </a:gridCol>
                <a:gridCol w="1238157">
                  <a:extLst>
                    <a:ext uri="{9D8B030D-6E8A-4147-A177-3AD203B41FA5}">
                      <a16:colId xmlns:a16="http://schemas.microsoft.com/office/drawing/2014/main" val="3094446562"/>
                    </a:ext>
                  </a:extLst>
                </a:gridCol>
                <a:gridCol w="1121639">
                  <a:extLst>
                    <a:ext uri="{9D8B030D-6E8A-4147-A177-3AD203B41FA5}">
                      <a16:colId xmlns:a16="http://schemas.microsoft.com/office/drawing/2014/main" val="3100083794"/>
                    </a:ext>
                  </a:extLst>
                </a:gridCol>
                <a:gridCol w="1684342">
                  <a:extLst>
                    <a:ext uri="{9D8B030D-6E8A-4147-A177-3AD203B41FA5}">
                      <a16:colId xmlns:a16="http://schemas.microsoft.com/office/drawing/2014/main" val="1665138007"/>
                    </a:ext>
                  </a:extLst>
                </a:gridCol>
                <a:gridCol w="1552958">
                  <a:extLst>
                    <a:ext uri="{9D8B030D-6E8A-4147-A177-3AD203B41FA5}">
                      <a16:colId xmlns:a16="http://schemas.microsoft.com/office/drawing/2014/main" val="4288384970"/>
                    </a:ext>
                  </a:extLst>
                </a:gridCol>
              </a:tblGrid>
              <a:tr h="76153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err="1">
                          <a:effectLst/>
                        </a:rPr>
                        <a:t>case_id</a:t>
                      </a:r>
                      <a:endParaRPr lang="en-US" sz="1200" b="1" dirty="0">
                        <a:effectLst/>
                      </a:endParaRP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country</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sex</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Agreeable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Extraversion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Openness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a:effectLst/>
                        </a:rPr>
                        <a:t>Conscientiousness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effectLst/>
                        </a:rPr>
                        <a:t>Neuroticism score</a:t>
                      </a:r>
                    </a:p>
                    <a:p>
                      <a:pPr algn="l"/>
                      <a:endParaRPr lang="en-IL" sz="1200"/>
                    </a:p>
                  </a:txBody>
                  <a:tcPr marL="79115" marR="79115" marT="39558" marB="395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0158475"/>
                  </a:ext>
                </a:extLst>
              </a:tr>
              <a:tr h="480898">
                <a:tc>
                  <a:txBody>
                    <a:bodyPr/>
                    <a:lstStyle/>
                    <a:p>
                      <a:pPr algn="l" fontAlgn="ctr"/>
                      <a:r>
                        <a:rPr lang="en-IL" sz="1400" b="1">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dirty="0">
                          <a:effectLst/>
                        </a:rPr>
                        <a:t>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0.753333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0.496667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0.803333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0.426667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6751162"/>
                  </a:ext>
                </a:extLst>
              </a:tr>
              <a:tr h="410059">
                <a:tc>
                  <a:txBody>
                    <a:bodyPr/>
                    <a:lstStyle/>
                    <a:p>
                      <a:pPr algn="l" fontAlgn="ctr"/>
                      <a:r>
                        <a:rPr lang="en-IL" sz="1400" b="1">
                          <a:effectLst/>
                        </a:rPr>
                        <a:t>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0.680000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5863806"/>
                  </a:ext>
                </a:extLst>
              </a:tr>
              <a:tr h="410059">
                <a:tc>
                  <a:txBody>
                    <a:bodyPr/>
                    <a:lstStyle/>
                    <a:p>
                      <a:pPr algn="l" fontAlgn="ctr"/>
                      <a:r>
                        <a:rPr lang="en-IL" sz="1400" b="1">
                          <a:effectLst/>
                        </a:rPr>
                        <a:t>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36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0.770000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0.860000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0.896667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0.296667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9476671"/>
                  </a:ext>
                </a:extLst>
              </a:tr>
              <a:tr h="410059">
                <a:tc>
                  <a:txBody>
                    <a:bodyPr/>
                    <a:lstStyle/>
                    <a:p>
                      <a:pPr algn="l" fontAlgn="ctr"/>
                      <a:r>
                        <a:rPr lang="en-IL" sz="1400" b="1">
                          <a:effectLst/>
                        </a:rPr>
                        <a:t>5</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19</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0.636667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0.563333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5720408"/>
                  </a:ext>
                </a:extLst>
              </a:tr>
              <a:tr h="410059">
                <a:tc>
                  <a:txBody>
                    <a:bodyPr/>
                    <a:lstStyle/>
                    <a:p>
                      <a:pPr algn="l" fontAlgn="ctr"/>
                      <a:r>
                        <a:rPr lang="en-IL" sz="1400" b="1">
                          <a:effectLst/>
                        </a:rPr>
                        <a:t>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0.600000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0.513333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84377478"/>
                  </a:ext>
                </a:extLst>
              </a:tr>
            </a:tbl>
          </a:graphicData>
        </a:graphic>
      </p:graphicFrame>
    </p:spTree>
    <p:extLst>
      <p:ext uri="{BB962C8B-B14F-4D97-AF65-F5344CB8AC3E}">
        <p14:creationId xmlns:p14="http://schemas.microsoft.com/office/powerpoint/2010/main" val="318480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The data has172 </a:t>
            </a:r>
            <a:r>
              <a:rPr lang="en-US" dirty="0" err="1"/>
              <a:t>NaN</a:t>
            </a:r>
            <a:r>
              <a:rPr lang="en-US" dirty="0"/>
              <a:t> values in country feature.</a:t>
            </a:r>
          </a:p>
          <a:p>
            <a:pPr>
              <a:buFont typeface="Wingdings" panose="05000000000000000000" pitchFamily="2" charset="2"/>
              <a:buChar char="v"/>
            </a:pPr>
            <a:r>
              <a:rPr lang="en-US" dirty="0"/>
              <a:t>After removing rows with </a:t>
            </a:r>
            <a:r>
              <a:rPr lang="en-US" dirty="0" err="1"/>
              <a:t>NaN</a:t>
            </a:r>
            <a:r>
              <a:rPr lang="en-US" dirty="0"/>
              <a:t> values here are the Mean and quantiles values of each numeric feature: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Mean and quantiles values </a:t>
            </a:r>
            <a:endParaRPr lang="en-IL" dirty="0"/>
          </a:p>
        </p:txBody>
      </p:sp>
      <p:pic>
        <p:nvPicPr>
          <p:cNvPr id="6" name="Picture 5">
            <a:extLst>
              <a:ext uri="{FF2B5EF4-FFF2-40B4-BE49-F238E27FC236}">
                <a16:creationId xmlns:a16="http://schemas.microsoft.com/office/drawing/2014/main" id="{479646D4-93FE-4020-BE9C-369417E0FFB6}"/>
              </a:ext>
            </a:extLst>
          </p:cNvPr>
          <p:cNvPicPr>
            <a:picLocks noChangeAspect="1"/>
          </p:cNvPicPr>
          <p:nvPr/>
        </p:nvPicPr>
        <p:blipFill>
          <a:blip r:embed="rId2"/>
          <a:stretch>
            <a:fillRect/>
          </a:stretch>
        </p:blipFill>
        <p:spPr>
          <a:xfrm>
            <a:off x="669502" y="3218134"/>
            <a:ext cx="9828769" cy="2610054"/>
          </a:xfrm>
          <a:prstGeom prst="rect">
            <a:avLst/>
          </a:prstGeom>
        </p:spPr>
      </p:pic>
    </p:spTree>
    <p:extLst>
      <p:ext uri="{BB962C8B-B14F-4D97-AF65-F5344CB8AC3E}">
        <p14:creationId xmlns:p14="http://schemas.microsoft.com/office/powerpoint/2010/main" val="124368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4" y="561678"/>
            <a:ext cx="10364451" cy="94753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3000" dirty="0"/>
              <a:t>Box plot of personality traits comparing Male and Female</a:t>
            </a:r>
            <a:endParaRPr lang="en-IL" sz="3000" dirty="0"/>
          </a:p>
        </p:txBody>
      </p:sp>
      <p:pic>
        <p:nvPicPr>
          <p:cNvPr id="8" name="Picture 7">
            <a:extLst>
              <a:ext uri="{FF2B5EF4-FFF2-40B4-BE49-F238E27FC236}">
                <a16:creationId xmlns:a16="http://schemas.microsoft.com/office/drawing/2014/main" id="{145D3A5B-4500-4161-B8C7-B63CA6BBA72F}"/>
              </a:ext>
            </a:extLst>
          </p:cNvPr>
          <p:cNvPicPr>
            <a:picLocks noChangeAspect="1"/>
          </p:cNvPicPr>
          <p:nvPr/>
        </p:nvPicPr>
        <p:blipFill>
          <a:blip r:embed="rId2"/>
          <a:stretch>
            <a:fillRect/>
          </a:stretch>
        </p:blipFill>
        <p:spPr>
          <a:xfrm>
            <a:off x="1592128" y="1651246"/>
            <a:ext cx="8120044" cy="4950925"/>
          </a:xfrm>
          <a:prstGeom prst="rect">
            <a:avLst/>
          </a:prstGeom>
        </p:spPr>
      </p:pic>
    </p:spTree>
    <p:extLst>
      <p:ext uri="{BB962C8B-B14F-4D97-AF65-F5344CB8AC3E}">
        <p14:creationId xmlns:p14="http://schemas.microsoft.com/office/powerpoint/2010/main" val="401708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Box plot of age comparing Male and Female</a:t>
            </a:r>
            <a:endParaRPr lang="en-IL" dirty="0"/>
          </a:p>
        </p:txBody>
      </p:sp>
      <p:pic>
        <p:nvPicPr>
          <p:cNvPr id="3" name="Picture 2">
            <a:extLst>
              <a:ext uri="{FF2B5EF4-FFF2-40B4-BE49-F238E27FC236}">
                <a16:creationId xmlns:a16="http://schemas.microsoft.com/office/drawing/2014/main" id="{4B5140B8-E27A-4466-8B44-C11E6F55D5DF}"/>
              </a:ext>
            </a:extLst>
          </p:cNvPr>
          <p:cNvPicPr>
            <a:picLocks noChangeAspect="1"/>
          </p:cNvPicPr>
          <p:nvPr/>
        </p:nvPicPr>
        <p:blipFill>
          <a:blip r:embed="rId2"/>
          <a:stretch>
            <a:fillRect/>
          </a:stretch>
        </p:blipFill>
        <p:spPr>
          <a:xfrm>
            <a:off x="1565784" y="1315582"/>
            <a:ext cx="7977711" cy="5273706"/>
          </a:xfrm>
          <a:prstGeom prst="rect">
            <a:avLst/>
          </a:prstGeom>
        </p:spPr>
      </p:pic>
    </p:spTree>
    <p:extLst>
      <p:ext uri="{BB962C8B-B14F-4D97-AF65-F5344CB8AC3E}">
        <p14:creationId xmlns:p14="http://schemas.microsoft.com/office/powerpoint/2010/main" val="25697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err="1"/>
              <a:t>Pairplot</a:t>
            </a:r>
            <a:r>
              <a:rPr lang="en-US" sz="2800" dirty="0"/>
              <a:t> with Male and Female color map</a:t>
            </a:r>
            <a:endParaRPr lang="en-IL" sz="2800" dirty="0"/>
          </a:p>
        </p:txBody>
      </p:sp>
      <p:pic>
        <p:nvPicPr>
          <p:cNvPr id="4" name="Picture 3" descr="A picture containing background pattern&#10;&#10;Description automatically generated">
            <a:extLst>
              <a:ext uri="{FF2B5EF4-FFF2-40B4-BE49-F238E27FC236}">
                <a16:creationId xmlns:a16="http://schemas.microsoft.com/office/drawing/2014/main" id="{37997BCF-6035-4301-B445-5AA468DAF9CA}"/>
              </a:ext>
            </a:extLst>
          </p:cNvPr>
          <p:cNvPicPr>
            <a:picLocks noChangeAspect="1"/>
          </p:cNvPicPr>
          <p:nvPr/>
        </p:nvPicPr>
        <p:blipFill>
          <a:blip r:embed="rId2"/>
          <a:stretch>
            <a:fillRect/>
          </a:stretch>
        </p:blipFill>
        <p:spPr>
          <a:xfrm>
            <a:off x="1255363" y="1202943"/>
            <a:ext cx="8485322" cy="5655057"/>
          </a:xfrm>
          <a:prstGeom prst="rect">
            <a:avLst/>
          </a:prstGeom>
        </p:spPr>
      </p:pic>
    </p:spTree>
    <p:extLst>
      <p:ext uri="{BB962C8B-B14F-4D97-AF65-F5344CB8AC3E}">
        <p14:creationId xmlns:p14="http://schemas.microsoft.com/office/powerpoint/2010/main" val="2701986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679</TotalTime>
  <Words>1347</Words>
  <Application>Microsoft Office PowerPoint</Application>
  <PresentationFormat>Widescreen</PresentationFormat>
  <Paragraphs>147</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Helvetica Neue</vt:lpstr>
      <vt:lpstr>Wingdings</vt:lpstr>
      <vt:lpstr>Wingdings 2</vt:lpstr>
      <vt:lpstr>View</vt:lpstr>
      <vt:lpstr>Classification of the gender of Big five survey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the gender of Big five survey</dc:title>
  <dc:creator>אפרת כהן</dc:creator>
  <cp:lastModifiedBy>mandy rose</cp:lastModifiedBy>
  <cp:revision>35</cp:revision>
  <dcterms:created xsi:type="dcterms:W3CDTF">2021-02-24T14:17:09Z</dcterms:created>
  <dcterms:modified xsi:type="dcterms:W3CDTF">2021-03-03T16:56:24Z</dcterms:modified>
</cp:coreProperties>
</file>