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11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1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cientiousness" TargetMode="External"/><Relationship Id="rId2" Type="http://schemas.openxmlformats.org/officeDocument/2006/relationships/hyperlink" Target="https://en.wikipedia.org/wiki/Openness_to_exper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uroticism" TargetMode="External"/><Relationship Id="rId5" Type="http://schemas.openxmlformats.org/officeDocument/2006/relationships/hyperlink" Target="https://en.wikipedia.org/wiki/Agreeableness" TargetMode="External"/><Relationship Id="rId4" Type="http://schemas.openxmlformats.org/officeDocument/2006/relationships/hyperlink" Target="https://en.wikipedia.org/wiki/Extraversion_and_introvers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EC3C-8BFC-4B3C-95D2-5295166C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13" y="1388224"/>
            <a:ext cx="8637073" cy="1612428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of the gender of Big five survey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20112-C9AB-4086-B3A1-9969DFE7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154" y="3526116"/>
            <a:ext cx="10096064" cy="609197"/>
          </a:xfrm>
        </p:spPr>
        <p:txBody>
          <a:bodyPr>
            <a:normAutofit fontScale="92500"/>
          </a:bodyPr>
          <a:lstStyle/>
          <a:p>
            <a:r>
              <a:rPr lang="en-US" dirty="0"/>
              <a:t>Submitted by: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Mandy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Rosemblaum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(ID 305747230)  and Efrat Kohen (ID 300385564)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69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2800" dirty="0"/>
              <a:t>Top 20 countries histogram</a:t>
            </a:r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41042-6DF2-40D6-AC16-66E6203C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33" y="1216242"/>
            <a:ext cx="7229382" cy="55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r>
              <a:rPr lang="en-US" dirty="0"/>
              <a:t>Gender: The data is not balanced, there are more female observations than male.</a:t>
            </a:r>
          </a:p>
          <a:p>
            <a:r>
              <a:rPr lang="en-US" dirty="0"/>
              <a:t>Age: Most of the surveys are of young people in their twenties. It's not representative for the world's population.</a:t>
            </a:r>
          </a:p>
          <a:p>
            <a:r>
              <a:rPr lang="en-US" dirty="0"/>
              <a:t>Countries: USA has the majority of the observations (69%) and only 11 more countries has more than 0.5% of the observations.</a:t>
            </a:r>
          </a:p>
          <a:p>
            <a:r>
              <a:rPr lang="en-US" dirty="0"/>
              <a:t>Personality traits: All the personality means of female are a bit higher than male, especially neuroticism and agreeable.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</a:t>
            </a:r>
            <a:r>
              <a:rPr lang="en-US" sz="2800" dirty="0"/>
              <a:t>Conclusions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937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929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according to the exploratory data analysis we decided to:</a:t>
            </a:r>
          </a:p>
          <a:p>
            <a:r>
              <a:rPr lang="en-US" sz="1900" dirty="0"/>
              <a:t>Balance the data by gender</a:t>
            </a:r>
          </a:p>
          <a:p>
            <a:r>
              <a:rPr lang="en-US" sz="1900" dirty="0"/>
              <a:t>With one-hot encoding we gave a specific feature for only countries with significant amount of surveys (more than 0.5%) and all the other countries gather together to one feature 'other'.</a:t>
            </a:r>
          </a:p>
          <a:p>
            <a:r>
              <a:rPr lang="en-US" sz="1900" dirty="0"/>
              <a:t>Normalize the data</a:t>
            </a:r>
          </a:p>
          <a:p>
            <a:r>
              <a:rPr lang="en-US" sz="1900" dirty="0"/>
              <a:t>Add new features of multiplication of any two personality scores.</a:t>
            </a:r>
          </a:p>
          <a:p>
            <a:r>
              <a:rPr lang="en-US" sz="1900" dirty="0"/>
              <a:t>We tried to use PCA for dimensionality reduction, due to </a:t>
            </a:r>
            <a:r>
              <a:rPr lang="en-US" sz="1900" dirty="0" err="1"/>
              <a:t>simalarity</a:t>
            </a:r>
            <a:r>
              <a:rPr lang="en-US" sz="1900" dirty="0"/>
              <a:t> of personality traits distributions, but decided not to use it has the results didn't show beneficial output. </a:t>
            </a:r>
          </a:p>
          <a:p>
            <a:r>
              <a:rPr lang="en-US" sz="1900" dirty="0"/>
              <a:t>We tried to use K-means in order to see if there is a 'cultural' </a:t>
            </a:r>
            <a:r>
              <a:rPr lang="en-US" sz="1900" dirty="0" err="1"/>
              <a:t>diversety</a:t>
            </a:r>
            <a:r>
              <a:rPr lang="en-US" sz="1900" dirty="0"/>
              <a:t> (by countries regions), but decided not to use it has the results didn't show beneficial output. 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03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487234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We decided to compere between two models: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/>
              <a:t>Logistic regression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The models run on three different 'data' in order to understand the preprocessing influence on the results: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raw_data</a:t>
            </a:r>
            <a:r>
              <a:rPr lang="en-US" dirty="0"/>
              <a:t>: the original data without </a:t>
            </a:r>
            <a:r>
              <a:rPr lang="en-US" dirty="0" err="1"/>
              <a:t>NaN</a:t>
            </a:r>
            <a:r>
              <a:rPr lang="en-US" dirty="0"/>
              <a:t> and with significant countries one-hot encoding and normalization.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balanced_data</a:t>
            </a:r>
            <a:r>
              <a:rPr lang="en-US" dirty="0"/>
              <a:t>: </a:t>
            </a:r>
            <a:r>
              <a:rPr lang="en-US" dirty="0" err="1"/>
              <a:t>downsampled</a:t>
            </a:r>
            <a:r>
              <a:rPr lang="en-US" dirty="0"/>
              <a:t> </a:t>
            </a:r>
            <a:r>
              <a:rPr lang="en-US" dirty="0" err="1"/>
              <a:t>femal's</a:t>
            </a:r>
            <a:r>
              <a:rPr lang="en-US" dirty="0"/>
              <a:t> observations from </a:t>
            </a:r>
            <a:r>
              <a:rPr lang="en-US" dirty="0" err="1"/>
              <a:t>raw_data</a:t>
            </a:r>
            <a:r>
              <a:rPr lang="en-US" dirty="0"/>
              <a:t> to match population's gender distribution.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balanced_interacted_data</a:t>
            </a:r>
            <a:r>
              <a:rPr lang="en-US" dirty="0"/>
              <a:t>: </a:t>
            </a:r>
            <a:r>
              <a:rPr lang="en-US" dirty="0" err="1"/>
              <a:t>balanced_data</a:t>
            </a:r>
            <a:r>
              <a:rPr lang="en-US" dirty="0"/>
              <a:t> with new features of multiplication of any two personality scores.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divided to Training set: 80%  and Test set:20%</a:t>
            </a:r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897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Precision, Recall, F1-score</a:t>
            </a:r>
            <a:endParaRPr lang="en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4205A-03CA-4EDE-95BA-0803E875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189897"/>
            <a:ext cx="9243861" cy="17679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227549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876CB-0DA4-433A-B128-303D21AA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532051"/>
            <a:ext cx="9266723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ROC curve</a:t>
            </a:r>
            <a:endParaRPr lang="en-IL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227549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227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Confusion matrix</a:t>
            </a:r>
            <a:endParaRPr lang="en-IL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EDA04-AA53-4F9E-8761-0CF16E66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" y="1261583"/>
            <a:ext cx="7701834" cy="291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DC2DC-68CC-400C-AC72-E8CCCE375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279"/>
          <a:stretch/>
        </p:blipFill>
        <p:spPr>
          <a:xfrm>
            <a:off x="731951" y="1182116"/>
            <a:ext cx="9243861" cy="2425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52" y="877614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078A1-7CEE-4335-8569-CF8AE7E5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4101483"/>
            <a:ext cx="7520012" cy="27565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3949550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815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Logistic regression </a:t>
            </a:r>
            <a:endParaRPr lang="en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B09B7-04C8-4B7C-8A53-DCEE9E5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2" y="1039262"/>
            <a:ext cx="4979561" cy="2890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0BE49-5C8D-4386-B0FB-39C22E3C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79" y="1039263"/>
            <a:ext cx="4979561" cy="2890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E35E42-BFDD-4171-99B1-666B25E1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8" y="3929280"/>
            <a:ext cx="5497211" cy="2662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658D53-A5CA-4C08-9AB9-26B0D0C24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793" y="4717560"/>
            <a:ext cx="1295400" cy="54292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395BC1-C0C3-4A25-957C-9F59E10F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239" y="4833009"/>
            <a:ext cx="3169954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Calculated by: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46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</a:t>
            </a:r>
            <a:r>
              <a:rPr lang="en-US" sz="2800" dirty="0" err="1"/>
              <a:t>Shap</a:t>
            </a:r>
            <a:endParaRPr lang="en-US" sz="2800" dirty="0"/>
          </a:p>
          <a:p>
            <a:r>
              <a:rPr lang="en-US" sz="2800" dirty="0"/>
              <a:t>Scaled raw data</a:t>
            </a:r>
            <a:endParaRPr lang="en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B7DA1-065C-4A84-AA95-E73C7D88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1" y="1864836"/>
            <a:ext cx="5199149" cy="3293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E96AF-4CF5-4223-8BBE-489F6EB2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85" y="1767181"/>
            <a:ext cx="5597119" cy="34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</a:t>
            </a:r>
            <a:r>
              <a:rPr lang="en-US" sz="2800" dirty="0" err="1"/>
              <a:t>Shap</a:t>
            </a:r>
            <a:endParaRPr lang="en-US" sz="2800" dirty="0"/>
          </a:p>
          <a:p>
            <a:r>
              <a:rPr lang="en-US" sz="2800" dirty="0"/>
              <a:t>Balance data</a:t>
            </a:r>
            <a:endParaRPr lang="en-IL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D962A-BD38-4FAE-84E4-65865CCE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1" y="1828800"/>
            <a:ext cx="5136982" cy="3264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0B21F-D50A-4DE9-843C-AE82CDE5C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82" y="1754793"/>
            <a:ext cx="5840844" cy="34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3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52CA-7571-4171-8B9D-C746854E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2"/>
            <a:ext cx="10364451" cy="94753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Big Five personality traits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suggested taxonomy, or grouping,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for personality traits 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developed from the 1980s onwards in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psychological trait theory. The theory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suggest five factors used in common language to describe the human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 personality: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penness to experience"/>
              </a:rPr>
              <a:t>openness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(inventive/curious vs. consistent/cautious)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scientiousness"/>
              </a:rPr>
              <a:t>conscientiousness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(efficient/organized vs. extravagant/careless)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Extraversion and introversion"/>
              </a:rPr>
              <a:t>extraversion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(outgoing/energetic vs. solitary/reserved)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greeableness"/>
              </a:rPr>
              <a:t>agreeable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(friendly/compassionate vs. critical/rational)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Neuroticism"/>
              </a:rPr>
              <a:t>neuroticism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(sensitive/nervous vs. resilient/confident)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The goal of this project is to build a gender classifier that uses big five personality traits, age and country.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614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</a:t>
            </a:r>
            <a:r>
              <a:rPr lang="en-US" sz="2800" dirty="0" err="1"/>
              <a:t>Shap</a:t>
            </a:r>
            <a:endParaRPr lang="en-US" sz="2800" dirty="0"/>
          </a:p>
          <a:p>
            <a:r>
              <a:rPr lang="en-US" sz="2800" dirty="0"/>
              <a:t>Balance Interacted data</a:t>
            </a:r>
            <a:endParaRPr lang="en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7C3F5-B338-4188-B8F1-21B8FD6A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8" y="1861377"/>
            <a:ext cx="5625076" cy="2975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E02E7-8867-43E6-8B67-95487C2B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55" y="1796218"/>
            <a:ext cx="5825590" cy="30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 – </a:t>
            </a:r>
            <a:r>
              <a:rPr lang="en-US" sz="2800" dirty="0"/>
              <a:t>ROC curve</a:t>
            </a:r>
            <a:endParaRPr lang="en-IL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62681-C217-46FA-8C63-23E28E9B8FBB}"/>
              </a:ext>
            </a:extLst>
          </p:cNvPr>
          <p:cNvSpPr txBox="1">
            <a:spLocks/>
          </p:cNvSpPr>
          <p:nvPr/>
        </p:nvSpPr>
        <p:spPr>
          <a:xfrm>
            <a:off x="913774" y="1716946"/>
            <a:ext cx="10364452" cy="487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We learn that…</a:t>
            </a:r>
          </a:p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11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61F9FC-4690-485E-9051-0C25607D1FE7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work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4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307,313 recorded samples of male’s and female’s big five surveys.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Male: 122,164 samples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Female: 185,149 samples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0B53C-E89F-46E1-BC94-0F42EAA5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44" y="2337007"/>
            <a:ext cx="4494211" cy="43321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81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6" y="1716946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sample has 8 features: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Country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Age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Sex: 1 = Male, 2 = Female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5 personality traits – values between 0 - 1  </a:t>
            </a:r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features</a:t>
            </a:r>
            <a:endParaRPr lang="en-I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8A1EA-AB96-406C-BC3D-AE8AEBCA8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59715"/>
              </p:ext>
            </p:extLst>
          </p:nvPr>
        </p:nvGraphicFramePr>
        <p:xfrm>
          <a:off x="807242" y="3575835"/>
          <a:ext cx="9559390" cy="2882670"/>
        </p:xfrm>
        <a:graphic>
          <a:graphicData uri="http://schemas.openxmlformats.org/drawingml/2006/table">
            <a:tbl>
              <a:tblPr/>
              <a:tblGrid>
                <a:gridCol w="778943">
                  <a:extLst>
                    <a:ext uri="{9D8B030D-6E8A-4147-A177-3AD203B41FA5}">
                      <a16:colId xmlns:a16="http://schemas.microsoft.com/office/drawing/2014/main" val="3652827439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388914711"/>
                    </a:ext>
                  </a:extLst>
                </a:gridCol>
                <a:gridCol w="477318">
                  <a:extLst>
                    <a:ext uri="{9D8B030D-6E8A-4147-A177-3AD203B41FA5}">
                      <a16:colId xmlns:a16="http://schemas.microsoft.com/office/drawing/2014/main" val="3351721782"/>
                    </a:ext>
                  </a:extLst>
                </a:gridCol>
                <a:gridCol w="459855">
                  <a:extLst>
                    <a:ext uri="{9D8B030D-6E8A-4147-A177-3AD203B41FA5}">
                      <a16:colId xmlns:a16="http://schemas.microsoft.com/office/drawing/2014/main" val="4168225637"/>
                    </a:ext>
                  </a:extLst>
                </a:gridCol>
                <a:gridCol w="1179898">
                  <a:extLst>
                    <a:ext uri="{9D8B030D-6E8A-4147-A177-3AD203B41FA5}">
                      <a16:colId xmlns:a16="http://schemas.microsoft.com/office/drawing/2014/main" val="2603560201"/>
                    </a:ext>
                  </a:extLst>
                </a:gridCol>
                <a:gridCol w="1238157">
                  <a:extLst>
                    <a:ext uri="{9D8B030D-6E8A-4147-A177-3AD203B41FA5}">
                      <a16:colId xmlns:a16="http://schemas.microsoft.com/office/drawing/2014/main" val="3094446562"/>
                    </a:ext>
                  </a:extLst>
                </a:gridCol>
                <a:gridCol w="1121639">
                  <a:extLst>
                    <a:ext uri="{9D8B030D-6E8A-4147-A177-3AD203B41FA5}">
                      <a16:colId xmlns:a16="http://schemas.microsoft.com/office/drawing/2014/main" val="3100083794"/>
                    </a:ext>
                  </a:extLst>
                </a:gridCol>
                <a:gridCol w="1684342">
                  <a:extLst>
                    <a:ext uri="{9D8B030D-6E8A-4147-A177-3AD203B41FA5}">
                      <a16:colId xmlns:a16="http://schemas.microsoft.com/office/drawing/2014/main" val="1665138007"/>
                    </a:ext>
                  </a:extLst>
                </a:gridCol>
                <a:gridCol w="1552958">
                  <a:extLst>
                    <a:ext uri="{9D8B030D-6E8A-4147-A177-3AD203B41FA5}">
                      <a16:colId xmlns:a16="http://schemas.microsoft.com/office/drawing/2014/main" val="4288384970"/>
                    </a:ext>
                  </a:extLst>
                </a:gridCol>
              </a:tblGrid>
              <a:tr h="7615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effectLst/>
                        </a:rPr>
                        <a:t>case_id</a:t>
                      </a:r>
                      <a:endParaRPr lang="en-US" sz="1200" b="1" dirty="0">
                        <a:effectLst/>
                      </a:endParaRP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country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age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sex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Agreeable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Extraversion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Openness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</a:rPr>
                        <a:t>Conscientiousness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</a:rPr>
                        <a:t>Neuroticism score</a:t>
                      </a:r>
                    </a:p>
                    <a:p>
                      <a:pPr algn="l"/>
                      <a:endParaRPr lang="en-IL" sz="1200"/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158475"/>
                  </a:ext>
                </a:extLst>
              </a:tr>
              <a:tr h="480898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South Afri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0.753333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0.496667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0.803333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0.886667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0.426667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751162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0.733333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0.680000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0.786667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0.746667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0.590000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863806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USA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36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0.880000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0.770000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0.860000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0.896667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0.296667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6671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0.690000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0.616667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0.716667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0.636667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0.563333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720408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0.600000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0.713333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0.646667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0.633333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0.513333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7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 has172 nan values in country feature.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removing rows with nan values here are the Mean and quantiles values of each numeric feature: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</a:t>
            </a:r>
            <a:r>
              <a:rPr lang="en-US" sz="2800" dirty="0"/>
              <a:t>Mean and quantiles values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6D4-93FE-4020-BE9C-369417E0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2" y="3218134"/>
            <a:ext cx="9828769" cy="26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4" y="561678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3000" dirty="0"/>
              <a:t>Box plot of personality traits </a:t>
            </a:r>
          </a:p>
          <a:p>
            <a:r>
              <a:rPr lang="en-US" sz="3000" dirty="0"/>
              <a:t>comparing Male and Female</a:t>
            </a:r>
            <a:endParaRPr lang="en-IL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D3A5B-4500-4161-B8C7-B63CA6BB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28" y="1651246"/>
            <a:ext cx="8120044" cy="49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8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– </a:t>
            </a:r>
            <a:r>
              <a:rPr lang="en-US" sz="2800" dirty="0"/>
              <a:t>Box plot of age comparing Male and Female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140B8-E27A-4466-8B44-C11E6F55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4" y="1315582"/>
            <a:ext cx="7977711" cy="52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2800" dirty="0" err="1"/>
              <a:t>Pairplot</a:t>
            </a:r>
            <a:r>
              <a:rPr lang="en-US" sz="2800" dirty="0"/>
              <a:t> with Male and Female color map</a:t>
            </a:r>
            <a:endParaRPr lang="en-IL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8CCA8-835A-4A29-BB6C-B651CC03782D}"/>
              </a:ext>
            </a:extLst>
          </p:cNvPr>
          <p:cNvSpPr txBox="1"/>
          <p:nvPr/>
        </p:nvSpPr>
        <p:spPr>
          <a:xfrm>
            <a:off x="4012707" y="2130641"/>
            <a:ext cx="355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תכניסי את הגרף</a:t>
            </a:r>
            <a:br>
              <a:rPr lang="en-US" dirty="0"/>
            </a:br>
            <a:r>
              <a:rPr lang="he-IL" dirty="0"/>
              <a:t>אצלי זה בגוונים סגולים משום מה...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1986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150</TotalTime>
  <Words>731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Helvetica Neue</vt:lpstr>
      <vt:lpstr>Wingdings</vt:lpstr>
      <vt:lpstr>Wingdings 2</vt:lpstr>
      <vt:lpstr>View</vt:lpstr>
      <vt:lpstr>Classification of the gender of Big five survey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gender of Big five survey</dc:title>
  <dc:creator>אפרת כהן</dc:creator>
  <cp:lastModifiedBy>אפרת כהן</cp:lastModifiedBy>
  <cp:revision>18</cp:revision>
  <dcterms:created xsi:type="dcterms:W3CDTF">2021-02-24T14:17:09Z</dcterms:created>
  <dcterms:modified xsi:type="dcterms:W3CDTF">2021-02-24T16:47:09Z</dcterms:modified>
</cp:coreProperties>
</file>