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2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70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285C-B116-4714-81A5-04E13BBE6343}" type="datetimeFigureOut">
              <a:rPr lang="en-IL" smtClean="0"/>
              <a:t>17/03/2021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42D-1BC5-4C2C-8222-24209F07A2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06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42D-1BC5-4C2C-8222-24209F07A2FD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530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42D-1BC5-4C2C-8222-24209F07A2FD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756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11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81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0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5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cientiousness" TargetMode="External"/><Relationship Id="rId2" Type="http://schemas.openxmlformats.org/officeDocument/2006/relationships/hyperlink" Target="https://en.wikipedia.org/wiki/Openness_to_exper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uroticism" TargetMode="External"/><Relationship Id="rId5" Type="http://schemas.openxmlformats.org/officeDocument/2006/relationships/hyperlink" Target="https://en.wikipedia.org/wiki/Agreeableness" TargetMode="External"/><Relationship Id="rId4" Type="http://schemas.openxmlformats.org/officeDocument/2006/relationships/hyperlink" Target="https://en.wikipedia.org/wiki/Extraversion_and_introvers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EC3C-8BFC-4B3C-95D2-5295166C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13" y="1388224"/>
            <a:ext cx="8637073" cy="1612428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of the gender of Big five survey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20112-C9AB-4086-B3A1-9969DFE7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154" y="3526116"/>
            <a:ext cx="10096064" cy="609197"/>
          </a:xfrm>
        </p:spPr>
        <p:txBody>
          <a:bodyPr>
            <a:normAutofit fontScale="92500"/>
          </a:bodyPr>
          <a:lstStyle/>
          <a:p>
            <a:r>
              <a:rPr lang="en-US" dirty="0"/>
              <a:t>Submitted by: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Mandy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Rosemblaum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(ID 305747230)  and Efrat Kohen (ID 300385564)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693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2800" dirty="0"/>
              <a:t>Top 20 countries histogram</a:t>
            </a:r>
            <a:endParaRPr lang="en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41042-6DF2-40D6-AC16-66E6203C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33" y="1216242"/>
            <a:ext cx="7229382" cy="55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r>
              <a:rPr lang="en-US" dirty="0"/>
              <a:t>Gender: The data is not balanced, there are more female observations than male.</a:t>
            </a:r>
          </a:p>
          <a:p>
            <a:r>
              <a:rPr lang="en-US" dirty="0"/>
              <a:t>Age: Most of the surveys are of young people in their twenties. It's not representative for the world's population.</a:t>
            </a:r>
          </a:p>
          <a:p>
            <a:r>
              <a:rPr lang="en-US" dirty="0"/>
              <a:t>Countries: USA has most of the observations (69%) and only 11 more countries has more than 0.5% of the observations.</a:t>
            </a:r>
          </a:p>
          <a:p>
            <a:r>
              <a:rPr lang="en-US" dirty="0"/>
              <a:t>Personality traits: All the personality means of female are a bit higher than male, especially neuroticism and agreeable.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- </a:t>
            </a:r>
            <a:r>
              <a:rPr lang="en-US" sz="2800" dirty="0"/>
              <a:t>Conclusions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937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929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according to the exploratory data analysis we decided to:</a:t>
            </a:r>
          </a:p>
          <a:p>
            <a:r>
              <a:rPr lang="en-US" sz="1900" dirty="0"/>
              <a:t>Balance the data by gender</a:t>
            </a:r>
          </a:p>
          <a:p>
            <a:r>
              <a:rPr lang="en-US" sz="1900" dirty="0"/>
              <a:t>With one-hot encoding we gave a specific feature for only countries with significant number of surveys (more than 0.5%) and all the other countries gather to one feature 'other'.</a:t>
            </a:r>
          </a:p>
          <a:p>
            <a:r>
              <a:rPr lang="en-US" sz="1900" dirty="0"/>
              <a:t>Normalize the data.</a:t>
            </a:r>
          </a:p>
          <a:p>
            <a:r>
              <a:rPr lang="en-US" sz="1900" dirty="0"/>
              <a:t>Add new features of multiplication of any two personality scores.</a:t>
            </a:r>
          </a:p>
          <a:p>
            <a:r>
              <a:rPr lang="en-US" sz="1900" dirty="0"/>
              <a:t>We tried to use PCA for dimensionality reduction, due to similarity of personality traits distributions, but decided not to use it as the results didn't show beneficial output. </a:t>
            </a:r>
          </a:p>
          <a:p>
            <a:r>
              <a:rPr lang="en-US" sz="1900" dirty="0"/>
              <a:t>We tried to use K-means in order to see if there is a 'cultural' diversity (by countries regions) but decided not to use it has the results didn't show beneficial output. 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03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487234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We decided to compere between two models: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/>
              <a:t>Logistic Regression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The models run on three different 'data' in order to understand the preprocessing influence on the results: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raw_data</a:t>
            </a:r>
            <a:r>
              <a:rPr lang="en-US" dirty="0"/>
              <a:t>: the original data without </a:t>
            </a:r>
            <a:r>
              <a:rPr lang="en-US" dirty="0" err="1"/>
              <a:t>NaN</a:t>
            </a:r>
            <a:r>
              <a:rPr lang="en-US" dirty="0"/>
              <a:t> and with significant countries one-hot encoding and normalization.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balanced_data</a:t>
            </a:r>
            <a:r>
              <a:rPr lang="en-US" dirty="0"/>
              <a:t>: </a:t>
            </a:r>
            <a:r>
              <a:rPr lang="en-US" dirty="0" err="1"/>
              <a:t>downsampled</a:t>
            </a:r>
            <a:r>
              <a:rPr lang="en-US" dirty="0"/>
              <a:t> female's observations from </a:t>
            </a:r>
            <a:r>
              <a:rPr lang="en-US" dirty="0" err="1"/>
              <a:t>raw_data</a:t>
            </a:r>
            <a:r>
              <a:rPr lang="en-US" dirty="0"/>
              <a:t> to match population's gender distribution.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balanced_interacted_data</a:t>
            </a:r>
            <a:r>
              <a:rPr lang="en-US" dirty="0"/>
              <a:t>: </a:t>
            </a:r>
            <a:r>
              <a:rPr lang="en-US" dirty="0" err="1"/>
              <a:t>balanced_data</a:t>
            </a:r>
            <a:r>
              <a:rPr lang="en-US" dirty="0"/>
              <a:t> with new features of multiplication of any two personality scores.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was divided to Training set: 80%  and Test set: 20%</a:t>
            </a:r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897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– </a:t>
            </a:r>
            <a:r>
              <a:rPr lang="en-US" sz="2800" dirty="0"/>
              <a:t>Precision, Recall, F1-score</a:t>
            </a:r>
            <a:endParaRPr lang="en-IL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227549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C2BB4-5307-4D64-93BC-4B2E336F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198874"/>
            <a:ext cx="9266723" cy="1823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749E00-2F17-46AE-BC2A-2D9586CF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760488"/>
            <a:ext cx="9363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  <a:p>
            <a:r>
              <a:rPr lang="en-US" dirty="0"/>
              <a:t> – </a:t>
            </a:r>
            <a:r>
              <a:rPr lang="en-US" sz="2800" dirty="0"/>
              <a:t>ROC curve</a:t>
            </a:r>
            <a:endParaRPr lang="en-IL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227549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23065-063F-4EEA-AAF6-CB3DA3EE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99" y="268712"/>
            <a:ext cx="7537143" cy="32570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31EA04A-7E21-44B2-8DBB-0E5D4D78DDE5}"/>
              </a:ext>
            </a:extLst>
          </p:cNvPr>
          <p:cNvSpPr txBox="1">
            <a:spLocks/>
          </p:cNvSpPr>
          <p:nvPr/>
        </p:nvSpPr>
        <p:spPr>
          <a:xfrm>
            <a:off x="8668771" y="0"/>
            <a:ext cx="1637602" cy="34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Balanced_interacted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88789B-D3E7-4D2A-B287-7318E39DEB90}"/>
              </a:ext>
            </a:extLst>
          </p:cNvPr>
          <p:cNvSpPr txBox="1">
            <a:spLocks/>
          </p:cNvSpPr>
          <p:nvPr/>
        </p:nvSpPr>
        <p:spPr>
          <a:xfrm>
            <a:off x="3797761" y="6835"/>
            <a:ext cx="1483295" cy="34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Scaled_raw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48E8F9-846E-455C-AB6A-7C9B6480A730}"/>
              </a:ext>
            </a:extLst>
          </p:cNvPr>
          <p:cNvSpPr txBox="1">
            <a:spLocks/>
          </p:cNvSpPr>
          <p:nvPr/>
        </p:nvSpPr>
        <p:spPr>
          <a:xfrm>
            <a:off x="6282584" y="6835"/>
            <a:ext cx="1483295" cy="34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Balanced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467A7-C598-4F72-9CD6-C82E2E7B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16" y="3582125"/>
            <a:ext cx="7137919" cy="31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7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– </a:t>
            </a:r>
            <a:r>
              <a:rPr lang="en-US" sz="2800" dirty="0"/>
              <a:t>Confusion matrix</a:t>
            </a:r>
            <a:endParaRPr lang="en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DC2DC-68CC-400C-AC72-E8CCCE37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279"/>
          <a:stretch/>
        </p:blipFill>
        <p:spPr>
          <a:xfrm>
            <a:off x="776341" y="1119970"/>
            <a:ext cx="9243861" cy="2425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52" y="877614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064961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3DE0B9-A813-4382-868F-784B84FB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96" y="1085147"/>
            <a:ext cx="7580556" cy="281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9D97551-A33D-4551-A8DD-E4FABCC7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3936028"/>
            <a:ext cx="7857002" cy="289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5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Logistic regression </a:t>
            </a:r>
            <a:endParaRPr lang="en-IL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658D53-A5CA-4C08-9AB9-26B0D0C2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93" y="4717560"/>
            <a:ext cx="1295400" cy="54292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395BC1-C0C3-4A25-957C-9F59E10F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239" y="4833009"/>
            <a:ext cx="3169954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Calculated by:</a:t>
            </a:r>
            <a:endParaRPr lang="en-IL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15D864-DEA0-4734-9947-C2FADA8A4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085"/>
            <a:ext cx="4800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797575-6660-4A55-B31E-23BBBA94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04" y="1009084"/>
            <a:ext cx="4800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EA5D09-49C0-4018-8D31-82A5595A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" y="3811403"/>
            <a:ext cx="5895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SHAP</a:t>
            </a:r>
          </a:p>
          <a:p>
            <a:r>
              <a:rPr lang="en-US" sz="2800" dirty="0"/>
              <a:t>Scaled raw data</a:t>
            </a:r>
            <a:endParaRPr lang="en-IL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3E1D45-5CB3-4527-AA12-D73C5ECD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0" y="1857620"/>
            <a:ext cx="5332945" cy="33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E7601D-9928-4BAA-B2BE-177CFF86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90" y="1716834"/>
            <a:ext cx="5981700" cy="36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3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SHAP</a:t>
            </a:r>
          </a:p>
          <a:p>
            <a:r>
              <a:rPr lang="en-US" sz="2800" dirty="0"/>
              <a:t>Balance data</a:t>
            </a:r>
            <a:endParaRPr lang="en-IL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CB1C59-E442-4F18-86E9-FFCC9DA9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0" y="1891042"/>
            <a:ext cx="4840157" cy="30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5406DD8-BEDB-44E5-B068-80F8230F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04" y="1757363"/>
            <a:ext cx="5886088" cy="32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3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52CA-7571-4171-8B9D-C746854E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2"/>
            <a:ext cx="10364451" cy="94753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Big Five personality traits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suggested taxonomy, or grouping,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for personality traits 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developed from the 1980s onwards in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psychological trait theory. The theory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suggest five factors used in common language to describe the human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 personality: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penness to experience"/>
              </a:rPr>
              <a:t>openness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(inventive/curious vs. consistent/cautious)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scientiousness"/>
              </a:rPr>
              <a:t>conscientiousness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(efficient/organized vs. extravagant/careless)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Extraversion and introversion"/>
              </a:rPr>
              <a:t>extraversion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(outgoing/energetic vs. solitary/reserved)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greeableness"/>
              </a:rPr>
              <a:t>agreeable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(friendly/compassionate vs. critical/rational)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Neuroticism"/>
              </a:rPr>
              <a:t>neuroticism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(sensitive/nervous vs. resilient/confident)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The goal of this project is to build a gender classifier that uses big five personality traits, age and country.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9614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SHAP</a:t>
            </a:r>
          </a:p>
          <a:p>
            <a:r>
              <a:rPr lang="en-US" sz="2800" dirty="0"/>
              <a:t>Balance Interacted data</a:t>
            </a:r>
            <a:endParaRPr lang="en-IL" sz="2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22608D-0840-4F2F-A3F5-999005B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930"/>
            <a:ext cx="5204600" cy="275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174E168-8AC2-452C-BAA7-8E45A8D1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83" y="1952930"/>
            <a:ext cx="6911201" cy="32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4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  <a:endParaRPr lang="en-IL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662681-C217-46FA-8C63-23E28E9B8FBB}"/>
              </a:ext>
            </a:extLst>
          </p:cNvPr>
          <p:cNvSpPr txBox="1">
            <a:spLocks/>
          </p:cNvSpPr>
          <p:nvPr/>
        </p:nvSpPr>
        <p:spPr>
          <a:xfrm>
            <a:off x="913774" y="1362269"/>
            <a:ext cx="10364452" cy="522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dirty="0"/>
              <a:t>At first glance and a relatively basic run - women have on average a higher score in the Big Five traits but not at a level that can be used for prediction.</a:t>
            </a:r>
          </a:p>
          <a:p>
            <a:pPr>
              <a:lnSpc>
                <a:spcPct val="85000"/>
              </a:lnSpc>
            </a:pPr>
            <a:r>
              <a:rPr lang="en-US" dirty="0"/>
              <a:t>Using the age feature preserved the relative advantage of women over men in scores but not at a significant level, we can see according to the </a:t>
            </a:r>
            <a:r>
              <a:rPr lang="en-US" dirty="0" err="1"/>
              <a:t>explainability</a:t>
            </a:r>
            <a:r>
              <a:rPr lang="en-US" dirty="0"/>
              <a:t> - the “age” feature doesn’t influence the prediction of gender.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We assumed that a division into "Western / Eastern culture“ using K-mean and PCA could lead us to a better separation of the traits over gender, but we did not achieve any success.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Before balancing the data, it was possible to better predict women - not surprising since there was more data of women. Once the data was balanced to suit the global population - the prediction for women and men was also balanced and led to equality in the success of True Positive for both gender. Using the traits interaction </a:t>
            </a:r>
            <a:r>
              <a:rPr lang="en-US" dirty="0">
                <a:solidFill>
                  <a:srgbClr val="000000"/>
                </a:solidFill>
              </a:rPr>
              <a:t>didn’t effect much the </a:t>
            </a:r>
            <a:r>
              <a:rPr lang="en-US" dirty="0">
                <a:solidFill>
                  <a:srgbClr val="000000"/>
                </a:solidFill>
                <a:effectLst/>
              </a:rPr>
              <a:t>prediction.</a:t>
            </a:r>
            <a:endParaRPr lang="en-US" dirty="0">
              <a:solidFill>
                <a:srgbClr val="000000"/>
              </a:solidFill>
              <a:effectLst/>
              <a:highlight>
                <a:srgbClr val="FF0000"/>
              </a:highlight>
            </a:endParaRPr>
          </a:p>
          <a:p>
            <a:pPr>
              <a:lnSpc>
                <a:spcPct val="85000"/>
              </a:lnSpc>
            </a:pPr>
            <a:r>
              <a:rPr lang="en-US" dirty="0"/>
              <a:t>For most of the data - one can see that the best explanation is neuroticism and agreeableness </a:t>
            </a:r>
            <a:r>
              <a:rPr lang="en-US" dirty="0">
                <a:solidFill>
                  <a:srgbClr val="000000"/>
                </a:solidFill>
                <a:effectLst/>
              </a:rPr>
              <a:t>(high neuroticism or </a:t>
            </a:r>
            <a:r>
              <a:rPr lang="en-US" dirty="0"/>
              <a:t>agreeableness</a:t>
            </a:r>
            <a:r>
              <a:rPr lang="en-US" dirty="0">
                <a:solidFill>
                  <a:srgbClr val="000000"/>
                </a:solidFill>
                <a:effectLst/>
              </a:rPr>
              <a:t> is more likely to be a woman)</a:t>
            </a:r>
            <a:r>
              <a:rPr lang="en-US" dirty="0"/>
              <a:t>, and indeed from looking at the box plots- their distribution has the most variance between genders (same variance was preserved over the preprocessing).</a:t>
            </a:r>
          </a:p>
          <a:p>
            <a:pPr>
              <a:lnSpc>
                <a:spcPct val="85000"/>
              </a:lnSpc>
            </a:pPr>
            <a:r>
              <a:rPr lang="en-US" dirty="0"/>
              <a:t>In the end, the action that led to the most drastic change (in confusion matrix) was the balance of data.</a:t>
            </a:r>
          </a:p>
          <a:p>
            <a:pPr>
              <a:lnSpc>
                <a:spcPct val="85000"/>
              </a:lnSpc>
            </a:pPr>
            <a:r>
              <a:rPr lang="en-US" dirty="0"/>
              <a:t>Suggestion for further exploration: 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Changing threshold for a different recall-precision tradeoff.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Investigation of hyper parameters influence on the prediction</a:t>
            </a:r>
            <a:r>
              <a:rPr lang="he-IL" dirty="0"/>
              <a:t>.</a:t>
            </a:r>
            <a:endParaRPr lang="en-US" dirty="0"/>
          </a:p>
          <a:p>
            <a:pPr lvl="1">
              <a:lnSpc>
                <a:spcPct val="85000"/>
              </a:lnSpc>
            </a:pPr>
            <a:endParaRPr lang="en-US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11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487234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202122"/>
                </a:solidFill>
                <a:latin typeface="Arial" panose="020B0604020202020204" pitchFamily="34" charset="0"/>
              </a:rPr>
              <a:t>The scientific debate on gender differences in personality traits ranges from claiming that gender differences are close to zero¹ to the view that they have been obscured by methodological limitations and are actually very large², and a variety of positions in between³.</a:t>
            </a:r>
          </a:p>
          <a:p>
            <a:pPr lvl="1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Hyde, J.S., 2005. The gender similarities hypothesis.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American psychologist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p.581.</a:t>
            </a:r>
          </a:p>
          <a:p>
            <a:pPr lvl="1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 Giudice, M., Booth, T.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Irwing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2012. The distance between Mars and Venus: Measuring global sex differences in personality.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p.e29265.</a:t>
            </a:r>
          </a:p>
          <a:p>
            <a:pPr lvl="1"/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Lippa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R.A., 2006. The gender reality hypothesis.</a:t>
            </a:r>
          </a:p>
          <a:p>
            <a:r>
              <a:rPr lang="en-US" sz="1700" dirty="0">
                <a:solidFill>
                  <a:srgbClr val="202122"/>
                </a:solidFill>
                <a:latin typeface="Arial" panose="020B0604020202020204" pitchFamily="34" charset="0"/>
              </a:rPr>
              <a:t>Previous works show women report higher levels of Agreeableness, Conscientiousness, Extraversion and Neuroticism. Contrary to predictions from evolutionary theory, the magnitude of gender differences varied across cultures.</a:t>
            </a:r>
          </a:p>
          <a:p>
            <a:pPr lvl="1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Costa Jr, P.T.,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Terracciano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McCrae, R.R., 2001. Gender differences in personality traits across cultures: robust and surprising findings.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personality and social psychology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81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p.322.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700" dirty="0">
                <a:solidFill>
                  <a:srgbClr val="202122"/>
                </a:solidFill>
                <a:latin typeface="Arial" panose="020B0604020202020204" pitchFamily="34" charset="0"/>
              </a:rPr>
              <a:t>Because the domains of the Big Five are so broad and encompass a variety of personality characteristics, greater specificity is needed to uncover where gender differences truly lie.</a:t>
            </a:r>
          </a:p>
          <a:p>
            <a:pPr lvl="1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Weisberg, Y.J., DeYoung, C.G. and Hirsh, J.B., 2011. Gender differences in personality across the ten aspects of the Big Five.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Frontiers in psychology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p.178.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61F9FC-4690-485E-9051-0C25607D1FE7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Previous work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4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307,313 recorded samples of male’s and female’s big five surveys.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Male: 122,164 samples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Female: 185,149 samples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0B53C-E89F-46E1-BC94-0F42EAA5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44" y="2337007"/>
            <a:ext cx="4494211" cy="43321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81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06" y="1716946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sample has 8 features: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Country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Age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Sex: 1 = Male, 2 = Female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5 personality traits – values between 0 - 1  </a:t>
            </a:r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features</a:t>
            </a:r>
            <a:endParaRPr lang="en-I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A8A1EA-AB96-406C-BC3D-AE8AEBCA8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65799"/>
              </p:ext>
            </p:extLst>
          </p:nvPr>
        </p:nvGraphicFramePr>
        <p:xfrm>
          <a:off x="807242" y="3575835"/>
          <a:ext cx="9559390" cy="2882670"/>
        </p:xfrm>
        <a:graphic>
          <a:graphicData uri="http://schemas.openxmlformats.org/drawingml/2006/table">
            <a:tbl>
              <a:tblPr/>
              <a:tblGrid>
                <a:gridCol w="778943">
                  <a:extLst>
                    <a:ext uri="{9D8B030D-6E8A-4147-A177-3AD203B41FA5}">
                      <a16:colId xmlns:a16="http://schemas.microsoft.com/office/drawing/2014/main" val="3652827439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388914711"/>
                    </a:ext>
                  </a:extLst>
                </a:gridCol>
                <a:gridCol w="477318">
                  <a:extLst>
                    <a:ext uri="{9D8B030D-6E8A-4147-A177-3AD203B41FA5}">
                      <a16:colId xmlns:a16="http://schemas.microsoft.com/office/drawing/2014/main" val="3351721782"/>
                    </a:ext>
                  </a:extLst>
                </a:gridCol>
                <a:gridCol w="459855">
                  <a:extLst>
                    <a:ext uri="{9D8B030D-6E8A-4147-A177-3AD203B41FA5}">
                      <a16:colId xmlns:a16="http://schemas.microsoft.com/office/drawing/2014/main" val="4168225637"/>
                    </a:ext>
                  </a:extLst>
                </a:gridCol>
                <a:gridCol w="1179898">
                  <a:extLst>
                    <a:ext uri="{9D8B030D-6E8A-4147-A177-3AD203B41FA5}">
                      <a16:colId xmlns:a16="http://schemas.microsoft.com/office/drawing/2014/main" val="2603560201"/>
                    </a:ext>
                  </a:extLst>
                </a:gridCol>
                <a:gridCol w="1238157">
                  <a:extLst>
                    <a:ext uri="{9D8B030D-6E8A-4147-A177-3AD203B41FA5}">
                      <a16:colId xmlns:a16="http://schemas.microsoft.com/office/drawing/2014/main" val="3094446562"/>
                    </a:ext>
                  </a:extLst>
                </a:gridCol>
                <a:gridCol w="1121639">
                  <a:extLst>
                    <a:ext uri="{9D8B030D-6E8A-4147-A177-3AD203B41FA5}">
                      <a16:colId xmlns:a16="http://schemas.microsoft.com/office/drawing/2014/main" val="3100083794"/>
                    </a:ext>
                  </a:extLst>
                </a:gridCol>
                <a:gridCol w="1684342">
                  <a:extLst>
                    <a:ext uri="{9D8B030D-6E8A-4147-A177-3AD203B41FA5}">
                      <a16:colId xmlns:a16="http://schemas.microsoft.com/office/drawing/2014/main" val="1665138007"/>
                    </a:ext>
                  </a:extLst>
                </a:gridCol>
                <a:gridCol w="1552958">
                  <a:extLst>
                    <a:ext uri="{9D8B030D-6E8A-4147-A177-3AD203B41FA5}">
                      <a16:colId xmlns:a16="http://schemas.microsoft.com/office/drawing/2014/main" val="4288384970"/>
                    </a:ext>
                  </a:extLst>
                </a:gridCol>
              </a:tblGrid>
              <a:tr h="76153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effectLst/>
                        </a:rPr>
                        <a:t>case_id</a:t>
                      </a:r>
                      <a:endParaRPr lang="en-US" sz="1200" b="1" dirty="0">
                        <a:effectLst/>
                      </a:endParaRP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country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age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sex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Agreeable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Extraversion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Openness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</a:rPr>
                        <a:t>Conscientiousness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</a:rPr>
                        <a:t>Neuroticism score</a:t>
                      </a:r>
                    </a:p>
                    <a:p>
                      <a:pPr algn="l"/>
                      <a:endParaRPr lang="en-IL" sz="1200"/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158475"/>
                  </a:ext>
                </a:extLst>
              </a:tr>
              <a:tr h="480898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SA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0.753333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0.496667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0.803333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0.886667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0.426667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751162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0.733333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0.680000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0.786667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0.746667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0.590000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863806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USA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36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0.880000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0.770000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0.860000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0.896667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0.296667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6671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0.690000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0.616667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0.716667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0.636667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0.563333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720408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0.600000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0.713333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0.646667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0.633333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0.513333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7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 has172 </a:t>
            </a:r>
            <a:r>
              <a:rPr lang="en-US" dirty="0" err="1"/>
              <a:t>NaN</a:t>
            </a:r>
            <a:r>
              <a:rPr lang="en-US" dirty="0"/>
              <a:t> values in country feature.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After removing rows with </a:t>
            </a:r>
            <a:r>
              <a:rPr lang="en-US" dirty="0" err="1"/>
              <a:t>NaN</a:t>
            </a:r>
            <a:r>
              <a:rPr lang="en-US" dirty="0"/>
              <a:t> values here are the Mean and quantiles values of each numeric feature: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- </a:t>
            </a:r>
            <a:r>
              <a:rPr lang="en-US" sz="2800" dirty="0"/>
              <a:t>Mean and quantiles values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646D4-93FE-4020-BE9C-369417E0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2" y="3218134"/>
            <a:ext cx="9828769" cy="26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4" y="561678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3000" dirty="0"/>
              <a:t>Box plot of personality traits comparing Male and Female</a:t>
            </a:r>
            <a:endParaRPr lang="en-IL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D3A5B-4500-4161-B8C7-B63CA6BB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28" y="1651246"/>
            <a:ext cx="8120044" cy="49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8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– </a:t>
            </a:r>
            <a:r>
              <a:rPr lang="en-US" sz="2800" dirty="0"/>
              <a:t>Box plot of age comparing Male and Female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140B8-E27A-4466-8B44-C11E6F55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4" y="1315582"/>
            <a:ext cx="7977711" cy="52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2800" dirty="0" err="1"/>
              <a:t>Pairplot</a:t>
            </a:r>
            <a:r>
              <a:rPr lang="en-US" sz="2800" dirty="0"/>
              <a:t> with Male and Female color map</a:t>
            </a:r>
            <a:endParaRPr lang="en-IL" sz="2800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7997BCF-6035-4301-B445-5AA468DA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63" y="1202943"/>
            <a:ext cx="8485322" cy="56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6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882</TotalTime>
  <Words>1271</Words>
  <Application>Microsoft Office PowerPoint</Application>
  <PresentationFormat>Widescreen</PresentationFormat>
  <Paragraphs>146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Helvetica Neue</vt:lpstr>
      <vt:lpstr>Wingdings</vt:lpstr>
      <vt:lpstr>Wingdings 2</vt:lpstr>
      <vt:lpstr>View</vt:lpstr>
      <vt:lpstr>Classification of the gender of Big five survey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gender of Big five survey</dc:title>
  <dc:creator>אפרת כהן</dc:creator>
  <cp:lastModifiedBy>אפרת כהן</cp:lastModifiedBy>
  <cp:revision>55</cp:revision>
  <dcterms:created xsi:type="dcterms:W3CDTF">2021-02-24T14:17:09Z</dcterms:created>
  <dcterms:modified xsi:type="dcterms:W3CDTF">2021-03-17T14:20:01Z</dcterms:modified>
</cp:coreProperties>
</file>