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6" r:id="rId8"/>
    <p:sldId id="267" r:id="rId9"/>
    <p:sldId id="269" r:id="rId10"/>
    <p:sldId id="268" r:id="rId11"/>
    <p:sldId id="263" r:id="rId12"/>
    <p:sldId id="265" r:id="rId13"/>
  </p:sldIdLst>
  <p:sldSz cx="10080625" cy="5670550"/>
  <p:notesSz cx="7772400" cy="100584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474" y="21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4"/>
          <a:stretch/>
        </p:blipFill>
        <p:spPr>
          <a:xfrm>
            <a:off x="7633800" y="65880"/>
            <a:ext cx="2370240" cy="47196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19832" y="443160"/>
            <a:ext cx="8712968" cy="19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 rtl="0">
              <a:lnSpc>
                <a:spcPct val="90000"/>
              </a:lnSpc>
            </a:pPr>
            <a:r>
              <a:rPr lang="en" sz="4800" spc="-1" dirty="0" smtClean="0">
                <a:solidFill>
                  <a:srgbClr val="000000"/>
                </a:solidFill>
                <a:latin typeface="Cambria"/>
              </a:rPr>
              <a:t>Microorganisms effects analysis</a:t>
            </a:r>
            <a:endParaRPr lang="en" sz="48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59640" y="2712600"/>
            <a:ext cx="7558200" cy="9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 rtl="0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 smtClean="0">
                <a:solidFill>
                  <a:srgbClr val="000000"/>
                </a:solidFill>
                <a:latin typeface="Candara"/>
                <a:ea typeface="Cambria"/>
              </a:rPr>
              <a:t>Efrat kohen, Guy Wein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ndara"/>
                <a:ea typeface="Cambria"/>
              </a:rPr>
              <a:t>traub</a:t>
            </a:r>
            <a:endParaRPr lang="en" sz="2400" spc="-1" dirty="0">
              <a:solidFill>
                <a:srgbClr val="000000"/>
              </a:solidFill>
              <a:latin typeface="Candara"/>
              <a:ea typeface="Cambria"/>
            </a:endParaRPr>
          </a:p>
        </p:txBody>
      </p:sp>
      <p:pic>
        <p:nvPicPr>
          <p:cNvPr id="80" name="Picture 4"/>
          <p:cNvPicPr/>
          <p:nvPr/>
        </p:nvPicPr>
        <p:blipFill>
          <a:blip r:embed="rId2"/>
          <a:stretch/>
        </p:blipFill>
        <p:spPr>
          <a:xfrm>
            <a:off x="157680" y="227160"/>
            <a:ext cx="4416120" cy="8802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59640" y="3771720"/>
            <a:ext cx="7558200" cy="12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lang="e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lang="e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July 2020</a:t>
            </a:r>
            <a:endParaRPr lang="en" sz="2400" b="0" strike="noStrike" spc="-1" dirty="0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259640" y="5124960"/>
            <a:ext cx="755820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 dirty="0" smtClean="0">
                <a:solidFill>
                  <a:srgbClr val="000000"/>
                </a:solidFill>
                <a:latin typeface="Consolas"/>
                <a:ea typeface="Cambria"/>
              </a:rPr>
              <a:t>[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onsolas"/>
                <a:ea typeface="Cambria"/>
              </a:rPr>
              <a:t>https://github.com/efratkohen/Project.git</a:t>
            </a:r>
            <a:r>
              <a:rPr lang="en" sz="2400" b="0" strike="noStrike" spc="-1" dirty="0" smtClean="0">
                <a:solidFill>
                  <a:srgbClr val="000000"/>
                </a:solidFill>
                <a:latin typeface="Consolas"/>
                <a:ea typeface="Cambria"/>
              </a:rPr>
              <a:t>]</a:t>
            </a:r>
            <a:endParaRPr lang="e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lang="e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lang="en" sz="4400" b="0" strike="noStrike" spc="-1" dirty="0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2640" y="1509120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 algn="l" rtl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Is the project usable? </a:t>
            </a: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 marL="228600" indent="-226800" algn="l" rtl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What’s left to do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?</a:t>
            </a:r>
          </a:p>
          <a:p>
            <a:pPr marL="459000" indent="-457200" algn="l" rtl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en" sz="2800" spc="-1" dirty="0" smtClean="0">
                <a:solidFill>
                  <a:srgbClr val="000000"/>
                </a:solidFill>
                <a:latin typeface="Candara"/>
              </a:rPr>
              <a:t>Run model who give back results of which organisms are the most influ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</a:rPr>
              <a:t>e</a:t>
            </a:r>
            <a:r>
              <a:rPr lang="en" sz="2800" spc="-1" dirty="0" smtClean="0">
                <a:solidFill>
                  <a:srgbClr val="000000"/>
                </a:solidFill>
                <a:latin typeface="Candara"/>
              </a:rPr>
              <a:t>nce.</a:t>
            </a:r>
          </a:p>
          <a:p>
            <a:pPr marL="459000" indent="-457200" algn="l" rtl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en" sz="2800" spc="-1" dirty="0" smtClean="0">
                <a:solidFill>
                  <a:srgbClr val="000000"/>
                </a:solidFill>
                <a:latin typeface="Candara"/>
              </a:rPr>
              <a:t>Run the models we checked with spesipic microorgamisms and not not neccecerly by groups of microorganisms famalies as done in this project.</a:t>
            </a: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40801" y="50256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lang="en" sz="4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68592" y="1323107"/>
            <a:ext cx="8692200" cy="936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 rtl="0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Create an application 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predicts SVI test from microscopic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observation on microorganisms in activated sludge. </a:t>
            </a:r>
            <a:endParaRPr lang="en" sz="2800" spc="-1" dirty="0">
              <a:solidFill>
                <a:srgbClr val="000000"/>
              </a:solidFill>
              <a:latin typeface="Candara"/>
              <a:ea typeface="DejaVu Sans"/>
            </a:endParaRPr>
          </a:p>
        </p:txBody>
      </p:sp>
      <p:pic>
        <p:nvPicPr>
          <p:cNvPr id="4" name="Picture 2" descr="P:\מעבדה\מיקרוסקופיה\dorit\תמונות לפוסטר\blephrisma X400.jpg"/>
          <p:cNvPicPr>
            <a:picLocks noChangeAspect="1" noChangeArrowheads="1"/>
          </p:cNvPicPr>
          <p:nvPr/>
        </p:nvPicPr>
        <p:blipFill>
          <a:blip r:embed="rId2" cstate="print"/>
          <a:srcRect t="14815"/>
          <a:stretch>
            <a:fillRect/>
          </a:stretch>
        </p:blipFill>
        <p:spPr bwMode="auto">
          <a:xfrm>
            <a:off x="1453608" y="4602233"/>
            <a:ext cx="1066424" cy="681314"/>
          </a:xfrm>
          <a:prstGeom prst="rect">
            <a:avLst/>
          </a:prstGeom>
          <a:noFill/>
        </p:spPr>
      </p:pic>
      <p:sp>
        <p:nvSpPr>
          <p:cNvPr id="5" name="מלבן 4">
            <a:extLst>
              <a:ext uri="{FF2B5EF4-FFF2-40B4-BE49-F238E27FC236}">
                <a16:creationId xmlns="" xmlns:a16="http://schemas.microsoft.com/office/drawing/2014/main" id="{915A2574-C8E6-4F3C-BEBE-93118D0362A3}"/>
              </a:ext>
            </a:extLst>
          </p:cNvPr>
          <p:cNvSpPr/>
          <p:nvPr/>
        </p:nvSpPr>
        <p:spPr>
          <a:xfrm>
            <a:off x="1439912" y="5211539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err="1" smtClean="0">
                <a:latin typeface="+mn-lt"/>
              </a:rPr>
              <a:t>Blephrisma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3" descr="P:\מעבדה\מיקרוסקופיה\dorit\תמונות לפוסטר\EPISTYLIS X1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1159" y="3294460"/>
            <a:ext cx="1303408" cy="977571"/>
          </a:xfrm>
          <a:prstGeom prst="rect">
            <a:avLst/>
          </a:prstGeom>
          <a:noFill/>
        </p:spPr>
      </p:pic>
      <p:sp>
        <p:nvSpPr>
          <p:cNvPr id="7" name="מלבן 6">
            <a:extLst>
              <a:ext uri="{FF2B5EF4-FFF2-40B4-BE49-F238E27FC236}">
                <a16:creationId xmlns="" xmlns:a16="http://schemas.microsoft.com/office/drawing/2014/main" id="{915A2574-C8E6-4F3C-BEBE-93118D0362A3}"/>
              </a:ext>
            </a:extLst>
          </p:cNvPr>
          <p:cNvSpPr/>
          <p:nvPr/>
        </p:nvSpPr>
        <p:spPr>
          <a:xfrm>
            <a:off x="2569472" y="4203427"/>
            <a:ext cx="106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err="1" smtClean="0">
                <a:latin typeface="+mn-lt"/>
              </a:rPr>
              <a:t>Epistylis</a:t>
            </a:r>
            <a:endParaRPr lang="en-US" sz="1400" dirty="0">
              <a:latin typeface="+mn-lt"/>
            </a:endParaRPr>
          </a:p>
        </p:txBody>
      </p:sp>
      <p:pic>
        <p:nvPicPr>
          <p:cNvPr id="8" name="Picture 4" descr="P:\מעבדה\מיקרוסקופיה\dorit\RE1 14.3.18\B X4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4027" y="4491459"/>
            <a:ext cx="1250261" cy="937681"/>
          </a:xfrm>
          <a:prstGeom prst="rect">
            <a:avLst/>
          </a:prstGeom>
          <a:noFill/>
        </p:spPr>
      </p:pic>
      <p:sp>
        <p:nvSpPr>
          <p:cNvPr id="9" name="מלבן 8">
            <a:extLst>
              <a:ext uri="{FF2B5EF4-FFF2-40B4-BE49-F238E27FC236}">
                <a16:creationId xmlns="" xmlns:a16="http://schemas.microsoft.com/office/drawing/2014/main" id="{915A2574-C8E6-4F3C-BEBE-93118D0362A3}"/>
              </a:ext>
            </a:extLst>
          </p:cNvPr>
          <p:cNvSpPr/>
          <p:nvPr/>
        </p:nvSpPr>
        <p:spPr>
          <a:xfrm>
            <a:off x="3685856" y="5355555"/>
            <a:ext cx="106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err="1" smtClean="0">
                <a:latin typeface="+mn-lt"/>
              </a:rPr>
              <a:t>Nocardia</a:t>
            </a:r>
            <a:endParaRPr lang="en-US" sz="1400" dirty="0">
              <a:latin typeface="+mn-lt"/>
            </a:endParaRPr>
          </a:p>
        </p:txBody>
      </p:sp>
      <p:sp>
        <p:nvSpPr>
          <p:cNvPr id="10" name="חץ ימינה 9"/>
          <p:cNvSpPr/>
          <p:nvPr/>
        </p:nvSpPr>
        <p:spPr>
          <a:xfrm>
            <a:off x="4085270" y="3627363"/>
            <a:ext cx="1603114" cy="233685"/>
          </a:xfrm>
          <a:prstGeom prst="rightArrow">
            <a:avLst/>
          </a:prstGeom>
          <a:solidFill>
            <a:srgbClr val="0C997E"/>
          </a:solidFill>
          <a:ln>
            <a:solidFill>
              <a:srgbClr val="0C9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>
              <a:solidFill>
                <a:schemeClr val="tx1"/>
              </a:solidFill>
            </a:endParaRPr>
          </a:p>
        </p:txBody>
      </p:sp>
      <p:pic>
        <p:nvPicPr>
          <p:cNvPr id="11" name="Picture 5" descr="P:\מעבדה\מיקרוסקופיה\dorit\RE1 20.6.18\FINGERED ZOOGLEA X4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800" y="2133788"/>
            <a:ext cx="1342925" cy="1007179"/>
          </a:xfrm>
          <a:prstGeom prst="rect">
            <a:avLst/>
          </a:prstGeom>
          <a:noFill/>
        </p:spPr>
      </p:pic>
      <p:sp>
        <p:nvSpPr>
          <p:cNvPr id="12" name="מלבן 11">
            <a:extLst>
              <a:ext uri="{FF2B5EF4-FFF2-40B4-BE49-F238E27FC236}">
                <a16:creationId xmlns="" xmlns:a16="http://schemas.microsoft.com/office/drawing/2014/main" id="{915A2574-C8E6-4F3C-BEBE-93118D0362A3}"/>
              </a:ext>
            </a:extLst>
          </p:cNvPr>
          <p:cNvSpPr/>
          <p:nvPr/>
        </p:nvSpPr>
        <p:spPr>
          <a:xfrm>
            <a:off x="431800" y="3051299"/>
            <a:ext cx="1599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smtClean="0">
                <a:latin typeface="+mn-lt"/>
              </a:rPr>
              <a:t>Fingered </a:t>
            </a:r>
            <a:r>
              <a:rPr lang="en-US" sz="1400" dirty="0" err="1" smtClean="0">
                <a:latin typeface="+mn-lt"/>
              </a:rPr>
              <a:t>Zooglea</a:t>
            </a:r>
            <a:endParaRPr lang="en-US" sz="1400" dirty="0">
              <a:latin typeface="+mn-lt"/>
            </a:endParaRPr>
          </a:p>
        </p:txBody>
      </p:sp>
      <p:pic>
        <p:nvPicPr>
          <p:cNvPr id="13" name="Picture 7" descr="P:\מעבדה\מיקרוסקופיה\dorit\RE3 5.7.18\X100 BRISTLE WORM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5776" y="3365789"/>
            <a:ext cx="1500915" cy="1125670"/>
          </a:xfrm>
          <a:prstGeom prst="rect">
            <a:avLst/>
          </a:prstGeom>
          <a:noFill/>
        </p:spPr>
      </p:pic>
      <p:sp>
        <p:nvSpPr>
          <p:cNvPr id="14" name="מלבן 13">
            <a:extLst>
              <a:ext uri="{FF2B5EF4-FFF2-40B4-BE49-F238E27FC236}">
                <a16:creationId xmlns="" xmlns:a16="http://schemas.microsoft.com/office/drawing/2014/main" id="{915A2574-C8E6-4F3C-BEBE-93118D0362A3}"/>
              </a:ext>
            </a:extLst>
          </p:cNvPr>
          <p:cNvSpPr/>
          <p:nvPr/>
        </p:nvSpPr>
        <p:spPr>
          <a:xfrm>
            <a:off x="287784" y="4419451"/>
            <a:ext cx="1362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smtClean="0">
                <a:latin typeface="+mn-lt"/>
              </a:rPr>
              <a:t>Bristle worm</a:t>
            </a:r>
            <a:endParaRPr lang="en-US" sz="1400" dirty="0">
              <a:latin typeface="+mn-lt"/>
            </a:endParaRPr>
          </a:p>
        </p:txBody>
      </p:sp>
      <p:pic>
        <p:nvPicPr>
          <p:cNvPr id="15" name="Picture 9" descr="P:\מעבדה\מיקרוסקופיה\dorit\28.2.19\RE1 X100 BRANCHING FUNGI.jpg"/>
          <p:cNvPicPr>
            <a:picLocks noChangeAspect="1" noChangeArrowheads="1"/>
          </p:cNvPicPr>
          <p:nvPr/>
        </p:nvPicPr>
        <p:blipFill>
          <a:blip r:embed="rId7" cstate="print"/>
          <a:srcRect t="16666" b="16668"/>
          <a:stretch>
            <a:fillRect/>
          </a:stretch>
        </p:blipFill>
        <p:spPr bwMode="auto">
          <a:xfrm>
            <a:off x="2985126" y="2149850"/>
            <a:ext cx="1658882" cy="829441"/>
          </a:xfrm>
          <a:prstGeom prst="rect">
            <a:avLst/>
          </a:prstGeom>
          <a:noFill/>
        </p:spPr>
      </p:pic>
      <p:sp>
        <p:nvSpPr>
          <p:cNvPr id="16" name="מלבן 15">
            <a:extLst>
              <a:ext uri="{FF2B5EF4-FFF2-40B4-BE49-F238E27FC236}">
                <a16:creationId xmlns="" xmlns:a16="http://schemas.microsoft.com/office/drawing/2014/main" id="{915A2574-C8E6-4F3C-BEBE-93118D0362A3}"/>
              </a:ext>
            </a:extLst>
          </p:cNvPr>
          <p:cNvSpPr/>
          <p:nvPr/>
        </p:nvSpPr>
        <p:spPr>
          <a:xfrm>
            <a:off x="3024088" y="2979291"/>
            <a:ext cx="1599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1400" dirty="0" smtClean="0">
                <a:latin typeface="+mn-lt"/>
              </a:rPr>
              <a:t>Branching fungi </a:t>
            </a:r>
            <a:endParaRPr lang="en-US" sz="1400" dirty="0">
              <a:latin typeface="+mn-lt"/>
            </a:endParaRPr>
          </a:p>
        </p:txBody>
      </p:sp>
      <p:sp>
        <p:nvSpPr>
          <p:cNvPr id="17" name="CustomShape 2"/>
          <p:cNvSpPr/>
          <p:nvPr/>
        </p:nvSpPr>
        <p:spPr>
          <a:xfrm rot="10800000" flipV="1">
            <a:off x="5328343" y="2313638"/>
            <a:ext cx="4760139" cy="34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 rtl="0">
              <a:lnSpc>
                <a:spcPct val="90000"/>
              </a:lnSpc>
              <a:spcBef>
                <a:spcPts val="1001"/>
              </a:spcBef>
            </a:pPr>
            <a:r>
              <a:rPr lang="en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SVI test -&gt; effluent quality</a:t>
            </a:r>
            <a:endParaRPr lang="en" sz="2800" spc="-1" dirty="0">
              <a:solidFill>
                <a:srgbClr val="000000"/>
              </a:solidFill>
              <a:latin typeface="Candara"/>
              <a:ea typeface="DejaVu Sans"/>
            </a:endParaRPr>
          </a:p>
        </p:txBody>
      </p:sp>
      <p:sp>
        <p:nvSpPr>
          <p:cNvPr id="2" name="AutoShape 2" descr="Sedimentation behavior of activated sludge - Jäger Umwelt-Technik"/>
          <p:cNvSpPr>
            <a:spLocks noChangeAspect="1" noChangeArrowheads="1"/>
          </p:cNvSpPr>
          <p:nvPr/>
        </p:nvSpPr>
        <p:spPr bwMode="auto">
          <a:xfrm>
            <a:off x="9859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2900526"/>
            <a:ext cx="2363903" cy="236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lang="en" sz="44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59792" y="1179091"/>
            <a:ext cx="9289032" cy="3744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 algn="l" rtl="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" sz="2000" b="0" u="sng" strike="noStrike" spc="-1" dirty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: 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files_process_save.py 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– [Guy and Efart] </a:t>
            </a:r>
            <a:r>
              <a:rPr lang="en" sz="20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– </a:t>
            </a:r>
            <a:endParaRPr lang="en" sz="2000" b="0" strike="noStrike" spc="-1" dirty="0" smtClean="0">
              <a:solidFill>
                <a:srgbClr val="000000"/>
              </a:solidFill>
              <a:latin typeface="Candara"/>
              <a:ea typeface="DejaVu Sans"/>
            </a:endParaRPr>
          </a:p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The 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files_process_save.py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 handles with </a:t>
            </a:r>
            <a:r>
              <a:rPr lang="en" sz="2000" spc="-1" dirty="0" smtClean="0">
                <a:solidFill>
                  <a:srgbClr val="000000"/>
                </a:solidFill>
                <a:latin typeface="Candara"/>
              </a:rPr>
              <a:t>data </a:t>
            </a:r>
            <a:r>
              <a:rPr lang="en" sz="2000" spc="-1" dirty="0">
                <a:solidFill>
                  <a:srgbClr val="000000"/>
                </a:solidFill>
                <a:latin typeface="Candara"/>
              </a:rPr>
              <a:t>cleansing </a:t>
            </a:r>
            <a:r>
              <a:rPr lang="en" sz="2000" spc="-1" dirty="0" smtClean="0">
                <a:solidFill>
                  <a:srgbClr val="000000"/>
                </a:solidFill>
                <a:latin typeface="Candara"/>
              </a:rPr>
              <a:t>and split the data to 4 reactors. Then save new files in clean table folder.</a:t>
            </a:r>
          </a:p>
          <a:p>
            <a:pPr marL="342900" indent="-342900" algn="l" rtl="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" sz="2000" b="0" u="sng" strike="noStrike" spc="-1" dirty="0" smtClean="0">
                <a:solidFill>
                  <a:srgbClr val="000000"/>
                </a:solidFill>
                <a:latin typeface="Candara"/>
              </a:rPr>
              <a:t>Component 2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</a:rPr>
              <a:t>: ml_prepare.py – [Guy] - </a:t>
            </a:r>
            <a:r>
              <a:rPr lang="en" sz="2000" spc="-1" dirty="0" smtClean="0">
                <a:solidFill>
                  <a:srgbClr val="000000"/>
                </a:solidFill>
                <a:latin typeface="Candara"/>
              </a:rPr>
              <a:t>preparing sutubale dataframes to the ML models with choosen delay hyper paramater and section of microorganisms </a:t>
            </a:r>
            <a:endParaRPr lang="en" sz="2000" b="0" strike="noStrike" spc="-1" dirty="0">
              <a:latin typeface="Arial"/>
            </a:endParaRPr>
          </a:p>
          <a:p>
            <a:pPr marL="342900" indent="-342900" algn="l" rtl="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" sz="2000" b="0" u="sng" strike="noStrike" spc="-1" dirty="0" smtClean="0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</a:t>
            </a:r>
            <a:r>
              <a:rPr lang="en" sz="2000" u="sng" spc="-1" dirty="0">
                <a:solidFill>
                  <a:srgbClr val="000000"/>
                </a:solidFill>
                <a:latin typeface="Candara"/>
                <a:ea typeface="DejaVu Sans"/>
              </a:rPr>
              <a:t>3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: 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supervised.py</a:t>
            </a:r>
            <a:r>
              <a:rPr lang="en" sz="20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–  [Efrat] – </a:t>
            </a:r>
          </a:p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The supervised.py runs two supervised models: </a:t>
            </a:r>
            <a:r>
              <a:rPr lang="en-US" sz="2000" spc="-1" dirty="0" err="1" smtClean="0">
                <a:solidFill>
                  <a:srgbClr val="000000"/>
                </a:solidFill>
                <a:latin typeface="Candara"/>
              </a:rPr>
              <a:t>LinearSVC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 and </a:t>
            </a:r>
            <a:r>
              <a:rPr lang="en-US" sz="2000" spc="-1" dirty="0" err="1">
                <a:solidFill>
                  <a:srgbClr val="000000"/>
                </a:solidFill>
                <a:latin typeface="Candara"/>
              </a:rPr>
              <a:t>KNeighborsClassifier</a:t>
            </a:r>
            <a:endParaRPr lang="en-US" sz="2000" spc="-1" dirty="0">
              <a:solidFill>
                <a:srgbClr val="000000"/>
              </a:solidFill>
              <a:latin typeface="Candara"/>
            </a:endParaRPr>
          </a:p>
          <a:p>
            <a:pPr marL="342900" indent="-342900" algn="l" rtl="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" sz="2000" u="sng" spc="-1" dirty="0">
                <a:solidFill>
                  <a:srgbClr val="000000"/>
                </a:solidFill>
                <a:latin typeface="Candara"/>
              </a:rPr>
              <a:t>Component 4</a:t>
            </a:r>
            <a:r>
              <a:rPr lang="en" sz="2000" u="sng" spc="-1" dirty="0" smtClean="0">
                <a:solidFill>
                  <a:srgbClr val="000000"/>
                </a:solidFill>
                <a:latin typeface="Candara"/>
              </a:rPr>
              <a:t>:</a:t>
            </a:r>
            <a:r>
              <a:rPr lang="en" sz="2000" spc="-1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regression.py – [Guy] - </a:t>
            </a:r>
            <a:endParaRPr lang="en" sz="2000" spc="-1" dirty="0">
              <a:solidFill>
                <a:srgbClr val="000000"/>
              </a:solidFill>
              <a:latin typeface="Candara"/>
            </a:endParaRPr>
          </a:p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ndara"/>
              </a:rPr>
              <a:t>The regression.py runs 5 unsupervised regression models: </a:t>
            </a:r>
            <a:r>
              <a:rPr lang="en-US" sz="2000" spc="-1" dirty="0" smtClean="0">
                <a:solidFill>
                  <a:srgbClr val="FF0000"/>
                </a:solidFill>
                <a:latin typeface="Candara"/>
              </a:rPr>
              <a:t>need to add</a:t>
            </a:r>
            <a:endParaRPr lang="e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77346" y="346942"/>
            <a:ext cx="869220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Major Components - Flowchart</a:t>
            </a:r>
            <a:endParaRPr lang="en" sz="44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808" y="1441342"/>
            <a:ext cx="8692200" cy="35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448024" y="2457347"/>
            <a:ext cx="1380656" cy="979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Files </a:t>
            </a: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process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 save</a:t>
            </a:r>
            <a:endParaRPr lang="en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2" name="Line 4"/>
          <p:cNvSpPr/>
          <p:nvPr/>
        </p:nvSpPr>
        <p:spPr>
          <a:xfrm flipV="1">
            <a:off x="6192440" y="2115195"/>
            <a:ext cx="1512168" cy="684304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7839816" y="1611139"/>
            <a:ext cx="1737000" cy="1188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Supervised</a:t>
            </a:r>
          </a:p>
          <a:p>
            <a:pPr algn="ctr" rtl="0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 ML models</a:t>
            </a:r>
            <a:endParaRPr lang="en" sz="1800" b="0" strike="noStrike" spc="-1" dirty="0">
              <a:latin typeface="+mj-lt"/>
            </a:endParaRPr>
          </a:p>
        </p:txBody>
      </p:sp>
      <p:sp>
        <p:nvSpPr>
          <p:cNvPr id="8" name="Line 4"/>
          <p:cNvSpPr/>
          <p:nvPr/>
        </p:nvSpPr>
        <p:spPr>
          <a:xfrm>
            <a:off x="6192440" y="3253067"/>
            <a:ext cx="1512168" cy="44630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5"/>
          <p:cNvSpPr/>
          <p:nvPr/>
        </p:nvSpPr>
        <p:spPr>
          <a:xfrm>
            <a:off x="7839816" y="3253068"/>
            <a:ext cx="1737000" cy="1188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en" sz="1800" b="0" strike="noStrike" spc="-1" dirty="0" smtClean="0">
                <a:latin typeface="Arial"/>
              </a:rPr>
              <a:t>Regression</a:t>
            </a:r>
          </a:p>
          <a:p>
            <a:pPr algn="ctr" rtl="0">
              <a:lnSpc>
                <a:spcPct val="100000"/>
              </a:lnSpc>
            </a:pPr>
            <a:r>
              <a:rPr lang="en" spc="-1" dirty="0" smtClean="0">
                <a:latin typeface="Arial"/>
              </a:rPr>
              <a:t>ML models</a:t>
            </a:r>
            <a:endParaRPr lang="en" sz="1800" b="0" strike="noStrike" spc="-1" dirty="0"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705892" y="2475347"/>
            <a:ext cx="1296144" cy="961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ML prepare</a:t>
            </a:r>
            <a:endParaRPr lang="en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Line 4"/>
          <p:cNvSpPr/>
          <p:nvPr/>
        </p:nvSpPr>
        <p:spPr>
          <a:xfrm flipV="1">
            <a:off x="3888184" y="2956274"/>
            <a:ext cx="707576" cy="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3"/>
          <p:cNvSpPr/>
          <p:nvPr/>
        </p:nvSpPr>
        <p:spPr>
          <a:xfrm>
            <a:off x="275280" y="1639396"/>
            <a:ext cx="1380656" cy="979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Clean data</a:t>
            </a:r>
          </a:p>
          <a:p>
            <a:pPr algn="ctr" rtl="0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+mj-lt"/>
              </a:rPr>
              <a:t> microscope</a:t>
            </a:r>
            <a:endParaRPr lang="en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75280" y="3411339"/>
            <a:ext cx="1380656" cy="979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</a:rPr>
              <a:t>Clean data</a:t>
            </a:r>
          </a:p>
          <a:p>
            <a:pPr algn="ctr" rtl="0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 smtClean="0">
                <a:solidFill>
                  <a:srgbClr val="000000"/>
                </a:solidFill>
              </a:rPr>
              <a:t>SVI</a:t>
            </a:r>
            <a:endParaRPr lang="en" spc="-1" dirty="0">
              <a:solidFill>
                <a:srgbClr val="000000"/>
              </a:solidFill>
            </a:endParaRPr>
          </a:p>
        </p:txBody>
      </p:sp>
      <p:sp>
        <p:nvSpPr>
          <p:cNvPr id="14" name="Line 4"/>
          <p:cNvSpPr/>
          <p:nvPr/>
        </p:nvSpPr>
        <p:spPr>
          <a:xfrm flipV="1">
            <a:off x="1758622" y="3253068"/>
            <a:ext cx="576064" cy="201468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he-IL" dirty="0"/>
          </a:p>
        </p:txBody>
      </p:sp>
      <p:sp>
        <p:nvSpPr>
          <p:cNvPr id="15" name="Line 4"/>
          <p:cNvSpPr/>
          <p:nvPr/>
        </p:nvSpPr>
        <p:spPr>
          <a:xfrm>
            <a:off x="1758622" y="2611365"/>
            <a:ext cx="576064" cy="147775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8033" y="380553"/>
            <a:ext cx="9504807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Files process save </a:t>
            </a:r>
            <a:r>
              <a:rPr lang="en" sz="40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Features and Examples</a:t>
            </a:r>
            <a:endParaRPr lang="en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2200" cy="1326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The “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Files process save” 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uplode 2 raw CSV data of SVI test and microorganisms observation. The files cleans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incorrect values and split to 4 reactors.</a:t>
            </a:r>
            <a:endParaRPr lang="en-US" sz="2800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2763267"/>
            <a:ext cx="5400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8033" y="314995"/>
            <a:ext cx="9504807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ML prepare Features </a:t>
            </a:r>
            <a:r>
              <a:rPr lang="en" sz="40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and Examples</a:t>
            </a:r>
            <a:endParaRPr lang="en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3808" y="963067"/>
            <a:ext cx="8692200" cy="1326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 dirty="0">
                <a:solidFill>
                  <a:srgbClr val="000000"/>
                </a:solidFill>
                <a:latin typeface="Candara"/>
                <a:ea typeface="DejaVu Sans"/>
              </a:rPr>
              <a:t>The 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ndara"/>
                <a:ea typeface="DejaVu Sans"/>
              </a:rPr>
              <a:t>“</a:t>
            </a:r>
            <a:r>
              <a:rPr lang="en" sz="28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ML prepare” is a Class which </a:t>
            </a:r>
            <a:r>
              <a:rPr lang="en" sz="2800" spc="-1" dirty="0" smtClean="0">
                <a:solidFill>
                  <a:srgbClr val="000000"/>
                </a:solidFill>
                <a:latin typeface="Candara"/>
              </a:rPr>
              <a:t>prepar sutubale dataframes to the ML models with choosen delay hyper paramater and section of microorganisms </a:t>
            </a: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2115195"/>
            <a:ext cx="5120232" cy="34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2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08634" y="427549"/>
            <a:ext cx="9504807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Supervised </a:t>
            </a:r>
            <a:r>
              <a:rPr lang="en-US" sz="4000" spc="-1" dirty="0" err="1">
                <a:solidFill>
                  <a:srgbClr val="000000"/>
                </a:solidFill>
                <a:latin typeface="Candara"/>
              </a:rPr>
              <a:t>LinearSVC</a:t>
            </a:r>
            <a:r>
              <a:rPr lang="en-US" sz="4000" spc="-1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- </a:t>
            </a:r>
            <a:endParaRPr lang="en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2200" cy="1182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 smtClean="0">
                <a:solidFill>
                  <a:srgbClr val="000000"/>
                </a:solidFill>
                <a:latin typeface="Candara"/>
              </a:rPr>
              <a:t>Supervised.LinearSVC.py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</a:rPr>
              <a:t>runs the model and creates graph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results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which are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saved in figures file.</a:t>
            </a:r>
            <a:endParaRPr lang="en-US" sz="2800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2050" name="Picture 2" descr="E:\python\Microorganism_Effects_Analysis\figures\LinearSVC_SVI_lab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8" y="2547243"/>
            <a:ext cx="9217024" cy="274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3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08634" y="427549"/>
            <a:ext cx="9504807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Supervised </a:t>
            </a:r>
            <a:r>
              <a:rPr lang="en-US" sz="4000" spc="-1" dirty="0" err="1">
                <a:solidFill>
                  <a:srgbClr val="000000"/>
                </a:solidFill>
                <a:latin typeface="Candara"/>
              </a:rPr>
              <a:t>KNeighborsClassifie</a:t>
            </a:r>
            <a:r>
              <a:rPr lang="en-US" sz="4000" spc="-1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- </a:t>
            </a:r>
            <a:endParaRPr lang="en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2200" cy="1182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 smtClean="0">
                <a:solidFill>
                  <a:srgbClr val="000000"/>
                </a:solidFill>
                <a:latin typeface="Candara"/>
              </a:rPr>
              <a:t>Supervised.Kneighbors.py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</a:rPr>
              <a:t>runs the model and creates graph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results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which are 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saved in figures file</a:t>
            </a: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. This model predict better by filaments data, SVI, and delay of 6 days</a:t>
            </a:r>
            <a:endParaRPr lang="en-US" sz="2800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3074" name="Picture 2" descr="E:\python\Microorganism_Effects_Analysis\figures\KNeighbors_SVI_lab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6" y="2835098"/>
            <a:ext cx="9433048" cy="28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אליפסה 1"/>
          <p:cNvSpPr/>
          <p:nvPr/>
        </p:nvSpPr>
        <p:spPr>
          <a:xfrm>
            <a:off x="6048424" y="3339331"/>
            <a:ext cx="288032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6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8033" y="380553"/>
            <a:ext cx="9504807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" sz="4000" spc="-1" dirty="0" smtClean="0">
                <a:solidFill>
                  <a:srgbClr val="000000"/>
                </a:solidFill>
                <a:latin typeface="Cambria"/>
                <a:ea typeface="Cambria"/>
              </a:rPr>
              <a:t>Regression </a:t>
            </a:r>
            <a:r>
              <a:rPr lang="en" sz="4000" b="0" strike="noStrike" spc="-1" dirty="0" smtClean="0">
                <a:solidFill>
                  <a:srgbClr val="000000"/>
                </a:solidFill>
                <a:latin typeface="Cambria"/>
                <a:ea typeface="Cambria"/>
              </a:rPr>
              <a:t>Features </a:t>
            </a:r>
            <a:r>
              <a:rPr lang="en" sz="40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and Examples</a:t>
            </a:r>
            <a:endParaRPr lang="en" sz="40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92640" y="1509120"/>
            <a:ext cx="8692200" cy="1326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 smtClean="0">
                <a:solidFill>
                  <a:srgbClr val="000000"/>
                </a:solidFill>
                <a:latin typeface="Candara"/>
                <a:ea typeface="DejaVu Sans"/>
              </a:rPr>
              <a:t>.</a:t>
            </a:r>
            <a:endParaRPr lang="en-US" sz="2800" spc="-1" dirty="0">
              <a:solidFill>
                <a:srgbClr val="000000"/>
              </a:solidFill>
              <a:latin typeface="Candara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369</Words>
  <Application>Microsoft Office PowerPoint</Application>
  <PresentationFormat>מותאם אישית</PresentationFormat>
  <Paragraphs>75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14</cp:revision>
  <dcterms:created xsi:type="dcterms:W3CDTF">2019-06-11T17:34:15Z</dcterms:created>
  <dcterms:modified xsi:type="dcterms:W3CDTF">2020-08-01T07:43:26Z</dcterms:modified>
  <dc:language>en-US</dc:language>
</cp:coreProperties>
</file>