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3" r:id="rId11"/>
    <p:sldId id="265" r:id="rId12"/>
  </p:sldIdLst>
  <p:sldSz cx="10080625" cy="5670550"/>
  <p:notesSz cx="7772400" cy="10058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474" y="15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70240" cy="47196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19832" y="443160"/>
            <a:ext cx="8712968" cy="19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 rtl="0">
              <a:lnSpc>
                <a:spcPct val="90000"/>
              </a:lnSpc>
            </a:pPr>
            <a:r>
              <a:rPr lang="en" sz="4800" spc="-1" dirty="0" smtClean="0">
                <a:solidFill>
                  <a:srgbClr val="000000"/>
                </a:solidFill>
                <a:latin typeface="Cambria"/>
              </a:rPr>
              <a:t>Microorganisms effects analysis</a:t>
            </a:r>
            <a:endParaRPr lang="en" sz="48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820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 smtClean="0">
                <a:solidFill>
                  <a:srgbClr val="000000"/>
                </a:solidFill>
                <a:latin typeface="Candara"/>
                <a:ea typeface="Cambria"/>
              </a:rPr>
              <a:t>Efrat kohen, Guy Wein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ndara"/>
                <a:ea typeface="Cambria"/>
              </a:rPr>
              <a:t>traub</a:t>
            </a:r>
            <a:endParaRPr lang="en" sz="2400" spc="-1" dirty="0">
              <a:solidFill>
                <a:srgbClr val="000000"/>
              </a:solidFill>
              <a:latin typeface="Candara"/>
              <a:ea typeface="Cambria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157680" y="227160"/>
            <a:ext cx="4416120" cy="8802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8200" cy="12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lang="e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lang="e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July 2020</a:t>
            </a:r>
            <a:endParaRPr lang="en" sz="2400" b="0" strike="noStrike" spc="-1" dirty="0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820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[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https://github.com/efratkohen/Project.git</a:t>
            </a:r>
            <a:r>
              <a:rPr lang="en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]</a:t>
            </a:r>
            <a:endParaRPr lang="e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40801" y="50256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68592" y="1323107"/>
            <a:ext cx="8692200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Create an application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predicts SVI test from microscopic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observation on microorganisms in activated sludge. </a:t>
            </a:r>
            <a:endParaRPr lang="en" sz="2800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pic>
        <p:nvPicPr>
          <p:cNvPr id="4" name="Picture 2" descr="P:\מעבדה\מיקרוסקופיה\dorit\תמונות לפוסטר\blephrisma X400.jpg"/>
          <p:cNvPicPr>
            <a:picLocks noChangeAspect="1" noChangeArrowheads="1"/>
          </p:cNvPicPr>
          <p:nvPr/>
        </p:nvPicPr>
        <p:blipFill>
          <a:blip r:embed="rId2" cstate="print"/>
          <a:srcRect t="14815"/>
          <a:stretch>
            <a:fillRect/>
          </a:stretch>
        </p:blipFill>
        <p:spPr bwMode="auto">
          <a:xfrm>
            <a:off x="1453608" y="4602233"/>
            <a:ext cx="1066424" cy="681314"/>
          </a:xfrm>
          <a:prstGeom prst="rect">
            <a:avLst/>
          </a:prstGeom>
          <a:noFill/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1439912" y="5211539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Blephrisma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3" descr="P:\מעבדה\מיקרוסקופיה\dorit\תמונות לפוסטר\EPISTYLIS X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159" y="3294460"/>
            <a:ext cx="1303408" cy="977571"/>
          </a:xfrm>
          <a:prstGeom prst="rect">
            <a:avLst/>
          </a:prstGeom>
          <a:noFill/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2569472" y="4203427"/>
            <a:ext cx="106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Epistylis</a:t>
            </a:r>
            <a:endParaRPr lang="en-US" sz="1400" dirty="0">
              <a:latin typeface="+mn-lt"/>
            </a:endParaRPr>
          </a:p>
        </p:txBody>
      </p:sp>
      <p:pic>
        <p:nvPicPr>
          <p:cNvPr id="8" name="Picture 4" descr="P:\מעבדה\מיקרוסקופיה\dorit\RE1 14.3.18\B X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027" y="4491459"/>
            <a:ext cx="1250261" cy="937681"/>
          </a:xfrm>
          <a:prstGeom prst="rect">
            <a:avLst/>
          </a:prstGeom>
          <a:noFill/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3685856" y="5355555"/>
            <a:ext cx="106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Nocardia</a:t>
            </a:r>
            <a:endParaRPr lang="en-US" sz="1400" dirty="0">
              <a:latin typeface="+mn-lt"/>
            </a:endParaRPr>
          </a:p>
        </p:txBody>
      </p:sp>
      <p:sp>
        <p:nvSpPr>
          <p:cNvPr id="10" name="חץ ימינה 9"/>
          <p:cNvSpPr/>
          <p:nvPr/>
        </p:nvSpPr>
        <p:spPr>
          <a:xfrm>
            <a:off x="4085270" y="3627363"/>
            <a:ext cx="1603114" cy="233685"/>
          </a:xfrm>
          <a:prstGeom prst="rightArrow">
            <a:avLst/>
          </a:prstGeom>
          <a:solidFill>
            <a:srgbClr val="0C997E"/>
          </a:solidFill>
          <a:ln>
            <a:solidFill>
              <a:srgbClr val="0C9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>
              <a:solidFill>
                <a:schemeClr val="tx1"/>
              </a:solidFill>
            </a:endParaRPr>
          </a:p>
        </p:txBody>
      </p:sp>
      <p:pic>
        <p:nvPicPr>
          <p:cNvPr id="11" name="Picture 5" descr="P:\מעבדה\מיקרוסקופיה\dorit\RE1 20.6.18\FINGERED ZOOGLEA X4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800" y="2133788"/>
            <a:ext cx="1342925" cy="1007179"/>
          </a:xfrm>
          <a:prstGeom prst="rect">
            <a:avLst/>
          </a:prstGeom>
          <a:noFill/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431800" y="3051299"/>
            <a:ext cx="159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Fingered </a:t>
            </a:r>
            <a:r>
              <a:rPr lang="en-US" sz="1400" dirty="0" err="1" smtClean="0">
                <a:latin typeface="+mn-lt"/>
              </a:rPr>
              <a:t>Zooglea</a:t>
            </a:r>
            <a:endParaRPr lang="en-US" sz="1400" dirty="0">
              <a:latin typeface="+mn-lt"/>
            </a:endParaRPr>
          </a:p>
        </p:txBody>
      </p:sp>
      <p:pic>
        <p:nvPicPr>
          <p:cNvPr id="13" name="Picture 7" descr="P:\מעבדה\מיקרוסקופיה\dorit\RE3 5.7.18\X100 BRISTLE WORM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776" y="3365789"/>
            <a:ext cx="1500915" cy="1125670"/>
          </a:xfrm>
          <a:prstGeom prst="rect">
            <a:avLst/>
          </a:prstGeom>
          <a:noFill/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287784" y="4419451"/>
            <a:ext cx="136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Bristle worm</a:t>
            </a:r>
            <a:endParaRPr lang="en-US" sz="1400" dirty="0">
              <a:latin typeface="+mn-lt"/>
            </a:endParaRPr>
          </a:p>
        </p:txBody>
      </p:sp>
      <p:pic>
        <p:nvPicPr>
          <p:cNvPr id="15" name="Picture 9" descr="P:\מעבדה\מיקרוסקופיה\dorit\28.2.19\RE1 X100 BRANCHING FUNGI.jpg"/>
          <p:cNvPicPr>
            <a:picLocks noChangeAspect="1" noChangeArrowheads="1"/>
          </p:cNvPicPr>
          <p:nvPr/>
        </p:nvPicPr>
        <p:blipFill>
          <a:blip r:embed="rId7" cstate="print"/>
          <a:srcRect t="16666" b="16668"/>
          <a:stretch>
            <a:fillRect/>
          </a:stretch>
        </p:blipFill>
        <p:spPr bwMode="auto">
          <a:xfrm>
            <a:off x="2985126" y="2149850"/>
            <a:ext cx="1658882" cy="829441"/>
          </a:xfrm>
          <a:prstGeom prst="rect">
            <a:avLst/>
          </a:prstGeom>
          <a:noFill/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915A2574-C8E6-4F3C-BEBE-93118D0362A3}"/>
              </a:ext>
            </a:extLst>
          </p:cNvPr>
          <p:cNvSpPr/>
          <p:nvPr/>
        </p:nvSpPr>
        <p:spPr>
          <a:xfrm>
            <a:off x="3024088" y="2979291"/>
            <a:ext cx="159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Branching fungi </a:t>
            </a:r>
            <a:endParaRPr lang="en-US" sz="1400" dirty="0">
              <a:latin typeface="+mn-lt"/>
            </a:endParaRPr>
          </a:p>
        </p:txBody>
      </p:sp>
      <p:sp>
        <p:nvSpPr>
          <p:cNvPr id="17" name="CustomShape 2"/>
          <p:cNvSpPr/>
          <p:nvPr/>
        </p:nvSpPr>
        <p:spPr>
          <a:xfrm rot="10800000" flipV="1">
            <a:off x="5328343" y="2313638"/>
            <a:ext cx="4760139" cy="34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SVI test -&gt; effluent quality</a:t>
            </a:r>
            <a:endParaRPr lang="en" sz="2800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sp>
        <p:nvSpPr>
          <p:cNvPr id="18" name="CustomShape 2"/>
          <p:cNvSpPr/>
          <p:nvPr/>
        </p:nvSpPr>
        <p:spPr>
          <a:xfrm rot="10800000" flipV="1">
            <a:off x="5288965" y="2790571"/>
            <a:ext cx="4760139" cy="34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FF0000"/>
                </a:solidFill>
                <a:latin typeface="Candara"/>
                <a:ea typeface="DejaVu Sans"/>
              </a:rPr>
              <a:t>N</a:t>
            </a:r>
            <a:r>
              <a:rPr lang="en" sz="2800" spc="-1" dirty="0" smtClean="0">
                <a:solidFill>
                  <a:srgbClr val="FF0000"/>
                </a:solidFill>
                <a:latin typeface="Candara"/>
                <a:ea typeface="DejaVu Sans"/>
              </a:rPr>
              <a:t>eed to add SVI an SV figure</a:t>
            </a:r>
            <a:endParaRPr lang="en" sz="2800" spc="-1" dirty="0">
              <a:solidFill>
                <a:srgbClr val="FF0000"/>
              </a:solidFill>
              <a:latin typeface="Candara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59792" y="1179091"/>
            <a:ext cx="9289032" cy="3744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files_process_save.py 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– [Guy and Efart] 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– </a:t>
            </a:r>
            <a:endParaRPr lang="en" sz="2000" b="0" strike="noStrike" spc="-1" dirty="0" smtClean="0">
              <a:solidFill>
                <a:srgbClr val="000000"/>
              </a:solidFill>
              <a:latin typeface="Candara"/>
              <a:ea typeface="DejaVu Sans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files_process_save.py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 handles with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d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ata </a:t>
            </a:r>
            <a:r>
              <a:rPr lang="en" sz="2000" spc="-1" dirty="0">
                <a:solidFill>
                  <a:srgbClr val="000000"/>
                </a:solidFill>
                <a:latin typeface="Candara"/>
              </a:rPr>
              <a:t>cleansing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and split the data to 4 reactors. Then save new files in clean table folder.</a:t>
            </a: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 smtClean="0">
                <a:solidFill>
                  <a:srgbClr val="000000"/>
                </a:solidFill>
                <a:latin typeface="Candara"/>
              </a:rPr>
              <a:t>Component 2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</a:rPr>
              <a:t>: ml_prepare.py – [Guy] -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preparing sutubale dataframes to the ML models with choosen delay hyper paramater and section of microorganisms </a:t>
            </a:r>
            <a:endParaRPr lang="en" sz="2000" b="0" strike="noStrike" spc="-1" dirty="0">
              <a:latin typeface="Arial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 smtClean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</a:t>
            </a:r>
            <a:r>
              <a:rPr lang="en" sz="2000" u="sng" spc="-1" dirty="0">
                <a:solidFill>
                  <a:srgbClr val="000000"/>
                </a:solidFill>
                <a:latin typeface="Candara"/>
                <a:ea typeface="DejaVu Sans"/>
              </a:rPr>
              <a:t>3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supervised.py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–  [Efrat] – </a:t>
            </a: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The supervised.py runs two supervised models: </a:t>
            </a:r>
            <a:r>
              <a:rPr lang="en-US" sz="2000" spc="-1" dirty="0" err="1" smtClean="0">
                <a:solidFill>
                  <a:srgbClr val="000000"/>
                </a:solidFill>
                <a:latin typeface="Candara"/>
              </a:rPr>
              <a:t>LinearSVC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 and </a:t>
            </a:r>
            <a:r>
              <a:rPr lang="en-US" sz="2000" spc="-1" dirty="0" err="1">
                <a:solidFill>
                  <a:srgbClr val="000000"/>
                </a:solidFill>
                <a:latin typeface="Candara"/>
              </a:rPr>
              <a:t>KNeighborsClassifier</a:t>
            </a:r>
            <a:endParaRPr lang="en-US" sz="2000" spc="-1" dirty="0">
              <a:solidFill>
                <a:srgbClr val="000000"/>
              </a:solidFill>
              <a:latin typeface="Candara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u="sng" spc="-1" dirty="0">
                <a:solidFill>
                  <a:srgbClr val="000000"/>
                </a:solidFill>
                <a:latin typeface="Candara"/>
              </a:rPr>
              <a:t>Component 4</a:t>
            </a:r>
            <a:r>
              <a:rPr lang="en" sz="2000" u="sng" spc="-1" dirty="0" smtClean="0">
                <a:solidFill>
                  <a:srgbClr val="000000"/>
                </a:solidFill>
                <a:latin typeface="Candara"/>
              </a:rPr>
              <a:t>: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regression.py – [Guy] - </a:t>
            </a:r>
            <a:endParaRPr lang="en" sz="2000" spc="-1" dirty="0">
              <a:solidFill>
                <a:srgbClr val="000000"/>
              </a:solidFill>
              <a:latin typeface="Candara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The regression.py runs 5 unsupervised regression models: </a:t>
            </a:r>
            <a:r>
              <a:rPr lang="en-US" sz="2000" spc="-1" dirty="0" smtClean="0">
                <a:solidFill>
                  <a:srgbClr val="FF0000"/>
                </a:solidFill>
                <a:latin typeface="Candara"/>
              </a:rPr>
              <a:t>need to add</a:t>
            </a:r>
            <a:endParaRPr lang="e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77346" y="346942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808" y="1441342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7784" y="2277327"/>
            <a:ext cx="2028728" cy="1326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Files process save</a:t>
            </a:r>
            <a:endParaRPr lang="en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" name="Line 4"/>
          <p:cNvSpPr/>
          <p:nvPr/>
        </p:nvSpPr>
        <p:spPr>
          <a:xfrm flipV="1">
            <a:off x="5688384" y="2115195"/>
            <a:ext cx="1512168" cy="68430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7335760" y="1611139"/>
            <a:ext cx="1737000" cy="1188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upervised</a:t>
            </a:r>
          </a:p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 ML models</a:t>
            </a:r>
            <a:endParaRPr lang="en" sz="1800" b="0" strike="noStrike" spc="-1" dirty="0">
              <a:latin typeface="+mj-lt"/>
            </a:endParaRPr>
          </a:p>
        </p:txBody>
      </p:sp>
      <p:sp>
        <p:nvSpPr>
          <p:cNvPr id="8" name="Line 4"/>
          <p:cNvSpPr/>
          <p:nvPr/>
        </p:nvSpPr>
        <p:spPr>
          <a:xfrm>
            <a:off x="5688384" y="3253067"/>
            <a:ext cx="1512168" cy="44630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7335760" y="3253068"/>
            <a:ext cx="1737000" cy="1188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" sz="1800" b="0" strike="noStrike" spc="-1" dirty="0" smtClean="0">
                <a:latin typeface="Arial"/>
              </a:rPr>
              <a:t>Regression</a:t>
            </a:r>
          </a:p>
          <a:p>
            <a:pPr algn="ctr" rtl="0">
              <a:lnSpc>
                <a:spcPct val="100000"/>
              </a:lnSpc>
            </a:pPr>
            <a:r>
              <a:rPr lang="en" spc="-1" dirty="0" smtClean="0">
                <a:latin typeface="Arial"/>
              </a:rPr>
              <a:t>ML models</a:t>
            </a:r>
            <a:endParaRPr lang="en" sz="1800" b="0" strike="noStrike" spc="-1" dirty="0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3443632" y="2277327"/>
            <a:ext cx="2028728" cy="1326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ML prepare</a:t>
            </a:r>
            <a:endParaRPr lang="en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Line 4"/>
          <p:cNvSpPr/>
          <p:nvPr/>
        </p:nvSpPr>
        <p:spPr>
          <a:xfrm flipV="1">
            <a:off x="2388520" y="2978777"/>
            <a:ext cx="923600" cy="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80553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Files process save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Features 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The “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Files process save”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uplode 2 raw CSV data of SVI test and microorganisms observation. The files cleans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incorrect values and split to 4 reactors.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2763267"/>
            <a:ext cx="5400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14995"/>
            <a:ext cx="9504807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ML prepare Features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808" y="963067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The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“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ML prepare” is a Class which </a:t>
            </a:r>
            <a:r>
              <a:rPr lang="en" sz="2800" spc="-1" dirty="0" smtClean="0">
                <a:solidFill>
                  <a:srgbClr val="000000"/>
                </a:solidFill>
                <a:latin typeface="Candara"/>
              </a:rPr>
              <a:t>prepar sutubale dataframes to the ML models with choosen delay hyper paramater and section of microorganisms </a:t>
            </a: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2115195"/>
            <a:ext cx="5120232" cy="34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2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80553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Supervised Features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1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The supervised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runs two supervised models: </a:t>
            </a:r>
            <a:r>
              <a:rPr lang="en-US" sz="2800" spc="-1" dirty="0" err="1" smtClean="0">
                <a:solidFill>
                  <a:srgbClr val="000000"/>
                </a:solidFill>
                <a:latin typeface="Candara"/>
              </a:rPr>
              <a:t>LinearSVC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 and </a:t>
            </a:r>
            <a:r>
              <a:rPr lang="en-US" sz="2800" spc="-1" dirty="0" err="1" smtClean="0">
                <a:solidFill>
                  <a:srgbClr val="000000"/>
                </a:solidFill>
                <a:latin typeface="Candara"/>
              </a:rPr>
              <a:t>KNeighborsClassifier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. The results are saved in figures file.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3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80553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spc="-1" dirty="0" smtClean="0">
                <a:solidFill>
                  <a:srgbClr val="000000"/>
                </a:solidFill>
                <a:latin typeface="Cambria"/>
                <a:ea typeface="Cambria"/>
              </a:rPr>
              <a:t>Regression </a:t>
            </a: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Features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301</Words>
  <Application>Microsoft Office PowerPoint</Application>
  <PresentationFormat>מותאם אישית</PresentationFormat>
  <Paragraphs>63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12</cp:revision>
  <dcterms:created xsi:type="dcterms:W3CDTF">2019-06-11T17:34:15Z</dcterms:created>
  <dcterms:modified xsi:type="dcterms:W3CDTF">2020-07-31T16:17:17Z</dcterms:modified>
  <dc:language>en-US</dc:language>
</cp:coreProperties>
</file>