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18"/>
  </p:notesMasterIdLst>
  <p:sldIdLst>
    <p:sldId id="256" r:id="rId4"/>
    <p:sldId id="258" r:id="rId5"/>
    <p:sldId id="267" r:id="rId6"/>
    <p:sldId id="343" r:id="rId7"/>
    <p:sldId id="333" r:id="rId8"/>
    <p:sldId id="334" r:id="rId9"/>
    <p:sldId id="344" r:id="rId10"/>
    <p:sldId id="302" r:id="rId11"/>
    <p:sldId id="346" r:id="rId12"/>
    <p:sldId id="345" r:id="rId13"/>
    <p:sldId id="335" r:id="rId14"/>
    <p:sldId id="340" r:id="rId15"/>
    <p:sldId id="347" r:id="rId16"/>
    <p:sldId id="261"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8495"/>
    <a:srgbClr val="D61E42"/>
    <a:srgbClr val="A80C26"/>
    <a:srgbClr val="2261A6"/>
    <a:srgbClr val="DF2736"/>
    <a:srgbClr val="E6E6E6"/>
    <a:srgbClr val="495ADB"/>
    <a:srgbClr val="544DD7"/>
    <a:srgbClr val="08071F"/>
    <a:srgbClr val="1588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01"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7" name="任意多边形: 形状 16"/>
          <p:cNvSpPr/>
          <p:nvPr userDrawn="1"/>
        </p:nvSpPr>
        <p:spPr>
          <a:xfrm>
            <a:off x="0" y="2305050"/>
            <a:ext cx="12192000" cy="4552950"/>
          </a:xfrm>
          <a:custGeom>
            <a:avLst/>
            <a:gdLst>
              <a:gd name="connsiteX0" fmla="*/ 0 w 12192000"/>
              <a:gd name="connsiteY0" fmla="*/ 0 h 3924300"/>
              <a:gd name="connsiteX1" fmla="*/ 12192000 w 12192000"/>
              <a:gd name="connsiteY1" fmla="*/ 0 h 3924300"/>
              <a:gd name="connsiteX2" fmla="*/ 12192000 w 12192000"/>
              <a:gd name="connsiteY2" fmla="*/ 3924300 h 3924300"/>
              <a:gd name="connsiteX3" fmla="*/ 0 w 12192000"/>
              <a:gd name="connsiteY3" fmla="*/ 3924300 h 3924300"/>
            </a:gdLst>
            <a:ahLst/>
            <a:cxnLst>
              <a:cxn ang="0">
                <a:pos x="connsiteX0" y="connsiteY0"/>
              </a:cxn>
              <a:cxn ang="0">
                <a:pos x="connsiteX1" y="connsiteY1"/>
              </a:cxn>
              <a:cxn ang="0">
                <a:pos x="connsiteX2" y="connsiteY2"/>
              </a:cxn>
              <a:cxn ang="0">
                <a:pos x="connsiteX3" y="connsiteY3"/>
              </a:cxn>
            </a:cxnLst>
            <a:rect l="l" t="t" r="r" b="b"/>
            <a:pathLst>
              <a:path w="12192000" h="3924300">
                <a:moveTo>
                  <a:pt x="0" y="0"/>
                </a:moveTo>
                <a:lnTo>
                  <a:pt x="12192000" y="0"/>
                </a:lnTo>
                <a:lnTo>
                  <a:pt x="12192000" y="3924300"/>
                </a:lnTo>
                <a:lnTo>
                  <a:pt x="0" y="3924300"/>
                </a:lnTo>
                <a:close/>
              </a:path>
            </a:pathLst>
          </a:custGeom>
          <a:blipFill>
            <a:blip r:embed="rId2"/>
            <a:srcRect/>
            <a:stretch>
              <a:fillRect t="-6938" b="-11279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3828472" y="3133271"/>
            <a:ext cx="4535055" cy="656792"/>
          </a:xfrm>
        </p:spPr>
        <p:txBody>
          <a:bodyPr anchor="ctr">
            <a:normAutofit/>
          </a:bodyPr>
          <a:lstStyle>
            <a:lvl1pPr algn="ct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3822699" y="4069216"/>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7139655" y="35195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7139655" y="47389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7139655" y="50546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
        <p:nvSpPr>
          <p:cNvPr id="18" name="任意多边形: 形状 17"/>
          <p:cNvSpPr/>
          <p:nvPr userDrawn="1"/>
        </p:nvSpPr>
        <p:spPr>
          <a:xfrm rot="5400000">
            <a:off x="-47170" y="47170"/>
            <a:ext cx="6858000" cy="6763659"/>
          </a:xfrm>
          <a:custGeom>
            <a:avLst/>
            <a:gdLst>
              <a:gd name="connsiteX0" fmla="*/ 0 w 12192000"/>
              <a:gd name="connsiteY0" fmla="*/ 0 h 3924300"/>
              <a:gd name="connsiteX1" fmla="*/ 12192000 w 12192000"/>
              <a:gd name="connsiteY1" fmla="*/ 0 h 3924300"/>
              <a:gd name="connsiteX2" fmla="*/ 12192000 w 12192000"/>
              <a:gd name="connsiteY2" fmla="*/ 3924300 h 3924300"/>
              <a:gd name="connsiteX3" fmla="*/ 0 w 12192000"/>
              <a:gd name="connsiteY3" fmla="*/ 3924300 h 3924300"/>
            </a:gdLst>
            <a:ahLst/>
            <a:cxnLst>
              <a:cxn ang="0">
                <a:pos x="connsiteX0" y="connsiteY0"/>
              </a:cxn>
              <a:cxn ang="0">
                <a:pos x="connsiteX1" y="connsiteY1"/>
              </a:cxn>
              <a:cxn ang="0">
                <a:pos x="connsiteX2" y="connsiteY2"/>
              </a:cxn>
              <a:cxn ang="0">
                <a:pos x="connsiteX3" y="connsiteY3"/>
              </a:cxn>
            </a:cxnLst>
            <a:rect l="l" t="t" r="r" b="b"/>
            <a:pathLst>
              <a:path w="12192000" h="3924300">
                <a:moveTo>
                  <a:pt x="0" y="0"/>
                </a:moveTo>
                <a:lnTo>
                  <a:pt x="12192000" y="0"/>
                </a:lnTo>
                <a:lnTo>
                  <a:pt x="12192000" y="3924300"/>
                </a:lnTo>
                <a:lnTo>
                  <a:pt x="0" y="3924300"/>
                </a:lnTo>
                <a:close/>
              </a:path>
            </a:pathLst>
          </a:custGeom>
          <a:blipFill>
            <a:blip r:embed="rId2"/>
            <a:srcRect/>
            <a:stretch>
              <a:fillRect l="-7744" t="28757" r="-7744" b="-248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5.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1891665" y="887730"/>
            <a:ext cx="8521065" cy="1174750"/>
          </a:xfrm>
        </p:spPr>
        <p:txBody>
          <a:bodyPr>
            <a:noAutofit/>
          </a:bodyPr>
          <a:lstStyle/>
          <a:p>
            <a:pPr algn="dist"/>
            <a:r>
              <a:rPr lang="en-US" altLang="zh-CN" sz="4800" dirty="0">
                <a:solidFill>
                  <a:schemeClr val="accent1"/>
                </a:solidFill>
              </a:rPr>
              <a:t>Presentations of Project IOT</a:t>
            </a:r>
            <a:endParaRPr lang="en-US" altLang="zh-CN" sz="4800" dirty="0">
              <a:solidFill>
                <a:schemeClr val="accent1"/>
              </a:solidFill>
            </a:endParaRPr>
          </a:p>
        </p:txBody>
      </p:sp>
      <p:sp>
        <p:nvSpPr>
          <p:cNvPr id="6" name="文本占位符 5"/>
          <p:cNvSpPr>
            <a:spLocks noGrp="1"/>
          </p:cNvSpPr>
          <p:nvPr>
            <p:ph type="body" sz="quarter" idx="4294967295"/>
          </p:nvPr>
        </p:nvSpPr>
        <p:spPr>
          <a:xfrm>
            <a:off x="5149850" y="3511550"/>
            <a:ext cx="2202180" cy="1695450"/>
          </a:xfrm>
        </p:spPr>
        <p:txBody>
          <a:bodyPr>
            <a:normAutofit/>
          </a:bodyPr>
          <a:lstStyle/>
          <a:p>
            <a:pPr marL="0" indent="0">
              <a:buNone/>
            </a:pPr>
            <a:r>
              <a:rPr lang="en-US" altLang="zh-CN" dirty="0">
                <a:latin typeface="Times New Roman" panose="02020603050405020304" charset="0"/>
                <a:cs typeface="Times New Roman" panose="02020603050405020304" charset="0"/>
              </a:rPr>
              <a:t>YIN Jiazhong </a:t>
            </a:r>
            <a:endParaRPr lang="en-US" altLang="zh-CN"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LU Mingming</a:t>
            </a:r>
            <a:endParaRPr lang="en-US" altLang="zh-CN"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sym typeface="+mn-ea"/>
              </a:rPr>
              <a:t>CHARAI </a:t>
            </a:r>
            <a:r>
              <a:rPr lang="en-US" altLang="zh-CN" dirty="0">
                <a:latin typeface="Times New Roman" panose="02020603050405020304" charset="0"/>
                <a:cs typeface="Times New Roman" panose="02020603050405020304" charset="0"/>
              </a:rPr>
              <a:t>Hamaza</a:t>
            </a:r>
            <a:endParaRPr lang="en-US" altLang="zh-CN" dirty="0">
              <a:latin typeface="Times New Roman" panose="02020603050405020304" charset="0"/>
              <a:cs typeface="Times New Roman" panose="02020603050405020304" charset="0"/>
            </a:endParaRPr>
          </a:p>
        </p:txBody>
      </p:sp>
      <p:cxnSp>
        <p:nvCxnSpPr>
          <p:cNvPr id="62" name="直接连接符 61"/>
          <p:cNvCxnSpPr/>
          <p:nvPr/>
        </p:nvCxnSpPr>
        <p:spPr>
          <a:xfrm>
            <a:off x="2787586" y="2852572"/>
            <a:ext cx="6613864"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621203" y="5614209"/>
            <a:ext cx="3413664" cy="1252508"/>
            <a:chOff x="675908" y="693106"/>
            <a:chExt cx="9053516" cy="3321826"/>
          </a:xfrm>
        </p:grpSpPr>
        <p:sp>
          <p:nvSpPr>
            <p:cNvPr id="18" name="文本框 17"/>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4000"/>
                    </a:schemeClr>
                  </a:solidFill>
                  <a:latin typeface="Impact" panose="020B0806030902050204" pitchFamily="34" charset="0"/>
                </a:rPr>
                <a:t>2</a:t>
              </a:r>
              <a:endParaRPr lang="zh-CN" altLang="en-US" sz="9600" dirty="0">
                <a:solidFill>
                  <a:schemeClr val="tx2">
                    <a:alpha val="34000"/>
                  </a:schemeClr>
                </a:solidFill>
                <a:latin typeface="Impact" panose="020B0806030902050204" pitchFamily="34" charset="0"/>
              </a:endParaRPr>
            </a:p>
          </p:txBody>
        </p:sp>
        <p:sp>
          <p:nvSpPr>
            <p:cNvPr id="19" name="文本框 18"/>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4000"/>
                    </a:schemeClr>
                  </a:solidFill>
                  <a:latin typeface="Impact" panose="020B0806030902050204" pitchFamily="34" charset="0"/>
                </a:rPr>
                <a:t>0</a:t>
              </a:r>
              <a:endParaRPr lang="zh-CN" altLang="en-US" sz="9600" dirty="0">
                <a:solidFill>
                  <a:schemeClr val="tx2">
                    <a:alpha val="34000"/>
                  </a:schemeClr>
                </a:solidFill>
                <a:latin typeface="Impact" panose="020B0806030902050204" pitchFamily="34" charset="0"/>
              </a:endParaRPr>
            </a:p>
          </p:txBody>
        </p:sp>
        <p:sp>
          <p:nvSpPr>
            <p:cNvPr id="20" name="文本框 19"/>
            <p:cNvSpPr txBox="1"/>
            <p:nvPr/>
          </p:nvSpPr>
          <p:spPr>
            <a:xfrm>
              <a:off x="4865366"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4000"/>
                    </a:schemeClr>
                  </a:solidFill>
                  <a:latin typeface="Impact" panose="020B0806030902050204" pitchFamily="34" charset="0"/>
                </a:rPr>
                <a:t>1</a:t>
              </a:r>
              <a:endParaRPr lang="zh-CN" altLang="en-US" sz="9600" dirty="0">
                <a:solidFill>
                  <a:schemeClr val="tx2">
                    <a:alpha val="34000"/>
                  </a:schemeClr>
                </a:solidFill>
                <a:latin typeface="Impact" panose="020B0806030902050204" pitchFamily="34" charset="0"/>
              </a:endParaRPr>
            </a:p>
          </p:txBody>
        </p:sp>
        <p:sp>
          <p:nvSpPr>
            <p:cNvPr id="21" name="文本框 20"/>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4000"/>
                    </a:schemeClr>
                  </a:solidFill>
                  <a:latin typeface="Impact" panose="020B0806030902050204" pitchFamily="34" charset="0"/>
                </a:rPr>
                <a:t>9</a:t>
              </a:r>
              <a:endParaRPr lang="zh-CN" altLang="en-US" sz="9600" dirty="0">
                <a:solidFill>
                  <a:schemeClr val="tx2">
                    <a:alpha val="34000"/>
                  </a:schemeClr>
                </a:solidFill>
                <a:latin typeface="Impact" panose="020B0806030902050204" pitchFamily="34" charset="0"/>
              </a:endParaRPr>
            </a:p>
          </p:txBody>
        </p:sp>
      </p:grpSp>
      <p:sp>
        <p:nvSpPr>
          <p:cNvPr id="2" name="文本框 1"/>
          <p:cNvSpPr txBox="1"/>
          <p:nvPr/>
        </p:nvSpPr>
        <p:spPr>
          <a:xfrm>
            <a:off x="3652520" y="2914015"/>
            <a:ext cx="4887595"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Introduction to the Internet of Things</a:t>
            </a:r>
            <a:endParaRPr lang="en-US" altLang="zh-CN" sz="240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9199245" y="5770880"/>
            <a:ext cx="2857500" cy="1095375"/>
          </a:xfrm>
          <a:prstGeom prst="rect">
            <a:avLst/>
          </a:prstGeom>
        </p:spPr>
      </p:pic>
      <p:sp>
        <p:nvSpPr>
          <p:cNvPr id="3" name="标题 3"/>
          <p:cNvSpPr>
            <a:spLocks noGrp="1"/>
          </p:cNvSpPr>
          <p:nvPr/>
        </p:nvSpPr>
        <p:spPr>
          <a:xfrm>
            <a:off x="3462655" y="1677670"/>
            <a:ext cx="5121910" cy="11747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dist"/>
            <a:r>
              <a:rPr lang="en-US" altLang="zh-CN" sz="4800" dirty="0">
                <a:solidFill>
                  <a:schemeClr val="accent1"/>
                </a:solidFill>
              </a:rPr>
              <a:t>Anti-theft device</a:t>
            </a:r>
            <a:endParaRPr lang="en-US" altLang="zh-CN" sz="48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Schematic</a:t>
            </a:r>
            <a:endParaRPr lang="zh-CN" altLang="en-US"/>
          </a:p>
        </p:txBody>
      </p:sp>
      <p:pic>
        <p:nvPicPr>
          <p:cNvPr id="4" name="图片 1" descr="1579032561(1)"/>
          <p:cNvPicPr>
            <a:picLocks noChangeAspect="1"/>
          </p:cNvPicPr>
          <p:nvPr>
            <p:ph idx="1"/>
          </p:nvPr>
        </p:nvPicPr>
        <p:blipFill>
          <a:blip r:embed="rId1"/>
          <a:stretch>
            <a:fillRect/>
          </a:stretch>
        </p:blipFill>
        <p:spPr>
          <a:xfrm>
            <a:off x="2879725" y="1262380"/>
            <a:ext cx="6057900" cy="54857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Ultrasonic module</a:t>
            </a:r>
            <a:r>
              <a:rPr lang="zh-CN" altLang="en-US" dirty="0">
                <a:sym typeface="+mn-ea"/>
              </a:rPr>
              <a:t> </a:t>
            </a:r>
            <a:endParaRPr lang="zh-CN" altLang="en-US"/>
          </a:p>
        </p:txBody>
      </p:sp>
      <p:sp>
        <p:nvSpPr>
          <p:cNvPr id="4" name="文本框 3"/>
          <p:cNvSpPr txBox="1"/>
          <p:nvPr/>
        </p:nvSpPr>
        <p:spPr>
          <a:xfrm>
            <a:off x="7378065" y="1443355"/>
            <a:ext cx="3813175" cy="224536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The ultrasonic module can derive the distance of the object. We put the device in the room. This distance is fixed. Once this distance has changed a lot in a short time, the entire device will alarm</a:t>
            </a:r>
            <a:endParaRPr lang="zh-CN" altLang="en-US" sz="200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1"/>
          <a:stretch>
            <a:fillRect/>
          </a:stretch>
        </p:blipFill>
        <p:spPr>
          <a:xfrm>
            <a:off x="332105" y="1300480"/>
            <a:ext cx="7045325" cy="4489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828472" y="2916264"/>
            <a:ext cx="4535055" cy="656792"/>
          </a:xfrm>
        </p:spPr>
        <p:txBody>
          <a:bodyPr>
            <a:normAutofit/>
          </a:bodyPr>
          <a:lstStyle/>
          <a:p>
            <a:r>
              <a:rPr lang="en-US" altLang="zh-CN" dirty="0">
                <a:sym typeface="+mn-ea"/>
              </a:rPr>
              <a:t>Conclusion</a:t>
            </a:r>
            <a:endParaRPr lang="en-US" altLang="zh-CN" dirty="0">
              <a:sym typeface="+mn-ea"/>
            </a:endParaRPr>
          </a:p>
        </p:txBody>
      </p:sp>
      <p:sp>
        <p:nvSpPr>
          <p:cNvPr id="6" name="文本占位符 5"/>
          <p:cNvSpPr>
            <a:spLocks noGrp="1"/>
          </p:cNvSpPr>
          <p:nvPr>
            <p:ph type="body" idx="1"/>
          </p:nvPr>
        </p:nvSpPr>
        <p:spPr>
          <a:xfrm>
            <a:off x="3828472" y="3588344"/>
            <a:ext cx="4546600" cy="877124"/>
          </a:xfrm>
        </p:spPr>
        <p:txBody>
          <a:bodyPr/>
          <a:lstStyle/>
          <a:p>
            <a:pPr lvl="0">
              <a:lnSpc>
                <a:spcPct val="100000"/>
              </a:lnSpc>
            </a:pPr>
            <a:endParaRPr lang="zh-CN" altLang="en-US" dirty="0"/>
          </a:p>
        </p:txBody>
      </p:sp>
      <p:cxnSp>
        <p:nvCxnSpPr>
          <p:cNvPr id="44" name="直接连接符 43"/>
          <p:cNvCxnSpPr/>
          <p:nvPr/>
        </p:nvCxnSpPr>
        <p:spPr>
          <a:xfrm>
            <a:off x="3527136" y="2854118"/>
            <a:ext cx="5137727" cy="0"/>
          </a:xfrm>
          <a:prstGeom prst="line">
            <a:avLst/>
          </a:prstGeom>
          <a:ln>
            <a:solidFill>
              <a:srgbClr val="D61E4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584241" y="182463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9199245" y="5770880"/>
            <a:ext cx="2857500" cy="1095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r>
              <a:rPr lang="zh-CN" altLang="en-US" sz="3200">
                <a:latin typeface="Times New Roman" panose="02020603050405020304" charset="0"/>
                <a:cs typeface="Times New Roman" panose="02020603050405020304" charset="0"/>
              </a:rPr>
              <a:t>To conclude, we can say that with more time and more means we could have done a better work, whatever, we have developed a device that can guarantee more safety to those who have small budgets. Our device is reliable and cheaper than other devices on the market.</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047105" y="1953260"/>
            <a:ext cx="3886835" cy="2324100"/>
            <a:chOff x="2855913" y="-477838"/>
            <a:chExt cx="5757862" cy="2501900"/>
          </a:xfrm>
          <a:solidFill>
            <a:schemeClr val="accent1"/>
          </a:solidFill>
        </p:grpSpPr>
        <p:sp>
          <p:nvSpPr>
            <p:cNvPr id="9"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p>
          </p:txBody>
        </p:sp>
      </p:grpSp>
      <p:pic>
        <p:nvPicPr>
          <p:cNvPr id="5" name="图片 4"/>
          <p:cNvPicPr>
            <a:picLocks noChangeAspect="1"/>
          </p:cNvPicPr>
          <p:nvPr/>
        </p:nvPicPr>
        <p:blipFill>
          <a:blip r:embed="rId1"/>
          <a:stretch>
            <a:fillRect/>
          </a:stretch>
        </p:blipFill>
        <p:spPr>
          <a:xfrm>
            <a:off x="9199245" y="5770880"/>
            <a:ext cx="2857500" cy="109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a:spLocks noGrp="1"/>
          </p:cNvSpPr>
          <p:nvPr/>
        </p:nvSpPr>
        <p:spPr>
          <a:xfrm>
            <a:off x="3828472" y="2916264"/>
            <a:ext cx="4535055" cy="6567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zh-CN" altLang="en-US" dirty="0">
                <a:sym typeface="+mn-ea"/>
              </a:rPr>
              <a:t>Description of the device</a:t>
            </a:r>
            <a:endParaRPr lang="zh-CN" altLang="en-US" dirty="0">
              <a:sym typeface="+mn-ea"/>
            </a:endParaRPr>
          </a:p>
        </p:txBody>
      </p:sp>
      <p:cxnSp>
        <p:nvCxnSpPr>
          <p:cNvPr id="7" name="直接连接符 6"/>
          <p:cNvCxnSpPr/>
          <p:nvPr/>
        </p:nvCxnSpPr>
        <p:spPr>
          <a:xfrm>
            <a:off x="3527136" y="2854118"/>
            <a:ext cx="5137727" cy="0"/>
          </a:xfrm>
          <a:prstGeom prst="line">
            <a:avLst/>
          </a:prstGeom>
          <a:ln>
            <a:solidFill>
              <a:srgbClr val="D61E4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84241" y="182463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9199245" y="5770880"/>
            <a:ext cx="2857500" cy="1095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Background of the project</a:t>
            </a:r>
            <a:endParaRPr lang="zh-CN" altLang="en-US" dirty="0"/>
          </a:p>
        </p:txBody>
      </p:sp>
      <p:sp>
        <p:nvSpPr>
          <p:cNvPr id="3" name="文本框 2"/>
          <p:cNvSpPr txBox="1"/>
          <p:nvPr/>
        </p:nvSpPr>
        <p:spPr>
          <a:xfrm>
            <a:off x="669925" y="1706880"/>
            <a:ext cx="10850245" cy="1568450"/>
          </a:xfrm>
          <a:prstGeom prst="rect">
            <a:avLst/>
          </a:prstGeom>
          <a:noFill/>
        </p:spPr>
        <p:txBody>
          <a:bodyPr wrap="square" rtlCol="0">
            <a:spAutoFit/>
          </a:bodyPr>
          <a:p>
            <a:r>
              <a:rPr lang="en-US" sz="2400">
                <a:latin typeface="Times New Roman" panose="02020603050405020304" charset="0"/>
                <a:cs typeface="Times New Roman" panose="02020603050405020304" charset="0"/>
              </a:rPr>
              <a:t>M</a:t>
            </a:r>
            <a:r>
              <a:rPr sz="2400">
                <a:latin typeface="Times New Roman" panose="02020603050405020304" charset="0"/>
                <a:cs typeface="Times New Roman" panose="02020603050405020304" charset="0"/>
              </a:rPr>
              <a:t>any students, especially foreign students, choose </a:t>
            </a:r>
            <a:r>
              <a:rPr lang="en-US" sz="2400">
                <a:latin typeface="Times New Roman" panose="02020603050405020304" charset="0"/>
                <a:cs typeface="Times New Roman" panose="02020603050405020304" charset="0"/>
              </a:rPr>
              <a:t>share</a:t>
            </a:r>
            <a:r>
              <a:rPr sz="2400">
                <a:latin typeface="Times New Roman" panose="02020603050405020304" charset="0"/>
                <a:cs typeface="Times New Roman" panose="02020603050405020304" charset="0"/>
              </a:rPr>
              <a:t> rent. This way is cheaper and more suitable for students. But this approach has a lot of security issues. For example burglary. Find ways to solve it. We will eventually design a complete home anti-theft device to make our home safer.</a:t>
            </a:r>
            <a:endParaRPr sz="240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9199245" y="5770880"/>
            <a:ext cx="2857500" cy="1095375"/>
          </a:xfrm>
          <a:prstGeom prst="rect">
            <a:avLst/>
          </a:prstGeom>
        </p:spPr>
      </p:pic>
      <p:pic>
        <p:nvPicPr>
          <p:cNvPr id="6" name="图片 5"/>
          <p:cNvPicPr>
            <a:picLocks noChangeAspect="1"/>
          </p:cNvPicPr>
          <p:nvPr/>
        </p:nvPicPr>
        <p:blipFill>
          <a:blip r:embed="rId2"/>
          <a:stretch>
            <a:fillRect/>
          </a:stretch>
        </p:blipFill>
        <p:spPr>
          <a:xfrm>
            <a:off x="859790" y="3735070"/>
            <a:ext cx="2074545" cy="2685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 of this project</a:t>
            </a:r>
            <a:endParaRPr lang="en-US" altLang="zh-CN"/>
          </a:p>
        </p:txBody>
      </p:sp>
      <p:sp>
        <p:nvSpPr>
          <p:cNvPr id="3" name="内容占位符 2"/>
          <p:cNvSpPr>
            <a:spLocks noGrp="1"/>
          </p:cNvSpPr>
          <p:nvPr>
            <p:ph idx="1"/>
          </p:nvPr>
        </p:nvSpPr>
        <p:spPr>
          <a:xfrm>
            <a:off x="670559" y="1248410"/>
            <a:ext cx="10850563" cy="5019675"/>
          </a:xfrm>
        </p:spPr>
        <p:txBody>
          <a:bodyPr/>
          <a:p>
            <a:r>
              <a:rPr sz="3200">
                <a:latin typeface="Times New Roman" panose="02020603050405020304" charset="0"/>
                <a:cs typeface="Times New Roman" panose="02020603050405020304" charset="0"/>
              </a:rPr>
              <a:t>As we said before,this modules made with ARDUINO and to use ultrasonic ranging to read one data every 0.5 seconds and compare the difference between the two data. If the difference between the two data changes is more than 30%, an alarm will be issued, and the buzzer will sound, and the mobile phone APP will receive the signal.</a:t>
            </a:r>
            <a:endParaRPr sz="3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115" y="347980"/>
            <a:ext cx="10850880" cy="661035"/>
          </a:xfrm>
        </p:spPr>
        <p:txBody>
          <a:bodyPr/>
          <a:lstStyle/>
          <a:p>
            <a:r>
              <a:rPr lang="en-US" altLang="zh-CN" dirty="0"/>
              <a:t>Materials</a:t>
            </a:r>
            <a:endParaRPr lang="en-US" altLang="zh-CN" dirty="0"/>
          </a:p>
        </p:txBody>
      </p:sp>
      <p:grpSp>
        <p:nvGrpSpPr>
          <p:cNvPr id="5" name="3c2f1681-f979-4de5-8036-c0bce5db0ca5" descr="OQAAAB+LCAAAAAAABACrVlIpqSxIVbJSCs5NLCpxyUxML0rM9SxJzVXSUfJMUbLKK83J0VFyysxLycxLdy/KLy0oVrKKjq0FALpUkis5AAAA" title="iSlide™ 版权声明  COPYRIGHT NOTICE"/>
          <p:cNvGrpSpPr>
            <a:grpSpLocks noChangeAspect="1"/>
          </p:cNvGrpSpPr>
          <p:nvPr/>
        </p:nvGrpSpPr>
        <p:grpSpPr>
          <a:xfrm>
            <a:off x="704850" y="1769110"/>
            <a:ext cx="11906250" cy="4264660"/>
            <a:chOff x="767271" y="1988840"/>
            <a:chExt cx="8606155" cy="3082147"/>
          </a:xfrm>
        </p:grpSpPr>
        <p:cxnSp>
          <p:nvCxnSpPr>
            <p:cNvPr id="6" name="直接箭头连接符 5"/>
            <p:cNvCxnSpPr/>
            <p:nvPr/>
          </p:nvCxnSpPr>
          <p:spPr>
            <a:xfrm flipV="1">
              <a:off x="767271" y="4154277"/>
              <a:ext cx="8606155" cy="1079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p:cNvGrpSpPr/>
            <p:nvPr/>
          </p:nvGrpSpPr>
          <p:grpSpPr>
            <a:xfrm>
              <a:off x="1139724" y="1988840"/>
              <a:ext cx="1518741" cy="1509753"/>
              <a:chOff x="2452226" y="1883471"/>
              <a:chExt cx="1518741" cy="1509753"/>
            </a:xfrm>
          </p:grpSpPr>
          <p:sp>
            <p:nvSpPr>
              <p:cNvPr id="25"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6"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ym typeface="+mn-ea"/>
                  </a:rPr>
                  <a:t>Ultrasonic </a:t>
                </a:r>
                <a:endParaRPr lang="en-US" altLang="zh-CN">
                  <a:sym typeface="+mn-ea"/>
                </a:endParaRPr>
              </a:p>
              <a:p>
                <a:pPr algn="ctr"/>
                <a:r>
                  <a:rPr lang="en-US" altLang="zh-CN">
                    <a:sym typeface="+mn-ea"/>
                  </a:rPr>
                  <a:t>module</a:t>
                </a:r>
                <a:r>
                  <a:rPr lang="zh-CN" altLang="en-US" b="1" dirty="0"/>
                  <a:t> </a:t>
                </a:r>
                <a:endParaRPr lang="zh-CN" altLang="en-US" b="1" dirty="0"/>
              </a:p>
            </p:txBody>
          </p:sp>
        </p:grpSp>
        <p:sp>
          <p:nvSpPr>
            <p:cNvPr id="8"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65" b="1" dirty="0">
                  <a:solidFill>
                    <a:schemeClr val="bg1"/>
                  </a:solidFill>
                </a:rPr>
                <a:t>first part</a:t>
              </a:r>
              <a:endParaRPr lang="en-US" altLang="zh-CN" sz="1865" b="1" dirty="0">
                <a:solidFill>
                  <a:schemeClr val="bg1"/>
                </a:solidFill>
              </a:endParaRPr>
            </a:p>
          </p:txBody>
        </p:sp>
        <p:sp>
          <p:nvSpPr>
            <p:cNvPr id="9" name="išḻîḓè"/>
            <p:cNvSpPr/>
            <p:nvPr/>
          </p:nvSpPr>
          <p:spPr bwMode="auto">
            <a:xfrm>
              <a:off x="801139"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ltLang="zh-CN" sz="1100" dirty="0"/>
            </a:p>
          </p:txBody>
        </p:sp>
        <p:grpSp>
          <p:nvGrpSpPr>
            <p:cNvPr id="10" name="î$ḷiḑé"/>
            <p:cNvGrpSpPr/>
            <p:nvPr/>
          </p:nvGrpSpPr>
          <p:grpSpPr>
            <a:xfrm>
              <a:off x="3901485" y="1988840"/>
              <a:ext cx="1518741" cy="1509753"/>
              <a:chOff x="2452226" y="1883471"/>
              <a:chExt cx="1518741" cy="1509753"/>
            </a:xfrm>
          </p:grpSpPr>
          <p:sp>
            <p:nvSpPr>
              <p:cNvPr id="23" name="ïŝliḓè"/>
              <p:cNvSpPr/>
              <p:nvPr/>
            </p:nvSpPr>
            <p:spPr>
              <a:xfrm rot="8100000">
                <a:off x="245222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4" name="ïŝ1íďe"/>
              <p:cNvSpPr/>
              <p:nvPr/>
            </p:nvSpPr>
            <p:spPr>
              <a:xfrm>
                <a:off x="2597858"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t>Buzzer</a:t>
                </a:r>
                <a:endParaRPr lang="en-US" altLang="zh-CN" b="1" dirty="0"/>
              </a:p>
            </p:txBody>
          </p:sp>
        </p:grpSp>
        <p:sp>
          <p:nvSpPr>
            <p:cNvPr id="11" name="ïṩḻïďê"/>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65" b="1" dirty="0">
                  <a:solidFill>
                    <a:schemeClr val="bg1"/>
                  </a:solidFill>
                </a:rPr>
                <a:t>second part</a:t>
              </a:r>
              <a:endParaRPr lang="en-US" altLang="zh-CN" sz="1865" b="1" dirty="0">
                <a:solidFill>
                  <a:schemeClr val="bg1"/>
                </a:solidFill>
              </a:endParaRPr>
            </a:p>
          </p:txBody>
        </p:sp>
        <p:sp>
          <p:nvSpPr>
            <p:cNvPr id="12" name="íşḷíḓê"/>
            <p:cNvSpPr/>
            <p:nvPr/>
          </p:nvSpPr>
          <p:spPr bwMode="auto">
            <a:xfrm>
              <a:off x="3562900"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ltLang="zh-CN" sz="1100" dirty="0"/>
            </a:p>
          </p:txBody>
        </p:sp>
        <p:grpSp>
          <p:nvGrpSpPr>
            <p:cNvPr id="13" name="íŝ1ïḑè"/>
            <p:cNvGrpSpPr/>
            <p:nvPr/>
          </p:nvGrpSpPr>
          <p:grpSpPr>
            <a:xfrm>
              <a:off x="6663246" y="1988840"/>
              <a:ext cx="1518741" cy="1509753"/>
              <a:chOff x="2452226" y="1883471"/>
              <a:chExt cx="1518741" cy="1509753"/>
            </a:xfrm>
          </p:grpSpPr>
          <p:sp>
            <p:nvSpPr>
              <p:cNvPr id="21" name="íṩľïdè"/>
              <p:cNvSpPr/>
              <p:nvPr/>
            </p:nvSpPr>
            <p:spPr>
              <a:xfrm rot="8100000">
                <a:off x="2452226"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2" name="îśļiďé"/>
              <p:cNvSpPr/>
              <p:nvPr/>
            </p:nvSpPr>
            <p:spPr>
              <a:xfrm>
                <a:off x="2597858"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t>WIFI module</a:t>
                </a:r>
                <a:endParaRPr lang="en-US" altLang="zh-CN" b="1" dirty="0"/>
              </a:p>
            </p:txBody>
          </p:sp>
        </p:grpSp>
        <p:sp>
          <p:nvSpPr>
            <p:cNvPr id="14" name="ï$ľide"/>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65" b="1" dirty="0">
                  <a:solidFill>
                    <a:schemeClr val="bg1"/>
                  </a:solidFill>
                </a:rPr>
                <a:t>last part</a:t>
              </a:r>
              <a:endParaRPr lang="en-US" altLang="zh-CN" sz="1865" b="1" dirty="0">
                <a:solidFill>
                  <a:schemeClr val="bg1"/>
                </a:solidFill>
              </a:endParaRPr>
            </a:p>
          </p:txBody>
        </p:sp>
        <p:sp>
          <p:nvSpPr>
            <p:cNvPr id="15" name="îśľiḓè"/>
            <p:cNvSpPr/>
            <p:nvPr/>
          </p:nvSpPr>
          <p:spPr bwMode="auto">
            <a:xfrm>
              <a:off x="632466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ltLang="zh-CN" sz="1100" dirty="0"/>
            </a:p>
          </p:txBody>
        </p:sp>
      </p:grpSp>
      <p:pic>
        <p:nvPicPr>
          <p:cNvPr id="3" name="图片 2"/>
          <p:cNvPicPr>
            <a:picLocks noChangeAspect="1"/>
          </p:cNvPicPr>
          <p:nvPr/>
        </p:nvPicPr>
        <p:blipFill>
          <a:blip r:embed="rId1"/>
          <a:stretch>
            <a:fillRect/>
          </a:stretch>
        </p:blipFill>
        <p:spPr>
          <a:xfrm>
            <a:off x="9199245" y="5770880"/>
            <a:ext cx="2857500" cy="1095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0559" y="1"/>
            <a:ext cx="10850563" cy="1028699"/>
          </a:xfrm>
        </p:spPr>
        <p:txBody>
          <a:bodyPr>
            <a:normAutofit/>
          </a:bodyPr>
          <a:p>
            <a:r>
              <a:rPr lang="en-US" altLang="zh-CN">
                <a:sym typeface="+mn-ea"/>
              </a:rPr>
              <a:t>Ultrasonic module</a:t>
            </a:r>
            <a:r>
              <a:rPr lang="zh-CN" altLang="en-US" dirty="0">
                <a:sym typeface="+mn-ea"/>
              </a:rPr>
              <a:t> </a:t>
            </a:r>
            <a:endParaRPr lang="zh-CN" altLang="en-US"/>
          </a:p>
        </p:txBody>
      </p:sp>
      <p:pic>
        <p:nvPicPr>
          <p:cNvPr id="4" name="内容占位符 3"/>
          <p:cNvPicPr>
            <a:picLocks noChangeAspect="1"/>
          </p:cNvPicPr>
          <p:nvPr>
            <p:ph idx="1"/>
          </p:nvPr>
        </p:nvPicPr>
        <p:blipFill>
          <a:blip r:embed="rId1"/>
          <a:stretch>
            <a:fillRect/>
          </a:stretch>
        </p:blipFill>
        <p:spPr>
          <a:xfrm>
            <a:off x="670560" y="3600450"/>
            <a:ext cx="4491355" cy="1906270"/>
          </a:xfrm>
          <a:prstGeom prst="rect">
            <a:avLst/>
          </a:prstGeom>
        </p:spPr>
      </p:pic>
      <p:pic>
        <p:nvPicPr>
          <p:cNvPr id="5" name="图片 4"/>
          <p:cNvPicPr>
            <a:picLocks noChangeAspect="1"/>
          </p:cNvPicPr>
          <p:nvPr/>
        </p:nvPicPr>
        <p:blipFill>
          <a:blip r:embed="rId2"/>
          <a:stretch>
            <a:fillRect/>
          </a:stretch>
        </p:blipFill>
        <p:spPr>
          <a:xfrm>
            <a:off x="7870825" y="3582035"/>
            <a:ext cx="2352675" cy="1943100"/>
          </a:xfrm>
          <a:prstGeom prst="rect">
            <a:avLst/>
          </a:prstGeom>
        </p:spPr>
      </p:pic>
      <p:sp>
        <p:nvSpPr>
          <p:cNvPr id="7" name="文本框 6"/>
          <p:cNvSpPr txBox="1"/>
          <p:nvPr/>
        </p:nvSpPr>
        <p:spPr>
          <a:xfrm>
            <a:off x="670560" y="1426210"/>
            <a:ext cx="10673715" cy="1198880"/>
          </a:xfrm>
          <a:prstGeom prst="rect">
            <a:avLst/>
          </a:prstGeom>
          <a:noFill/>
        </p:spPr>
        <p:txBody>
          <a:bodyPr wrap="square" rtlCol="0">
            <a:spAutoFit/>
          </a:bodyPr>
          <a:p>
            <a:r>
              <a:rPr lang="zh-CN" altLang="en-US" sz="2400">
                <a:latin typeface="Times New Roman" panose="02020603050405020304" charset="0"/>
                <a:cs typeface="Times New Roman" panose="02020603050405020304" charset="0"/>
              </a:rPr>
              <a:t>The principle of ultrasonic ranging is to emit sound waves, the sound waves are reflected by the object, the module receives, the time difference is obtained, and then the object distance is calculated according to the sound speed.</a:t>
            </a:r>
            <a:endParaRPr lang="zh-CN" alt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Materials</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256665" y="1888490"/>
            <a:ext cx="3509010" cy="3509010"/>
          </a:xfrm>
          <a:prstGeom prst="rect">
            <a:avLst/>
          </a:prstGeom>
        </p:spPr>
      </p:pic>
      <p:pic>
        <p:nvPicPr>
          <p:cNvPr id="5" name="图片 4"/>
          <p:cNvPicPr>
            <a:picLocks noChangeAspect="1"/>
          </p:cNvPicPr>
          <p:nvPr/>
        </p:nvPicPr>
        <p:blipFill>
          <a:blip r:embed="rId3"/>
          <a:stretch>
            <a:fillRect/>
          </a:stretch>
        </p:blipFill>
        <p:spPr>
          <a:xfrm>
            <a:off x="7290435" y="1888490"/>
            <a:ext cx="3509010" cy="3509010"/>
          </a:xfrm>
          <a:prstGeom prst="rect">
            <a:avLst/>
          </a:prstGeom>
        </p:spPr>
      </p:pic>
      <p:sp>
        <p:nvSpPr>
          <p:cNvPr id="6" name="文本框 5"/>
          <p:cNvSpPr txBox="1"/>
          <p:nvPr/>
        </p:nvSpPr>
        <p:spPr>
          <a:xfrm>
            <a:off x="1643380" y="5213985"/>
            <a:ext cx="3305175" cy="368300"/>
          </a:xfrm>
          <a:prstGeom prst="rect">
            <a:avLst/>
          </a:prstGeom>
          <a:noFill/>
        </p:spPr>
        <p:txBody>
          <a:bodyPr wrap="square" rtlCol="0">
            <a:spAutoFit/>
          </a:bodyPr>
          <a:p>
            <a:r>
              <a:rPr lang="en-US" altLang="zh-CN"/>
              <a:t>WIFI module(ESP 8266-01)</a:t>
            </a:r>
            <a:endParaRPr lang="en-US" altLang="zh-CN"/>
          </a:p>
        </p:txBody>
      </p:sp>
      <p:sp>
        <p:nvSpPr>
          <p:cNvPr id="7" name="文本框 6"/>
          <p:cNvSpPr txBox="1"/>
          <p:nvPr/>
        </p:nvSpPr>
        <p:spPr>
          <a:xfrm>
            <a:off x="8346440" y="5213985"/>
            <a:ext cx="2062480" cy="368300"/>
          </a:xfrm>
          <a:prstGeom prst="rect">
            <a:avLst/>
          </a:prstGeom>
          <a:noFill/>
        </p:spPr>
        <p:txBody>
          <a:bodyPr wrap="square" rtlCol="0">
            <a:spAutoFit/>
          </a:bodyPr>
          <a:p>
            <a:r>
              <a:rPr lang="en-US" altLang="zh-CN"/>
              <a:t>A</a:t>
            </a:r>
            <a:r>
              <a:rPr lang="zh-CN" altLang="en-US"/>
              <a:t>ctive buzzer</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828472" y="2916264"/>
            <a:ext cx="4535055" cy="656792"/>
          </a:xfrm>
        </p:spPr>
        <p:txBody>
          <a:bodyPr>
            <a:normAutofit/>
          </a:bodyPr>
          <a:lstStyle/>
          <a:p>
            <a:r>
              <a:rPr lang="en-US" altLang="zh-CN" dirty="0">
                <a:sym typeface="+mn-ea"/>
              </a:rPr>
              <a:t>How does it work?</a:t>
            </a:r>
            <a:endParaRPr lang="en-US" altLang="zh-CN" dirty="0">
              <a:sym typeface="+mn-ea"/>
            </a:endParaRPr>
          </a:p>
        </p:txBody>
      </p:sp>
      <p:sp>
        <p:nvSpPr>
          <p:cNvPr id="6" name="文本占位符 5"/>
          <p:cNvSpPr>
            <a:spLocks noGrp="1"/>
          </p:cNvSpPr>
          <p:nvPr>
            <p:ph type="body" idx="1"/>
          </p:nvPr>
        </p:nvSpPr>
        <p:spPr>
          <a:xfrm>
            <a:off x="3828472" y="3588344"/>
            <a:ext cx="4546600" cy="877124"/>
          </a:xfrm>
        </p:spPr>
        <p:txBody>
          <a:bodyPr/>
          <a:lstStyle/>
          <a:p>
            <a:pPr lvl="0">
              <a:lnSpc>
                <a:spcPct val="100000"/>
              </a:lnSpc>
            </a:pPr>
            <a:endParaRPr lang="zh-CN" altLang="en-US" dirty="0"/>
          </a:p>
        </p:txBody>
      </p:sp>
      <p:cxnSp>
        <p:nvCxnSpPr>
          <p:cNvPr id="44" name="直接连接符 43"/>
          <p:cNvCxnSpPr/>
          <p:nvPr/>
        </p:nvCxnSpPr>
        <p:spPr>
          <a:xfrm>
            <a:off x="3527136" y="2854118"/>
            <a:ext cx="5137727" cy="0"/>
          </a:xfrm>
          <a:prstGeom prst="line">
            <a:avLst/>
          </a:prstGeom>
          <a:ln>
            <a:solidFill>
              <a:srgbClr val="D61E4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584241" y="182463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9199245" y="5770880"/>
            <a:ext cx="2857500" cy="1095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Coding</a:t>
            </a:r>
            <a:endParaRPr lang="en-US" altLang="zh-CN"/>
          </a:p>
        </p:txBody>
      </p:sp>
      <p:pic>
        <p:nvPicPr>
          <p:cNvPr id="4" name="内容占位符 3"/>
          <p:cNvPicPr>
            <a:picLocks noChangeAspect="1"/>
          </p:cNvPicPr>
          <p:nvPr>
            <p:ph idx="1"/>
          </p:nvPr>
        </p:nvPicPr>
        <p:blipFill>
          <a:blip r:embed="rId1"/>
          <a:stretch>
            <a:fillRect/>
          </a:stretch>
        </p:blipFill>
        <p:spPr>
          <a:xfrm>
            <a:off x="2926080" y="1123950"/>
            <a:ext cx="7847330" cy="5483860"/>
          </a:xfrm>
          <a:prstGeom prst="rect">
            <a:avLst/>
          </a:prstGeom>
        </p:spPr>
      </p:pic>
    </p:spTree>
  </p:cSld>
  <p:clrMapOvr>
    <a:masterClrMapping/>
  </p:clrMapOvr>
</p:sld>
</file>

<file path=ppt/tags/tag1.xml><?xml version="1.0" encoding="utf-8"?>
<p:tagLst xmlns:p="http://schemas.openxmlformats.org/presentationml/2006/main">
  <p:tag name="REFSHAPE" val="367585484"/>
  <p:tag name="KSO_WM_UNIT_PLACING_PICTURE_USER_VIEWPORT" val="{&quot;height&quot;:5526,&quot;width&quot;:5526}"/>
</p:tagLst>
</file>

<file path=ppt/tags/tag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40fa917-312c-4302-8b43-b62bb8434e90"/>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1722</Words>
  <Application>WPS 演示</Application>
  <PresentationFormat>宽屏</PresentationFormat>
  <Paragraphs>75</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Arial</vt:lpstr>
      <vt:lpstr>宋体</vt:lpstr>
      <vt:lpstr>Wingdings</vt:lpstr>
      <vt:lpstr>Segoe UI Light</vt:lpstr>
      <vt:lpstr>微软雅黑</vt:lpstr>
      <vt:lpstr>Times New Roman</vt:lpstr>
      <vt:lpstr>Impact</vt:lpstr>
      <vt:lpstr>Arial Unicode MS</vt:lpstr>
      <vt:lpstr>Century Gothic</vt:lpstr>
      <vt:lpstr>Segoe Print</vt:lpstr>
      <vt:lpstr>Calibri</vt:lpstr>
      <vt:lpstr>主题5</vt:lpstr>
      <vt:lpstr>OfficePLUS</vt:lpstr>
      <vt:lpstr>Presentations of Project IOT</vt:lpstr>
      <vt:lpstr>PowerPoint 演示文稿</vt:lpstr>
      <vt:lpstr>Background of the project</vt:lpstr>
      <vt:lpstr>Idea of this project</vt:lpstr>
      <vt:lpstr>Materials</vt:lpstr>
      <vt:lpstr>Ultrasonic module </vt:lpstr>
      <vt:lpstr>Materials</vt:lpstr>
      <vt:lpstr>How does it work?</vt:lpstr>
      <vt:lpstr>Coding</vt:lpstr>
      <vt:lpstr>Schematic</vt:lpstr>
      <vt:lpstr>Ultrasonic module </vt:lpstr>
      <vt:lpstr>Conclusion</vt:lpstr>
      <vt:lpstr>PowerPoint 演示文稿</vt:lpstr>
      <vt:lpstr>PowerPoint 演示文稿</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Yin Jiazhong</cp:lastModifiedBy>
  <cp:revision>59</cp:revision>
  <cp:lastPrinted>2017-10-26T16:00:00Z</cp:lastPrinted>
  <dcterms:created xsi:type="dcterms:W3CDTF">2017-10-26T16:00:00Z</dcterms:created>
  <dcterms:modified xsi:type="dcterms:W3CDTF">2020-01-15T06:12:52Z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2018-11-07T08:39:14.0115404Z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2052-11.1.0.9339</vt:lpwstr>
  </property>
</Properties>
</file>