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58" r:id="rId3"/>
    <p:sldId id="260" r:id="rId4"/>
    <p:sldId id="259" r:id="rId5"/>
    <p:sldId id="257" r:id="rId6"/>
    <p:sldId id="262" r:id="rId7"/>
    <p:sldId id="256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484A978-E4D2-4C89-9281-74B6C5C9EE1A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B644147-3DEE-466A-B389-E76445BAA233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7190669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A978-E4D2-4C89-9281-74B6C5C9EE1A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44147-3DEE-466A-B389-E76445BAA2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4631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A978-E4D2-4C89-9281-74B6C5C9EE1A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44147-3DEE-466A-B389-E76445BAA2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3279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A978-E4D2-4C89-9281-74B6C5C9EE1A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44147-3DEE-466A-B389-E76445BAA2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861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84A978-E4D2-4C89-9281-74B6C5C9EE1A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B644147-3DEE-466A-B389-E76445BAA233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8160486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A978-E4D2-4C89-9281-74B6C5C9EE1A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44147-3DEE-466A-B389-E76445BAA2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657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A978-E4D2-4C89-9281-74B6C5C9EE1A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44147-3DEE-466A-B389-E76445BAA2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9606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A978-E4D2-4C89-9281-74B6C5C9EE1A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44147-3DEE-466A-B389-E76445BAA2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7111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A978-E4D2-4C89-9281-74B6C5C9EE1A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44147-3DEE-466A-B389-E76445BAA2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3628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84A978-E4D2-4C89-9281-74B6C5C9EE1A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B644147-3DEE-466A-B389-E76445BAA233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77303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84A978-E4D2-4C89-9281-74B6C5C9EE1A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B644147-3DEE-466A-B389-E76445BAA233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89524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484A978-E4D2-4C89-9281-74B6C5C9EE1A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B644147-3DEE-466A-B389-E76445BAA233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0386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Image result for bebe connected">
            <a:extLst>
              <a:ext uri="{FF2B5EF4-FFF2-40B4-BE49-F238E27FC236}">
                <a16:creationId xmlns:a16="http://schemas.microsoft.com/office/drawing/2014/main" id="{2CF9E580-CEED-4B14-B4A3-B312A965A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476" y="1419225"/>
            <a:ext cx="6096000" cy="40195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555E896-687F-41C4-8A1A-C4F064F7B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8641" y="4983892"/>
            <a:ext cx="5100354" cy="2409568"/>
          </a:xfrm>
        </p:spPr>
        <p:txBody>
          <a:bodyPr>
            <a:normAutofit fontScale="90000"/>
          </a:bodyPr>
          <a:lstStyle/>
          <a:p>
            <a:pPr algn="l"/>
            <a:br>
              <a:rPr lang="fr-FR" sz="2200" dirty="0"/>
            </a:br>
            <a:r>
              <a:rPr lang="fr-FR" sz="1800" dirty="0">
                <a:solidFill>
                  <a:schemeClr val="tx1"/>
                </a:solidFill>
              </a:rPr>
              <a:t> </a:t>
            </a:r>
            <a:br>
              <a:rPr lang="fr-FR" sz="1800" dirty="0">
                <a:solidFill>
                  <a:schemeClr val="tx1"/>
                </a:solidFill>
              </a:rPr>
            </a:br>
            <a:r>
              <a:rPr lang="fr-FR" sz="1600" dirty="0">
                <a:solidFill>
                  <a:schemeClr val="tx1"/>
                </a:solidFill>
                <a:latin typeface="Arial Nova" panose="020B0504020202020204" pitchFamily="34" charset="0"/>
              </a:rPr>
              <a:t>Responsable design : Tristan le bras             </a:t>
            </a:r>
            <a:br>
              <a:rPr lang="fr-FR" sz="1600" dirty="0">
                <a:solidFill>
                  <a:schemeClr val="tx1"/>
                </a:solidFill>
                <a:latin typeface="Arial Nova" panose="020B0504020202020204" pitchFamily="34" charset="0"/>
              </a:rPr>
            </a:br>
            <a:r>
              <a:rPr lang="fr-FR" sz="1600" dirty="0">
                <a:solidFill>
                  <a:schemeClr val="tx1"/>
                </a:solidFill>
                <a:latin typeface="Arial Nova" panose="020B0504020202020204" pitchFamily="34" charset="0"/>
              </a:rPr>
              <a:t>Responsable code : Alexandre </a:t>
            </a:r>
            <a:r>
              <a:rPr lang="fr-FR" sz="1600" dirty="0" err="1">
                <a:solidFill>
                  <a:schemeClr val="tx1"/>
                </a:solidFill>
                <a:latin typeface="Arial Nova" panose="020B0504020202020204" pitchFamily="34" charset="0"/>
              </a:rPr>
              <a:t>dequeker</a:t>
            </a:r>
            <a:r>
              <a:rPr lang="fr-FR" sz="1600" dirty="0">
                <a:solidFill>
                  <a:schemeClr val="tx1"/>
                </a:solidFill>
                <a:latin typeface="Arial Nova" panose="020B0504020202020204" pitchFamily="34" charset="0"/>
              </a:rPr>
              <a:t>     </a:t>
            </a:r>
            <a:br>
              <a:rPr lang="fr-FR" sz="1600" dirty="0">
                <a:solidFill>
                  <a:schemeClr val="tx1"/>
                </a:solidFill>
                <a:latin typeface="Arial Nova" panose="020B0504020202020204" pitchFamily="34" charset="0"/>
              </a:rPr>
            </a:br>
            <a:r>
              <a:rPr lang="fr-FR" sz="1600" dirty="0">
                <a:solidFill>
                  <a:schemeClr val="tx1"/>
                </a:solidFill>
                <a:latin typeface="Arial Nova" panose="020B0504020202020204" pitchFamily="34" charset="0"/>
              </a:rPr>
              <a:t>Responsable Hardware : Alexandre Fieux   </a:t>
            </a:r>
            <a:br>
              <a:rPr lang="fr-FR" sz="1600" dirty="0">
                <a:solidFill>
                  <a:schemeClr val="tx1"/>
                </a:solidFill>
                <a:latin typeface="Arial Nova" panose="020B0504020202020204" pitchFamily="34" charset="0"/>
              </a:rPr>
            </a:br>
            <a:r>
              <a:rPr lang="fr-FR" sz="1600" dirty="0">
                <a:solidFill>
                  <a:schemeClr val="tx1"/>
                </a:solidFill>
                <a:latin typeface="Arial Nova" panose="020B0504020202020204" pitchFamily="34" charset="0"/>
              </a:rPr>
              <a:t>Chef de projet : Anthony Morali                     </a:t>
            </a:r>
            <a:br>
              <a:rPr lang="fr-FR" sz="5300" dirty="0">
                <a:solidFill>
                  <a:schemeClr val="tx1"/>
                </a:solidFill>
                <a:latin typeface="Arial Nova" panose="020B0504020202020204" pitchFamily="34" charset="0"/>
              </a:rPr>
            </a:br>
            <a:endParaRPr lang="fr-FR" dirty="0">
              <a:solidFill>
                <a:schemeClr val="tx1"/>
              </a:solidFill>
              <a:latin typeface="Arial Nova" panose="020B05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8DCB4D4-8C39-42BB-AD75-4A64CD1CADA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604476" y="4277346"/>
            <a:ext cx="6665479" cy="477054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fr-FR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Etude de </a:t>
            </a:r>
            <a:r>
              <a:rPr kumimoji="0" lang="en-CA" altLang="fr-FR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projet</a:t>
            </a:r>
            <a:r>
              <a:rPr kumimoji="0" lang="en-CA" altLang="fr-FR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Internet of things: « </a:t>
            </a:r>
            <a:r>
              <a:rPr kumimoji="0" lang="fr-FR" altLang="fr-FR" sz="28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Little Dreams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CA" altLang="fr-FR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»</a:t>
            </a:r>
            <a:endParaRPr kumimoji="0" lang="en-CA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6E32633-C0C6-4D96-BD33-4E205FF1C8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80" y="275077"/>
            <a:ext cx="3629713" cy="114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202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500">
        <p:push dir="u"/>
      </p:transition>
    </mc:Choice>
    <mc:Fallback>
      <p:transition spd="slow"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DD82D9E-BF30-4D1E-A92E-8DFC085ACC25}"/>
              </a:ext>
            </a:extLst>
          </p:cNvPr>
          <p:cNvSpPr/>
          <p:nvPr/>
        </p:nvSpPr>
        <p:spPr>
          <a:xfrm>
            <a:off x="1128408" y="758934"/>
            <a:ext cx="8064230" cy="4452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fr-FR" sz="3200" dirty="0">
                <a:solidFill>
                  <a:srgbClr val="2F5496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Sommaire</a:t>
            </a: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endParaRPr lang="fr-FR" dirty="0">
              <a:solidFill>
                <a:srgbClr val="2F5496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>
              <a:spcAft>
                <a:spcPts val="0"/>
              </a:spcAft>
              <a:buAutoNum type="romanUcPeriod"/>
            </a:pPr>
            <a:r>
              <a:rPr lang="fr-FR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Décryptage du langage du nourrisson</a:t>
            </a:r>
          </a:p>
          <a:p>
            <a:pPr>
              <a:spcAft>
                <a:spcPts val="0"/>
              </a:spcAft>
            </a:pPr>
            <a:endParaRPr lang="fr-FR" sz="105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fr-FR" sz="1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A)     </a:t>
            </a:r>
            <a:r>
              <a:rPr lang="fr-FR" sz="1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Etude sur les cris des bébés </a:t>
            </a:r>
            <a:endParaRPr lang="fr-FR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-FR" sz="1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B)      L’apprentissage des mimiques corporels illustrant l’intelligence de l’enfant </a:t>
            </a:r>
            <a:endParaRPr lang="fr-FR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-FR" sz="1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C)      Classification schématique des symptômes qui justifient les cris du nouveau-né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endParaRPr lang="fr-FR" sz="5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>
              <a:lnSpc>
                <a:spcPct val="107000"/>
              </a:lnSpc>
              <a:spcAft>
                <a:spcPts val="800"/>
              </a:spcAft>
              <a:buAutoNum type="romanUcPeriod" startAt="2"/>
              <a:tabLst>
                <a:tab pos="5486400" algn="r"/>
              </a:tabLst>
            </a:pPr>
            <a:r>
              <a:rPr lang="fr-FR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Fonctionnalités du bracelet connecté 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486400" algn="r"/>
              </a:tabLst>
            </a:pPr>
            <a:endParaRPr lang="fr-FR" sz="105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486400" algn="r"/>
              </a:tabLst>
            </a:pPr>
            <a:r>
              <a:rPr lang="fr-FR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III.  Fabrication de l’appareil 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486400" algn="r"/>
              </a:tabLst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486400" algn="r"/>
              </a:tabLst>
            </a:pPr>
            <a:r>
              <a:rPr lang="fr-FR" dirty="0">
                <a:latin typeface="Calibri" panose="020F0502020204030204" pitchFamily="34" charset="0"/>
              </a:rPr>
              <a:t>IV.  Analyse de la concurrence et étude comparative de leurs apports sur le marché</a:t>
            </a:r>
            <a:endParaRPr lang="fr-FR" sz="2800" b="1" dirty="0"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03297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F57AE0-60AF-4BCA-B6B1-44736D5AC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394" y="365125"/>
            <a:ext cx="5593405" cy="1325563"/>
          </a:xfrm>
        </p:spPr>
        <p:txBody>
          <a:bodyPr>
            <a:noAutofit/>
          </a:bodyPr>
          <a:lstStyle/>
          <a:p>
            <a:r>
              <a:rPr lang="fr-FR" sz="2400" b="1" dirty="0"/>
              <a:t>C) Classification schématique des symptômes qui justifient les cris du nouveau-né</a:t>
            </a:r>
            <a:br>
              <a:rPr lang="fr-FR" sz="2400" dirty="0"/>
            </a:br>
            <a:endParaRPr lang="fr-FR" sz="24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237EE5-5C06-49B4-B8A2-1EDBC2B36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8964" y="3352867"/>
            <a:ext cx="9339572" cy="3945590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2050" name="Image 1">
            <a:extLst>
              <a:ext uri="{FF2B5EF4-FFF2-40B4-BE49-F238E27FC236}">
                <a16:creationId xmlns:a16="http://schemas.microsoft.com/office/drawing/2014/main" id="{723D0661-729A-49BD-9A13-7747DCE20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0" y="0"/>
            <a:ext cx="567911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Image 1">
            <a:extLst>
              <a:ext uri="{FF2B5EF4-FFF2-40B4-BE49-F238E27FC236}">
                <a16:creationId xmlns:a16="http://schemas.microsoft.com/office/drawing/2014/main" id="{EB343970-7C0E-4C71-9BD1-700FC627A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73" b="18785"/>
          <a:stretch>
            <a:fillRect/>
          </a:stretch>
        </p:blipFill>
        <p:spPr bwMode="auto">
          <a:xfrm>
            <a:off x="5690681" y="1532006"/>
            <a:ext cx="7107880" cy="407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5995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sh dir="u"/>
      </p:transition>
    </mc:Choice>
    <mc:Fallback>
      <p:transition spd="slow"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9CB6A5-8F1F-45EF-9006-3D06A439E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17820"/>
            <a:ext cx="9448800" cy="117801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br>
              <a:rPr lang="fr-FR" b="1" dirty="0"/>
            </a:br>
            <a:r>
              <a:rPr lang="fr-FR" b="1" dirty="0"/>
              <a:t>A) Etude sur les cris des bébés </a:t>
            </a:r>
            <a:br>
              <a:rPr lang="fr-FR" dirty="0"/>
            </a:b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E8F8B0-8BB8-403A-8690-359F46F8BE13}"/>
              </a:ext>
            </a:extLst>
          </p:cNvPr>
          <p:cNvSpPr/>
          <p:nvPr/>
        </p:nvSpPr>
        <p:spPr>
          <a:xfrm>
            <a:off x="1371600" y="2297019"/>
            <a:ext cx="6096000" cy="40591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Il y a différentes raisons qui poussent un bébé à pleurer :</a:t>
            </a:r>
            <a:endParaRPr lang="fr-FR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fr-FR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La faim</a:t>
            </a:r>
            <a:endParaRPr lang="fr-FR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fr-FR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La douleur</a:t>
            </a:r>
            <a:endParaRPr lang="fr-FR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fr-FR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L’ennui</a:t>
            </a:r>
            <a:endParaRPr lang="fr-FR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fr-FR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L’inconfort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endParaRPr lang="fr-FR" sz="16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r>
              <a:rPr lang="fr-FR" dirty="0"/>
              <a:t>Les catégories de sons classés par Priscilla </a:t>
            </a:r>
            <a:r>
              <a:rPr lang="fr-FR" dirty="0" err="1"/>
              <a:t>Dustan</a:t>
            </a:r>
            <a:r>
              <a:rPr lang="fr-FR" dirty="0"/>
              <a:t> :</a:t>
            </a:r>
          </a:p>
          <a:p>
            <a:pPr lvl="0" fontAlgn="base"/>
            <a:r>
              <a:rPr lang="fr-FR" dirty="0"/>
              <a:t>-    </a:t>
            </a:r>
            <a:r>
              <a:rPr lang="fr-FR" dirty="0" err="1"/>
              <a:t>Neh</a:t>
            </a:r>
            <a:r>
              <a:rPr lang="fr-FR" dirty="0"/>
              <a:t> : la faim</a:t>
            </a:r>
          </a:p>
          <a:p>
            <a:pPr lvl="0" fontAlgn="base"/>
            <a:r>
              <a:rPr lang="fr-FR" dirty="0"/>
              <a:t>-    </a:t>
            </a:r>
            <a:r>
              <a:rPr lang="fr-FR" dirty="0" err="1"/>
              <a:t>Owh</a:t>
            </a:r>
            <a:r>
              <a:rPr lang="fr-FR" dirty="0"/>
              <a:t> : le sommeil</a:t>
            </a:r>
          </a:p>
          <a:p>
            <a:pPr lvl="0" fontAlgn="base"/>
            <a:r>
              <a:rPr lang="fr-FR" dirty="0"/>
              <a:t>-    </a:t>
            </a:r>
            <a:r>
              <a:rPr lang="fr-FR" dirty="0" err="1"/>
              <a:t>Heh</a:t>
            </a:r>
            <a:r>
              <a:rPr lang="fr-FR" dirty="0"/>
              <a:t> : l’inconfort</a:t>
            </a:r>
          </a:p>
          <a:p>
            <a:pPr lvl="0" fontAlgn="base"/>
            <a:r>
              <a:rPr lang="fr-FR" dirty="0"/>
              <a:t>-    </a:t>
            </a:r>
            <a:r>
              <a:rPr lang="fr-FR" dirty="0" err="1"/>
              <a:t>Eair</a:t>
            </a:r>
            <a:r>
              <a:rPr lang="fr-FR" dirty="0"/>
              <a:t> : les gaz intestinaux</a:t>
            </a:r>
          </a:p>
          <a:p>
            <a:pPr lvl="0" fontAlgn="base"/>
            <a:r>
              <a:rPr lang="fr-FR" dirty="0"/>
              <a:t>-    Eh : le besoin de roter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endParaRPr lang="fr-FR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8EAF35-D161-4700-94BB-08A46CD3A5A0}"/>
              </a:ext>
            </a:extLst>
          </p:cNvPr>
          <p:cNvSpPr/>
          <p:nvPr/>
        </p:nvSpPr>
        <p:spPr>
          <a:xfrm>
            <a:off x="1371600" y="454967"/>
            <a:ext cx="5337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Aft>
                <a:spcPts val="0"/>
              </a:spcAft>
              <a:buFont typeface="+mj-lt"/>
              <a:buAutoNum type="romanUcPeriod"/>
            </a:pPr>
            <a:r>
              <a:rPr lang="fr-FR" sz="24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Décryptage du langage du nourrisson </a:t>
            </a:r>
            <a:endParaRPr lang="fr-FR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728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sh dir="u"/>
      </p:transition>
    </mc:Choice>
    <mc:Fallback>
      <p:transition spd="slow">
        <p:push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>
            <a:extLst>
              <a:ext uri="{FF2B5EF4-FFF2-40B4-BE49-F238E27FC236}">
                <a16:creationId xmlns:a16="http://schemas.microsoft.com/office/drawing/2014/main" id="{57500303-A207-4812-BEB9-51E132FEB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10118C91-C025-4776-BE95-E9926378E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79" name="Freeform 6">
              <a:extLst>
                <a:ext uri="{FF2B5EF4-FFF2-40B4-BE49-F238E27FC236}">
                  <a16:creationId xmlns:a16="http://schemas.microsoft.com/office/drawing/2014/main" id="{339174D0-30E8-4BBF-BF81-5DDAC33C0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78511CAE-6AAD-4026-90B0-6917258C1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C268F0D-6DF6-4D11-9914-D7390B2A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6153" y="2118534"/>
            <a:ext cx="3470367" cy="354272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1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B) </a:t>
            </a:r>
            <a:r>
              <a:rPr lang="en-US" sz="2800" b="1" cap="all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L’apprentissage</a:t>
            </a:r>
            <a:r>
              <a:rPr lang="en-US" sz="2800" b="1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des </a:t>
            </a:r>
            <a:r>
              <a:rPr lang="en-US" sz="2800" b="1" cap="all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mimiques</a:t>
            </a:r>
            <a:r>
              <a:rPr lang="en-US" sz="2800" b="1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cap="all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corporels</a:t>
            </a:r>
            <a:r>
              <a:rPr lang="en-US" sz="2800" b="1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cap="all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illustrant</a:t>
            </a:r>
            <a:r>
              <a:rPr lang="en-US" sz="2800" b="1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cap="all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l’intelligence</a:t>
            </a:r>
            <a:r>
              <a:rPr lang="en-US" sz="2800" b="1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2800" b="1" cap="all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l’enfant</a:t>
            </a:r>
            <a:r>
              <a:rPr lang="en-US" sz="2800" b="1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2900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sz="2900" cap="all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3" name="Freeform 6">
            <a:extLst>
              <a:ext uri="{FF2B5EF4-FFF2-40B4-BE49-F238E27FC236}">
                <a16:creationId xmlns:a16="http://schemas.microsoft.com/office/drawing/2014/main" id="{7388763A-4025-4433-A72C-457FC3763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1032" name="Picture 8" descr="RÃ©sultat de recherche d'images pour &quot;dispositif connectÃ© sur les bebe&quot;">
            <a:extLst>
              <a:ext uri="{FF2B5EF4-FFF2-40B4-BE49-F238E27FC236}">
                <a16:creationId xmlns:a16="http://schemas.microsoft.com/office/drawing/2014/main" id="{DDA460AD-4BCA-4B31-9E90-F8B651332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221" y="1340839"/>
            <a:ext cx="2736780" cy="210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Image 1">
            <a:extLst>
              <a:ext uri="{FF2B5EF4-FFF2-40B4-BE49-F238E27FC236}">
                <a16:creationId xmlns:a16="http://schemas.microsoft.com/office/drawing/2014/main" id="{02CD24D8-9BAF-4304-9EDC-146C6C4BD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023" y="3892920"/>
            <a:ext cx="2749177" cy="1539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Freeform 6">
            <a:extLst>
              <a:ext uri="{FF2B5EF4-FFF2-40B4-BE49-F238E27FC236}">
                <a16:creationId xmlns:a16="http://schemas.microsoft.com/office/drawing/2014/main" id="{8A2DFE20-1EAE-45A9-AD16-D4DBD0ABB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1030" name="Picture 6" descr="RÃ©sultat de recherche d'images pour &quot;dispositif connectÃ© sur les bebe&quot;">
            <a:extLst>
              <a:ext uri="{FF2B5EF4-FFF2-40B4-BE49-F238E27FC236}">
                <a16:creationId xmlns:a16="http://schemas.microsoft.com/office/drawing/2014/main" id="{0FBF8B92-C669-4649-9B34-53DA1EF59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068" y="1823259"/>
            <a:ext cx="2749177" cy="114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770D4E2E-DE3A-4A2B-A88B-26BEB204D5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197" y="5205273"/>
            <a:ext cx="5924388" cy="66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824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sh dir="u"/>
      </p:transition>
    </mc:Choice>
    <mc:Fallback>
      <p:transition spd="slow">
        <p:push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9D5B67-0BC9-4416-BD80-DDDF5695F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204" y="611146"/>
            <a:ext cx="3476625" cy="496252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II.  </a:t>
            </a:r>
            <a:r>
              <a:rPr lang="en-US" sz="40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Analyse</a:t>
            </a: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la concurrence et étude comparative de </a:t>
            </a:r>
            <a:r>
              <a:rPr lang="en-US" sz="40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leurs</a:t>
            </a: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apports</a:t>
            </a: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sur le </a:t>
            </a:r>
            <a:r>
              <a:rPr lang="en-US" sz="40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marché</a:t>
            </a:r>
            <a:endParaRPr 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46875D69-C76E-482D-AF9C-7C15A0EFA8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7002" y="56217"/>
            <a:ext cx="5934555" cy="680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98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sh dir="u"/>
      </p:transition>
    </mc:Choice>
    <mc:Fallback>
      <p:transition spd="slow">
        <p:push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associÃ©e">
            <a:extLst>
              <a:ext uri="{FF2B5EF4-FFF2-40B4-BE49-F238E27FC236}">
                <a16:creationId xmlns:a16="http://schemas.microsoft.com/office/drawing/2014/main" id="{90548FDB-DC2E-46D6-8589-6CAB87560A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43"/>
          <a:stretch/>
        </p:blipFill>
        <p:spPr bwMode="auto">
          <a:xfrm>
            <a:off x="2149084" y="1746840"/>
            <a:ext cx="4662561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www.mamanpourlavie.com/uploads/images/articles.cache/2016/01/13/file_main_image_12373_1_pleure_cache_640x360.jpg">
            <a:extLst>
              <a:ext uri="{FF2B5EF4-FFF2-40B4-BE49-F238E27FC236}">
                <a16:creationId xmlns:a16="http://schemas.microsoft.com/office/drawing/2014/main" id="{5407DF0F-E1C6-453A-AEE7-D55C0B6B9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536" y="3278411"/>
            <a:ext cx="1651178" cy="155257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Ã©sultat de recherche d'images pour &quot;bracelet connectÃ© bebe&quot;">
            <a:extLst>
              <a:ext uri="{FF2B5EF4-FFF2-40B4-BE49-F238E27FC236}">
                <a16:creationId xmlns:a16="http://schemas.microsoft.com/office/drawing/2014/main" id="{DF292F17-1090-4FDF-A255-5DEAF39A0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3822" y="5244300"/>
            <a:ext cx="1166165" cy="116616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E7D922F-1961-4830-9EA4-0CC147CDEC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6423" y="3900718"/>
            <a:ext cx="902537" cy="108781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917B01D-A8B5-4E73-9AFF-09262C1923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105030">
            <a:off x="7705546" y="4560594"/>
            <a:ext cx="935011" cy="112695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EA8FEAD-FD30-4E49-8FED-0DD92F127E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942" y="1018482"/>
            <a:ext cx="2626468" cy="2626468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4789506-EADF-4E4A-B550-C1D4D819B5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6339" y="1088809"/>
            <a:ext cx="2556141" cy="2556141"/>
          </a:xfrm>
          <a:prstGeom prst="rect">
            <a:avLst/>
          </a:prstGeom>
        </p:spPr>
      </p:pic>
      <p:sp>
        <p:nvSpPr>
          <p:cNvPr id="14" name="Bulle narrative : rectangle à coins arrondis 13">
            <a:extLst>
              <a:ext uri="{FF2B5EF4-FFF2-40B4-BE49-F238E27FC236}">
                <a16:creationId xmlns:a16="http://schemas.microsoft.com/office/drawing/2014/main" id="{367217AC-FF22-4257-81B8-6E5696081722}"/>
              </a:ext>
            </a:extLst>
          </p:cNvPr>
          <p:cNvSpPr/>
          <p:nvPr/>
        </p:nvSpPr>
        <p:spPr>
          <a:xfrm>
            <a:off x="2779167" y="986945"/>
            <a:ext cx="1255920" cy="1258636"/>
          </a:xfrm>
          <a:prstGeom prst="wedgeRoundRectCallout">
            <a:avLst>
              <a:gd name="adj1" fmla="val 40167"/>
              <a:gd name="adj2" fmla="val 134496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1) Le </a:t>
            </a:r>
            <a:r>
              <a:rPr lang="en-CA" sz="1400" dirty="0" err="1"/>
              <a:t>bébé</a:t>
            </a:r>
            <a:r>
              <a:rPr lang="en-CA" sz="1400" dirty="0"/>
              <a:t> </a:t>
            </a:r>
            <a:r>
              <a:rPr lang="en-CA" sz="1400" dirty="0" err="1"/>
              <a:t>pleure</a:t>
            </a:r>
            <a:r>
              <a:rPr lang="en-CA" sz="1400" dirty="0"/>
              <a:t> pour </a:t>
            </a:r>
            <a:r>
              <a:rPr lang="en-CA" sz="1400" dirty="0" err="1"/>
              <a:t>ce</a:t>
            </a:r>
            <a:r>
              <a:rPr lang="en-CA" sz="1400" dirty="0"/>
              <a:t> faire comprendre</a:t>
            </a:r>
            <a:endParaRPr lang="fr-FR" sz="1400" dirty="0"/>
          </a:p>
        </p:txBody>
      </p:sp>
      <p:sp>
        <p:nvSpPr>
          <p:cNvPr id="20" name="Bulle narrative : rectangle à coins arrondis 19">
            <a:extLst>
              <a:ext uri="{FF2B5EF4-FFF2-40B4-BE49-F238E27FC236}">
                <a16:creationId xmlns:a16="http://schemas.microsoft.com/office/drawing/2014/main" id="{4BF28128-D4AA-4CF4-9F11-3A3927A0C0AD}"/>
              </a:ext>
            </a:extLst>
          </p:cNvPr>
          <p:cNvSpPr/>
          <p:nvPr/>
        </p:nvSpPr>
        <p:spPr>
          <a:xfrm>
            <a:off x="9819565" y="4201668"/>
            <a:ext cx="1255920" cy="1258636"/>
          </a:xfrm>
          <a:prstGeom prst="wedgeRoundRectCallout">
            <a:avLst>
              <a:gd name="adj1" fmla="val -60844"/>
              <a:gd name="adj2" fmla="val 74936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2) Le bracelet </a:t>
            </a:r>
            <a:r>
              <a:rPr lang="en-CA" sz="1400" dirty="0" err="1"/>
              <a:t>détecte</a:t>
            </a:r>
            <a:r>
              <a:rPr lang="en-CA" sz="1400" dirty="0"/>
              <a:t> les </a:t>
            </a:r>
            <a:r>
              <a:rPr lang="en-CA" sz="1400" dirty="0" err="1"/>
              <a:t>cris</a:t>
            </a:r>
            <a:r>
              <a:rPr lang="en-CA" sz="1400" dirty="0"/>
              <a:t> de </a:t>
            </a:r>
            <a:r>
              <a:rPr lang="en-CA" sz="1400" dirty="0" err="1"/>
              <a:t>l’enfant</a:t>
            </a:r>
            <a:endParaRPr lang="fr-FR" sz="1400" dirty="0"/>
          </a:p>
        </p:txBody>
      </p:sp>
      <p:sp>
        <p:nvSpPr>
          <p:cNvPr id="21" name="Bulle narrative : rectangle à coins arrondis 20">
            <a:extLst>
              <a:ext uri="{FF2B5EF4-FFF2-40B4-BE49-F238E27FC236}">
                <a16:creationId xmlns:a16="http://schemas.microsoft.com/office/drawing/2014/main" id="{755FF2EF-51FD-465A-8A5B-E42C872D94A6}"/>
              </a:ext>
            </a:extLst>
          </p:cNvPr>
          <p:cNvSpPr/>
          <p:nvPr/>
        </p:nvSpPr>
        <p:spPr>
          <a:xfrm>
            <a:off x="6170832" y="582725"/>
            <a:ext cx="1600500" cy="1395590"/>
          </a:xfrm>
          <a:prstGeom prst="wedgeRoundRectCallout">
            <a:avLst>
              <a:gd name="adj1" fmla="val 49303"/>
              <a:gd name="adj2" fmla="val 68443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4) De la musique et </a:t>
            </a:r>
            <a:r>
              <a:rPr lang="en-CA" sz="1400" dirty="0" err="1"/>
              <a:t>une</a:t>
            </a:r>
            <a:r>
              <a:rPr lang="en-CA" sz="1400" dirty="0"/>
              <a:t> Lumiere </a:t>
            </a:r>
            <a:r>
              <a:rPr lang="en-CA" sz="1400" dirty="0" err="1"/>
              <a:t>apaisante</a:t>
            </a:r>
            <a:r>
              <a:rPr lang="en-CA" sz="1400" dirty="0"/>
              <a:t> </a:t>
            </a:r>
            <a:r>
              <a:rPr lang="en-CA" sz="1400" dirty="0" err="1"/>
              <a:t>essaye</a:t>
            </a:r>
            <a:r>
              <a:rPr lang="en-CA" sz="1400" dirty="0"/>
              <a:t> de </a:t>
            </a:r>
            <a:r>
              <a:rPr lang="en-CA" sz="1400" dirty="0" err="1"/>
              <a:t>rassurer</a:t>
            </a:r>
            <a:r>
              <a:rPr lang="en-CA" sz="1400" dirty="0"/>
              <a:t> </a:t>
            </a:r>
            <a:r>
              <a:rPr lang="en-CA" sz="1400" dirty="0" err="1"/>
              <a:t>l’enfant</a:t>
            </a:r>
            <a:endParaRPr lang="fr-FR" sz="1400" dirty="0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5A34E70C-F1A3-4FF2-9D13-008A1A576394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831" y="5244300"/>
            <a:ext cx="888996" cy="1520393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F889B2EE-8368-4A7D-9C36-84867F7503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963030">
            <a:off x="7616404" y="5697353"/>
            <a:ext cx="935011" cy="1126954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3A8BF0DB-4502-49F4-BCE2-66AC970B5728}"/>
              </a:ext>
            </a:extLst>
          </p:cNvPr>
          <p:cNvSpPr txBox="1"/>
          <p:nvPr/>
        </p:nvSpPr>
        <p:spPr>
          <a:xfrm>
            <a:off x="6258688" y="5601278"/>
            <a:ext cx="726998" cy="6924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sz="1050" b="1" dirty="0" err="1"/>
              <a:t>Alerte</a:t>
            </a:r>
            <a:r>
              <a:rPr lang="en-CA" sz="1050" b="1" dirty="0"/>
              <a:t> !</a:t>
            </a:r>
          </a:p>
          <a:p>
            <a:r>
              <a:rPr lang="en-CA" sz="1050" dirty="0"/>
              <a:t> </a:t>
            </a:r>
          </a:p>
          <a:p>
            <a:r>
              <a:rPr lang="en-CA" sz="900" dirty="0"/>
              <a:t>Votre </a:t>
            </a:r>
            <a:r>
              <a:rPr lang="en-CA" sz="900" dirty="0" err="1"/>
              <a:t>bébé</a:t>
            </a:r>
            <a:r>
              <a:rPr lang="en-CA" sz="900" dirty="0"/>
              <a:t> à </a:t>
            </a:r>
            <a:r>
              <a:rPr lang="en-CA" sz="900" dirty="0" err="1"/>
              <a:t>faim</a:t>
            </a:r>
            <a:r>
              <a:rPr lang="en-CA" sz="900" dirty="0"/>
              <a:t> </a:t>
            </a:r>
            <a:endParaRPr lang="fr-FR" sz="900" dirty="0"/>
          </a:p>
        </p:txBody>
      </p:sp>
      <p:sp>
        <p:nvSpPr>
          <p:cNvPr id="25" name="Bulle narrative : rectangle à coins arrondis 24">
            <a:extLst>
              <a:ext uri="{FF2B5EF4-FFF2-40B4-BE49-F238E27FC236}">
                <a16:creationId xmlns:a16="http://schemas.microsoft.com/office/drawing/2014/main" id="{AD80DAE0-7B51-462A-B5A8-4F116299E866}"/>
              </a:ext>
            </a:extLst>
          </p:cNvPr>
          <p:cNvSpPr/>
          <p:nvPr/>
        </p:nvSpPr>
        <p:spPr>
          <a:xfrm>
            <a:off x="4448251" y="4797471"/>
            <a:ext cx="1450327" cy="1323243"/>
          </a:xfrm>
          <a:prstGeom prst="wedgeRoundRectCallout">
            <a:avLst>
              <a:gd name="adj1" fmla="val 49303"/>
              <a:gd name="adj2" fmla="val 68443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3) Un message </a:t>
            </a:r>
            <a:r>
              <a:rPr lang="en-CA" sz="1400" dirty="0" err="1"/>
              <a:t>indique</a:t>
            </a:r>
            <a:r>
              <a:rPr lang="en-CA" sz="1400" dirty="0"/>
              <a:t> au parents </a:t>
            </a:r>
            <a:r>
              <a:rPr lang="en-CA" sz="1400" dirty="0" err="1"/>
              <a:t>ce</a:t>
            </a:r>
            <a:r>
              <a:rPr lang="en-CA" sz="1400" dirty="0"/>
              <a:t> que le </a:t>
            </a:r>
            <a:r>
              <a:rPr lang="en-CA" sz="1400" dirty="0" err="1"/>
              <a:t>bébé</a:t>
            </a:r>
            <a:r>
              <a:rPr lang="en-CA" sz="1400" dirty="0"/>
              <a:t> attend</a:t>
            </a:r>
            <a:endParaRPr lang="fr-FR" sz="1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9C938C-6497-416C-B5D8-CF103D69B32F}"/>
              </a:ext>
            </a:extLst>
          </p:cNvPr>
          <p:cNvSpPr/>
          <p:nvPr/>
        </p:nvSpPr>
        <p:spPr>
          <a:xfrm>
            <a:off x="791830" y="119600"/>
            <a:ext cx="4477764" cy="5329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2637155" algn="ctr"/>
                <a:tab pos="5274310" algn="r"/>
              </a:tabLst>
            </a:pPr>
            <a:r>
              <a:rPr lang="fr-FR" sz="28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III.   Fabrication de l’appareil </a:t>
            </a:r>
            <a:endParaRPr lang="fr-FR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207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sh dir="u"/>
      </p:transition>
    </mc:Choice>
    <mc:Fallback>
      <p:transition spd="slow">
        <p:push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84CB51-48A6-4858-A1AE-50E23E6D3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/>
              <a:t>IV. Fonctionnalités du bracelet connecté </a:t>
            </a:r>
            <a:br>
              <a:rPr lang="fr-FR" dirty="0"/>
            </a:b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455A6A08-5F17-4E64-8AD4-C51D090FA4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710295"/>
            <a:ext cx="2175669" cy="43513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06359F1-AEDF-40D1-8618-BA10D877BCF5}"/>
              </a:ext>
            </a:extLst>
          </p:cNvPr>
          <p:cNvSpPr/>
          <p:nvPr/>
        </p:nvSpPr>
        <p:spPr>
          <a:xfrm>
            <a:off x="1371600" y="6258782"/>
            <a:ext cx="5117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"/>
            </a:pPr>
            <a:r>
              <a:rPr lang="fr-FR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On estime à 50 euros le coût total du dispositif.</a:t>
            </a:r>
            <a:endParaRPr lang="fr-FR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D710BC-8E59-4B60-A14E-A700B9A8DB13}"/>
              </a:ext>
            </a:extLst>
          </p:cNvPr>
          <p:cNvSpPr/>
          <p:nvPr/>
        </p:nvSpPr>
        <p:spPr>
          <a:xfrm>
            <a:off x="4242487" y="2831924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fr-FR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Capteur de fréquence sonore Arduino</a:t>
            </a:r>
            <a:endParaRPr lang="fr-FR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fr-FR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Capteur d’intensité sonore </a:t>
            </a:r>
            <a:endParaRPr lang="fr-FR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fr-FR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Capteur de mouvement (camera, prise de photo) pour vérifier l’expression facial du bebe</a:t>
            </a:r>
            <a:endParaRPr lang="fr-FR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fr-FR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 variateur lumineux et sonore</a:t>
            </a:r>
            <a:endParaRPr lang="fr-FR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fr-FR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 système d’éclairage tamisé</a:t>
            </a:r>
            <a:endParaRPr lang="fr-FR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12600F-79F0-4BD7-BAF7-D16A5DC4DB56}"/>
              </a:ext>
            </a:extLst>
          </p:cNvPr>
          <p:cNvSpPr/>
          <p:nvPr/>
        </p:nvSpPr>
        <p:spPr>
          <a:xfrm>
            <a:off x="3797644" y="4699521"/>
            <a:ext cx="6096000" cy="968278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Pour des soucis de temps on a choisi de nous concentrer sur la réalisation du bracelet connecté de sorte qu’on puisse déterminer le moment où l’enfant pleure.</a:t>
            </a:r>
            <a:endParaRPr lang="fr-FR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Résultat de recherche d'images pour &quot;bracelet connecté bebe&quot;">
            <a:extLst>
              <a:ext uri="{FF2B5EF4-FFF2-40B4-BE49-F238E27FC236}">
                <a16:creationId xmlns:a16="http://schemas.microsoft.com/office/drawing/2014/main" id="{BEFC44F7-8353-4B33-8B49-2BABABADC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720" y="1360767"/>
            <a:ext cx="2559848" cy="170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8178C83-2700-407C-A7E3-03046A50765A}"/>
              </a:ext>
            </a:extLst>
          </p:cNvPr>
          <p:cNvSpPr/>
          <p:nvPr/>
        </p:nvSpPr>
        <p:spPr>
          <a:xfrm>
            <a:off x="6624588" y="5981783"/>
            <a:ext cx="54688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fr-FR" dirty="0">
                <a:latin typeface="Calibri" panose="020F0502020204030204" pitchFamily="34" charset="0"/>
                <a:ea typeface="Times New Roman" panose="02020603050405020304" pitchFamily="18" charset="0"/>
              </a:rPr>
              <a:t>permettre aux parents de réagir rapidement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fr-FR" dirty="0"/>
              <a:t>Identifier les raisons qui poussent le bébé à pleurer</a:t>
            </a:r>
          </a:p>
        </p:txBody>
      </p:sp>
    </p:spTree>
    <p:extLst>
      <p:ext uri="{BB962C8B-B14F-4D97-AF65-F5344CB8AC3E}">
        <p14:creationId xmlns:p14="http://schemas.microsoft.com/office/powerpoint/2010/main" val="429774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sh dir="u"/>
      </p:transition>
    </mc:Choice>
    <mc:Fallback>
      <p:transition spd="slow">
        <p:push dir="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FCA2F8-B5B5-43CD-B214-A90A168E9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875004"/>
            <a:ext cx="9601200" cy="29923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4800" b="1" dirty="0"/>
              <a:t>	Merci pour votre attention !</a:t>
            </a:r>
            <a:endParaRPr lang="fr-FR" sz="4800" b="1" dirty="0"/>
          </a:p>
        </p:txBody>
      </p:sp>
    </p:spTree>
    <p:extLst>
      <p:ext uri="{BB962C8B-B14F-4D97-AF65-F5344CB8AC3E}">
        <p14:creationId xmlns:p14="http://schemas.microsoft.com/office/powerpoint/2010/main" val="3477255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sh dir="u"/>
      </p:transition>
    </mc:Choice>
    <mc:Fallback>
      <p:transition spd="slow">
        <p:push dir="u"/>
      </p:transition>
    </mc:Fallback>
  </mc:AlternateContent>
</p:sld>
</file>

<file path=ppt/theme/theme1.xml><?xml version="1.0" encoding="utf-8"?>
<a:theme xmlns:a="http://schemas.openxmlformats.org/drawingml/2006/main" name="Cadrage">
  <a:themeElements>
    <a:clrScheme name="Cadrag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adrag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dra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218</Words>
  <Application>Microsoft Office PowerPoint</Application>
  <PresentationFormat>Grand écran</PresentationFormat>
  <Paragraphs>51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8" baseType="lpstr">
      <vt:lpstr>Arial</vt:lpstr>
      <vt:lpstr>Arial Nova</vt:lpstr>
      <vt:lpstr>Calibri</vt:lpstr>
      <vt:lpstr>Calibri Light</vt:lpstr>
      <vt:lpstr>Franklin Gothic Book</vt:lpstr>
      <vt:lpstr>Symbol</vt:lpstr>
      <vt:lpstr>Times New Roman</vt:lpstr>
      <vt:lpstr>Wingdings</vt:lpstr>
      <vt:lpstr>Cadrage</vt:lpstr>
      <vt:lpstr>   Responsable design : Tristan le bras              Responsable code : Alexandre dequeker      Responsable Hardware : Alexandre Fieux    Chef de projet : Anthony Morali                      </vt:lpstr>
      <vt:lpstr>Présentation PowerPoint</vt:lpstr>
      <vt:lpstr>C) Classification schématique des symptômes qui justifient les cris du nouveau-né </vt:lpstr>
      <vt:lpstr> A) Etude sur les cris des bébés  </vt:lpstr>
      <vt:lpstr>B) L’apprentissage des mimiques corporels illustrant l’intelligence de l’enfant  </vt:lpstr>
      <vt:lpstr>II.  Analyse de la concurrence et étude comparative de leurs apports sur le marché</vt:lpstr>
      <vt:lpstr>Présentation PowerPoint</vt:lpstr>
      <vt:lpstr>IV. Fonctionnalités du bracelet connecté  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  Responsable design : Tristan le bras             tristan.le.bras@efrei.net Responsable code : Alexandre dequeker     alexandre.dequeker@efrei.net Responsable Hardware : Alexandre Fieux    alexandre.fieux@efrei.net Chef de projet : Anthony Morali                     anthony.morali@efrei.net </dc:title>
  <dc:creator>ANthony Morali</dc:creator>
  <cp:lastModifiedBy>ANthony Morali</cp:lastModifiedBy>
  <cp:revision>3</cp:revision>
  <dcterms:created xsi:type="dcterms:W3CDTF">2019-03-13T16:53:18Z</dcterms:created>
  <dcterms:modified xsi:type="dcterms:W3CDTF">2019-03-13T17:00:06Z</dcterms:modified>
</cp:coreProperties>
</file>